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6"/>
  </p:notesMasterIdLst>
  <p:handoutMasterIdLst>
    <p:handoutMasterId r:id="rId37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456" r:id="rId9"/>
    <p:sldId id="1450" r:id="rId10"/>
    <p:sldId id="1458" r:id="rId11"/>
    <p:sldId id="1459" r:id="rId12"/>
    <p:sldId id="757" r:id="rId13"/>
    <p:sldId id="1284" r:id="rId14"/>
    <p:sldId id="1460" r:id="rId15"/>
    <p:sldId id="1454" r:id="rId16"/>
    <p:sldId id="1461" r:id="rId17"/>
    <p:sldId id="1322" r:id="rId18"/>
    <p:sldId id="1462" r:id="rId19"/>
    <p:sldId id="1463" r:id="rId20"/>
    <p:sldId id="1464" r:id="rId21"/>
    <p:sldId id="1465" r:id="rId22"/>
    <p:sldId id="1466" r:id="rId23"/>
    <p:sldId id="1467" r:id="rId24"/>
    <p:sldId id="1385" r:id="rId25"/>
    <p:sldId id="1386" r:id="rId26"/>
    <p:sldId id="1440" r:id="rId27"/>
    <p:sldId id="1468" r:id="rId28"/>
    <p:sldId id="1370" r:id="rId29"/>
    <p:sldId id="1379" r:id="rId30"/>
    <p:sldId id="1380" r:id="rId31"/>
    <p:sldId id="1457" r:id="rId32"/>
    <p:sldId id="542" r:id="rId33"/>
    <p:sldId id="1371" r:id="rId34"/>
    <p:sldId id="269" r:id="rId35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4" autoAdjust="0"/>
    <p:restoredTop sz="93419" autoAdjust="0"/>
  </p:normalViewPr>
  <p:slideViewPr>
    <p:cSldViewPr>
      <p:cViewPr varScale="1">
        <p:scale>
          <a:sx n="67" d="100"/>
          <a:sy n="67" d="100"/>
        </p:scale>
        <p:origin x="113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8/17/2013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35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62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0092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139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722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745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09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282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11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9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063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70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546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2805495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7017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39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6164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6500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11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4307399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632019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16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0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96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32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01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644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335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0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8/17/2013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http://www.know-christ.com/wp-content/uploads/2012/07/servant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9: Llamamiento a la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consolación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29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“Triunfantes en Cristo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                 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(2 Corintios 2:1-17)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6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agosto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2013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495800"/>
          </a:xfrm>
        </p:spPr>
        <p:txBody>
          <a:bodyPr/>
          <a:lstStyle/>
          <a:p>
            <a:r>
              <a:rPr lang="es-ES" dirty="0" smtClean="0"/>
              <a:t>Cómo se enfrenta la conducta cristiana con la ofensa y el insulto.</a:t>
            </a:r>
          </a:p>
          <a:p>
            <a:pPr lvl="1" indent="-342900">
              <a:buFont typeface="Wingdings" pitchFamily="2" charset="2"/>
              <a:buAutoNum type="romanLcParenBoth" startAt="3"/>
            </a:pPr>
            <a:r>
              <a:rPr lang="es-ES" dirty="0" smtClean="0"/>
              <a:t>El castigo no debe nunca sumir en la desesperación ni desanimar a la persona. </a:t>
            </a:r>
          </a:p>
          <a:p>
            <a:pPr marL="1085850" lvl="2" indent="-285750">
              <a:buFont typeface="+mj-lt"/>
              <a:buAutoNum type="alphaLcPeriod"/>
            </a:pPr>
            <a:r>
              <a:rPr lang="es-ES" dirty="0" smtClean="0"/>
              <a:t>La severidad excesiva puede que le aparte a uno de la iglesia y su comunión, mientras que una corrección amable es más posible que le mantenga en ella. </a:t>
            </a:r>
          </a:p>
          <a:p>
            <a:pPr marL="1085850" lvl="2" indent="-285750">
              <a:buFont typeface="+mj-lt"/>
              <a:buAutoNum type="alphaLcPeriod"/>
            </a:pPr>
            <a:r>
              <a:rPr lang="es-ES" dirty="0" smtClean="0"/>
              <a:t>Lutero solía decir, citando </a:t>
            </a:r>
            <a:r>
              <a:rPr lang="es-ES" i="1" dirty="0" smtClean="0"/>
              <a:t>Proverbios 13:24:</a:t>
            </a:r>
            <a:r>
              <a:rPr lang="es-ES" dirty="0" smtClean="0"/>
              <a:t> «“No uses la vara, y echas a perder a tu hijo”; sí, pero pon al lado de la vara una manzana para dársela cuando se porte bien». </a:t>
            </a:r>
          </a:p>
          <a:p>
            <a:pPr marL="1085850" lvl="2" indent="-285750">
              <a:buFont typeface="+mj-lt"/>
              <a:buAutoNum type="alphaLcPeriod"/>
            </a:pPr>
            <a:r>
              <a:rPr lang="es-ES" dirty="0" smtClean="0"/>
              <a:t>La disciplina debe animar, no desanimar.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Triunfo del perdón y reconciliación                   (2 Corintios 2:5-11)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6477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Triunfo del amor                            (2 Corintios 2:12-13)</a:t>
            </a:r>
          </a:p>
        </p:txBody>
      </p:sp>
      <p:pic>
        <p:nvPicPr>
          <p:cNvPr id="49154" name="Picture 2" descr="http://wallpapersus.com/wp-content/uploads/2012/01/beautiful-sky-beautiful-blue-clouds-colors-forest-grass-green-lake-landscape-nature-peaceful-reflection-sky-splendor-tree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2219325"/>
            <a:ext cx="6934200" cy="4333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8763000" cy="3200400"/>
          </a:xfrm>
        </p:spPr>
        <p:txBody>
          <a:bodyPr/>
          <a:lstStyle/>
          <a:p>
            <a:pPr>
              <a:buNone/>
            </a:pPr>
            <a:r>
              <a:rPr lang="es-ES" sz="4400" dirty="0" smtClean="0"/>
              <a:t>	</a:t>
            </a:r>
            <a:r>
              <a:rPr lang="es-ES" dirty="0" smtClean="0"/>
              <a:t>"Cuando llegué a </a:t>
            </a:r>
            <a:r>
              <a:rPr lang="es-ES" dirty="0" err="1" smtClean="0"/>
              <a:t>Troas</a:t>
            </a:r>
            <a:r>
              <a:rPr lang="es-ES" dirty="0" smtClean="0"/>
              <a:t> para predicar el evangelio de Cristo, aunque se me abrió puerta en el Señor, no tuve reposo en mi espíritu, por no haber hallado a mi hermano Tito; así, despidiéndome de ellos, partí para Macedonia."</a:t>
            </a:r>
            <a:endParaRPr lang="es-ES" sz="44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6477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Triunfo del amor                            (2 Corintios 2:12-13)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76200"/>
            <a:ext cx="913103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 smtClean="0"/>
              <a:t>Pablo cambió de opinión [de visitar Corinto] y decidió dejar tiempo para que se arrepintieran de su rebelión (</a:t>
            </a:r>
            <a:r>
              <a:rPr lang="es-ES" dirty="0" smtClean="0">
                <a:solidFill>
                  <a:schemeClr val="tx2"/>
                </a:solidFill>
              </a:rPr>
              <a:t>1:23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Mandó su carta “severa” a la iglesia desde Éfeso por manos de Tito. </a:t>
            </a:r>
          </a:p>
          <a:p>
            <a:pPr lvl="1"/>
            <a:r>
              <a:rPr lang="es-ES" dirty="0" smtClean="0"/>
              <a:t>Paró en </a:t>
            </a:r>
            <a:r>
              <a:rPr lang="es-ES" dirty="0" err="1" smtClean="0"/>
              <a:t>Troas</a:t>
            </a:r>
            <a:r>
              <a:rPr lang="es-ES" dirty="0" smtClean="0"/>
              <a:t> para predicar, pero estaba tan ansioso de tener noticias de Corinto que no tuvo ánimo para hacerlo. (</a:t>
            </a:r>
            <a:r>
              <a:rPr lang="es-ES" dirty="0" err="1" smtClean="0"/>
              <a:t>Fricke</a:t>
            </a:r>
            <a:r>
              <a:rPr lang="es-ES" dirty="0" smtClean="0"/>
              <a:t> et al)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6477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Triunfo del amor                            (2 Corintios 2:12-13)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 smtClean="0"/>
              <a:t>Cuando Tito no llegó a </a:t>
            </a:r>
            <a:r>
              <a:rPr lang="es-ES" dirty="0" err="1" smtClean="0"/>
              <a:t>Troas</a:t>
            </a:r>
            <a:r>
              <a:rPr lang="es-ES" dirty="0" smtClean="0"/>
              <a:t>, continuó su viaje hacia Macedonia. </a:t>
            </a:r>
          </a:p>
          <a:p>
            <a:pPr lvl="1"/>
            <a:r>
              <a:rPr lang="es-ES" dirty="0" smtClean="0"/>
              <a:t>Sabemos que se reunieron en Macedonia.</a:t>
            </a:r>
          </a:p>
          <a:p>
            <a:pPr lvl="1"/>
            <a:r>
              <a:rPr lang="es-ES" dirty="0" smtClean="0"/>
              <a:t>Allí Tito le dio la buena noticia de que los corintios se habían arrepentido y habían aceptado nuevamente el liderazgo de Pablo y su autoridad apostólica. (</a:t>
            </a:r>
            <a:r>
              <a:rPr lang="es-ES" dirty="0" err="1" smtClean="0"/>
              <a:t>Fricke</a:t>
            </a:r>
            <a:r>
              <a:rPr lang="es-ES" dirty="0" smtClean="0"/>
              <a:t> et al)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6477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Triunfo del amor                            (2 Corintios 2:12-13)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Triunfo del testimonio                     (2 Corintios 2:14-16)</a:t>
            </a:r>
          </a:p>
        </p:txBody>
      </p:sp>
      <p:pic>
        <p:nvPicPr>
          <p:cNvPr id="8" name="Picture 7" descr="Paul_Writing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185163" y="2187588"/>
            <a:ext cx="4368037" cy="428941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dirty="0" smtClean="0"/>
              <a:t>"Mas a Dios gracias, el cual nos lleva siempre en triunfo en Cristo Jesús, y por medio de nosotros manifiesta en todo lugar el olor de su conocimiento. Porque para Dios somos grato olor de Cristo en los que se salvan, y en los que se pierden; a éstos ciertamente olor de muerte para muerte, y a aquéllos olor de vida para vida. Y para estas cosas, ¿quién es suficiente?"</a:t>
            </a:r>
            <a:endParaRPr lang="es-ES" sz="400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Triunfo del testimonio                     (2 Corintios 2:14-16)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2:14</a:t>
            </a:r>
            <a:r>
              <a:rPr lang="es-ES" dirty="0" smtClean="0"/>
              <a:t>) Pablo derrotado/</a:t>
            </a:r>
            <a:r>
              <a:rPr lang="es-ES" b="1" dirty="0" smtClean="0"/>
              <a:t>Cristo</a:t>
            </a:r>
            <a:r>
              <a:rPr lang="es-ES" dirty="0" smtClean="0"/>
              <a:t> victorioso</a:t>
            </a:r>
          </a:p>
          <a:p>
            <a:pPr lvl="1"/>
            <a:r>
              <a:rPr lang="es-ES" dirty="0" smtClean="0"/>
              <a:t>Procesión triunfal romana: desfile de victoria que premiaba a los generales vencedores en batalla donde se hacía marchar a los prisioneros enemigos.</a:t>
            </a:r>
          </a:p>
          <a:p>
            <a:pPr lvl="1"/>
            <a:r>
              <a:rPr lang="es-ES" dirty="0" smtClean="0"/>
              <a:t>Por medio de Cristo, </a:t>
            </a:r>
            <a:r>
              <a:rPr lang="es-ES" b="1" dirty="0" smtClean="0"/>
              <a:t>Dios,</a:t>
            </a:r>
            <a:r>
              <a:rPr lang="es-ES" dirty="0" smtClean="0"/>
              <a:t> el triunfador, había vencido a sus enemigos (cf. </a:t>
            </a:r>
            <a:r>
              <a:rPr lang="es-ES" dirty="0" err="1" smtClean="0">
                <a:solidFill>
                  <a:schemeClr val="tx2"/>
                </a:solidFill>
              </a:rPr>
              <a:t>Ro.</a:t>
            </a:r>
            <a:r>
              <a:rPr lang="es-ES" dirty="0" smtClean="0">
                <a:solidFill>
                  <a:schemeClr val="tx2"/>
                </a:solidFill>
              </a:rPr>
              <a:t> 5:10; Col. 2:15</a:t>
            </a:r>
            <a:r>
              <a:rPr lang="es-ES" dirty="0" smtClean="0"/>
              <a:t>), ¡y Pablo, cautivo de Cristo, marchaba en su desfile! (</a:t>
            </a:r>
            <a:r>
              <a:rPr lang="es-ES" dirty="0" err="1" smtClean="0">
                <a:solidFill>
                  <a:schemeClr val="tx2"/>
                </a:solidFill>
              </a:rPr>
              <a:t>Flm.</a:t>
            </a:r>
            <a:r>
              <a:rPr lang="es-ES" dirty="0" smtClean="0">
                <a:solidFill>
                  <a:schemeClr val="tx2"/>
                </a:solidFill>
              </a:rPr>
              <a:t> 23 </a:t>
            </a:r>
            <a:r>
              <a:rPr lang="es-ES" dirty="0" smtClean="0"/>
              <a:t>“compañero de prisiones”; cf. </a:t>
            </a:r>
            <a:r>
              <a:rPr lang="es-ES" dirty="0" smtClean="0">
                <a:solidFill>
                  <a:schemeClr val="tx2"/>
                </a:solidFill>
              </a:rPr>
              <a:t>1 </a:t>
            </a:r>
            <a:r>
              <a:rPr lang="es-ES" dirty="0" err="1" smtClean="0">
                <a:solidFill>
                  <a:schemeClr val="tx2"/>
                </a:solidFill>
              </a:rPr>
              <a:t>Co.</a:t>
            </a:r>
            <a:r>
              <a:rPr lang="es-ES" dirty="0" smtClean="0">
                <a:solidFill>
                  <a:schemeClr val="tx2"/>
                </a:solidFill>
              </a:rPr>
              <a:t> 4:9</a:t>
            </a:r>
            <a:r>
              <a:rPr lang="es-ES" dirty="0" smtClean="0"/>
              <a:t>), marchaba triunfante. </a:t>
            </a:r>
            <a:endParaRPr lang="es-ES" sz="200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Triunfo del testimonio                     (2 Corintios 2:14-16)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2:14</a:t>
            </a:r>
            <a:r>
              <a:rPr lang="es-ES" dirty="0" smtClean="0"/>
              <a:t>) Pablo derrotado/</a:t>
            </a:r>
            <a:r>
              <a:rPr lang="es-ES" b="1" dirty="0" smtClean="0"/>
              <a:t>Cristo</a:t>
            </a:r>
            <a:r>
              <a:rPr lang="es-ES" dirty="0" smtClean="0"/>
              <a:t> victorioso</a:t>
            </a:r>
          </a:p>
          <a:p>
            <a:pPr lvl="1"/>
            <a:r>
              <a:rPr lang="es-ES" dirty="0" smtClean="0"/>
              <a:t>Ese “triunfo en la derrota”, logrado por un esclavo que había sido liberado, es la paradoja del ministerio que Pablo amplió posteriormente (</a:t>
            </a:r>
            <a:r>
              <a:rPr lang="es-ES" dirty="0" err="1" smtClean="0"/>
              <a:t>e.g.</a:t>
            </a:r>
            <a:r>
              <a:rPr lang="es-ES" dirty="0" smtClean="0"/>
              <a:t> en 2 </a:t>
            </a:r>
            <a:r>
              <a:rPr lang="es-ES" dirty="0" err="1" smtClean="0"/>
              <a:t>Co.</a:t>
            </a:r>
            <a:r>
              <a:rPr lang="es-ES" dirty="0" smtClean="0"/>
              <a:t> 4:7–12; 6:9–10).</a:t>
            </a:r>
          </a:p>
          <a:p>
            <a:pPr lvl="1"/>
            <a:r>
              <a:rPr lang="es-ES" dirty="0" smtClean="0"/>
              <a:t>En una procesión romana triunfal se quemaba incienso. Pablo comparó ese hecho con el </a:t>
            </a:r>
            <a:r>
              <a:rPr lang="es-ES" b="1" dirty="0" smtClean="0"/>
              <a:t>conocimiento</a:t>
            </a:r>
            <a:r>
              <a:rPr lang="es-ES" dirty="0" smtClean="0"/>
              <a:t> de Cristo, el cual, como un </a:t>
            </a:r>
            <a:r>
              <a:rPr lang="es-ES" b="1" dirty="0" smtClean="0"/>
              <a:t>olor</a:t>
            </a:r>
            <a:r>
              <a:rPr lang="es-ES" dirty="0" smtClean="0"/>
              <a:t>, se difundía </a:t>
            </a:r>
            <a:r>
              <a:rPr lang="es-ES" b="1" dirty="0" smtClean="0"/>
              <a:t>en todo lugar</a:t>
            </a:r>
            <a:r>
              <a:rPr lang="es-ES" dirty="0" smtClean="0"/>
              <a:t> del mundo por medio de la predicación del evangelio.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  <a:p>
            <a:pPr lvl="1"/>
            <a:endParaRPr lang="es-ES" sz="200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Triunfo del testimonio                     (2 Corintios 2:14-16)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419600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2 Corintios</a:t>
            </a:r>
          </a:p>
          <a:p>
            <a:pPr lvl="1" eaLnBrk="1" hangingPunct="1"/>
            <a:r>
              <a:rPr lang="es-PR" dirty="0" smtClean="0"/>
              <a:t>2:1-17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2:5-17</a:t>
            </a:r>
          </a:p>
        </p:txBody>
      </p:sp>
      <p:pic>
        <p:nvPicPr>
          <p:cNvPr id="60418" name="Picture 2" descr="http://www.ual.es/personal/fjgarcia/images/corin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62400" y="2514600"/>
            <a:ext cx="43434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2:15-16</a:t>
            </a:r>
            <a:r>
              <a:rPr lang="es-ES" dirty="0" smtClean="0"/>
              <a:t>) Olor de vida/olor de muerte</a:t>
            </a:r>
          </a:p>
          <a:p>
            <a:pPr lvl="1"/>
            <a:r>
              <a:rPr lang="es-ES" dirty="0" smtClean="0"/>
              <a:t>El evangelio produce resultados paradójicos. Como portador de ese mensaje, Pablo se identificaba con él de tal manera, que se podía llamar a sí mismo </a:t>
            </a:r>
            <a:r>
              <a:rPr lang="es-ES" b="1" dirty="0" smtClean="0"/>
              <a:t>grato olor de Cristo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La vida de Pablo era una ofrenda sacrificial (</a:t>
            </a:r>
            <a:r>
              <a:rPr lang="es-ES" dirty="0" err="1" smtClean="0">
                <a:solidFill>
                  <a:schemeClr val="tx2"/>
                </a:solidFill>
              </a:rPr>
              <a:t>Ro.</a:t>
            </a:r>
            <a:r>
              <a:rPr lang="es-ES" dirty="0" smtClean="0">
                <a:solidFill>
                  <a:schemeClr val="tx2"/>
                </a:solidFill>
              </a:rPr>
              <a:t> 12:1</a:t>
            </a:r>
            <a:r>
              <a:rPr lang="es-ES" dirty="0" smtClean="0"/>
              <a:t>), agradable a Dios. Al proclamar el mensaje divino, mientras que a la vez sufría rechazo y ataques de muchos, era una extensión de la vida de Jesús como siervo de Dios (cf. </a:t>
            </a:r>
            <a:r>
              <a:rPr lang="es-ES" dirty="0" smtClean="0">
                <a:solidFill>
                  <a:schemeClr val="tx2"/>
                </a:solidFill>
              </a:rPr>
              <a:t>Col. 1:24</a:t>
            </a:r>
            <a:r>
              <a:rPr lang="es-ES" dirty="0" smtClean="0"/>
              <a:t>).</a:t>
            </a:r>
            <a:endParaRPr lang="es-ES" sz="200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Triunfo del testimonio                     (2 Corintios 2:14-16)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2:15-16</a:t>
            </a:r>
            <a:r>
              <a:rPr lang="es-ES" dirty="0" smtClean="0"/>
              <a:t>) Olor de vida/olor de muerte</a:t>
            </a:r>
          </a:p>
          <a:p>
            <a:pPr lvl="1"/>
            <a:r>
              <a:rPr lang="es-ES" dirty="0" smtClean="0"/>
              <a:t>El corazón del evangelio es que a través de la muerte de Jesús, las personas pueden recibir vida y resurrección (</a:t>
            </a:r>
            <a:r>
              <a:rPr lang="es-ES" dirty="0" smtClean="0">
                <a:solidFill>
                  <a:schemeClr val="tx2"/>
                </a:solidFill>
              </a:rPr>
              <a:t>1 </a:t>
            </a:r>
            <a:r>
              <a:rPr lang="es-ES" dirty="0" err="1" smtClean="0">
                <a:solidFill>
                  <a:schemeClr val="tx2"/>
                </a:solidFill>
              </a:rPr>
              <a:t>Co.</a:t>
            </a:r>
            <a:r>
              <a:rPr lang="es-ES" dirty="0" smtClean="0">
                <a:solidFill>
                  <a:schemeClr val="tx2"/>
                </a:solidFill>
              </a:rPr>
              <a:t> 15</a:t>
            </a:r>
            <a:r>
              <a:rPr lang="es-ES" dirty="0" smtClean="0"/>
              <a:t>). </a:t>
            </a:r>
          </a:p>
          <a:p>
            <a:pPr lvl="2"/>
            <a:r>
              <a:rPr lang="es-ES" dirty="0" smtClean="0"/>
              <a:t>Para aquellos que rechazaban el mensaje del evangelio […], Pablo era como el hedor </a:t>
            </a:r>
            <a:r>
              <a:rPr lang="es-ES" b="1" dirty="0" smtClean="0"/>
              <a:t>de</a:t>
            </a:r>
            <a:r>
              <a:rPr lang="es-ES" dirty="0" smtClean="0"/>
              <a:t> la </a:t>
            </a:r>
            <a:r>
              <a:rPr lang="es-ES" b="1" dirty="0" smtClean="0"/>
              <a:t>muerte</a:t>
            </a:r>
            <a:r>
              <a:rPr lang="es-ES" dirty="0" smtClean="0"/>
              <a:t> (</a:t>
            </a:r>
            <a:r>
              <a:rPr lang="es-ES" dirty="0" err="1" smtClean="0"/>
              <a:t>Hch.</a:t>
            </a:r>
            <a:r>
              <a:rPr lang="es-ES" dirty="0" smtClean="0"/>
              <a:t> 17:32). </a:t>
            </a:r>
          </a:p>
          <a:p>
            <a:pPr lvl="2"/>
            <a:r>
              <a:rPr lang="es-ES" dirty="0" smtClean="0"/>
              <a:t>Ellos iban por el camino a la destrucción, pero para aquellos que creen, su salvación los lleva hacia la glorificación (cf. </a:t>
            </a:r>
            <a:r>
              <a:rPr lang="es-ES" dirty="0" smtClean="0">
                <a:solidFill>
                  <a:schemeClr val="tx2"/>
                </a:solidFill>
              </a:rPr>
              <a:t>2 </a:t>
            </a:r>
            <a:r>
              <a:rPr lang="es-ES" dirty="0" err="1" smtClean="0">
                <a:solidFill>
                  <a:schemeClr val="tx2"/>
                </a:solidFill>
              </a:rPr>
              <a:t>Co.</a:t>
            </a:r>
            <a:r>
              <a:rPr lang="es-ES" dirty="0" smtClean="0">
                <a:solidFill>
                  <a:schemeClr val="tx2"/>
                </a:solidFill>
              </a:rPr>
              <a:t> 4:17; </a:t>
            </a:r>
            <a:r>
              <a:rPr lang="es-ES" dirty="0" err="1" smtClean="0">
                <a:solidFill>
                  <a:schemeClr val="tx2"/>
                </a:solidFill>
              </a:rPr>
              <a:t>Ro.</a:t>
            </a:r>
            <a:r>
              <a:rPr lang="es-ES" dirty="0" smtClean="0">
                <a:solidFill>
                  <a:schemeClr val="tx2"/>
                </a:solidFill>
              </a:rPr>
              <a:t> 8:18, 30</a:t>
            </a:r>
            <a:r>
              <a:rPr lang="es-ES" dirty="0" smtClean="0"/>
              <a:t>). </a:t>
            </a:r>
          </a:p>
          <a:p>
            <a:pPr lvl="2"/>
            <a:r>
              <a:rPr lang="es-ES" dirty="0" smtClean="0"/>
              <a:t>Para los tales, el evangelio es </a:t>
            </a:r>
            <a:r>
              <a:rPr lang="es-ES" b="1" dirty="0" smtClean="0"/>
              <a:t>olor de vida.</a:t>
            </a:r>
            <a:endParaRPr lang="es-ES" sz="200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Triunfo del testimonio                     (2 Corintios 2:14-16)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2:15-16</a:t>
            </a:r>
            <a:r>
              <a:rPr lang="es-ES" dirty="0" smtClean="0"/>
              <a:t>) Olor de vida/olor de muerte</a:t>
            </a:r>
          </a:p>
          <a:p>
            <a:pPr lvl="1"/>
            <a:r>
              <a:rPr lang="es-ES" b="1" dirty="0" smtClean="0"/>
              <a:t>Y para estas cosas, ¿quién es suficiente?</a:t>
            </a:r>
            <a:r>
              <a:rPr lang="es-ES" dirty="0" smtClean="0"/>
              <a:t> Pablo respondió a esa pregunta más adelante (</a:t>
            </a:r>
            <a:r>
              <a:rPr lang="es-ES" dirty="0" smtClean="0">
                <a:solidFill>
                  <a:schemeClr val="tx2"/>
                </a:solidFill>
              </a:rPr>
              <a:t>2 </a:t>
            </a:r>
            <a:r>
              <a:rPr lang="es-ES" dirty="0" err="1" smtClean="0">
                <a:solidFill>
                  <a:schemeClr val="tx2"/>
                </a:solidFill>
              </a:rPr>
              <a:t>Co.</a:t>
            </a:r>
            <a:r>
              <a:rPr lang="es-ES" dirty="0" smtClean="0">
                <a:solidFill>
                  <a:schemeClr val="tx2"/>
                </a:solidFill>
              </a:rPr>
              <a:t> 3:5–6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Por el momento, trajo a la memoria la obra de los falsos apóstoles. Ellos creían que eran más que suficientes, pero era debido a que su mensaje y motivación diferían radicalmente de los de Pablo.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  <a:p>
            <a:pPr lvl="1"/>
            <a:endParaRPr lang="es-ES" sz="200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905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Triunfo del testimonio                     (2 Corintios 2:14-16)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90513"/>
            <a:ext cx="74676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Triunfo de la Palabra                      (2 Corintios 2:17)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pic>
        <p:nvPicPr>
          <p:cNvPr id="40962" name="Picture 2" descr="http://metanoiamusical.com/wp-content/uploads/2013/06/Piden-que-se-retire-la-Biblia-de-las-c%C3%A1maras-del-consejo-de-una-ciudad-en-EEUU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71600" y="19812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  <a:r>
              <a:rPr lang="es-ES" dirty="0" smtClean="0"/>
              <a:t>"Pues no somos como muchos, que medran falsificando la palabra de Dios, sino que con sinceridad, como de parte de Dios, y delante de Dios, hablamos en Cristo."</a:t>
            </a:r>
            <a:endParaRPr lang="es-ES" sz="40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90513"/>
            <a:ext cx="74676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Triunfo de la Palabra                      (2 Corintios 2:17)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458200" cy="45720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2:17</a:t>
            </a:r>
            <a:r>
              <a:rPr lang="es-ES" dirty="0" smtClean="0"/>
              <a:t>)</a:t>
            </a:r>
            <a:r>
              <a:rPr lang="es-ES" i="1" dirty="0" smtClean="0"/>
              <a:t>No somos vendedores ambulantes</a:t>
            </a:r>
          </a:p>
          <a:p>
            <a:pPr lvl="1"/>
            <a:r>
              <a:rPr lang="es-ES" dirty="0" smtClean="0"/>
              <a:t>Muchos de esos falsos maestros confiaban en su propia capacidad de vender el evangelio. </a:t>
            </a:r>
          </a:p>
          <a:p>
            <a:pPr lvl="1"/>
            <a:r>
              <a:rPr lang="es-ES" dirty="0" smtClean="0"/>
              <a:t>Falsificaban la palabra de Dios, y eran conocidos por sus prácticas deshonestas. </a:t>
            </a:r>
          </a:p>
          <a:p>
            <a:pPr lvl="1"/>
            <a:r>
              <a:rPr lang="es-ES" dirty="0" smtClean="0"/>
              <a:t>La misma palabra griega se usa en </a:t>
            </a:r>
            <a:r>
              <a:rPr lang="es-ES" dirty="0" smtClean="0">
                <a:solidFill>
                  <a:schemeClr val="tx2"/>
                </a:solidFill>
              </a:rPr>
              <a:t>Isaías 1:22</a:t>
            </a:r>
            <a:r>
              <a:rPr lang="es-ES" dirty="0" smtClean="0"/>
              <a:t> refiriéndose al vino mezclado con agua. </a:t>
            </a:r>
          </a:p>
          <a:p>
            <a:pPr lvl="1"/>
            <a:r>
              <a:rPr lang="es-ES" dirty="0" smtClean="0"/>
              <a:t>El propósito es tener más que vender y por ende más ganancia.(Lloyd)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90513"/>
            <a:ext cx="74676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Triunfo de la Palabra                      (2 Corintios 2:17)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458200" cy="45720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2:17</a:t>
            </a:r>
            <a:r>
              <a:rPr lang="es-ES" dirty="0" smtClean="0"/>
              <a:t>)</a:t>
            </a:r>
            <a:r>
              <a:rPr lang="es-ES" i="1" dirty="0" smtClean="0"/>
              <a:t>No somos vendedores ambulantes</a:t>
            </a:r>
          </a:p>
          <a:p>
            <a:pPr lvl="1"/>
            <a:r>
              <a:rPr lang="es-ES" dirty="0" smtClean="0"/>
              <a:t>Estos enemigos de Pablo se creían muy astutos. Lograron muchos adeptos y su apoyo económico porque adulteraban el mensaje. Su motivación era la ganancia material. </a:t>
            </a:r>
          </a:p>
          <a:p>
            <a:pPr lvl="1"/>
            <a:r>
              <a:rPr lang="es-ES" dirty="0" smtClean="0"/>
              <a:t>En contraste, Pablo dice que </a:t>
            </a:r>
            <a:r>
              <a:rPr lang="es-ES" dirty="0" err="1" smtClean="0"/>
              <a:t>suministerio</a:t>
            </a:r>
            <a:r>
              <a:rPr lang="es-ES" dirty="0" smtClean="0"/>
              <a:t> se caracterizaba por la sinceridad. Era completamente transparente en todo. En él no se encontraba nada de engaño.(Lloyd)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90513"/>
            <a:ext cx="7467600" cy="1462087"/>
          </a:xfrm>
        </p:spPr>
        <p:txBody>
          <a:bodyPr/>
          <a:lstStyle/>
          <a:p>
            <a:pPr marL="571500" indent="-571500">
              <a:spcAft>
                <a:spcPts val="600"/>
              </a:spcAft>
              <a:buFont typeface="+mj-lt"/>
              <a:buAutoNum type="arabicPeriod" startAt="4"/>
              <a:tabLst>
                <a:tab pos="571500" algn="l"/>
              </a:tabLst>
            </a:pPr>
            <a:r>
              <a:rPr lang="es-PR" dirty="0" smtClean="0"/>
              <a:t>Triunfo de la Palabra                      (2 Corintios 2:17)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Hay tiempo para condenar y tiempo para perdonar.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Sin principios de conducta definidos no se ver</a:t>
            </a:r>
            <a:r>
              <a:rPr lang="en-US" sz="3200" dirty="0" smtClean="0"/>
              <a:t>á </a:t>
            </a:r>
            <a:r>
              <a:rPr lang="en-US" sz="3200" dirty="0" err="1" smtClean="0"/>
              <a:t>necesidad</a:t>
            </a:r>
            <a:r>
              <a:rPr lang="en-US" sz="3200" dirty="0" smtClean="0"/>
              <a:t> de </a:t>
            </a:r>
            <a:r>
              <a:rPr lang="en-US" sz="3200" dirty="0" err="1" smtClean="0"/>
              <a:t>pedir</a:t>
            </a:r>
            <a:r>
              <a:rPr lang="en-US" sz="3200" dirty="0" smtClean="0"/>
              <a:t> </a:t>
            </a:r>
            <a:r>
              <a:rPr lang="en-US" sz="3200" dirty="0" err="1" smtClean="0"/>
              <a:t>perdón</a:t>
            </a:r>
            <a:r>
              <a:rPr lang="en-US" sz="3200" dirty="0" smtClean="0"/>
              <a:t>. </a:t>
            </a:r>
            <a:r>
              <a:rPr lang="en-US" sz="3200" dirty="0" err="1" smtClean="0"/>
              <a:t>Pero</a:t>
            </a:r>
            <a:r>
              <a:rPr lang="en-US" sz="3200" dirty="0" smtClean="0"/>
              <a:t> </a:t>
            </a:r>
            <a:r>
              <a:rPr lang="en-US" sz="3200" dirty="0" err="1" smtClean="0"/>
              <a:t>pedido</a:t>
            </a:r>
            <a:r>
              <a:rPr lang="en-US" sz="3200" dirty="0" smtClean="0"/>
              <a:t>, el </a:t>
            </a:r>
            <a:r>
              <a:rPr lang="en-US" sz="3200" dirty="0" err="1" smtClean="0"/>
              <a:t>perdón</a:t>
            </a:r>
            <a:r>
              <a:rPr lang="en-US" sz="3200" dirty="0" smtClean="0"/>
              <a:t> </a:t>
            </a:r>
            <a:r>
              <a:rPr lang="en-US" sz="3200" dirty="0" err="1" smtClean="0"/>
              <a:t>trae</a:t>
            </a:r>
            <a:r>
              <a:rPr lang="en-US" sz="3200" dirty="0" smtClean="0"/>
              <a:t> </a:t>
            </a:r>
            <a:r>
              <a:rPr lang="en-US" sz="3200" dirty="0" err="1" smtClean="0"/>
              <a:t>restauración</a:t>
            </a:r>
            <a:r>
              <a:rPr lang="es-PR" sz="32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El triunfo final es de Cristo.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Felices los que compartirán ese triunfo.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No ganaremos a todos, pero podemos intentarlo.</a:t>
            </a:r>
          </a:p>
          <a:p>
            <a:pPr lvl="1">
              <a:spcAft>
                <a:spcPts val="600"/>
              </a:spcAft>
            </a:pPr>
            <a:r>
              <a:rPr lang="es-PR" sz="3200" dirty="0" smtClean="0"/>
              <a:t>¿Ha tenido usted la experiencia de que alguien prefiere eludir un encuentro con usted por temor de que le hable de Cristo o sencillamente porque él ve el estilo de vida de usted como una condenación al de él?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8610600" cy="2362200"/>
          </a:xfrm>
        </p:spPr>
        <p:txBody>
          <a:bodyPr/>
          <a:lstStyle/>
          <a:p>
            <a:pPr>
              <a:buNone/>
            </a:pPr>
            <a:r>
              <a:rPr lang="es-ES" sz="5400" dirty="0" smtClean="0"/>
              <a:t>	</a:t>
            </a:r>
            <a:r>
              <a:rPr lang="es-ES" sz="3600" dirty="0" smtClean="0"/>
              <a:t>"Porque para Dios somos grato olor de Cristo en los que se salvan, y en los que se pierden;" (</a:t>
            </a:r>
            <a:r>
              <a:rPr lang="es-ES" sz="3600" dirty="0" smtClean="0">
                <a:solidFill>
                  <a:schemeClr val="tx2"/>
                </a:solidFill>
              </a:rPr>
              <a:t>2 Corintios 2.15</a:t>
            </a:r>
            <a:r>
              <a:rPr lang="es-ES" sz="3600" dirty="0" smtClean="0"/>
              <a:t>)</a:t>
            </a:r>
            <a:endParaRPr lang="en-US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smtClean="0"/>
              <a:t>Estemos seguros </a:t>
            </a:r>
            <a:r>
              <a:rPr lang="es-PR" sz="3600" dirty="0" smtClean="0"/>
              <a:t>de que la doctrina que defendemos sea la bíblica sin elementos de nuestra propia cosecha.</a:t>
            </a:r>
            <a:endParaRPr lang="es-PR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Barclay</a:t>
            </a:r>
            <a:r>
              <a:rPr lang="es-ES" sz="1400" dirty="0" smtClean="0"/>
              <a:t>, William. </a:t>
            </a:r>
            <a:r>
              <a:rPr lang="es-ES" sz="1400" i="1" dirty="0" smtClean="0"/>
              <a:t>Comentario Al Nuevo Testamento</a:t>
            </a:r>
            <a:r>
              <a:rPr lang="es-ES" sz="1400" dirty="0" smtClean="0"/>
              <a:t>. Barcelona, </a:t>
            </a:r>
            <a:r>
              <a:rPr lang="es-ES" sz="1400" dirty="0" err="1" smtClean="0"/>
              <a:t>España</a:t>
            </a:r>
            <a:r>
              <a:rPr lang="es-ES" sz="1400" dirty="0" smtClean="0"/>
              <a:t>: Editorial CLIE, 2006.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Fricke</a:t>
            </a:r>
            <a:r>
              <a:rPr lang="es-ES" sz="1400" dirty="0" smtClean="0"/>
              <a:t>, Roberto, Gustavo </a:t>
            </a:r>
            <a:r>
              <a:rPr lang="es-ES" sz="1400" dirty="0" err="1" smtClean="0"/>
              <a:t>Sánchez</a:t>
            </a:r>
            <a:r>
              <a:rPr lang="es-ES" sz="1400" dirty="0" smtClean="0"/>
              <a:t>, </a:t>
            </a:r>
            <a:r>
              <a:rPr lang="es-ES" sz="1400" dirty="0" err="1" smtClean="0"/>
              <a:t>César</a:t>
            </a:r>
            <a:r>
              <a:rPr lang="es-ES" sz="1400" dirty="0" smtClean="0"/>
              <a:t> </a:t>
            </a:r>
            <a:r>
              <a:rPr lang="es-ES" sz="1400" dirty="0" err="1" smtClean="0"/>
              <a:t>Caruachı́n</a:t>
            </a:r>
            <a:r>
              <a:rPr lang="es-ES" sz="1400" dirty="0" smtClean="0"/>
              <a:t>, Thomas W. Hill y Edgar </a:t>
            </a:r>
            <a:r>
              <a:rPr lang="es-ES" sz="1400" dirty="0" err="1" smtClean="0"/>
              <a:t>Baldeón</a:t>
            </a:r>
            <a:r>
              <a:rPr lang="es-ES" sz="1400" dirty="0" smtClean="0"/>
              <a:t>. El Paso,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1 Y 2 Corintios</a:t>
            </a:r>
            <a:r>
              <a:rPr lang="es-ES" sz="1400" dirty="0" smtClean="0"/>
              <a:t>, 1. ed. El Paso, TX: Editorial Mundo Hispano,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i="1" dirty="0" smtClean="0"/>
              <a:t>LBLA Mapas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La </a:t>
            </a:r>
            <a:r>
              <a:rPr lang="es-ES" sz="1400" dirty="0" err="1" smtClean="0"/>
              <a:t>Habra</a:t>
            </a:r>
            <a:r>
              <a:rPr lang="es-ES" sz="1400" dirty="0" smtClean="0"/>
              <a:t>, CA: </a:t>
            </a:r>
            <a:r>
              <a:rPr lang="es-ES" sz="1400" dirty="0" err="1" smtClean="0"/>
              <a:t>Foundation</a:t>
            </a:r>
            <a:r>
              <a:rPr lang="es-ES" sz="1400" dirty="0" smtClean="0"/>
              <a:t> </a:t>
            </a:r>
            <a:r>
              <a:rPr lang="es-ES" sz="1400" dirty="0" err="1" smtClean="0"/>
              <a:t>Publications</a:t>
            </a:r>
            <a:r>
              <a:rPr lang="es-ES" sz="1400" dirty="0" smtClean="0"/>
              <a:t>, Inc., 2000.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Lloyd, Roberto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El Ministerio Eficaz (2da Corintios)</a:t>
            </a:r>
            <a:r>
              <a:rPr lang="es-ES" sz="1400" dirty="0" smtClean="0"/>
              <a:t>.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2005.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i="1" dirty="0" smtClean="0"/>
              <a:t>Mapas De La Biblia Caribe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/>
              <a:t>Martínez, Mario, et al, eds. </a:t>
            </a:r>
            <a:r>
              <a:rPr lang="es-PR" sz="1400" i="1" dirty="0" smtClean="0"/>
              <a:t>El Expositor Bíblico: La Biblia, Libro por Libro</a:t>
            </a:r>
            <a:r>
              <a:rPr lang="es-PR" sz="1400" dirty="0" smtClean="0"/>
              <a:t>, Maestros de jóvenes y Adultos, Volumen 5. 5ta Ed. El Paso, Texas: Casa Bautista de Publicaciones, 2002, c1995. 213-219.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Walvoord</a:t>
            </a:r>
            <a:r>
              <a:rPr lang="es-ES" sz="1400" dirty="0" smtClean="0"/>
              <a:t>, John F. y Roy B. </a:t>
            </a:r>
            <a:r>
              <a:rPr lang="es-ES" sz="1400" dirty="0" err="1" smtClean="0"/>
              <a:t>Zuck</a:t>
            </a:r>
            <a:r>
              <a:rPr lang="es-ES" sz="1400" dirty="0" smtClean="0"/>
              <a:t>. </a:t>
            </a:r>
            <a:r>
              <a:rPr lang="es-ES" sz="1400" i="1" dirty="0" smtClean="0"/>
              <a:t>El Conocimiento </a:t>
            </a:r>
            <a:r>
              <a:rPr lang="es-ES" sz="1400" i="1" dirty="0" err="1" smtClean="0"/>
              <a:t>Bíblico</a:t>
            </a:r>
            <a:r>
              <a:rPr lang="es-ES" sz="1400" i="1" dirty="0" smtClean="0"/>
              <a:t>, Un Comentario Expositivo: Nuevo Testamento, Tomo 3: 1 Corintios-</a:t>
            </a:r>
            <a:r>
              <a:rPr lang="es-ES" sz="1400" i="1" dirty="0" err="1" smtClean="0"/>
              <a:t>Filemón</a:t>
            </a:r>
            <a:r>
              <a:rPr lang="es-ES" sz="1400" i="1" dirty="0" smtClean="0"/>
              <a:t>.</a:t>
            </a:r>
            <a:r>
              <a:rPr lang="es-ES" sz="1400" dirty="0" smtClean="0"/>
              <a:t>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A.C., 1996.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jamestabor.com/wp-content/uploads/2013/03/LastSupper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4763" y="533400"/>
            <a:ext cx="9148763" cy="5181600"/>
          </a:xfrm>
          <a:prstGeom prst="rect">
            <a:avLst/>
          </a:prstGeom>
          <a:noFill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32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5)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343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10: Llamamiento al ministerio apostólico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30:                                                           “El ministerio del nuevo pacto”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Corintios 3:1-18)                                                    13 de agosto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Triunfo del perdón y reconciliación                   (</a:t>
            </a:r>
            <a:r>
              <a:rPr lang="es-PR" sz="3600" dirty="0" smtClean="0">
                <a:solidFill>
                  <a:schemeClr val="tx2"/>
                </a:solidFill>
              </a:rPr>
              <a:t>2 Corintios 2:5-11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Triunfo del amor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2 Corintios 2:12-13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Triunfo del testimonio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2 Corintios 2:14-16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Triunfo de la Palabra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2 Corintios 2:17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Triunfo del perdón y reconciliación                   (2 Corintios 2:5-11)</a:t>
            </a:r>
          </a:p>
        </p:txBody>
      </p:sp>
      <p:pic>
        <p:nvPicPr>
          <p:cNvPr id="55298" name="Picture 2" descr="http://www.salvatorianos.org.br/wp-content/uploads/2012/04/vocaçõe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66800" y="2133600"/>
            <a:ext cx="6858000" cy="4343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8915400" cy="4495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</a:t>
            </a:r>
            <a:r>
              <a:rPr lang="es-ES" dirty="0" smtClean="0"/>
              <a:t>"Pero si alguno me ha causado tristeza, no me la ha causado a mí solo, sino en cierto modo (por no exagerar) a todos vosotros. Le basta a tal persona esta reprensión hecha por muchos; así que, al contrario, vosotros más bien debéis perdonarle y consolarle, para que no sea consumido de demasiada tristeza. Por lo cual os ruego que confirméis el amor para con él..."</a:t>
            </a:r>
            <a:endParaRPr lang="es-ES" sz="36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Triunfo del perdón y reconciliación                   (2 Corintios 2:5-11)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8915400" cy="4495800"/>
          </a:xfrm>
        </p:spPr>
        <p:txBody>
          <a:bodyPr/>
          <a:lstStyle/>
          <a:p>
            <a:pPr>
              <a:buNone/>
            </a:pPr>
            <a:r>
              <a:rPr lang="es-ES" sz="3600" dirty="0" smtClean="0"/>
              <a:t>	</a:t>
            </a:r>
            <a:r>
              <a:rPr lang="es-ES" dirty="0" smtClean="0"/>
              <a:t>"...Porque también para este fin os escribí, para tener la prueba de si vosotros sois obedientes en todo. Y al que vosotros perdonáis, yo también; porque también yo lo que he perdonado, si algo he perdonado, por vosotros lo he hecho en presencia de Cristo, para que Satanás no gane ventaja alguna sobre nosotros; pues no ignoramos sus maquinaciones."</a:t>
            </a:r>
            <a:endParaRPr lang="es-ES" sz="36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Triunfo del perdón y reconciliación                   (2 Corintios 2:5-11)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495800"/>
          </a:xfrm>
        </p:spPr>
        <p:txBody>
          <a:bodyPr/>
          <a:lstStyle/>
          <a:p>
            <a:r>
              <a:rPr lang="es-ES" dirty="0" smtClean="0"/>
              <a:t>Cómo se enfrenta la conducta cristiana con la ofensa y el insulto.</a:t>
            </a:r>
          </a:p>
          <a:p>
            <a:pPr lvl="1" indent="-342900">
              <a:buAutoNum type="romanLcParenBoth"/>
            </a:pPr>
            <a:r>
              <a:rPr lang="es-ES" dirty="0" smtClean="0"/>
              <a:t>Lo que más le preocupaba a Pablo era el buen orden y la paz de la iglesia. </a:t>
            </a:r>
          </a:p>
          <a:p>
            <a:pPr marL="1028700" lvl="2">
              <a:buFont typeface="+mj-lt"/>
              <a:buAutoNum type="alphaLcPeriod"/>
            </a:pPr>
            <a:r>
              <a:rPr lang="es-ES" dirty="0" smtClean="0"/>
              <a:t>Algunos toman la crítica, hasta cuando es constructiva y amable, como un insulto personal. Tales personas contribuyen más que nadie a desterrar la paz de la comunidad. </a:t>
            </a:r>
          </a:p>
          <a:p>
            <a:pPr marL="1028700" lvl="2">
              <a:buFont typeface="+mj-lt"/>
              <a:buAutoNum type="alphaLcPeriod"/>
            </a:pPr>
            <a:r>
              <a:rPr lang="es-ES" dirty="0" smtClean="0"/>
              <a:t>A todos nos sería bueno pensar que la crítica y el consejo se nos ofrecen, no para herirnos sino para ayudarnos, no para hundirnos sino para levantarnos.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Triunfo del perdón y reconciliación                   (2 Corintios 2:5-11)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495800"/>
          </a:xfrm>
        </p:spPr>
        <p:txBody>
          <a:bodyPr/>
          <a:lstStyle/>
          <a:p>
            <a:r>
              <a:rPr lang="es-ES" dirty="0" smtClean="0"/>
              <a:t>Cómo se enfrenta la conducta cristiana con la ofensa y el insulto.</a:t>
            </a:r>
          </a:p>
          <a:p>
            <a:pPr lvl="1" indent="-342900">
              <a:buFont typeface="Wingdings" pitchFamily="2" charset="2"/>
              <a:buAutoNum type="romanLcParenBoth" startAt="2"/>
            </a:pPr>
            <a:r>
              <a:rPr lang="es-ES" dirty="0" smtClean="0"/>
              <a:t>EL objetivo de Pablo no era venganza sino corrección; no quería hundir a la persona, sino ayudarla a levantarse. </a:t>
            </a:r>
          </a:p>
          <a:p>
            <a:pPr marL="1257300" lvl="2" indent="-457200">
              <a:buFont typeface="+mj-lt"/>
              <a:buAutoNum type="alphaLcPeriod"/>
            </a:pPr>
            <a:r>
              <a:rPr lang="es-ES" dirty="0" smtClean="0"/>
              <a:t>Se proponía juzgar a la persona, no con el baremo de una justicia abstracta, sino con amor cristiano. </a:t>
            </a:r>
          </a:p>
          <a:p>
            <a:pPr marL="1257300" lvl="2" indent="-457200">
              <a:buFont typeface="+mj-lt"/>
              <a:buAutoNum type="alphaLcPeriod"/>
            </a:pPr>
            <a:r>
              <a:rPr lang="es-ES" dirty="0" smtClean="0"/>
              <a:t>La finalidad de la disciplina para Pablo era, no erradicar las cualidades que pudiera tener una persona, sino </a:t>
            </a:r>
            <a:r>
              <a:rPr lang="es-ES" dirty="0" err="1" smtClean="0"/>
              <a:t>uncirlas</a:t>
            </a:r>
            <a:r>
              <a:rPr lang="es-ES" dirty="0" smtClean="0"/>
              <a:t> a propósitos más elevados.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Triunfo del perdón y reconciliación                   (2 Corintios 2:5-11)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72793</TotalTime>
  <Words>1827</Words>
  <Application>Microsoft Office PowerPoint</Application>
  <PresentationFormat>On-screen Show (4:3)</PresentationFormat>
  <Paragraphs>221</Paragraphs>
  <Slides>33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Triunfo del perdón y reconciliación                   (2 Corintios 2:5-11)</vt:lpstr>
      <vt:lpstr>Triunfo del perdón y reconciliación                   (2 Corintios 2:5-11)</vt:lpstr>
      <vt:lpstr>Triunfo del perdón y reconciliación                   (2 Corintios 2:5-11)</vt:lpstr>
      <vt:lpstr>Triunfo del perdón y reconciliación                   (2 Corintios 2:5-11)</vt:lpstr>
      <vt:lpstr>Triunfo del perdón y reconciliación                   (2 Corintios 2:5-11)</vt:lpstr>
      <vt:lpstr>Triunfo del perdón y reconciliación                   (2 Corintios 2:5-11)</vt:lpstr>
      <vt:lpstr>Triunfo del amor                            (2 Corintios 2:12-13)</vt:lpstr>
      <vt:lpstr>Triunfo del amor                            (2 Corintios 2:12-13)</vt:lpstr>
      <vt:lpstr>PowerPoint Presentation</vt:lpstr>
      <vt:lpstr>Triunfo del amor                            (2 Corintios 2:12-13)</vt:lpstr>
      <vt:lpstr>Triunfo del amor                            (2 Corintios 2:12-13)</vt:lpstr>
      <vt:lpstr>Triunfo del testimonio                     (2 Corintios 2:14-16)</vt:lpstr>
      <vt:lpstr>Triunfo del testimonio                     (2 Corintios 2:14-16)</vt:lpstr>
      <vt:lpstr>Triunfo del testimonio                     (2 Corintios 2:14-16)</vt:lpstr>
      <vt:lpstr>Triunfo del testimonio                     (2 Corintios 2:14-16)</vt:lpstr>
      <vt:lpstr>Triunfo del testimonio                     (2 Corintios 2:14-16)</vt:lpstr>
      <vt:lpstr>Triunfo del testimonio                     (2 Corintios 2:14-16)</vt:lpstr>
      <vt:lpstr>Triunfo del testimonio                     (2 Corintios 2:14-16)</vt:lpstr>
      <vt:lpstr>Triunfo de la Palabra                      (2 Corintios 2:17)</vt:lpstr>
      <vt:lpstr>Triunfo de la Palabra                      (2 Corintios 2:17)</vt:lpstr>
      <vt:lpstr>Triunfo de la Palabra                      (2 Corintios 2:17)</vt:lpstr>
      <vt:lpstr>Triunfo de la Palabra                      (2 Corintios 2:17)</vt:lpstr>
      <vt:lpstr>Aplicaciones</vt:lpstr>
      <vt:lpstr>Aplicaciones</vt:lpstr>
      <vt:lpstr>Aplicaciones</vt:lpstr>
      <vt:lpstr>Aplicaciones</vt:lpstr>
      <vt:lpstr>Bibliografía</vt:lpstr>
      <vt:lpstr>Próximo Estudio (Libro 5)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</dc:title>
  <dc:creator>JRIVERA</dc:creator>
  <cp:lastModifiedBy>Tito Ortega</cp:lastModifiedBy>
  <cp:revision>2826</cp:revision>
  <dcterms:created xsi:type="dcterms:W3CDTF">2007-01-24T21:53:34Z</dcterms:created>
  <dcterms:modified xsi:type="dcterms:W3CDTF">2013-08-17T23:03:36Z</dcterms:modified>
</cp:coreProperties>
</file>