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</p:sldMasterIdLst>
  <p:notesMasterIdLst>
    <p:notesMasterId r:id="rId86"/>
  </p:notesMasterIdLst>
  <p:handoutMasterIdLst>
    <p:handoutMasterId r:id="rId87"/>
  </p:handoutMasterIdLst>
  <p:sldIdLst>
    <p:sldId id="3379" r:id="rId6"/>
    <p:sldId id="565" r:id="rId7"/>
    <p:sldId id="566" r:id="rId8"/>
    <p:sldId id="571" r:id="rId9"/>
    <p:sldId id="3343" r:id="rId10"/>
    <p:sldId id="3411" r:id="rId11"/>
    <p:sldId id="3412" r:id="rId12"/>
    <p:sldId id="3409" r:id="rId13"/>
    <p:sldId id="2182" r:id="rId14"/>
    <p:sldId id="3457" r:id="rId15"/>
    <p:sldId id="3489" r:id="rId16"/>
    <p:sldId id="3490" r:id="rId17"/>
    <p:sldId id="3491" r:id="rId18"/>
    <p:sldId id="3492" r:id="rId19"/>
    <p:sldId id="3493" r:id="rId20"/>
    <p:sldId id="3494" r:id="rId21"/>
    <p:sldId id="3495" r:id="rId22"/>
    <p:sldId id="3496" r:id="rId23"/>
    <p:sldId id="3497" r:id="rId24"/>
    <p:sldId id="3498" r:id="rId25"/>
    <p:sldId id="3499" r:id="rId26"/>
    <p:sldId id="3500" r:id="rId27"/>
    <p:sldId id="3501" r:id="rId28"/>
    <p:sldId id="3502" r:id="rId29"/>
    <p:sldId id="3456" r:id="rId30"/>
    <p:sldId id="3041" r:id="rId31"/>
    <p:sldId id="3503" r:id="rId32"/>
    <p:sldId id="3504" r:id="rId33"/>
    <p:sldId id="3505" r:id="rId34"/>
    <p:sldId id="3506" r:id="rId35"/>
    <p:sldId id="3145" r:id="rId36"/>
    <p:sldId id="3259" r:id="rId37"/>
    <p:sldId id="3507" r:id="rId38"/>
    <p:sldId id="3508" r:id="rId39"/>
    <p:sldId id="3509" r:id="rId40"/>
    <p:sldId id="3510" r:id="rId41"/>
    <p:sldId id="3511" r:id="rId42"/>
    <p:sldId id="3512" r:id="rId43"/>
    <p:sldId id="3513" r:id="rId44"/>
    <p:sldId id="3261" r:id="rId45"/>
    <p:sldId id="3488" r:id="rId46"/>
    <p:sldId id="3486" r:id="rId47"/>
    <p:sldId id="3514" r:id="rId48"/>
    <p:sldId id="3522" r:id="rId49"/>
    <p:sldId id="3520" r:id="rId50"/>
    <p:sldId id="3521" r:id="rId51"/>
    <p:sldId id="3515" r:id="rId52"/>
    <p:sldId id="3516" r:id="rId53"/>
    <p:sldId id="3517" r:id="rId54"/>
    <p:sldId id="3518" r:id="rId55"/>
    <p:sldId id="3519" r:id="rId56"/>
    <p:sldId id="3523" r:id="rId57"/>
    <p:sldId id="3524" r:id="rId58"/>
    <p:sldId id="3525" r:id="rId59"/>
    <p:sldId id="3526" r:id="rId60"/>
    <p:sldId id="3527" r:id="rId61"/>
    <p:sldId id="3528" r:id="rId62"/>
    <p:sldId id="3529" r:id="rId63"/>
    <p:sldId id="3530" r:id="rId64"/>
    <p:sldId id="3531" r:id="rId65"/>
    <p:sldId id="3532" r:id="rId66"/>
    <p:sldId id="3533" r:id="rId67"/>
    <p:sldId id="3534" r:id="rId68"/>
    <p:sldId id="3535" r:id="rId69"/>
    <p:sldId id="3487" r:id="rId70"/>
    <p:sldId id="3262" r:id="rId71"/>
    <p:sldId id="3536" r:id="rId72"/>
    <p:sldId id="3537" r:id="rId73"/>
    <p:sldId id="3538" r:id="rId74"/>
    <p:sldId id="3539" r:id="rId75"/>
    <p:sldId id="3540" r:id="rId76"/>
    <p:sldId id="3541" r:id="rId77"/>
    <p:sldId id="3542" r:id="rId78"/>
    <p:sldId id="2914" r:id="rId79"/>
    <p:sldId id="3543" r:id="rId80"/>
    <p:sldId id="3485" r:id="rId81"/>
    <p:sldId id="3544" r:id="rId82"/>
    <p:sldId id="1391" r:id="rId83"/>
    <p:sldId id="1843" r:id="rId84"/>
    <p:sldId id="627" r:id="rId8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4533" autoAdjust="0"/>
  </p:normalViewPr>
  <p:slideViewPr>
    <p:cSldViewPr>
      <p:cViewPr varScale="1">
        <p:scale>
          <a:sx n="68" d="100"/>
          <a:sy n="68" d="100"/>
        </p:scale>
        <p:origin x="14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1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0BD8E-90C7-4FAE-BE76-839E3522BA8C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</dgm:pt>
    <dgm:pt modelId="{3AE183C5-A8FD-4A13-B6CC-1D2FF580973C}">
      <dgm:prSet phldrT="[Text]" custT="1"/>
      <dgm:spPr/>
      <dgm:t>
        <a:bodyPr/>
        <a:lstStyle/>
        <a:p>
          <a:r>
            <a:rPr lang="es-PR" sz="2800" smtClean="0">
              <a:solidFill>
                <a:schemeClr val="tx1"/>
              </a:solidFill>
            </a:rPr>
            <a:t>AHORA EL ALMA</a:t>
          </a:r>
          <a:endParaRPr lang="es-PR" sz="2800" dirty="0">
            <a:solidFill>
              <a:schemeClr val="tx1"/>
            </a:solidFill>
          </a:endParaRPr>
        </a:p>
      </dgm:t>
    </dgm:pt>
    <dgm:pt modelId="{74E6D9FC-AA23-4A10-A2F8-8C7894FE32A3}" type="parTrans" cxnId="{B7B4FEFB-BAE9-4A68-B809-A0BC3D0B494D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642B4FF7-78C1-4F56-B09F-E6CD41B912C6}" type="sibTrans" cxnId="{B7B4FEFB-BAE9-4A68-B809-A0BC3D0B494D}">
      <dgm:prSet custT="1"/>
      <dgm:spPr/>
      <dgm:t>
        <a:bodyPr/>
        <a:lstStyle/>
        <a:p>
          <a:endParaRPr lang="es-PR" sz="2000">
            <a:solidFill>
              <a:schemeClr val="tx1"/>
            </a:solidFill>
          </a:endParaRPr>
        </a:p>
      </dgm:t>
    </dgm:pt>
    <dgm:pt modelId="{25B8F3EC-7372-4271-8479-3F7AD0ECD624}">
      <dgm:prSet phldrT="[Text]" custT="1"/>
      <dgm:spPr/>
      <dgm:t>
        <a:bodyPr/>
        <a:lstStyle/>
        <a:p>
          <a:r>
            <a:rPr lang="es-PR" sz="2800" smtClean="0">
              <a:solidFill>
                <a:schemeClr val="tx1"/>
              </a:solidFill>
            </a:rPr>
            <a:t>EN LA MUERTE, EL ALMA ES</a:t>
          </a:r>
          <a:endParaRPr lang="es-PR" sz="2800" dirty="0">
            <a:solidFill>
              <a:schemeClr val="tx1"/>
            </a:solidFill>
          </a:endParaRPr>
        </a:p>
      </dgm:t>
    </dgm:pt>
    <dgm:pt modelId="{FFC2454E-9CE5-4F5B-BE15-7CBE5A2888FB}" type="parTrans" cxnId="{6117869F-FAD5-4642-B347-4038FAFA25F7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A1DAA0F9-4F44-4C10-AAC0-58A70B0498D2}" type="sibTrans" cxnId="{6117869F-FAD5-4642-B347-4038FAFA25F7}">
      <dgm:prSet custT="1"/>
      <dgm:spPr/>
      <dgm:t>
        <a:bodyPr/>
        <a:lstStyle/>
        <a:p>
          <a:endParaRPr lang="es-PR" sz="2000">
            <a:solidFill>
              <a:schemeClr val="tx1"/>
            </a:solidFill>
          </a:endParaRPr>
        </a:p>
      </dgm:t>
    </dgm:pt>
    <dgm:pt modelId="{BDF6CA48-EC1D-4DAE-9545-846F3DBD5BAC}">
      <dgm:prSet phldrT="[Text]" custT="1"/>
      <dgm:spPr/>
      <dgm:t>
        <a:bodyPr/>
        <a:lstStyle/>
        <a:p>
          <a:r>
            <a:rPr lang="es-PR" sz="2800" smtClean="0">
              <a:solidFill>
                <a:schemeClr val="tx1"/>
              </a:solidFill>
            </a:rPr>
            <a:t>EN LA RESURREC-CIÓN, EL ALMA SERÁ</a:t>
          </a:r>
          <a:endParaRPr lang="es-PR" sz="2800" dirty="0">
            <a:solidFill>
              <a:schemeClr val="tx1"/>
            </a:solidFill>
          </a:endParaRPr>
        </a:p>
      </dgm:t>
    </dgm:pt>
    <dgm:pt modelId="{1DD38475-9B55-4FE2-A73A-9F1C89A4B0C2}" type="parTrans" cxnId="{C731F1C6-A303-4EDF-A809-2543D7C6DBD3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E8E568B8-F46D-4795-89F9-E7F0A1B2EFD7}" type="sibTrans" cxnId="{C731F1C6-A303-4EDF-A809-2543D7C6DBD3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0EA72E3B-2FFD-4AA1-8A8D-83070C277F2D}">
      <dgm:prSet phldrT="[Text]" custT="1"/>
      <dgm:spPr/>
      <dgm:t>
        <a:bodyPr/>
        <a:lstStyle/>
        <a:p>
          <a:r>
            <a:rPr lang="es-PR" sz="2400" dirty="0" smtClean="0">
              <a:solidFill>
                <a:schemeClr val="tx1"/>
              </a:solidFill>
            </a:rPr>
            <a:t>Está vestida con el cuerpo</a:t>
          </a:r>
          <a:endParaRPr lang="es-PR" sz="2400" dirty="0">
            <a:solidFill>
              <a:schemeClr val="tx1"/>
            </a:solidFill>
          </a:endParaRPr>
        </a:p>
      </dgm:t>
    </dgm:pt>
    <dgm:pt modelId="{4751D779-36B5-4137-BF46-972B85F75FF7}" type="parTrans" cxnId="{02DA7CA6-19BA-4143-9DA4-8F44070A60F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D31EEC12-ADD0-4B12-AD54-47A10AF8F4BA}" type="sibTrans" cxnId="{02DA7CA6-19BA-4143-9DA4-8F44070A60F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313553E4-CAB9-4764-9391-31AA948678DF}">
      <dgm:prSet phldrT="[Text]" custT="1"/>
      <dgm:spPr/>
      <dgm:t>
        <a:bodyPr/>
        <a:lstStyle/>
        <a:p>
          <a:r>
            <a:rPr lang="es-PR" sz="2400" dirty="0" smtClean="0">
              <a:solidFill>
                <a:schemeClr val="tx1"/>
              </a:solidFill>
            </a:rPr>
            <a:t>Desnudada de su cuerpo</a:t>
          </a:r>
          <a:endParaRPr lang="es-PR" sz="2400" dirty="0">
            <a:solidFill>
              <a:schemeClr val="tx1"/>
            </a:solidFill>
          </a:endParaRPr>
        </a:p>
      </dgm:t>
    </dgm:pt>
    <dgm:pt modelId="{A9F6E426-02D9-495C-82BC-E6B24D32ABC2}" type="parTrans" cxnId="{6A4B9C6C-0059-4289-A0A1-7043FC107734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6FA386D5-7C69-4F6E-9083-40E0E626713C}" type="sibTrans" cxnId="{6A4B9C6C-0059-4289-A0A1-7043FC107734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1CBD776F-34B8-4269-AAE6-C20E4607D660}">
      <dgm:prSet phldrT="[Text]" custT="1"/>
      <dgm:spPr/>
      <dgm:t>
        <a:bodyPr/>
        <a:lstStyle/>
        <a:p>
          <a:r>
            <a:rPr lang="es-PR" sz="2400" dirty="0" smtClean="0">
              <a:solidFill>
                <a:schemeClr val="tx1"/>
              </a:solidFill>
            </a:rPr>
            <a:t>Revestida con su cuerpo glorificado</a:t>
          </a:r>
          <a:endParaRPr lang="es-PR" sz="2400" dirty="0">
            <a:solidFill>
              <a:schemeClr val="tx1"/>
            </a:solidFill>
          </a:endParaRPr>
        </a:p>
      </dgm:t>
    </dgm:pt>
    <dgm:pt modelId="{1D3FEBF3-82B2-4A37-9DE4-32E73A401390}" type="parTrans" cxnId="{EB060E97-3F91-454B-AD69-718E83E7EE8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4A5A01AF-478A-4479-A9C9-25788AEE49BD}" type="sibTrans" cxnId="{EB060E97-3F91-454B-AD69-718E83E7EE8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BD8B9919-7543-4C5D-A748-55B59BF57AB9}" type="pres">
      <dgm:prSet presAssocID="{6620BD8E-90C7-4FAE-BE76-839E3522BA8C}" presName="Name0" presStyleCnt="0">
        <dgm:presLayoutVars>
          <dgm:dir/>
          <dgm:resizeHandles val="exact"/>
        </dgm:presLayoutVars>
      </dgm:prSet>
      <dgm:spPr/>
    </dgm:pt>
    <dgm:pt modelId="{E7D9E1A4-851E-4692-B92E-29268712946A}" type="pres">
      <dgm:prSet presAssocID="{3AE183C5-A8FD-4A13-B6CC-1D2FF58097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R"/>
        </a:p>
      </dgm:t>
    </dgm:pt>
    <dgm:pt modelId="{4DE5471A-A042-47DE-8824-35B1D3C22BD6}" type="pres">
      <dgm:prSet presAssocID="{642B4FF7-78C1-4F56-B09F-E6CD41B912C6}" presName="sibTrans" presStyleLbl="sibTrans2D1" presStyleIdx="0" presStyleCnt="2"/>
      <dgm:spPr/>
      <dgm:t>
        <a:bodyPr/>
        <a:lstStyle/>
        <a:p>
          <a:endParaRPr lang="es-PR"/>
        </a:p>
      </dgm:t>
    </dgm:pt>
    <dgm:pt modelId="{8F0C05CC-6F88-4598-BFAF-D5FF1439BCC8}" type="pres">
      <dgm:prSet presAssocID="{642B4FF7-78C1-4F56-B09F-E6CD41B912C6}" presName="connectorText" presStyleLbl="sibTrans2D1" presStyleIdx="0" presStyleCnt="2"/>
      <dgm:spPr/>
      <dgm:t>
        <a:bodyPr/>
        <a:lstStyle/>
        <a:p>
          <a:endParaRPr lang="es-PR"/>
        </a:p>
      </dgm:t>
    </dgm:pt>
    <dgm:pt modelId="{DD92A0AA-2338-4187-9DD1-B09739249F85}" type="pres">
      <dgm:prSet presAssocID="{25B8F3EC-7372-4271-8479-3F7AD0ECD62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R"/>
        </a:p>
      </dgm:t>
    </dgm:pt>
    <dgm:pt modelId="{36E1D855-960C-431A-A4AA-C45FA1B22F1B}" type="pres">
      <dgm:prSet presAssocID="{A1DAA0F9-4F44-4C10-AAC0-58A70B0498D2}" presName="sibTrans" presStyleLbl="sibTrans2D1" presStyleIdx="1" presStyleCnt="2"/>
      <dgm:spPr/>
      <dgm:t>
        <a:bodyPr/>
        <a:lstStyle/>
        <a:p>
          <a:endParaRPr lang="es-PR"/>
        </a:p>
      </dgm:t>
    </dgm:pt>
    <dgm:pt modelId="{8B5866CA-5711-4CE2-BE64-CAF82977112E}" type="pres">
      <dgm:prSet presAssocID="{A1DAA0F9-4F44-4C10-AAC0-58A70B0498D2}" presName="connectorText" presStyleLbl="sibTrans2D1" presStyleIdx="1" presStyleCnt="2"/>
      <dgm:spPr/>
      <dgm:t>
        <a:bodyPr/>
        <a:lstStyle/>
        <a:p>
          <a:endParaRPr lang="es-PR"/>
        </a:p>
      </dgm:t>
    </dgm:pt>
    <dgm:pt modelId="{D61F6439-E9E5-4B8C-87DB-57343123E06A}" type="pres">
      <dgm:prSet presAssocID="{BDF6CA48-EC1D-4DAE-9545-846F3DBD5BA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R"/>
        </a:p>
      </dgm:t>
    </dgm:pt>
  </dgm:ptLst>
  <dgm:cxnLst>
    <dgm:cxn modelId="{02DA7CA6-19BA-4143-9DA4-8F44070A60FA}" srcId="{3AE183C5-A8FD-4A13-B6CC-1D2FF580973C}" destId="{0EA72E3B-2FFD-4AA1-8A8D-83070C277F2D}" srcOrd="0" destOrd="0" parTransId="{4751D779-36B5-4137-BF46-972B85F75FF7}" sibTransId="{D31EEC12-ADD0-4B12-AD54-47A10AF8F4BA}"/>
    <dgm:cxn modelId="{281C8E17-8375-4042-99F8-EAA059F2E6D4}" type="presOf" srcId="{313553E4-CAB9-4764-9391-31AA948678DF}" destId="{DD92A0AA-2338-4187-9DD1-B09739249F85}" srcOrd="0" destOrd="1" presId="urn:microsoft.com/office/officeart/2005/8/layout/process1"/>
    <dgm:cxn modelId="{B26F01A9-D3E0-4C32-B248-401959F3E826}" type="presOf" srcId="{3AE183C5-A8FD-4A13-B6CC-1D2FF580973C}" destId="{E7D9E1A4-851E-4692-B92E-29268712946A}" srcOrd="0" destOrd="0" presId="urn:microsoft.com/office/officeart/2005/8/layout/process1"/>
    <dgm:cxn modelId="{6D529B8D-D9BC-42ED-A717-3FBFDFADE45A}" type="presOf" srcId="{642B4FF7-78C1-4F56-B09F-E6CD41B912C6}" destId="{8F0C05CC-6F88-4598-BFAF-D5FF1439BCC8}" srcOrd="1" destOrd="0" presId="urn:microsoft.com/office/officeart/2005/8/layout/process1"/>
    <dgm:cxn modelId="{DAD4D838-C78E-4E58-A1D5-A654430BB919}" type="presOf" srcId="{1CBD776F-34B8-4269-AAE6-C20E4607D660}" destId="{D61F6439-E9E5-4B8C-87DB-57343123E06A}" srcOrd="0" destOrd="1" presId="urn:microsoft.com/office/officeart/2005/8/layout/process1"/>
    <dgm:cxn modelId="{1B534581-A737-423E-8FDC-3FEA04DAFDB3}" type="presOf" srcId="{A1DAA0F9-4F44-4C10-AAC0-58A70B0498D2}" destId="{36E1D855-960C-431A-A4AA-C45FA1B22F1B}" srcOrd="0" destOrd="0" presId="urn:microsoft.com/office/officeart/2005/8/layout/process1"/>
    <dgm:cxn modelId="{6A4B9C6C-0059-4289-A0A1-7043FC107734}" srcId="{25B8F3EC-7372-4271-8479-3F7AD0ECD624}" destId="{313553E4-CAB9-4764-9391-31AA948678DF}" srcOrd="0" destOrd="0" parTransId="{A9F6E426-02D9-495C-82BC-E6B24D32ABC2}" sibTransId="{6FA386D5-7C69-4F6E-9083-40E0E626713C}"/>
    <dgm:cxn modelId="{E0B971B6-441C-4A9B-9A7A-01D19F603442}" type="presOf" srcId="{25B8F3EC-7372-4271-8479-3F7AD0ECD624}" destId="{DD92A0AA-2338-4187-9DD1-B09739249F85}" srcOrd="0" destOrd="0" presId="urn:microsoft.com/office/officeart/2005/8/layout/process1"/>
    <dgm:cxn modelId="{23D58EA5-0897-461D-930B-794BA8188575}" type="presOf" srcId="{A1DAA0F9-4F44-4C10-AAC0-58A70B0498D2}" destId="{8B5866CA-5711-4CE2-BE64-CAF82977112E}" srcOrd="1" destOrd="0" presId="urn:microsoft.com/office/officeart/2005/8/layout/process1"/>
    <dgm:cxn modelId="{6117869F-FAD5-4642-B347-4038FAFA25F7}" srcId="{6620BD8E-90C7-4FAE-BE76-839E3522BA8C}" destId="{25B8F3EC-7372-4271-8479-3F7AD0ECD624}" srcOrd="1" destOrd="0" parTransId="{FFC2454E-9CE5-4F5B-BE15-7CBE5A2888FB}" sibTransId="{A1DAA0F9-4F44-4C10-AAC0-58A70B0498D2}"/>
    <dgm:cxn modelId="{4DC5CB82-05DA-4423-A506-E7EF5A37BB21}" type="presOf" srcId="{0EA72E3B-2FFD-4AA1-8A8D-83070C277F2D}" destId="{E7D9E1A4-851E-4692-B92E-29268712946A}" srcOrd="0" destOrd="1" presId="urn:microsoft.com/office/officeart/2005/8/layout/process1"/>
    <dgm:cxn modelId="{C448E85D-A064-4983-B8A7-FF5CA549C407}" type="presOf" srcId="{642B4FF7-78C1-4F56-B09F-E6CD41B912C6}" destId="{4DE5471A-A042-47DE-8824-35B1D3C22BD6}" srcOrd="0" destOrd="0" presId="urn:microsoft.com/office/officeart/2005/8/layout/process1"/>
    <dgm:cxn modelId="{EB060E97-3F91-454B-AD69-718E83E7EE8A}" srcId="{BDF6CA48-EC1D-4DAE-9545-846F3DBD5BAC}" destId="{1CBD776F-34B8-4269-AAE6-C20E4607D660}" srcOrd="0" destOrd="0" parTransId="{1D3FEBF3-82B2-4A37-9DE4-32E73A401390}" sibTransId="{4A5A01AF-478A-4479-A9C9-25788AEE49BD}"/>
    <dgm:cxn modelId="{B7B4FEFB-BAE9-4A68-B809-A0BC3D0B494D}" srcId="{6620BD8E-90C7-4FAE-BE76-839E3522BA8C}" destId="{3AE183C5-A8FD-4A13-B6CC-1D2FF580973C}" srcOrd="0" destOrd="0" parTransId="{74E6D9FC-AA23-4A10-A2F8-8C7894FE32A3}" sibTransId="{642B4FF7-78C1-4F56-B09F-E6CD41B912C6}"/>
    <dgm:cxn modelId="{A943A342-3B0D-40C9-A5CA-0A6594A0F1FB}" type="presOf" srcId="{BDF6CA48-EC1D-4DAE-9545-846F3DBD5BAC}" destId="{D61F6439-E9E5-4B8C-87DB-57343123E06A}" srcOrd="0" destOrd="0" presId="urn:microsoft.com/office/officeart/2005/8/layout/process1"/>
    <dgm:cxn modelId="{9E5F4A23-E07B-4A07-9294-92AA8B123A54}" type="presOf" srcId="{6620BD8E-90C7-4FAE-BE76-839E3522BA8C}" destId="{BD8B9919-7543-4C5D-A748-55B59BF57AB9}" srcOrd="0" destOrd="0" presId="urn:microsoft.com/office/officeart/2005/8/layout/process1"/>
    <dgm:cxn modelId="{C731F1C6-A303-4EDF-A809-2543D7C6DBD3}" srcId="{6620BD8E-90C7-4FAE-BE76-839E3522BA8C}" destId="{BDF6CA48-EC1D-4DAE-9545-846F3DBD5BAC}" srcOrd="2" destOrd="0" parTransId="{1DD38475-9B55-4FE2-A73A-9F1C89A4B0C2}" sibTransId="{E8E568B8-F46D-4795-89F9-E7F0A1B2EFD7}"/>
    <dgm:cxn modelId="{1EF6D040-3DCF-4FB9-9CBC-C4043DD7D7FE}" type="presParOf" srcId="{BD8B9919-7543-4C5D-A748-55B59BF57AB9}" destId="{E7D9E1A4-851E-4692-B92E-29268712946A}" srcOrd="0" destOrd="0" presId="urn:microsoft.com/office/officeart/2005/8/layout/process1"/>
    <dgm:cxn modelId="{45D20191-1461-4745-8453-4E213D6935A1}" type="presParOf" srcId="{BD8B9919-7543-4C5D-A748-55B59BF57AB9}" destId="{4DE5471A-A042-47DE-8824-35B1D3C22BD6}" srcOrd="1" destOrd="0" presId="urn:microsoft.com/office/officeart/2005/8/layout/process1"/>
    <dgm:cxn modelId="{2D01648C-1BC2-4D9D-A8AA-0D2560887BC6}" type="presParOf" srcId="{4DE5471A-A042-47DE-8824-35B1D3C22BD6}" destId="{8F0C05CC-6F88-4598-BFAF-D5FF1439BCC8}" srcOrd="0" destOrd="0" presId="urn:microsoft.com/office/officeart/2005/8/layout/process1"/>
    <dgm:cxn modelId="{1B08FE6D-E780-49BE-96D6-45A2B417D21A}" type="presParOf" srcId="{BD8B9919-7543-4C5D-A748-55B59BF57AB9}" destId="{DD92A0AA-2338-4187-9DD1-B09739249F85}" srcOrd="2" destOrd="0" presId="urn:microsoft.com/office/officeart/2005/8/layout/process1"/>
    <dgm:cxn modelId="{D6F30CFA-3F5C-47BA-9DCD-3100DF7F0625}" type="presParOf" srcId="{BD8B9919-7543-4C5D-A748-55B59BF57AB9}" destId="{36E1D855-960C-431A-A4AA-C45FA1B22F1B}" srcOrd="3" destOrd="0" presId="urn:microsoft.com/office/officeart/2005/8/layout/process1"/>
    <dgm:cxn modelId="{03FC2F6A-61DA-43C5-B410-610CB37EC401}" type="presParOf" srcId="{36E1D855-960C-431A-A4AA-C45FA1B22F1B}" destId="{8B5866CA-5711-4CE2-BE64-CAF82977112E}" srcOrd="0" destOrd="0" presId="urn:microsoft.com/office/officeart/2005/8/layout/process1"/>
    <dgm:cxn modelId="{89135B28-64FB-4576-B0A3-1F142EF7CC5A}" type="presParOf" srcId="{BD8B9919-7543-4C5D-A748-55B59BF57AB9}" destId="{D61F6439-E9E5-4B8C-87DB-57343123E06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20BD8E-90C7-4FAE-BE76-839E3522BA8C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</dgm:pt>
    <dgm:pt modelId="{3AE183C5-A8FD-4A13-B6CC-1D2FF580973C}">
      <dgm:prSet phldrT="[Text]" custT="1"/>
      <dgm:spPr/>
      <dgm:t>
        <a:bodyPr/>
        <a:lstStyle/>
        <a:p>
          <a:r>
            <a:rPr lang="es-PR" sz="2800" smtClean="0">
              <a:solidFill>
                <a:schemeClr val="tx1"/>
              </a:solidFill>
            </a:rPr>
            <a:t>AHORA EL ALMA</a:t>
          </a:r>
          <a:endParaRPr lang="es-PR" sz="2800" dirty="0">
            <a:solidFill>
              <a:schemeClr val="tx1"/>
            </a:solidFill>
          </a:endParaRPr>
        </a:p>
      </dgm:t>
    </dgm:pt>
    <dgm:pt modelId="{74E6D9FC-AA23-4A10-A2F8-8C7894FE32A3}" type="parTrans" cxnId="{B7B4FEFB-BAE9-4A68-B809-A0BC3D0B494D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642B4FF7-78C1-4F56-B09F-E6CD41B912C6}" type="sibTrans" cxnId="{B7B4FEFB-BAE9-4A68-B809-A0BC3D0B494D}">
      <dgm:prSet custT="1"/>
      <dgm:spPr/>
      <dgm:t>
        <a:bodyPr/>
        <a:lstStyle/>
        <a:p>
          <a:endParaRPr lang="es-PR" sz="2000">
            <a:solidFill>
              <a:schemeClr val="tx1"/>
            </a:solidFill>
          </a:endParaRPr>
        </a:p>
      </dgm:t>
    </dgm:pt>
    <dgm:pt modelId="{BDF6CA48-EC1D-4DAE-9545-846F3DBD5BAC}">
      <dgm:prSet phldrT="[Text]" custT="1"/>
      <dgm:spPr/>
      <dgm:t>
        <a:bodyPr/>
        <a:lstStyle/>
        <a:p>
          <a:r>
            <a:rPr lang="es-PR" sz="2800" smtClean="0">
              <a:solidFill>
                <a:schemeClr val="tx1"/>
              </a:solidFill>
            </a:rPr>
            <a:t>EN LA RESURREC-CIÓN, EL ALMA SERÁ</a:t>
          </a:r>
          <a:endParaRPr lang="es-PR" sz="2800" dirty="0">
            <a:solidFill>
              <a:schemeClr val="tx1"/>
            </a:solidFill>
          </a:endParaRPr>
        </a:p>
      </dgm:t>
    </dgm:pt>
    <dgm:pt modelId="{1DD38475-9B55-4FE2-A73A-9F1C89A4B0C2}" type="parTrans" cxnId="{C731F1C6-A303-4EDF-A809-2543D7C6DBD3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E8E568B8-F46D-4795-89F9-E7F0A1B2EFD7}" type="sibTrans" cxnId="{C731F1C6-A303-4EDF-A809-2543D7C6DBD3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0EA72E3B-2FFD-4AA1-8A8D-83070C277F2D}">
      <dgm:prSet phldrT="[Text]" custT="1"/>
      <dgm:spPr/>
      <dgm:t>
        <a:bodyPr/>
        <a:lstStyle/>
        <a:p>
          <a:r>
            <a:rPr lang="es-PR" sz="2400" dirty="0" smtClean="0">
              <a:solidFill>
                <a:schemeClr val="tx1"/>
              </a:solidFill>
            </a:rPr>
            <a:t>Está vestida con el cuerpo</a:t>
          </a:r>
          <a:endParaRPr lang="es-PR" sz="2400" dirty="0">
            <a:solidFill>
              <a:schemeClr val="tx1"/>
            </a:solidFill>
          </a:endParaRPr>
        </a:p>
      </dgm:t>
    </dgm:pt>
    <dgm:pt modelId="{4751D779-36B5-4137-BF46-972B85F75FF7}" type="parTrans" cxnId="{02DA7CA6-19BA-4143-9DA4-8F44070A60F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D31EEC12-ADD0-4B12-AD54-47A10AF8F4BA}" type="sibTrans" cxnId="{02DA7CA6-19BA-4143-9DA4-8F44070A60F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1CBD776F-34B8-4269-AAE6-C20E4607D660}">
      <dgm:prSet phldrT="[Text]" custT="1"/>
      <dgm:spPr/>
      <dgm:t>
        <a:bodyPr/>
        <a:lstStyle/>
        <a:p>
          <a:r>
            <a:rPr lang="es-PR" sz="2400" dirty="0" smtClean="0">
              <a:solidFill>
                <a:schemeClr val="tx1"/>
              </a:solidFill>
            </a:rPr>
            <a:t>Revestida con su cuerpo glorificado</a:t>
          </a:r>
          <a:endParaRPr lang="es-PR" sz="2400" dirty="0">
            <a:solidFill>
              <a:schemeClr val="tx1"/>
            </a:solidFill>
          </a:endParaRPr>
        </a:p>
      </dgm:t>
    </dgm:pt>
    <dgm:pt modelId="{1D3FEBF3-82B2-4A37-9DE4-32E73A401390}" type="parTrans" cxnId="{EB060E97-3F91-454B-AD69-718E83E7EE8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4A5A01AF-478A-4479-A9C9-25788AEE49BD}" type="sibTrans" cxnId="{EB060E97-3F91-454B-AD69-718E83E7EE8A}">
      <dgm:prSet/>
      <dgm:spPr/>
      <dgm:t>
        <a:bodyPr/>
        <a:lstStyle/>
        <a:p>
          <a:endParaRPr lang="es-PR" sz="2800">
            <a:solidFill>
              <a:schemeClr val="tx1"/>
            </a:solidFill>
          </a:endParaRPr>
        </a:p>
      </dgm:t>
    </dgm:pt>
    <dgm:pt modelId="{BD8B9919-7543-4C5D-A748-55B59BF57AB9}" type="pres">
      <dgm:prSet presAssocID="{6620BD8E-90C7-4FAE-BE76-839E3522BA8C}" presName="Name0" presStyleCnt="0">
        <dgm:presLayoutVars>
          <dgm:dir/>
          <dgm:resizeHandles val="exact"/>
        </dgm:presLayoutVars>
      </dgm:prSet>
      <dgm:spPr/>
    </dgm:pt>
    <dgm:pt modelId="{E7D9E1A4-851E-4692-B92E-29268712946A}" type="pres">
      <dgm:prSet presAssocID="{3AE183C5-A8FD-4A13-B6CC-1D2FF580973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R"/>
        </a:p>
      </dgm:t>
    </dgm:pt>
    <dgm:pt modelId="{4DE5471A-A042-47DE-8824-35B1D3C22BD6}" type="pres">
      <dgm:prSet presAssocID="{642B4FF7-78C1-4F56-B09F-E6CD41B912C6}" presName="sibTrans" presStyleLbl="sibTrans2D1" presStyleIdx="0" presStyleCnt="1"/>
      <dgm:spPr/>
      <dgm:t>
        <a:bodyPr/>
        <a:lstStyle/>
        <a:p>
          <a:endParaRPr lang="es-PR"/>
        </a:p>
      </dgm:t>
    </dgm:pt>
    <dgm:pt modelId="{8F0C05CC-6F88-4598-BFAF-D5FF1439BCC8}" type="pres">
      <dgm:prSet presAssocID="{642B4FF7-78C1-4F56-B09F-E6CD41B912C6}" presName="connectorText" presStyleLbl="sibTrans2D1" presStyleIdx="0" presStyleCnt="1"/>
      <dgm:spPr/>
      <dgm:t>
        <a:bodyPr/>
        <a:lstStyle/>
        <a:p>
          <a:endParaRPr lang="es-PR"/>
        </a:p>
      </dgm:t>
    </dgm:pt>
    <dgm:pt modelId="{D61F6439-E9E5-4B8C-87DB-57343123E06A}" type="pres">
      <dgm:prSet presAssocID="{BDF6CA48-EC1D-4DAE-9545-846F3DBD5BA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R"/>
        </a:p>
      </dgm:t>
    </dgm:pt>
  </dgm:ptLst>
  <dgm:cxnLst>
    <dgm:cxn modelId="{DDCBA558-E81D-4D73-8E1C-0A22CA484CBD}" type="presOf" srcId="{BDF6CA48-EC1D-4DAE-9545-846F3DBD5BAC}" destId="{D61F6439-E9E5-4B8C-87DB-57343123E06A}" srcOrd="0" destOrd="0" presId="urn:microsoft.com/office/officeart/2005/8/layout/process1"/>
    <dgm:cxn modelId="{4F1DE77E-A760-43B4-9BF4-47B715485B93}" type="presOf" srcId="{3AE183C5-A8FD-4A13-B6CC-1D2FF580973C}" destId="{E7D9E1A4-851E-4692-B92E-29268712946A}" srcOrd="0" destOrd="0" presId="urn:microsoft.com/office/officeart/2005/8/layout/process1"/>
    <dgm:cxn modelId="{4752DCF0-5A88-4DD8-BF38-5A5779C0314D}" type="presOf" srcId="{6620BD8E-90C7-4FAE-BE76-839E3522BA8C}" destId="{BD8B9919-7543-4C5D-A748-55B59BF57AB9}" srcOrd="0" destOrd="0" presId="urn:microsoft.com/office/officeart/2005/8/layout/process1"/>
    <dgm:cxn modelId="{EB060E97-3F91-454B-AD69-718E83E7EE8A}" srcId="{BDF6CA48-EC1D-4DAE-9545-846F3DBD5BAC}" destId="{1CBD776F-34B8-4269-AAE6-C20E4607D660}" srcOrd="0" destOrd="0" parTransId="{1D3FEBF3-82B2-4A37-9DE4-32E73A401390}" sibTransId="{4A5A01AF-478A-4479-A9C9-25788AEE49BD}"/>
    <dgm:cxn modelId="{EC343E0A-D93B-429F-86D0-1C933C5CB792}" type="presOf" srcId="{642B4FF7-78C1-4F56-B09F-E6CD41B912C6}" destId="{8F0C05CC-6F88-4598-BFAF-D5FF1439BCC8}" srcOrd="1" destOrd="0" presId="urn:microsoft.com/office/officeart/2005/8/layout/process1"/>
    <dgm:cxn modelId="{B7B4FEFB-BAE9-4A68-B809-A0BC3D0B494D}" srcId="{6620BD8E-90C7-4FAE-BE76-839E3522BA8C}" destId="{3AE183C5-A8FD-4A13-B6CC-1D2FF580973C}" srcOrd="0" destOrd="0" parTransId="{74E6D9FC-AA23-4A10-A2F8-8C7894FE32A3}" sibTransId="{642B4FF7-78C1-4F56-B09F-E6CD41B912C6}"/>
    <dgm:cxn modelId="{02DA7CA6-19BA-4143-9DA4-8F44070A60FA}" srcId="{3AE183C5-A8FD-4A13-B6CC-1D2FF580973C}" destId="{0EA72E3B-2FFD-4AA1-8A8D-83070C277F2D}" srcOrd="0" destOrd="0" parTransId="{4751D779-36B5-4137-BF46-972B85F75FF7}" sibTransId="{D31EEC12-ADD0-4B12-AD54-47A10AF8F4BA}"/>
    <dgm:cxn modelId="{AB65D716-7648-4B3B-AEEB-3AF56818DDFB}" type="presOf" srcId="{0EA72E3B-2FFD-4AA1-8A8D-83070C277F2D}" destId="{E7D9E1A4-851E-4692-B92E-29268712946A}" srcOrd="0" destOrd="1" presId="urn:microsoft.com/office/officeart/2005/8/layout/process1"/>
    <dgm:cxn modelId="{C731F1C6-A303-4EDF-A809-2543D7C6DBD3}" srcId="{6620BD8E-90C7-4FAE-BE76-839E3522BA8C}" destId="{BDF6CA48-EC1D-4DAE-9545-846F3DBD5BAC}" srcOrd="1" destOrd="0" parTransId="{1DD38475-9B55-4FE2-A73A-9F1C89A4B0C2}" sibTransId="{E8E568B8-F46D-4795-89F9-E7F0A1B2EFD7}"/>
    <dgm:cxn modelId="{E9098029-ABDF-40DE-B961-299B27C5FA12}" type="presOf" srcId="{642B4FF7-78C1-4F56-B09F-E6CD41B912C6}" destId="{4DE5471A-A042-47DE-8824-35B1D3C22BD6}" srcOrd="0" destOrd="0" presId="urn:microsoft.com/office/officeart/2005/8/layout/process1"/>
    <dgm:cxn modelId="{621405AC-34C4-43DD-8788-5625CD1676DD}" type="presOf" srcId="{1CBD776F-34B8-4269-AAE6-C20E4607D660}" destId="{D61F6439-E9E5-4B8C-87DB-57343123E06A}" srcOrd="0" destOrd="1" presId="urn:microsoft.com/office/officeart/2005/8/layout/process1"/>
    <dgm:cxn modelId="{B69EA851-0C93-4DEA-8494-1A3B40E3D2FD}" type="presParOf" srcId="{BD8B9919-7543-4C5D-A748-55B59BF57AB9}" destId="{E7D9E1A4-851E-4692-B92E-29268712946A}" srcOrd="0" destOrd="0" presId="urn:microsoft.com/office/officeart/2005/8/layout/process1"/>
    <dgm:cxn modelId="{FFCDF399-CBF4-41E4-906A-1F45B3CC0DA0}" type="presParOf" srcId="{BD8B9919-7543-4C5D-A748-55B59BF57AB9}" destId="{4DE5471A-A042-47DE-8824-35B1D3C22BD6}" srcOrd="1" destOrd="0" presId="urn:microsoft.com/office/officeart/2005/8/layout/process1"/>
    <dgm:cxn modelId="{B42DA520-C12C-4BD4-97B5-952EE7F4D980}" type="presParOf" srcId="{4DE5471A-A042-47DE-8824-35B1D3C22BD6}" destId="{8F0C05CC-6F88-4598-BFAF-D5FF1439BCC8}" srcOrd="0" destOrd="0" presId="urn:microsoft.com/office/officeart/2005/8/layout/process1"/>
    <dgm:cxn modelId="{BD7A923F-C966-4542-BD0B-5A0002369405}" type="presParOf" srcId="{BD8B9919-7543-4C5D-A748-55B59BF57AB9}" destId="{D61F6439-E9E5-4B8C-87DB-57343123E06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8/28/2013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41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105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893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84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41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15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60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02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32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12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142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8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683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263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738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98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54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407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01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028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12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100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337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834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107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0545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603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00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5488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736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688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230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005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1258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6030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6943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5877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043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831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28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1080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50170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0306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1807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898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1959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7012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183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151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5249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5593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7077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1522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0652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1734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8287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8718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90070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92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27064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2444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106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5181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0535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930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1390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52393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935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80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8/28/2013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microsoft.com/office/2007/relationships/hdphoto" Target="../media/hdphoto30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prstClr val="white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914400"/>
            <a:ext cx="7772400" cy="5029200"/>
          </a:xfrm>
          <a:solidFill>
            <a:srgbClr val="502604">
              <a:alpha val="65000"/>
            </a:srgb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Corintios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10: Llamamiento al Ministerio Apostólico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32:   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Esperanza y Misión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 5:1-21) </a:t>
            </a:r>
          </a:p>
          <a:p>
            <a:pPr marL="0" indent="0" algn="ctr">
              <a:buFontTx/>
              <a:buNone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27 de agosto de 2013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19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Porque sabemos que si nuestra morada terrestre, este tabernáculo, se deshiciere, tenemos de Dios un edificio, una casa no hecha de manos, eterna, en los cielos</a:t>
            </a:r>
            <a:r>
              <a:rPr lang="es-PR" i="1" dirty="0" smtClean="0"/>
              <a:t>. Y </a:t>
            </a:r>
            <a:r>
              <a:rPr lang="es-PR" i="1" dirty="0"/>
              <a:t>por esto también gemimos, deseando ser revestidos de aquella nuestra habitación celestial</a:t>
            </a:r>
            <a:r>
              <a:rPr lang="es-PR" i="1" dirty="0" smtClean="0"/>
              <a:t>; pues </a:t>
            </a:r>
            <a:r>
              <a:rPr lang="es-PR" i="1" dirty="0"/>
              <a:t>así seremos hallados vestidos, y no desnudos</a:t>
            </a:r>
            <a:r>
              <a:rPr lang="es-PR" i="1" dirty="0" smtClean="0"/>
              <a:t>. Porque </a:t>
            </a:r>
            <a:r>
              <a:rPr lang="es-PR" i="1" dirty="0"/>
              <a:t>asimismo los que estamos en este tabernáculo gemimos con angustia; porque no quisiéramos ser desnudados, sino revestidos, para que lo mortal sea absorbido por la vida</a:t>
            </a:r>
            <a:r>
              <a:rPr lang="es-PR" i="1" dirty="0" smtClean="0"/>
              <a:t>. Mas </a:t>
            </a:r>
            <a:r>
              <a:rPr lang="es-PR" i="1" dirty="0"/>
              <a:t>el que nos hizo para esto mismo es Dios, quien nos ha dado las arras del Espíritu.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(2 Corintios 5.1–5, RVR60) </a:t>
            </a:r>
          </a:p>
          <a:p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84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/>
          </a:bodyPr>
          <a:lstStyle/>
          <a:p>
            <a:r>
              <a:rPr lang="es-PR" dirty="0">
                <a:solidFill>
                  <a:srgbClr val="FF0000"/>
                </a:solidFill>
              </a:rPr>
              <a:t>5:1. </a:t>
            </a:r>
            <a:r>
              <a:rPr lang="es-PR" dirty="0" smtClean="0"/>
              <a:t>Lo </a:t>
            </a:r>
            <a:r>
              <a:rPr lang="es-PR" dirty="0"/>
              <a:t>que sigue (</a:t>
            </a:r>
            <a:r>
              <a:rPr lang="es-PR" dirty="0">
                <a:solidFill>
                  <a:srgbClr val="FF0000"/>
                </a:solidFill>
              </a:rPr>
              <a:t>5:1–10</a:t>
            </a:r>
            <a:r>
              <a:rPr lang="es-PR" dirty="0"/>
              <a:t>) detalla el pensamiento que se inició en </a:t>
            </a:r>
            <a:r>
              <a:rPr lang="es-PR" dirty="0">
                <a:solidFill>
                  <a:srgbClr val="FF0000"/>
                </a:solidFill>
              </a:rPr>
              <a:t>4:16–18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no apreciar este hecho, complica innecesariamente estos ya de por sí difíciles </a:t>
            </a:r>
            <a:r>
              <a:rPr lang="es-PR" dirty="0" smtClean="0"/>
              <a:t>versículos al </a:t>
            </a:r>
            <a:r>
              <a:rPr lang="es-PR" dirty="0"/>
              <a:t>removerlos de </a:t>
            </a:r>
            <a:r>
              <a:rPr lang="es-PR" dirty="0" smtClean="0"/>
              <a:t>su contexto inmediato.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150" y="2052638"/>
            <a:ext cx="2889249" cy="433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4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/>
              <a:t>“Sabemos que … tenemos”. </a:t>
            </a:r>
            <a:endParaRPr lang="es-PR" dirty="0" smtClean="0"/>
          </a:p>
          <a:p>
            <a:r>
              <a:rPr lang="es-PR" dirty="0" smtClean="0"/>
              <a:t>Aquí </a:t>
            </a:r>
            <a:r>
              <a:rPr lang="es-PR" dirty="0"/>
              <a:t>no existe duda.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cuerpo nuestro se compara con un tabernáculo, una tienda de campaña que es una morada muy temporal. 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889537" y="2560405"/>
            <a:ext cx="4633646" cy="34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667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Si </a:t>
            </a:r>
            <a:r>
              <a:rPr lang="es-PR" dirty="0"/>
              <a:t>se deshace como resultado de la muerte, no tenemos que preocuparnos porque Dios nos tiene preparado un edificio, una morada permanente en el cielo.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hay ninguna incógnita.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nuestro cuerpo pasa por la muerte, también pasará por la resurrección. Lo temporal será cambiado por lo eterno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333" r="25000"/>
          <a:stretch/>
        </p:blipFill>
        <p:spPr>
          <a:xfrm>
            <a:off x="5347374" y="2057400"/>
            <a:ext cx="3748627" cy="441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20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/>
              <a:t>Pablo indica que hay dos posibles métodos que el Señor puede usar para darnos un cuerpo nuevo, estos son la muerte y resurrección (</a:t>
            </a:r>
            <a:r>
              <a:rPr lang="es-PR" dirty="0">
                <a:solidFill>
                  <a:srgbClr val="FF0000"/>
                </a:solidFill>
              </a:rPr>
              <a:t>vv. 2–3</a:t>
            </a:r>
            <a:r>
              <a:rPr lang="es-PR" dirty="0"/>
              <a:t>) o la transformación directa (</a:t>
            </a:r>
            <a:r>
              <a:rPr lang="es-PR" dirty="0">
                <a:solidFill>
                  <a:srgbClr val="FF0000"/>
                </a:solidFill>
              </a:rPr>
              <a:t>v. 4</a:t>
            </a:r>
            <a:r>
              <a:rPr lang="es-PR" dirty="0" smtClean="0"/>
              <a:t>).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54053" y="2586563"/>
            <a:ext cx="4842911" cy="36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747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/>
              <a:t>El método de la muerte y resurrección, </a:t>
            </a:r>
            <a:r>
              <a:rPr lang="es-PR" b="1" dirty="0">
                <a:solidFill>
                  <a:srgbClr val="FF0000"/>
                </a:solidFill>
              </a:rPr>
              <a:t>vv. 2–3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En </a:t>
            </a:r>
            <a:r>
              <a:rPr lang="es-PR" dirty="0"/>
              <a:t>el presente poseemos nuestro cuerpo mortal. </a:t>
            </a:r>
            <a:endParaRPr lang="es-PR" dirty="0" smtClean="0"/>
          </a:p>
          <a:p>
            <a:r>
              <a:rPr lang="es-PR" dirty="0" smtClean="0"/>
              <a:t>Cuando </a:t>
            </a:r>
            <a:r>
              <a:rPr lang="es-PR" dirty="0"/>
              <a:t>morimos, el cuerpo y el alma se separan (</a:t>
            </a:r>
            <a:r>
              <a:rPr lang="es-PR" dirty="0">
                <a:solidFill>
                  <a:srgbClr val="FF0000"/>
                </a:solidFill>
              </a:rPr>
              <a:t>Santiago 2:26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alma va con el Señor (</a:t>
            </a:r>
            <a:r>
              <a:rPr lang="es-PR" dirty="0">
                <a:solidFill>
                  <a:srgbClr val="FF0000"/>
                </a:solidFill>
              </a:rPr>
              <a:t>Filipenses 1:23</a:t>
            </a:r>
            <a:r>
              <a:rPr lang="es-PR" dirty="0"/>
              <a:t>) y el cuerpo va a lo tumba. Según la figura de Pablo, el alma queda desnuda (</a:t>
            </a:r>
            <a:r>
              <a:rPr lang="es-PR" dirty="0">
                <a:solidFill>
                  <a:srgbClr val="FF0000"/>
                </a:solidFill>
              </a:rPr>
              <a:t>v. 3</a:t>
            </a:r>
            <a:r>
              <a:rPr lang="es-PR" dirty="0"/>
              <a:t>) y ya no está vestida del cuerpo.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5334000" y="2111169"/>
            <a:ext cx="3653971" cy="46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763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9085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Cuando </a:t>
            </a:r>
            <a:r>
              <a:rPr lang="es-PR" dirty="0"/>
              <a:t>Cristo venga, recibiremos nuestro cuerpo glorificado por medio de la resurrección. </a:t>
            </a:r>
            <a:endParaRPr lang="es-PR" dirty="0" smtClean="0"/>
          </a:p>
          <a:p>
            <a:r>
              <a:rPr lang="es-PR" dirty="0" smtClean="0"/>
              <a:t>Nuestra </a:t>
            </a:r>
            <a:r>
              <a:rPr lang="es-PR" dirty="0"/>
              <a:t>alma será vestida de nuevo con el cuerpo resucitado (</a:t>
            </a:r>
            <a:r>
              <a:rPr lang="es-PR" dirty="0">
                <a:solidFill>
                  <a:srgbClr val="FF0000"/>
                </a:solidFill>
              </a:rPr>
              <a:t>1 Tesalonicenses 4:13–17</a:t>
            </a:r>
            <a:r>
              <a:rPr lang="es-PR" dirty="0" smtClean="0"/>
              <a:t>).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3803" y="1981200"/>
            <a:ext cx="3886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095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10599" cy="838200"/>
          </a:xfrm>
        </p:spPr>
        <p:txBody>
          <a:bodyPr>
            <a:normAutofit/>
          </a:bodyPr>
          <a:lstStyle/>
          <a:p>
            <a:r>
              <a:rPr lang="es-PR" dirty="0"/>
              <a:t>Con este método la secuencia es: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33628416"/>
              </p:ext>
            </p:extLst>
          </p:nvPr>
        </p:nvGraphicFramePr>
        <p:xfrm>
          <a:off x="0" y="1828800"/>
          <a:ext cx="91440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066" y="6177618"/>
            <a:ext cx="909114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PR" sz="2800" dirty="0"/>
              <a:t>Esta es la esperanza de todos los que mueren en Cristo</a:t>
            </a:r>
            <a:r>
              <a:rPr lang="es-PR" sz="2800" dirty="0" smtClean="0"/>
              <a:t>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39145482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b="1" dirty="0"/>
              <a:t>El método de la transformación directa, </a:t>
            </a:r>
            <a:r>
              <a:rPr lang="es-PR" b="1" dirty="0">
                <a:solidFill>
                  <a:srgbClr val="FF0000"/>
                </a:solidFill>
              </a:rPr>
              <a:t>v. 4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Este </a:t>
            </a:r>
            <a:r>
              <a:rPr lang="es-PR" dirty="0"/>
              <a:t>método elimina el paso de la muerte. </a:t>
            </a:r>
            <a:endParaRPr lang="es-PR" dirty="0" smtClean="0"/>
          </a:p>
          <a:p>
            <a:r>
              <a:rPr lang="es-PR" dirty="0" smtClean="0"/>
              <a:t>Va </a:t>
            </a:r>
            <a:r>
              <a:rPr lang="es-PR" dirty="0"/>
              <a:t>directamente de estar vestido con el cuerpo mortal a ser revestido con el cuerpo glorificado. </a:t>
            </a:r>
            <a:endParaRPr lang="es-P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514" y="1862780"/>
            <a:ext cx="3642724" cy="489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001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Esto </a:t>
            </a:r>
            <a:r>
              <a:rPr lang="es-PR" dirty="0"/>
              <a:t>sucederá a los hermanos cuando Cristo venga por segunda vez.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morirán, sino que serán transformados “en un momento, en un abrir y cerrar de ojos, a la final trompeta” (</a:t>
            </a:r>
            <a:r>
              <a:rPr lang="es-PR" dirty="0">
                <a:solidFill>
                  <a:srgbClr val="FF0000"/>
                </a:solidFill>
              </a:rPr>
              <a:t>1 Corintios 15:51–52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1 Tesalonicenses 4:17</a:t>
            </a:r>
            <a:r>
              <a:rPr lang="es-PR" dirty="0" smtClean="0"/>
              <a:t>).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2055019"/>
            <a:ext cx="331367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23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2 Corintios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5:1-21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610599" cy="838200"/>
          </a:xfrm>
        </p:spPr>
        <p:txBody>
          <a:bodyPr>
            <a:normAutofit/>
          </a:bodyPr>
          <a:lstStyle/>
          <a:p>
            <a:r>
              <a:rPr lang="es-PR" dirty="0"/>
              <a:t>Con este método la secuencia es: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18545302"/>
              </p:ext>
            </p:extLst>
          </p:nvPr>
        </p:nvGraphicFramePr>
        <p:xfrm>
          <a:off x="0" y="1828800"/>
          <a:ext cx="91440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47419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/>
          </a:bodyPr>
          <a:lstStyle/>
          <a:p>
            <a:r>
              <a:rPr lang="es-PR" dirty="0"/>
              <a:t>Pablo dice que quiere recibir su cuerpo transformado por medio del segundo método. </a:t>
            </a:r>
            <a:endParaRPr lang="es-PR" dirty="0" smtClean="0"/>
          </a:p>
          <a:p>
            <a:r>
              <a:rPr lang="es-PR" dirty="0" smtClean="0"/>
              <a:t>Quería </a:t>
            </a:r>
            <a:r>
              <a:rPr lang="es-PR" dirty="0"/>
              <a:t>ser cambiado directa e inmediatamente, sin tener que pasar por la muerte y la desnudez resultante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743451" y="2500313"/>
            <a:ext cx="48006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267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/>
          </a:bodyPr>
          <a:lstStyle/>
          <a:p>
            <a:r>
              <a:rPr lang="es-PR" dirty="0"/>
              <a:t>En ese momento, ya sea el de la resurrección o el de la transformación directa, recibiremos nuestro cuerpo glorificado, el cual será semejante al cuerpo resucitado de Cristo (</a:t>
            </a:r>
            <a:r>
              <a:rPr lang="es-PR" dirty="0">
                <a:solidFill>
                  <a:srgbClr val="FF0000"/>
                </a:solidFill>
              </a:rPr>
              <a:t>Filipenses 3:20–21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1 Juan 3:2</a:t>
            </a:r>
            <a:r>
              <a:rPr lang="es-PR" dirty="0" smtClean="0"/>
              <a:t>).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268707" y="2754107"/>
            <a:ext cx="4428906" cy="332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552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b="1" dirty="0"/>
              <a:t>La garantía de la transformación </a:t>
            </a:r>
            <a:r>
              <a:rPr lang="es-PR" b="1" dirty="0">
                <a:solidFill>
                  <a:srgbClr val="FF0000"/>
                </a:solidFill>
              </a:rPr>
              <a:t>5:5</a:t>
            </a:r>
          </a:p>
          <a:p>
            <a:r>
              <a:rPr lang="es-PR" dirty="0"/>
              <a:t>Este texto contiene dos garantías que Dios nos ha </a:t>
            </a:r>
            <a:r>
              <a:rPr lang="es-PR" dirty="0" smtClean="0"/>
              <a:t>dado:</a:t>
            </a:r>
            <a:endParaRPr lang="es-PR" dirty="0"/>
          </a:p>
          <a:p>
            <a:r>
              <a:rPr lang="es-PR" dirty="0"/>
              <a:t>El propósito divino, </a:t>
            </a:r>
            <a:r>
              <a:rPr lang="es-PR" dirty="0">
                <a:solidFill>
                  <a:srgbClr val="FF0000"/>
                </a:solidFill>
              </a:rPr>
              <a:t>v. 5a</a:t>
            </a:r>
            <a:r>
              <a:rPr lang="es-PR" dirty="0"/>
              <a:t>. </a:t>
            </a:r>
            <a:endParaRPr lang="es-PR" dirty="0" smtClean="0"/>
          </a:p>
          <a:p>
            <a:pPr lvl="1"/>
            <a:r>
              <a:rPr lang="es-PR" dirty="0" smtClean="0"/>
              <a:t>El </a:t>
            </a:r>
            <a:r>
              <a:rPr lang="es-PR" dirty="0"/>
              <a:t>Señor “nos hizo para esto mismo”. </a:t>
            </a:r>
            <a:endParaRPr lang="es-PR" dirty="0" smtClean="0"/>
          </a:p>
          <a:p>
            <a:pPr lvl="1"/>
            <a:r>
              <a:rPr lang="es-PR" dirty="0" smtClean="0"/>
              <a:t>Nos </a:t>
            </a:r>
            <a:r>
              <a:rPr lang="es-PR" dirty="0"/>
              <a:t>creó para que fuéramos transformados en la venida de Cristo. Su propósito no se va a frustrar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6638" y="1955417"/>
            <a:ext cx="3124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184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futuro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El </a:t>
            </a:r>
            <a:r>
              <a:rPr lang="es-PR" dirty="0"/>
              <a:t>anticipo divino, </a:t>
            </a:r>
            <a:r>
              <a:rPr lang="es-PR" dirty="0">
                <a:solidFill>
                  <a:srgbClr val="FF0000"/>
                </a:solidFill>
              </a:rPr>
              <a:t>v. 5b</a:t>
            </a:r>
            <a:r>
              <a:rPr lang="es-PR" dirty="0"/>
              <a:t>. </a:t>
            </a:r>
            <a:endParaRPr lang="es-PR" dirty="0" smtClean="0"/>
          </a:p>
          <a:p>
            <a:pPr lvl="1"/>
            <a:r>
              <a:rPr lang="es-PR" dirty="0" smtClean="0"/>
              <a:t>Nuestro </a:t>
            </a:r>
            <a:r>
              <a:rPr lang="es-PR" dirty="0"/>
              <a:t>Padre “nos ha dado las arras del Espíritu”. </a:t>
            </a:r>
            <a:endParaRPr lang="es-PR" dirty="0" smtClean="0"/>
          </a:p>
          <a:p>
            <a:pPr lvl="1"/>
            <a:r>
              <a:rPr lang="es-PR" dirty="0" smtClean="0"/>
              <a:t>Las </a:t>
            </a:r>
            <a:r>
              <a:rPr lang="es-PR" dirty="0"/>
              <a:t>arras son el primer pago que garantiza la cancelación de toda la cuenta. </a:t>
            </a:r>
            <a:endParaRPr lang="es-PR" dirty="0" smtClean="0"/>
          </a:p>
          <a:p>
            <a:pPr lvl="1"/>
            <a:r>
              <a:rPr lang="es-PR" dirty="0" smtClean="0"/>
              <a:t>El </a:t>
            </a:r>
            <a:r>
              <a:rPr lang="es-PR" dirty="0"/>
              <a:t>hecho de que nos haya dado el anticipo garantiza que va a realizar todo lo que ha prometido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6638" y="1955417"/>
            <a:ext cx="3124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874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-4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047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Así que vivimos confiados siempre, y sabiendo que entre tanto que estamos en el cuerpo, estamos ausentes del Señor (porque por fe andamos, no por vista); pero confiamos, y más quisiéramos estar ausentes del cuerpo, y presentes al Señor. Por tanto procuramos también, o ausentes o presentes, serle agradables.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2 Corintios 5.6–9,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ES" b="1" dirty="0"/>
              <a:t>Mientras esperamos, ¿qué? </a:t>
            </a:r>
            <a:r>
              <a:rPr lang="es-ES" b="1" dirty="0">
                <a:solidFill>
                  <a:srgbClr val="FF0000"/>
                </a:solidFill>
              </a:rPr>
              <a:t>5:6–9</a:t>
            </a:r>
          </a:p>
          <a:p>
            <a:r>
              <a:rPr lang="es-PR" dirty="0"/>
              <a:t>¿Cuál debe ser nuestra actitud mientras aguardamos nuestra transformación</a:t>
            </a:r>
            <a:r>
              <a:rPr lang="es-PR" dirty="0" smtClean="0"/>
              <a:t>?</a:t>
            </a:r>
          </a:p>
          <a:p>
            <a:r>
              <a:rPr lang="es-PR" dirty="0" smtClean="0"/>
              <a:t>Pablo </a:t>
            </a:r>
            <a:r>
              <a:rPr lang="es-PR" dirty="0"/>
              <a:t>indica dos </a:t>
            </a:r>
            <a:r>
              <a:rPr lang="es-PR" dirty="0" smtClean="0"/>
              <a:t>cosas: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628" y="2128837"/>
            <a:ext cx="3687348" cy="445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011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Vivimos </a:t>
            </a:r>
            <a:r>
              <a:rPr lang="es-PR" dirty="0"/>
              <a:t>confiados, </a:t>
            </a:r>
            <a:r>
              <a:rPr lang="es-PR" dirty="0">
                <a:solidFill>
                  <a:srgbClr val="FF0000"/>
                </a:solidFill>
              </a:rPr>
              <a:t>vv. 6–8</a:t>
            </a:r>
            <a:r>
              <a:rPr lang="es-PR" dirty="0"/>
              <a:t>. </a:t>
            </a:r>
            <a:endParaRPr lang="es-PR" dirty="0" smtClean="0"/>
          </a:p>
          <a:p>
            <a:pPr lvl="1"/>
            <a:r>
              <a:rPr lang="es-PR" dirty="0" smtClean="0"/>
              <a:t>Podemos </a:t>
            </a:r>
            <a:r>
              <a:rPr lang="es-PR" dirty="0"/>
              <a:t>vivir confiados y con buen ánimo, porque sabemos que en el momento de nuestra transformación estaremos en la presencia de nuestro Señor. </a:t>
            </a:r>
            <a:endParaRPr lang="es-PR" dirty="0" smtClean="0"/>
          </a:p>
          <a:p>
            <a:pPr lvl="1"/>
            <a:r>
              <a:rPr lang="es-PR" dirty="0" smtClean="0"/>
              <a:t>Al </a:t>
            </a:r>
            <a:r>
              <a:rPr lang="es-PR" dirty="0"/>
              <a:t>abandonar nuestro cuerpo físico presente, nuestra alma va directamente a la presencia de Dios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646" t="5526" r="4765" b="3837"/>
          <a:stretch/>
        </p:blipFill>
        <p:spPr>
          <a:xfrm>
            <a:off x="5972176" y="2357438"/>
            <a:ext cx="2971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680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/>
          </a:bodyPr>
          <a:lstStyle/>
          <a:p>
            <a:r>
              <a:rPr lang="es-PR" dirty="0"/>
              <a:t>No existe el llamado “sueño del alma” entre la muerte y la resurrección. </a:t>
            </a:r>
            <a:endParaRPr lang="es-PR" dirty="0" smtClean="0"/>
          </a:p>
          <a:p>
            <a:r>
              <a:rPr lang="es-PR" dirty="0" smtClean="0"/>
              <a:t>Mientras </a:t>
            </a:r>
            <a:r>
              <a:rPr lang="es-PR" dirty="0"/>
              <a:t>esperamos aquel día, “por fe andamos”. </a:t>
            </a:r>
            <a:endParaRPr lang="es-PR" dirty="0" smtClean="0"/>
          </a:p>
          <a:p>
            <a:r>
              <a:rPr lang="es-PR" dirty="0" smtClean="0"/>
              <a:t>Fe </a:t>
            </a:r>
            <a:r>
              <a:rPr lang="es-PR" dirty="0"/>
              <a:t>en la seguridad de estar inmediatamente en la presencia del Creador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69" t="4824" r="4109" b="5120"/>
          <a:stretch/>
        </p:blipFill>
        <p:spPr>
          <a:xfrm>
            <a:off x="5943600" y="2209800"/>
            <a:ext cx="2895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316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934200" cy="4876800"/>
          </a:xfrm>
        </p:spPr>
        <p:txBody>
          <a:bodyPr>
            <a:normAutofit/>
          </a:bodyPr>
          <a:lstStyle/>
          <a:p>
            <a:r>
              <a:rPr lang="es-PR" sz="3600" dirty="0"/>
              <a:t>“</a:t>
            </a:r>
            <a:r>
              <a:rPr lang="es-PR" sz="3600" i="1" dirty="0"/>
              <a:t>Porque sabemos que si nuestra morada terrestre, este tabernáculo, se deshiciere, tenemos de Dios un edificio, una casa no hecha de manos, eterna, en los cielos.</a:t>
            </a:r>
            <a:r>
              <a:rPr lang="es-PR" sz="3600" dirty="0"/>
              <a:t>” </a:t>
            </a:r>
            <a:endParaRPr lang="es-PR" sz="3600" dirty="0" smtClean="0"/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</a:rPr>
              <a:t>	</a:t>
            </a:r>
            <a:r>
              <a:rPr lang="es-PR" sz="3600" dirty="0" smtClean="0">
                <a:solidFill>
                  <a:srgbClr val="FF0000"/>
                </a:solidFill>
              </a:rPr>
              <a:t>(</a:t>
            </a:r>
            <a:r>
              <a:rPr lang="es-PR" sz="3600" dirty="0">
                <a:solidFill>
                  <a:srgbClr val="FF0000"/>
                </a:solidFill>
              </a:rPr>
              <a:t>2 Corintios 5.1,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Andamos por fe, no por vista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Trabajamos con </a:t>
            </a:r>
            <a:r>
              <a:rPr lang="es-PR" dirty="0" smtClean="0"/>
              <a:t>ganas, </a:t>
            </a:r>
            <a:r>
              <a:rPr lang="es-PR" dirty="0">
                <a:solidFill>
                  <a:srgbClr val="FF0000"/>
                </a:solidFill>
              </a:rPr>
              <a:t>v. 9</a:t>
            </a:r>
            <a:r>
              <a:rPr lang="es-PR" dirty="0"/>
              <a:t>. </a:t>
            </a:r>
            <a:endParaRPr lang="es-PR" dirty="0" smtClean="0"/>
          </a:p>
          <a:p>
            <a:pPr lvl="1"/>
            <a:r>
              <a:rPr lang="es-PR" dirty="0" smtClean="0"/>
              <a:t>Nuestra </a:t>
            </a:r>
            <a:r>
              <a:rPr lang="es-PR" dirty="0"/>
              <a:t>meta es agradar al Señor bajo cualquier circunstancia. </a:t>
            </a:r>
            <a:endParaRPr lang="es-PR" dirty="0" smtClean="0"/>
          </a:p>
          <a:p>
            <a:pPr lvl="1"/>
            <a:r>
              <a:rPr lang="es-PR" dirty="0" smtClean="0"/>
              <a:t>Por </a:t>
            </a:r>
            <a:r>
              <a:rPr lang="es-PR" dirty="0"/>
              <a:t>esto “procuramos”. </a:t>
            </a:r>
            <a:endParaRPr lang="es-PR" dirty="0" smtClean="0"/>
          </a:p>
          <a:p>
            <a:pPr lvl="1"/>
            <a:r>
              <a:rPr lang="es-PR" dirty="0" smtClean="0"/>
              <a:t>Esta </a:t>
            </a:r>
            <a:r>
              <a:rPr lang="es-PR" dirty="0"/>
              <a:t>palabra significa literalmente “amar o buscar el honor”. </a:t>
            </a:r>
            <a:endParaRPr lang="es-PR" dirty="0" smtClean="0"/>
          </a:p>
          <a:p>
            <a:pPr lvl="1"/>
            <a:r>
              <a:rPr lang="es-PR" dirty="0" smtClean="0"/>
              <a:t>El </a:t>
            </a:r>
            <a:r>
              <a:rPr lang="es-PR" dirty="0"/>
              <a:t>que busca el honor estará anheloso, diligente en trabajar por el Señor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037" t="6282" r="4697" b="3081"/>
          <a:stretch/>
        </p:blipFill>
        <p:spPr>
          <a:xfrm>
            <a:off x="5943601" y="2057400"/>
            <a:ext cx="28956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411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</a:t>
            </a:r>
            <a:r>
              <a:rPr lang="es-PR" sz="4000" dirty="0" smtClean="0">
                <a:latin typeface="Candara" pitchFamily="34" charset="0"/>
                <a:cs typeface="Calibri" pitchFamily="34" charset="0"/>
              </a:rPr>
              <a:t>Cristo 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Corintios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5.10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-8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76400"/>
            <a:ext cx="9143999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Porque es necesario que todos nosotros comparezcamos ante el tribunal de Cristo, para que cada uno reciba según lo que haya hecho mientras estaba en el cuerpo, sea bueno o sea malo.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2 Corintios 5.10, RVR60) </a:t>
            </a:r>
          </a:p>
        </p:txBody>
      </p:sp>
    </p:spTree>
    <p:extLst>
      <p:ext uri="{BB962C8B-B14F-4D97-AF65-F5344CB8AC3E}">
        <p14:creationId xmlns:p14="http://schemas.microsoft.com/office/powerpoint/2010/main" val="3684667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ES" b="1" dirty="0"/>
              <a:t>Seremos juzgados </a:t>
            </a:r>
            <a:r>
              <a:rPr lang="es-ES" b="1" dirty="0">
                <a:solidFill>
                  <a:srgbClr val="FF0000"/>
                </a:solidFill>
              </a:rPr>
              <a:t>5:10</a:t>
            </a:r>
          </a:p>
          <a:p>
            <a:r>
              <a:rPr lang="es-PR" dirty="0"/>
              <a:t>Habiendo recibido nuestro cuerpo futuro glorificado, seremos juzgados por todo lo que hayamos hecho mientras estábamos en nuestro cuerpo físico mortal.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08" t="4369" r="19554" b="5845"/>
          <a:stretch/>
        </p:blipFill>
        <p:spPr>
          <a:xfrm>
            <a:off x="5486400" y="2111252"/>
            <a:ext cx="3581400" cy="434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586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Este </a:t>
            </a:r>
            <a:r>
              <a:rPr lang="es-PR" dirty="0"/>
              <a:t>juicio se llama el tribunal de Cristo, y en él estarán presentes sólo los creyentes.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este juicio no se determinará la salvación de ellos, pues ya son salvos, sino las recompensas que recibirán por las obras que hayan hecho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08" t="4369" r="19554" b="5845"/>
          <a:stretch/>
        </p:blipFill>
        <p:spPr>
          <a:xfrm>
            <a:off x="5486400" y="2111252"/>
            <a:ext cx="3581400" cy="434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713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/>
              <a:t>El verbo “comparecer” significa algo más que “presentarse ante”.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significado literal es “manifestarse” o “revelarse”.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ese juicio el Señor manifestará ante todos lo que uno es en </a:t>
            </a:r>
            <a:r>
              <a:rPr lang="es-PR" dirty="0" smtClean="0"/>
              <a:t>realidad.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401" t="4008" r="2616" b="5149"/>
          <a:stretch/>
        </p:blipFill>
        <p:spPr>
          <a:xfrm>
            <a:off x="5685615" y="1981200"/>
            <a:ext cx="3265395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954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229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El tribunal de Cristo revelará nuestras vidas de servicio para Cristo de manera exacta como han sido.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/>
              <a:t>pasará revista no sólo a la cantidad de nuestro servicio, sino también a su calidad, e incluso a los mismos motivos que lo impulsaron.</a:t>
            </a:r>
          </a:p>
          <a:p>
            <a:r>
              <a:rPr lang="es-PR" dirty="0" smtClean="0"/>
              <a:t>Pablo </a:t>
            </a:r>
            <a:r>
              <a:rPr lang="es-PR" dirty="0"/>
              <a:t>ya había escrito más ampliamente acerca del tribunal de Cristo a los mismos corintios. </a:t>
            </a:r>
            <a:endParaRPr lang="es-PR" dirty="0" smtClean="0"/>
          </a:p>
          <a:p>
            <a:r>
              <a:rPr lang="es-PR" dirty="0" smtClean="0"/>
              <a:t>Véase </a:t>
            </a:r>
            <a:r>
              <a:rPr lang="es-PR" dirty="0">
                <a:solidFill>
                  <a:srgbClr val="FF0000"/>
                </a:solidFill>
              </a:rPr>
              <a:t>1 Corintios 3:8</a:t>
            </a:r>
            <a:r>
              <a:rPr lang="es-PR" dirty="0"/>
              <a:t>, </a:t>
            </a:r>
            <a:r>
              <a:rPr lang="es-PR" dirty="0">
                <a:solidFill>
                  <a:srgbClr val="FF0000"/>
                </a:solidFill>
              </a:rPr>
              <a:t>12–15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4:1–5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104681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05799" cy="4719638"/>
          </a:xfrm>
        </p:spPr>
        <p:txBody>
          <a:bodyPr>
            <a:normAutofit/>
          </a:bodyPr>
          <a:lstStyle/>
          <a:p>
            <a:r>
              <a:rPr lang="es-PR" dirty="0"/>
              <a:t>Aunque los pecados después de la conversión tendrán un efecto sobre nuestro servicio, los pecados del creyente, como tales, no serán traídos a examen para juicio en esta solemne ocasión. </a:t>
            </a:r>
            <a:endParaRPr lang="es-PR" dirty="0" smtClean="0"/>
          </a:p>
          <a:p>
            <a:r>
              <a:rPr lang="es-PR" dirty="0" smtClean="0"/>
              <a:t>Este </a:t>
            </a:r>
            <a:r>
              <a:rPr lang="es-PR" dirty="0"/>
              <a:t>juicio tuvo lugar hace más de </a:t>
            </a:r>
            <a:r>
              <a:rPr lang="es-PR" dirty="0" smtClean="0"/>
              <a:t>1,900 </a:t>
            </a:r>
            <a:r>
              <a:rPr lang="es-PR" dirty="0"/>
              <a:t>años, cuando el Señor Jesús llevó nuestros pecados sobre Su cuerpo en el madero.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5412429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791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Él </a:t>
            </a:r>
            <a:r>
              <a:rPr lang="es-PR" dirty="0"/>
              <a:t>pagó plenamente la deuda contraída por nuestros pecados, y Dios nunca traerá de nuevo estos pecados a juicio (</a:t>
            </a:r>
            <a:r>
              <a:rPr lang="es-PR" dirty="0" smtClean="0">
                <a:solidFill>
                  <a:srgbClr val="FF0000"/>
                </a:solidFill>
              </a:rPr>
              <a:t>Juan </a:t>
            </a:r>
            <a:r>
              <a:rPr lang="es-PR" dirty="0">
                <a:solidFill>
                  <a:srgbClr val="FF0000"/>
                </a:solidFill>
              </a:rPr>
              <a:t>5:24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tribunal de Cristo tiene que ver con nuestro servicio para el Señor.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se pondrá en cuestión si hemos sido salvos o no; esto ya es cosa asegurada.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en aquella ocasión será cuestión de recompensa y de pérdida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427" t="4099" r="37262" b="7397"/>
          <a:stretch/>
        </p:blipFill>
        <p:spPr>
          <a:xfrm>
            <a:off x="5943601" y="1987024"/>
            <a:ext cx="3200400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454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Todos compareceremos ante el tribunal de Cristo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6481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Pablo </a:t>
            </a:r>
            <a:r>
              <a:rPr lang="es-PR" dirty="0"/>
              <a:t>ya había escrito más ampliamente acerca del tribunal de Cristo a los mismos corintios. </a:t>
            </a:r>
            <a:endParaRPr lang="es-PR" dirty="0" smtClean="0"/>
          </a:p>
          <a:p>
            <a:r>
              <a:rPr lang="es-PR" dirty="0" smtClean="0"/>
              <a:t>Véase </a:t>
            </a:r>
            <a:r>
              <a:rPr lang="es-PR" dirty="0">
                <a:solidFill>
                  <a:srgbClr val="FF0000"/>
                </a:solidFill>
              </a:rPr>
              <a:t>1 Corintios 3:8</a:t>
            </a:r>
            <a:r>
              <a:rPr lang="es-PR" dirty="0"/>
              <a:t>, </a:t>
            </a:r>
            <a:r>
              <a:rPr lang="es-PR" dirty="0">
                <a:solidFill>
                  <a:srgbClr val="FF0000"/>
                </a:solidFill>
              </a:rPr>
              <a:t>12–15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4:1–5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9137" y="2209800"/>
            <a:ext cx="4054839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976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PR" sz="2800" dirty="0" smtClean="0">
                <a:latin typeface="Candara" pitchFamily="34" charset="0"/>
                <a:cs typeface="Calibri" pitchFamily="34" charset="0"/>
              </a:rPr>
              <a:t>Contraste entre nuestro estado actual y el futuro</a:t>
            </a:r>
          </a:p>
          <a:p>
            <a:pPr lvl="1">
              <a:spcBef>
                <a:spcPts val="0"/>
              </a:spcBef>
            </a:pPr>
            <a:r>
              <a:rPr lang="es-PR" dirty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2 Corintios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5.1-5</a:t>
            </a:r>
          </a:p>
          <a:p>
            <a:pPr>
              <a:spcBef>
                <a:spcPts val="0"/>
              </a:spcBef>
            </a:pPr>
            <a:r>
              <a:rPr lang="es-PR" sz="2800" dirty="0" smtClean="0">
                <a:latin typeface="Candara" pitchFamily="34" charset="0"/>
                <a:cs typeface="Calibri" pitchFamily="34" charset="0"/>
              </a:rPr>
              <a:t>Andamos por fe, no por vista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2 Corintios 5.6-9</a:t>
            </a:r>
          </a:p>
          <a:p>
            <a:pPr>
              <a:spcBef>
                <a:spcPts val="0"/>
              </a:spcBef>
            </a:pPr>
            <a:r>
              <a:rPr lang="es-PR" sz="2800" dirty="0" smtClean="0">
                <a:latin typeface="Candara" pitchFamily="34" charset="0"/>
                <a:cs typeface="Calibri" pitchFamily="34" charset="0"/>
              </a:rPr>
              <a:t>Todos compareceremos ante el tribunal de Cristo</a:t>
            </a:r>
          </a:p>
          <a:p>
            <a:pPr lvl="1">
              <a:spcBef>
                <a:spcPts val="0"/>
              </a:spcBef>
            </a:pP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</a:p>
          <a:p>
            <a:pPr>
              <a:spcBef>
                <a:spcPts val="0"/>
              </a:spcBef>
            </a:pPr>
            <a:r>
              <a:rPr lang="es-PR" sz="2800" dirty="0" smtClean="0">
                <a:latin typeface="Candara" pitchFamily="34" charset="0"/>
                <a:cs typeface="Calibri" pitchFamily="34" charset="0"/>
              </a:rPr>
              <a:t>Impulsados por amor proclamamos nueva vida</a:t>
            </a:r>
          </a:p>
          <a:p>
            <a:pPr lvl="1">
              <a:spcBef>
                <a:spcPts val="0"/>
              </a:spcBef>
            </a:pP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  <a:p>
            <a:pPr>
              <a:spcBef>
                <a:spcPts val="0"/>
              </a:spcBef>
            </a:pPr>
            <a:r>
              <a:rPr lang="es-PR" sz="2800" dirty="0" smtClean="0">
                <a:latin typeface="Candara" pitchFamily="34" charset="0"/>
                <a:cs typeface="Calibri" pitchFamily="34" charset="0"/>
              </a:rPr>
              <a:t>Embajadores de Cristo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5.18-21</a:t>
            </a:r>
          </a:p>
          <a:p>
            <a:pPr lvl="1">
              <a:spcBef>
                <a:spcPts val="0"/>
              </a:spcBef>
            </a:pPr>
            <a:endParaRPr lang="es-PR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</a:t>
            </a:r>
            <a:r>
              <a:rPr lang="es-PR" sz="4000" dirty="0" smtClean="0">
                <a:latin typeface="Candara" pitchFamily="34" charset="0"/>
                <a:cs typeface="Calibri" pitchFamily="34" charset="0"/>
              </a:rPr>
              <a:t>vida 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-4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5327"/>
          <a:stretch/>
        </p:blipFill>
        <p:spPr>
          <a:xfrm>
            <a:off x="0" y="1696330"/>
            <a:ext cx="9155723" cy="51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49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Conociendo, pues, el temor del Señor, persuadimos a los hombres; pero a Dios le es manifiesto lo que somos; y espero que también lo sea a vuestras conciencias</a:t>
            </a:r>
            <a:r>
              <a:rPr lang="es-PR" i="1" dirty="0" smtClean="0"/>
              <a:t>. No </a:t>
            </a:r>
            <a:r>
              <a:rPr lang="es-PR" i="1" dirty="0"/>
              <a:t>nos recomendamos, pues, otra vez a vosotros, sino os damos ocasión de gloriaros por nosotros, para que tengáis con qué responder a los que se glorían en las apariencias y no en el corazón</a:t>
            </a:r>
            <a:r>
              <a:rPr lang="es-PR" i="1" dirty="0" smtClean="0"/>
              <a:t>. Porque </a:t>
            </a:r>
            <a:r>
              <a:rPr lang="es-PR" i="1" dirty="0"/>
              <a:t>si estamos locos, es para Dios; y si somos cuerdos, es para vosotros</a:t>
            </a:r>
            <a:r>
              <a:rPr lang="es-PR" i="1" dirty="0" smtClean="0"/>
              <a:t>. Porque </a:t>
            </a:r>
            <a:r>
              <a:rPr lang="es-PR" i="1" dirty="0"/>
              <a:t>el amor de Cristo nos constriñe, pensando </a:t>
            </a:r>
            <a:r>
              <a:rPr lang="es-PR" i="1" dirty="0" smtClean="0"/>
              <a:t>esto…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15594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“…</a:t>
            </a:r>
            <a:r>
              <a:rPr lang="es-PR" i="1" dirty="0" smtClean="0"/>
              <a:t>que </a:t>
            </a:r>
            <a:r>
              <a:rPr lang="es-PR" i="1" dirty="0"/>
              <a:t>si uno murió por todos, luego todos murieron</a:t>
            </a:r>
            <a:r>
              <a:rPr lang="es-PR" i="1" dirty="0" smtClean="0"/>
              <a:t>; y </a:t>
            </a:r>
            <a:r>
              <a:rPr lang="es-PR" i="1" dirty="0"/>
              <a:t>por todos murió, para que los que viven, ya no vivan para sí, sino para aquel que murió y resucitó por ellos. De manera que nosotros de aquí en adelante a nadie conocemos según la carne; y aun si a Cristo conocimos según la carne, ya no lo conocemos así. De modo que si alguno está en Cristo, nueva criatura es; las cosas viejas pasaron; he aquí todas son hechas nuevas.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2 Corintios 5.11–17, RVR60) </a:t>
            </a:r>
          </a:p>
        </p:txBody>
      </p:sp>
    </p:spTree>
    <p:extLst>
      <p:ext uri="{BB962C8B-B14F-4D97-AF65-F5344CB8AC3E}">
        <p14:creationId xmlns:p14="http://schemas.microsoft.com/office/powerpoint/2010/main" val="16027260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¿Por qué servimos al Señor? ¿Qué es lo que nos motiva a seguir en el ministerio a pesar de las dificultades y </a:t>
            </a:r>
            <a:r>
              <a:rPr lang="es-PR" dirty="0" smtClean="0"/>
              <a:t>aflicciones </a:t>
            </a:r>
            <a:r>
              <a:rPr lang="es-PR" dirty="0"/>
              <a:t>que nos acosan? </a:t>
            </a:r>
            <a:endParaRPr lang="es-PR" dirty="0" smtClean="0"/>
          </a:p>
          <a:p>
            <a:r>
              <a:rPr lang="es-PR" dirty="0" smtClean="0"/>
              <a:t>Humanamente </a:t>
            </a:r>
            <a:r>
              <a:rPr lang="es-PR" dirty="0"/>
              <a:t>hablando deberíamos haber tirado la toalla hace mucho. </a:t>
            </a:r>
            <a:endParaRPr lang="es-PR" dirty="0" smtClean="0"/>
          </a:p>
          <a:p>
            <a:r>
              <a:rPr lang="es-PR" dirty="0" smtClean="0"/>
              <a:t>Desmayar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4:1, 16</a:t>
            </a:r>
            <a:r>
              <a:rPr lang="es-PR" dirty="0"/>
              <a:t>) en medio de las pruebas es lo que se espera, pero no lo hacemos.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Qué nos impulsa a ser fieles en nuestro trabajo de embajadores? Pablo enseña que existen dos motivaciones </a:t>
            </a:r>
            <a:r>
              <a:rPr lang="es-PR" dirty="0" smtClean="0"/>
              <a:t>principales</a:t>
            </a:r>
            <a:r>
              <a:rPr lang="es-P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395118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b="1" dirty="0" smtClean="0"/>
              <a:t>1. El </a:t>
            </a:r>
            <a:r>
              <a:rPr lang="es-PR" b="1" dirty="0"/>
              <a:t>temor del Señor </a:t>
            </a:r>
            <a:r>
              <a:rPr lang="es-PR" b="1" dirty="0">
                <a:solidFill>
                  <a:srgbClr val="FF0000"/>
                </a:solidFill>
              </a:rPr>
              <a:t>5:11–13</a:t>
            </a:r>
          </a:p>
          <a:p>
            <a:r>
              <a:rPr lang="es-PR" dirty="0"/>
              <a:t>El apóstol sigue meditando en la realidad del tribunal de Cristo y el hecho de que su ministerio sería juzgado y premiado.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conocimiento de esta verdad infundía en Pablo el temor del Señor.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0051" y="2008682"/>
            <a:ext cx="35115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012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Este </a:t>
            </a:r>
            <a:r>
              <a:rPr lang="es-PR" dirty="0"/>
              <a:t>no se refiere a miedo o terror, sino a un respeto reverencial. </a:t>
            </a:r>
            <a:endParaRPr lang="es-PR" dirty="0" smtClean="0"/>
          </a:p>
          <a:p>
            <a:r>
              <a:rPr lang="es-PR" dirty="0" smtClean="0"/>
              <a:t>Cuando </a:t>
            </a:r>
            <a:r>
              <a:rPr lang="es-PR" dirty="0"/>
              <a:t>sentimos esta reverencia, nuestro deseo no es defraudar, sino ensalzar a nuestro Señor por medio de nuestro servicio. </a:t>
            </a:r>
            <a:endParaRPr lang="es-PR" dirty="0" smtClean="0"/>
          </a:p>
          <a:p>
            <a:r>
              <a:rPr lang="es-PR" dirty="0" smtClean="0"/>
              <a:t>Este </a:t>
            </a:r>
            <a:r>
              <a:rPr lang="es-PR" dirty="0"/>
              <a:t>temor nos motiva a hacer tres cosas</a:t>
            </a:r>
            <a:r>
              <a:rPr lang="es-PR" dirty="0" smtClean="0"/>
              <a:t>: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3524" y="2205038"/>
            <a:ext cx="31242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47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b="1" dirty="0" smtClean="0"/>
              <a:t>Persuadimos </a:t>
            </a:r>
            <a:r>
              <a:rPr lang="es-PR" b="1" dirty="0"/>
              <a:t>a los hombres, </a:t>
            </a:r>
            <a:r>
              <a:rPr lang="es-PR" b="1" dirty="0">
                <a:solidFill>
                  <a:srgbClr val="FF0000"/>
                </a:solidFill>
              </a:rPr>
              <a:t>v. 11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A </a:t>
            </a:r>
            <a:r>
              <a:rPr lang="es-PR" dirty="0"/>
              <a:t>menudo este texto se ocupa para motivar a los creyentes a la obra evangelística. </a:t>
            </a:r>
            <a:endParaRPr lang="es-PR" dirty="0" smtClean="0"/>
          </a:p>
          <a:p>
            <a:r>
              <a:rPr lang="es-PR" dirty="0" smtClean="0"/>
              <a:t>Persuadimos </a:t>
            </a:r>
            <a:r>
              <a:rPr lang="es-PR" dirty="0"/>
              <a:t>a los hombres a aceptar a Cristo como Salvador personal como Pablo hacía en el libro de los Hechos (</a:t>
            </a:r>
            <a:r>
              <a:rPr lang="es-PR" dirty="0">
                <a:solidFill>
                  <a:srgbClr val="FF0000"/>
                </a:solidFill>
              </a:rPr>
              <a:t>18:4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19:8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26:28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Esta </a:t>
            </a:r>
            <a:r>
              <a:rPr lang="es-PR" dirty="0"/>
              <a:t>es una posible interpretación, pero es probable que no sea lo que el apóstol tuviera en mente cuando escribió estas palabras.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7401" y="2100290"/>
            <a:ext cx="3141430" cy="384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823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En </a:t>
            </a:r>
            <a:r>
              <a:rPr lang="es-PR" dirty="0"/>
              <a:t>el contexto inmediato, Pablo escribió para refutar los alegatos de sus opositores en Corinto</a:t>
            </a:r>
            <a:r>
              <a:rPr lang="es-PR" dirty="0" smtClean="0"/>
              <a:t>.</a:t>
            </a:r>
          </a:p>
          <a:p>
            <a:r>
              <a:rPr lang="es-PR" dirty="0" smtClean="0"/>
              <a:t>Quiso </a:t>
            </a:r>
            <a:r>
              <a:rPr lang="es-PR" dirty="0"/>
              <a:t>persuadirles de la integridad de su carácter y de la validez de su ministerio por Cristo.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tenía que convencer a Dios porque a él todo le es manifiesto. </a:t>
            </a:r>
            <a:endParaRPr lang="es-PR" dirty="0" smtClean="0"/>
          </a:p>
          <a:p>
            <a:r>
              <a:rPr lang="es-PR" dirty="0" smtClean="0"/>
              <a:t>Tampoco </a:t>
            </a:r>
            <a:r>
              <a:rPr lang="es-PR" dirty="0"/>
              <a:t>necesitaba persuadir a los corintios que le seguían, porque no dudaban de su carácter y ministerio, pero sí tenía que defenderse ante sus enemigos en Corinto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1961213"/>
            <a:ext cx="34290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127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 smtClean="0"/>
              <a:t>Vivimos </a:t>
            </a:r>
            <a:r>
              <a:rPr lang="es-PR" b="1" dirty="0"/>
              <a:t>una vida ejemplar, </a:t>
            </a:r>
            <a:r>
              <a:rPr lang="es-PR" b="1" dirty="0">
                <a:solidFill>
                  <a:srgbClr val="FF0000"/>
                </a:solidFill>
              </a:rPr>
              <a:t>v. 12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Por </a:t>
            </a:r>
            <a:r>
              <a:rPr lang="es-PR" dirty="0"/>
              <a:t>segunda vez rehúsa recomendarse a sí mismo (véase </a:t>
            </a:r>
            <a:r>
              <a:rPr lang="es-PR" dirty="0">
                <a:solidFill>
                  <a:srgbClr val="FF0000"/>
                </a:solidFill>
              </a:rPr>
              <a:t>3:1–3</a:t>
            </a:r>
            <a:r>
              <a:rPr lang="es-PR" dirty="0" smtClean="0"/>
              <a:t>).</a:t>
            </a:r>
          </a:p>
          <a:p>
            <a:r>
              <a:rPr lang="es-PR" dirty="0" smtClean="0"/>
              <a:t>Su </a:t>
            </a:r>
            <a:r>
              <a:rPr lang="es-PR" dirty="0"/>
              <a:t>vida y ministerio ejemplares eran en sí su recomendación.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mismos corintios fieles a Pablo tenían por qué gloriarse acerca del apóstol, pues toda su vida era motivo de alabanza.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0616" y="1981200"/>
            <a:ext cx="3099721" cy="472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333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defensa de Pablo era responsabilidad de los corintios pero le tocaba al apóstol darles ocasión de gloriarse acerca de él. </a:t>
            </a:r>
            <a:endParaRPr lang="es-PR" dirty="0" smtClean="0"/>
          </a:p>
          <a:p>
            <a:r>
              <a:rPr lang="es-PR" dirty="0" smtClean="0"/>
              <a:t>Ellos </a:t>
            </a:r>
            <a:r>
              <a:rPr lang="es-PR" dirty="0"/>
              <a:t>debían responder por Pablo frente a las acusaciones de sus enemigos quienes se gloriaban </a:t>
            </a:r>
            <a:r>
              <a:rPr lang="es-PR" i="1" dirty="0"/>
              <a:t>“en las apariencias y no en el corazón</a:t>
            </a:r>
            <a:r>
              <a:rPr lang="es-PR" i="1" dirty="0" smtClean="0"/>
              <a:t>”.</a:t>
            </a:r>
            <a:endParaRPr lang="es-PR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8702" y="2057400"/>
            <a:ext cx="3352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963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333999" cy="4823901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En 1 Corintios se revelan varias tensiones entre Pablo y la congregación que fundó, sobre todo el cuestionamiento de su apostolado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9:1–6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Esta </a:t>
            </a:r>
            <a:r>
              <a:rPr lang="es-PR" dirty="0"/>
              <a:t>situación se deterioró y la visita a Corinto que Pablo propuso en 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16:5–8 </a:t>
            </a:r>
            <a:r>
              <a:rPr lang="es-PR" dirty="0"/>
              <a:t>resultó toda una desilusión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2:1</a:t>
            </a:r>
            <a:r>
              <a:rPr lang="es-PR" dirty="0"/>
              <a:t>).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66095"/>
            <a:ext cx="3314157" cy="390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08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 smtClean="0"/>
              <a:t>Servimos </a:t>
            </a:r>
            <a:r>
              <a:rPr lang="es-PR" b="1" dirty="0"/>
              <a:t>a pesar de las burlas, </a:t>
            </a:r>
            <a:r>
              <a:rPr lang="es-PR" b="1" dirty="0">
                <a:solidFill>
                  <a:srgbClr val="FF0000"/>
                </a:solidFill>
              </a:rPr>
              <a:t>v. 13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Parece </a:t>
            </a:r>
            <a:r>
              <a:rPr lang="es-PR" dirty="0"/>
              <a:t>que sus opositores lo acusaban de estar loco.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palabra “locura” significa “estar fuera de sí” y se usa en </a:t>
            </a:r>
            <a:r>
              <a:rPr lang="es-PR" dirty="0">
                <a:solidFill>
                  <a:srgbClr val="FF0000"/>
                </a:solidFill>
              </a:rPr>
              <a:t>Marcos 3:21 </a:t>
            </a:r>
            <a:r>
              <a:rPr lang="es-PR" dirty="0"/>
              <a:t>en relación con Jesús. </a:t>
            </a:r>
            <a:endParaRPr lang="es-PR" dirty="0" smtClean="0"/>
          </a:p>
          <a:p>
            <a:r>
              <a:rPr lang="es-PR" dirty="0" smtClean="0"/>
              <a:t>Pablo </a:t>
            </a:r>
            <a:r>
              <a:rPr lang="es-PR" dirty="0"/>
              <a:t>no rechaza el alegato, sólo dice que si se había comportado locamente alguna vez había sido para el bien de la obra de Dios.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8702" y="2057400"/>
            <a:ext cx="3352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729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Cuando </a:t>
            </a:r>
            <a:r>
              <a:rPr lang="es-PR" dirty="0"/>
              <a:t>su servicio se había caracterizado por la cordura era en beneficio de los corintios. </a:t>
            </a:r>
            <a:endParaRPr lang="es-PR" dirty="0" smtClean="0"/>
          </a:p>
          <a:p>
            <a:r>
              <a:rPr lang="es-PR" i="1" dirty="0" smtClean="0"/>
              <a:t>“¡</a:t>
            </a:r>
            <a:r>
              <a:rPr lang="es-PR" i="1" dirty="0"/>
              <a:t>Que vengan las burlas!” </a:t>
            </a:r>
            <a:r>
              <a:rPr lang="es-PR" dirty="0"/>
              <a:t>dice Pablo, </a:t>
            </a:r>
            <a:r>
              <a:rPr lang="es-PR" i="1" dirty="0"/>
              <a:t>“no me preocupo, porque en todas las circunstancias, mi ministerio es para Dios y para los corintios</a:t>
            </a:r>
            <a:r>
              <a:rPr lang="es-PR" i="1" dirty="0" smtClean="0"/>
              <a:t>”.</a:t>
            </a:r>
            <a:endParaRPr lang="es-PR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4839" y="2123613"/>
            <a:ext cx="3206669" cy="415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959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 smtClean="0"/>
              <a:t>2. El </a:t>
            </a:r>
            <a:r>
              <a:rPr lang="es-PR" b="1" dirty="0"/>
              <a:t>amor de Cristo </a:t>
            </a:r>
            <a:r>
              <a:rPr lang="es-PR" b="1" dirty="0">
                <a:solidFill>
                  <a:srgbClr val="FF0000"/>
                </a:solidFill>
              </a:rPr>
              <a:t>5:14–15</a:t>
            </a:r>
          </a:p>
          <a:p>
            <a:r>
              <a:rPr lang="es-PR" dirty="0"/>
              <a:t>Esta es la segunda motivación del embajador de la reconciliación.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teólogos discuten si es el amor de Cristo hacia nosotros o nuestro amor hacia Cristo.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mayoría cree que la primera es la interpretación correcta, pero que ese amor hacia nosotros siempre trae como resultado nuestro amor para con </a:t>
            </a:r>
            <a:r>
              <a:rPr lang="es-PR" dirty="0" smtClean="0"/>
              <a:t>Él</a:t>
            </a:r>
            <a:r>
              <a:rPr lang="es-PR" dirty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4839" y="2123613"/>
            <a:ext cx="3206669" cy="415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775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Servimos </a:t>
            </a:r>
            <a:r>
              <a:rPr lang="es-PR" dirty="0"/>
              <a:t>porque amamos. Ese amor nos constriñe. </a:t>
            </a:r>
            <a:endParaRPr lang="es-PR" dirty="0" smtClean="0"/>
          </a:p>
          <a:p>
            <a:r>
              <a:rPr lang="es-PR" dirty="0" smtClean="0"/>
              <a:t>Pablo </a:t>
            </a:r>
            <a:r>
              <a:rPr lang="es-PR" dirty="0"/>
              <a:t>usa la misma palabra en </a:t>
            </a:r>
            <a:r>
              <a:rPr lang="es-PR" dirty="0">
                <a:solidFill>
                  <a:srgbClr val="FF0000"/>
                </a:solidFill>
              </a:rPr>
              <a:t>Filipenses 1:23 </a:t>
            </a:r>
            <a:r>
              <a:rPr lang="es-PR" dirty="0"/>
              <a:t>donde se traduce “estoy puesto en estrecho”.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idea es de un camino que tiene barda a cada lado.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amor no me empuja a servir, pero sí delimita la esfera en que puedo trabajar.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2131218"/>
            <a:ext cx="3429000" cy="382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655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No </a:t>
            </a:r>
            <a:r>
              <a:rPr lang="es-PR" dirty="0"/>
              <a:t>puedo salir del camino del ministerio porque las bardas del amor no me lo permiten. </a:t>
            </a:r>
            <a:endParaRPr lang="es-PR" dirty="0" smtClean="0"/>
          </a:p>
          <a:p>
            <a:r>
              <a:rPr lang="es-PR" dirty="0" smtClean="0"/>
              <a:t>Tengo </a:t>
            </a:r>
            <a:r>
              <a:rPr lang="es-PR" dirty="0"/>
              <a:t>que seguir en el camino señalado por el amor de Cristo.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me constriñe a hacer dos cosas</a:t>
            </a:r>
            <a:r>
              <a:rPr lang="es-PR" dirty="0" smtClean="0"/>
              <a:t>: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981200"/>
            <a:ext cx="33147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872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/>
          </a:bodyPr>
          <a:lstStyle/>
          <a:p>
            <a:r>
              <a:rPr lang="es-PR" i="1" dirty="0"/>
              <a:t>Discernir el significado de la muerte de Cristo, </a:t>
            </a:r>
            <a:r>
              <a:rPr lang="es-PR" i="1" dirty="0">
                <a:solidFill>
                  <a:srgbClr val="FF0000"/>
                </a:solidFill>
              </a:rPr>
              <a:t>v. 14</a:t>
            </a:r>
            <a:r>
              <a:rPr lang="es-PR" i="1" dirty="0"/>
              <a:t>. </a:t>
            </a:r>
            <a:endParaRPr lang="es-PR" i="1" dirty="0" smtClean="0"/>
          </a:p>
          <a:p>
            <a:r>
              <a:rPr lang="es-PR" dirty="0" smtClean="0"/>
              <a:t>El </a:t>
            </a:r>
            <a:r>
              <a:rPr lang="es-PR" dirty="0"/>
              <a:t>amor de Cristo tiene su manifestación máxima en su muerte.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Señor mismo dijo: “Nadie tiene mayor amor que éste, que uno ponga su vida por su amigos” (</a:t>
            </a:r>
            <a:r>
              <a:rPr lang="es-PR" dirty="0">
                <a:solidFill>
                  <a:srgbClr val="FF0000"/>
                </a:solidFill>
              </a:rPr>
              <a:t>Juan 15:13</a:t>
            </a:r>
            <a:r>
              <a:rPr lang="es-PR" dirty="0"/>
              <a:t>).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981200"/>
            <a:ext cx="33147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16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El </a:t>
            </a:r>
            <a:r>
              <a:rPr lang="es-PR" dirty="0"/>
              <a:t>murió por todos aún cuando estábamos muertos en nuestros delitos y pecados (</a:t>
            </a:r>
            <a:r>
              <a:rPr lang="es-PR" dirty="0">
                <a:solidFill>
                  <a:srgbClr val="FF0000"/>
                </a:solidFill>
              </a:rPr>
              <a:t>Romanos 5:8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Efesios 2:1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Amó </a:t>
            </a:r>
            <a:r>
              <a:rPr lang="es-PR" dirty="0"/>
              <a:t>a lo que era imposible de amar y murió por ello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1981199"/>
            <a:ext cx="3352800" cy="441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011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Fíjese en la universalidad de la muerte de Cristo: él murió por todos y en él todos morimos.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hecho de que murió por todos no significa que todos se van a salvar. </a:t>
            </a:r>
            <a:endParaRPr lang="es-PR" dirty="0" smtClean="0"/>
          </a:p>
          <a:p>
            <a:r>
              <a:rPr lang="es-PR" dirty="0" smtClean="0"/>
              <a:t>Sólo </a:t>
            </a:r>
            <a:r>
              <a:rPr lang="es-PR" dirty="0"/>
              <a:t>algunos se van a salvar. </a:t>
            </a:r>
            <a:endParaRPr lang="es-PR" dirty="0" smtClean="0"/>
          </a:p>
          <a:p>
            <a:r>
              <a:rPr lang="es-PR" dirty="0" smtClean="0"/>
              <a:t>De </a:t>
            </a:r>
            <a:r>
              <a:rPr lang="es-PR" dirty="0"/>
              <a:t>entre todos los muertos, Sólo algunos van a vivir, aquellos que depositan su </a:t>
            </a:r>
            <a:r>
              <a:rPr lang="es-PR" dirty="0" smtClean="0"/>
              <a:t>confianza </a:t>
            </a:r>
            <a:r>
              <a:rPr lang="es-PR" dirty="0"/>
              <a:t>en la obra salvadora realizada por Cristo en su muerte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1981199"/>
            <a:ext cx="3352800" cy="441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811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i="1" dirty="0"/>
              <a:t>Vivir para Cristo, </a:t>
            </a:r>
            <a:r>
              <a:rPr lang="es-PR" i="1" dirty="0">
                <a:solidFill>
                  <a:srgbClr val="FF0000"/>
                </a:solidFill>
              </a:rPr>
              <a:t>v. 15</a:t>
            </a:r>
            <a:r>
              <a:rPr lang="es-PR" i="1" dirty="0"/>
              <a:t>. </a:t>
            </a:r>
            <a:endParaRPr lang="es-PR" i="1" dirty="0" smtClean="0"/>
          </a:p>
          <a:p>
            <a:r>
              <a:rPr lang="es-PR" dirty="0" smtClean="0"/>
              <a:t>Este </a:t>
            </a:r>
            <a:r>
              <a:rPr lang="es-PR" dirty="0"/>
              <a:t>versículo es una de las declaraciones más claras del propósito total de la vida cristiana.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/>
              <a:t>murió y los que confiamos tenemos vida en él.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meta no es que vivamos para nosotros mismos, sino para nuestro Salvador.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2055644"/>
            <a:ext cx="3327816" cy="440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165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El </a:t>
            </a:r>
            <a:r>
              <a:rPr lang="es-PR" dirty="0"/>
              <a:t>egoísmo no cabe en el plan divino de la vida cristiana. </a:t>
            </a:r>
            <a:endParaRPr lang="es-PR" dirty="0" smtClean="0"/>
          </a:p>
          <a:p>
            <a:r>
              <a:rPr lang="es-PR" dirty="0" smtClean="0"/>
              <a:t>Toda </a:t>
            </a:r>
            <a:r>
              <a:rPr lang="es-PR" dirty="0"/>
              <a:t>nuestra vida y servicio son para él.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ministerio realizado para obtener la gloria de uno mismo será siempre estéril.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que busca ensalzar a Cristo será exitoso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2055644"/>
            <a:ext cx="3327816" cy="440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69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4952999" cy="4823901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En </a:t>
            </a:r>
            <a:r>
              <a:rPr lang="es-PR" dirty="0"/>
              <a:t>su angustia Pablo se defendió por medio de una fuerte carta, escrita «con muchas lágrimas»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2:4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mayoría de los estudiosos concuerdan en que los capítulos 10–13 de 2 Corintios, de gran tono polémico, constituyen esa carta.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ella Pablo responde vehementemente a los nuevos maestros que se han adueñado de la iglesia.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1876865"/>
            <a:ext cx="3906045" cy="48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29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En los </a:t>
            </a:r>
            <a:r>
              <a:rPr lang="es-PR" dirty="0" smtClean="0">
                <a:solidFill>
                  <a:srgbClr val="FF0000"/>
                </a:solidFill>
              </a:rPr>
              <a:t>vv. 16</a:t>
            </a:r>
            <a:r>
              <a:rPr lang="es-PR" dirty="0" smtClean="0"/>
              <a:t> y </a:t>
            </a:r>
            <a:r>
              <a:rPr lang="es-PR" dirty="0" smtClean="0">
                <a:solidFill>
                  <a:srgbClr val="FF0000"/>
                </a:solidFill>
              </a:rPr>
              <a:t>17</a:t>
            </a:r>
            <a:r>
              <a:rPr lang="es-PR" dirty="0" smtClean="0"/>
              <a:t>, del </a:t>
            </a:r>
            <a:r>
              <a:rPr lang="es-PR" dirty="0"/>
              <a:t>tema de la motivación, Pablo pasa a exponer brevemente el método de evaluación del </a:t>
            </a:r>
            <a:r>
              <a:rPr lang="es-PR" dirty="0" smtClean="0"/>
              <a:t>embajador: </a:t>
            </a:r>
          </a:p>
          <a:p>
            <a:r>
              <a:rPr lang="es-PR" dirty="0" smtClean="0"/>
              <a:t>¿</a:t>
            </a:r>
            <a:r>
              <a:rPr lang="es-PR" dirty="0"/>
              <a:t>Cómo percibe las cosas? ¿Qué criterio utiliza? ¿Desde qué perspectiva ve la vida y sus acontecimientos? El apóstol enseña que existen dos métodos de evaluación y son</a:t>
            </a:r>
            <a:r>
              <a:rPr lang="es-PR" dirty="0" smtClean="0"/>
              <a:t>: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0" y="2057400"/>
            <a:ext cx="3101715" cy="45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55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/>
              <a:t>El método antiguo </a:t>
            </a:r>
            <a:r>
              <a:rPr lang="es-ES" b="1" dirty="0">
                <a:solidFill>
                  <a:srgbClr val="FF0000"/>
                </a:solidFill>
              </a:rPr>
              <a:t>5:16</a:t>
            </a:r>
          </a:p>
          <a:p>
            <a:r>
              <a:rPr lang="es-PR" dirty="0"/>
              <a:t>La frase clave de este sistema es “según la carne”.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método carnal es el que utiliza el mundo.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la perspectiva que uno tiene antes de ser salvo. </a:t>
            </a:r>
            <a:endParaRPr lang="es-PR" dirty="0" smtClean="0"/>
          </a:p>
          <a:p>
            <a:r>
              <a:rPr lang="es-PR" dirty="0" smtClean="0"/>
              <a:t>Evaluar </a:t>
            </a:r>
            <a:r>
              <a:rPr lang="es-PR" dirty="0"/>
              <a:t>según la carne es hacerlo como lo haría un incrédulo.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contexto, equivale a ver las cosas temporales (</a:t>
            </a:r>
            <a:r>
              <a:rPr lang="es-PR" dirty="0">
                <a:solidFill>
                  <a:srgbClr val="FF0000"/>
                </a:solidFill>
              </a:rPr>
              <a:t>4:18</a:t>
            </a:r>
            <a:r>
              <a:rPr lang="es-PR" dirty="0"/>
              <a:t>) y gloriarse en las apariencias (</a:t>
            </a:r>
            <a:r>
              <a:rPr lang="es-PR" dirty="0">
                <a:solidFill>
                  <a:srgbClr val="FF0000"/>
                </a:solidFill>
              </a:rPr>
              <a:t>5:12</a:t>
            </a:r>
            <a:r>
              <a:rPr lang="es-PR" dirty="0"/>
              <a:t>).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2030591"/>
            <a:ext cx="3505201" cy="391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885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Los </a:t>
            </a:r>
            <a:r>
              <a:rPr lang="es-PR" dirty="0"/>
              <a:t>opositores de Pablo lo acusaban de hacer todo “según la carne” (</a:t>
            </a:r>
            <a:r>
              <a:rPr lang="es-PR" dirty="0">
                <a:solidFill>
                  <a:srgbClr val="FF0000"/>
                </a:solidFill>
              </a:rPr>
              <a:t>1:12</a:t>
            </a:r>
            <a:r>
              <a:rPr lang="es-PR" dirty="0"/>
              <a:t>, </a:t>
            </a:r>
            <a:r>
              <a:rPr lang="es-PR" dirty="0">
                <a:solidFill>
                  <a:srgbClr val="FF0000"/>
                </a:solidFill>
              </a:rPr>
              <a:t>17</a:t>
            </a:r>
            <a:r>
              <a:rPr lang="es-PR" dirty="0"/>
              <a:t>; </a:t>
            </a:r>
            <a:r>
              <a:rPr lang="es-PR" dirty="0">
                <a:solidFill>
                  <a:srgbClr val="FF0000"/>
                </a:solidFill>
              </a:rPr>
              <a:t>10:2–3</a:t>
            </a:r>
            <a:r>
              <a:rPr lang="es-PR" dirty="0"/>
              <a:t>) pero él siempre rechazó la acusación. </a:t>
            </a:r>
            <a:endParaRPr lang="es-PR" dirty="0" smtClean="0"/>
          </a:p>
          <a:p>
            <a:r>
              <a:rPr lang="es-PR" dirty="0" smtClean="0"/>
              <a:t>Antes </a:t>
            </a:r>
            <a:r>
              <a:rPr lang="es-PR" dirty="0"/>
              <a:t>de su experiencia de conversión en el camino a Damasco Pablo evaluaba a Cristo según las normas del mundo y usaba los criterios carnales para juzgar todas las cosas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1981200"/>
            <a:ext cx="3429000" cy="36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166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El método nuevo </a:t>
            </a:r>
            <a:r>
              <a:rPr lang="es-ES" b="1" dirty="0">
                <a:solidFill>
                  <a:srgbClr val="FF0000"/>
                </a:solidFill>
              </a:rPr>
              <a:t>5:17</a:t>
            </a:r>
          </a:p>
          <a:p>
            <a:r>
              <a:rPr lang="es-PR" dirty="0"/>
              <a:t>¿Qué le había pasado a Pablo para que cambiara de perspectiva y adoptara otro método de evaluación? </a:t>
            </a:r>
            <a:endParaRPr lang="es-PR" dirty="0" smtClean="0"/>
          </a:p>
          <a:p>
            <a:r>
              <a:rPr lang="es-PR" dirty="0" smtClean="0"/>
              <a:t>Había </a:t>
            </a:r>
            <a:r>
              <a:rPr lang="es-PR" dirty="0"/>
              <a:t>llegado a ser nueva criatura en Cristo Jesús.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transformación efectuada por el nuevo nacimiento afectó todo el sistema evaluativo del apóstol.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452" y="2274992"/>
            <a:ext cx="3200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575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Impulsados por amor proclamamos nueva vida 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5.11-17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perspectiva vieja pasó y todo fue hecho nuevo.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que es nueva criatura en el Señor ve las cosas desde el punto de vista de la eternidad (</a:t>
            </a:r>
            <a:r>
              <a:rPr lang="es-PR" dirty="0">
                <a:solidFill>
                  <a:srgbClr val="FF0000"/>
                </a:solidFill>
              </a:rPr>
              <a:t>4:18</a:t>
            </a:r>
            <a:r>
              <a:rPr lang="es-PR" dirty="0"/>
              <a:t>) y se gloría en las cosas internas (</a:t>
            </a:r>
            <a:r>
              <a:rPr lang="es-PR" dirty="0">
                <a:solidFill>
                  <a:srgbClr val="FF0000"/>
                </a:solidFill>
              </a:rPr>
              <a:t>5:12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Por </a:t>
            </a:r>
            <a:r>
              <a:rPr lang="es-PR" dirty="0"/>
              <a:t>medio de la regeneración, el creyente recibe un corazón, una mente y una voluntad nuevos y puede evaluar todo según las normas de la nueva creación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2133600"/>
            <a:ext cx="3048000" cy="428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388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5000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096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Y todo esto proviene de Dios, quien nos reconcilió consigo mismo por Cristo, y nos dio el ministerio de la reconciliación; que Dios estaba en Cristo reconciliando consigo al mundo, no tomándoles en cuenta a los hombres sus pecados, y nos encargó a nosotros la palabra de la reconciliación. Así que, somos embajadores en nombre de Cristo, como si Dios rogase por medio de nosotros; os rogamos en nombre de Cristo: Reconciliaos con Dios. Al que no conoció pecado, por nosotros lo hizo pecado, para que nosotros fuésemos hechos justicia de Dios en él.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/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2 Corintios 5.18–21, RVR60) </a:t>
            </a:r>
          </a:p>
        </p:txBody>
      </p:sp>
    </p:spTree>
    <p:extLst>
      <p:ext uri="{BB962C8B-B14F-4D97-AF65-F5344CB8AC3E}">
        <p14:creationId xmlns:p14="http://schemas.microsoft.com/office/powerpoint/2010/main" val="3443497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/>
              <a:t>Hemos visto tres motivos que controlaban la vida y ministerio de </a:t>
            </a:r>
            <a:r>
              <a:rPr lang="es-PR" dirty="0" smtClean="0"/>
              <a:t>Pablo:</a:t>
            </a:r>
          </a:p>
          <a:p>
            <a:pPr lvl="1"/>
            <a:r>
              <a:rPr lang="es-PR" dirty="0" smtClean="0"/>
              <a:t>Su </a:t>
            </a:r>
            <a:r>
              <a:rPr lang="es-PR" dirty="0"/>
              <a:t>confianza en el cielo, </a:t>
            </a:r>
            <a:endParaRPr lang="es-PR" dirty="0" smtClean="0"/>
          </a:p>
          <a:p>
            <a:pPr lvl="1"/>
            <a:r>
              <a:rPr lang="es-PR" dirty="0"/>
              <a:t>S</a:t>
            </a:r>
            <a:r>
              <a:rPr lang="es-PR" dirty="0" smtClean="0"/>
              <a:t>u </a:t>
            </a:r>
            <a:r>
              <a:rPr lang="es-PR" dirty="0"/>
              <a:t>preocupación por agradar a </a:t>
            </a:r>
            <a:r>
              <a:rPr lang="es-PR" dirty="0" smtClean="0"/>
              <a:t>Cristo</a:t>
            </a:r>
          </a:p>
          <a:p>
            <a:pPr lvl="1"/>
            <a:r>
              <a:rPr lang="es-PR" dirty="0" smtClean="0"/>
              <a:t>Y </a:t>
            </a:r>
            <a:r>
              <a:rPr lang="es-PR" dirty="0"/>
              <a:t>su exigencia de amor. </a:t>
            </a:r>
            <a:endParaRPr lang="es-PR" dirty="0" smtClean="0"/>
          </a:p>
          <a:p>
            <a:r>
              <a:rPr lang="es-PR" dirty="0" smtClean="0"/>
              <a:t>Había </a:t>
            </a:r>
            <a:r>
              <a:rPr lang="es-PR" dirty="0"/>
              <a:t>un cuarto motivo: la comisión que Pablo había recibido de Dios. </a:t>
            </a:r>
            <a:endParaRPr lang="es-PR" dirty="0" smtClean="0"/>
          </a:p>
          <a:p>
            <a:r>
              <a:rPr lang="es-PR" dirty="0" smtClean="0"/>
              <a:t>¡</a:t>
            </a:r>
            <a:r>
              <a:rPr lang="es-PR" dirty="0"/>
              <a:t>Pablo era un embajador de Cristo!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mensaje era de paz: Dios había pagado el precio por el pecado; Dios no estaba en guerra contra los pecadores; los pecadores ahora podían creer y ser salvos. </a:t>
            </a:r>
            <a:endParaRPr lang="es-PR" dirty="0" smtClean="0"/>
          </a:p>
          <a:p>
            <a:r>
              <a:rPr lang="es-PR" dirty="0" smtClean="0"/>
              <a:t>¡</a:t>
            </a:r>
            <a:r>
              <a:rPr lang="es-PR" dirty="0"/>
              <a:t>Qué tremendo mensaje! Considere algunos hechos en cuanto a los </a:t>
            </a:r>
            <a:r>
              <a:rPr lang="es-PR" dirty="0" smtClean="0"/>
              <a:t>embajadores</a:t>
            </a:r>
            <a:r>
              <a:rPr lang="es-P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842770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lnSpcReduction="10000"/>
          </a:bodyPr>
          <a:lstStyle/>
          <a:p>
            <a:r>
              <a:rPr lang="es-PR" dirty="0"/>
              <a:t>(1)	Los embajadores son escogidos y Cristo había escogido a Pablo para ser su representante. </a:t>
            </a:r>
            <a:endParaRPr lang="es-PR" dirty="0" smtClean="0"/>
          </a:p>
          <a:p>
            <a:r>
              <a:rPr lang="es-PR" dirty="0" smtClean="0"/>
              <a:t>Pablo </a:t>
            </a:r>
            <a:r>
              <a:rPr lang="es-PR" dirty="0"/>
              <a:t>no se representaba a sí mismo (véase </a:t>
            </a:r>
            <a:r>
              <a:rPr lang="es-PR" dirty="0">
                <a:solidFill>
                  <a:srgbClr val="FF0000"/>
                </a:solidFill>
              </a:rPr>
              <a:t>4.5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mensaje era el evangelio que Cristo le encomendó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Tesalonicenses </a:t>
            </a:r>
            <a:r>
              <a:rPr lang="es-PR" dirty="0">
                <a:solidFill>
                  <a:srgbClr val="FF0000"/>
                </a:solidFill>
              </a:rPr>
              <a:t>2.4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meta era agradar a Cristo y ser fiel a la tarea que se le dio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604031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(2)	A los embajadores se les protege. </a:t>
            </a:r>
            <a:endParaRPr lang="es-PR" dirty="0" smtClean="0"/>
          </a:p>
          <a:p>
            <a:r>
              <a:rPr lang="es-PR" dirty="0" smtClean="0"/>
              <a:t>Un </a:t>
            </a:r>
            <a:r>
              <a:rPr lang="es-PR" dirty="0"/>
              <a:t>embajador debe ser ciudadano de la nación que representa, y Pablo (como lo es todo cristiano) era un ciudadano del cielo (véase </a:t>
            </a:r>
            <a:r>
              <a:rPr lang="es-PR" dirty="0" smtClean="0">
                <a:solidFill>
                  <a:srgbClr val="FF0000"/>
                </a:solidFill>
              </a:rPr>
              <a:t>Filipenses </a:t>
            </a:r>
            <a:r>
              <a:rPr lang="es-PR" dirty="0">
                <a:solidFill>
                  <a:srgbClr val="FF0000"/>
                </a:solidFill>
              </a:rPr>
              <a:t>3.20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nación suple a sus embajadores de todo lo necesario y está lista para protegerlos. </a:t>
            </a:r>
            <a:endParaRPr lang="es-PR" dirty="0" smtClean="0"/>
          </a:p>
          <a:p>
            <a:r>
              <a:rPr lang="es-PR" dirty="0" smtClean="0"/>
              <a:t>De </a:t>
            </a:r>
            <a:r>
              <a:rPr lang="es-PR" dirty="0"/>
              <a:t>la misma manera Cristo suplió toda necesidad de Pablo y estuvo con él en toda crisis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976320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333999" cy="4823901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Frente </a:t>
            </a:r>
            <a:r>
              <a:rPr lang="es-PR" dirty="0"/>
              <a:t>a estos «</a:t>
            </a:r>
            <a:r>
              <a:rPr lang="es-PR" dirty="0" err="1"/>
              <a:t>superapóstoles</a:t>
            </a:r>
            <a:r>
              <a:rPr lang="es-PR" dirty="0"/>
              <a:t>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12:11</a:t>
            </a:r>
            <a:r>
              <a:rPr lang="es-PR" dirty="0"/>
              <a:t>), Pablo se vio obligado a reivindicar su propio apostolado, con el fin de recuperar un espacio de ministerio entre los corintios.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este proceso desenmascara a sus adversarios como «obreros fraudulentos» y «falsos apóstoles»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11:13</a:t>
            </a:r>
            <a:r>
              <a:rPr lang="es-PR" dirty="0" smtClean="0"/>
              <a:t>).</a:t>
            </a:r>
            <a:endParaRPr lang="es-PR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8618" y="1905000"/>
            <a:ext cx="3362982" cy="455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048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/>
              <a:t>(3)	A los embajadores se les considera responsables</a:t>
            </a:r>
            <a:r>
              <a:rPr lang="es-PR" dirty="0" smtClean="0"/>
              <a:t>.</a:t>
            </a:r>
          </a:p>
          <a:p>
            <a:r>
              <a:rPr lang="es-PR" dirty="0" smtClean="0"/>
              <a:t>Los </a:t>
            </a:r>
            <a:r>
              <a:rPr lang="es-PR" dirty="0"/>
              <a:t>embajadores representan a sus países y dicen lo que se les instruye. </a:t>
            </a:r>
            <a:endParaRPr lang="es-PR" dirty="0" smtClean="0"/>
          </a:p>
          <a:p>
            <a:r>
              <a:rPr lang="es-PR" dirty="0" smtClean="0"/>
              <a:t>Saben </a:t>
            </a:r>
            <a:r>
              <a:rPr lang="es-PR" dirty="0"/>
              <a:t>que un día deben rendir cuenta de su trabajo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66341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(4)	A los embajadores se les llama de regreso si se declara guerra. </a:t>
            </a:r>
            <a:endParaRPr lang="es-PR" dirty="0" smtClean="0"/>
          </a:p>
          <a:p>
            <a:r>
              <a:rPr lang="es-PR" dirty="0" smtClean="0"/>
              <a:t>Dios </a:t>
            </a:r>
            <a:r>
              <a:rPr lang="es-PR" dirty="0"/>
              <a:t>todavía no ha declarado guerra a este perverso mundo, pero un día lo hará. </a:t>
            </a:r>
            <a:endParaRPr lang="es-PR" dirty="0" smtClean="0"/>
          </a:p>
          <a:p>
            <a:r>
              <a:rPr lang="es-PR" dirty="0" smtClean="0"/>
              <a:t>Hay </a:t>
            </a:r>
            <a:r>
              <a:rPr lang="es-PR" dirty="0"/>
              <a:t>un día venidero de la ira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Tesalonicenses </a:t>
            </a:r>
            <a:r>
              <a:rPr lang="es-PR" dirty="0">
                <a:solidFill>
                  <a:srgbClr val="FF0000"/>
                </a:solidFill>
              </a:rPr>
              <a:t>1.10</a:t>
            </a:r>
            <a:r>
              <a:rPr lang="es-PR" dirty="0"/>
              <a:t>) que juzgará a los malos, pero los cristianos serán llevados a su hogar antes de que llegue ese día (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smtClean="0">
                <a:solidFill>
                  <a:srgbClr val="FF0000"/>
                </a:solidFill>
              </a:rPr>
              <a:t>Tesalonicenses </a:t>
            </a:r>
            <a:r>
              <a:rPr lang="es-PR" dirty="0">
                <a:solidFill>
                  <a:srgbClr val="FF0000"/>
                </a:solidFill>
              </a:rPr>
              <a:t>5.1–10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Iglesia, los embajadores de Dios, no atravesarán la tribulación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203111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El mensaje de la iglesia de hoy es de reconciliación: Dios reconcilió al mundo consigo mismo por Cristo en la cruz y está dispuesto a salvar a todos los que confían en su Hijo. </a:t>
            </a:r>
            <a:endParaRPr lang="es-PR" dirty="0" smtClean="0"/>
          </a:p>
          <a:p>
            <a:r>
              <a:rPr lang="es-PR" dirty="0" smtClean="0"/>
              <a:t>Nuestro </a:t>
            </a:r>
            <a:r>
              <a:rPr lang="es-PR" dirty="0"/>
              <a:t>mensaje no es de reforma social (aunque el evangelio transforma vidas, </a:t>
            </a:r>
            <a:r>
              <a:rPr lang="es-PR" dirty="0" smtClean="0">
                <a:solidFill>
                  <a:srgbClr val="FF0000"/>
                </a:solidFill>
              </a:rPr>
              <a:t>Tito </a:t>
            </a:r>
            <a:r>
              <a:rPr lang="es-PR" dirty="0">
                <a:solidFill>
                  <a:srgbClr val="FF0000"/>
                </a:solidFill>
              </a:rPr>
              <a:t>2.11–15</a:t>
            </a:r>
            <a:r>
              <a:rPr lang="es-PR" dirty="0"/>
              <a:t>); el nuestro es un mensaje de regeneración espiritual. </a:t>
            </a:r>
            <a:endParaRPr lang="es-PR" dirty="0" smtClean="0"/>
          </a:p>
          <a:p>
            <a:r>
              <a:rPr lang="es-PR" dirty="0" smtClean="0"/>
              <a:t>Representamos </a:t>
            </a:r>
            <a:r>
              <a:rPr lang="es-PR" dirty="0"/>
              <a:t>a Cristo al invitar al perdido a que le reciba. ¡Qué privilegio... qué responsabilidad</a:t>
            </a:r>
            <a:r>
              <a:rPr lang="es-PR" dirty="0" smtClean="0"/>
              <a:t>!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739940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Embajadores de Cristo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5.18-21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dirty="0"/>
              <a:t>Todos los creyentes son embajadores, sea que aceptemos la comisión o no. </a:t>
            </a:r>
            <a:endParaRPr lang="es-PR" dirty="0" smtClean="0"/>
          </a:p>
          <a:p>
            <a:r>
              <a:rPr lang="es-PR" i="1" dirty="0" smtClean="0"/>
              <a:t>«</a:t>
            </a:r>
            <a:r>
              <a:rPr lang="es-PR" i="1" dirty="0"/>
              <a:t>Como el Padre me envió, así también yo os envío», </a:t>
            </a:r>
            <a:r>
              <a:rPr lang="es-PR" dirty="0"/>
              <a:t>dijo Cristo (</a:t>
            </a:r>
            <a:r>
              <a:rPr lang="es-PR" dirty="0" smtClean="0">
                <a:solidFill>
                  <a:srgbClr val="FF0000"/>
                </a:solidFill>
              </a:rPr>
              <a:t>Juan </a:t>
            </a:r>
            <a:r>
              <a:rPr lang="es-PR" dirty="0">
                <a:solidFill>
                  <a:srgbClr val="FF0000"/>
                </a:solidFill>
              </a:rPr>
              <a:t>20.21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Asegurémonos </a:t>
            </a:r>
            <a:r>
              <a:rPr lang="es-PR" dirty="0"/>
              <a:t>de que nuestro mensaje, métodos y motivos sean los correctos, de modo que nuestra obra pueda ser duradera y resista la prueba de fuego cuando estemos ante </a:t>
            </a:r>
            <a:r>
              <a:rPr lang="es-PR" dirty="0" smtClean="0"/>
              <a:t>Él</a:t>
            </a:r>
            <a:r>
              <a:rPr lang="es-P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78272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Pongamos nuestro interés mayor en la habitación permanente en el cielo si es que somos de Cristo; y si no, busquemos la salvación en Él.</a:t>
            </a:r>
            <a:endParaRPr lang="es-PR" sz="3200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200" y="0"/>
            <a:ext cx="2336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Si hemos sido salvos, no es necesario que busquemos la muerte, pero no le tengamos miedo tampoco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5.6-8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endParaRPr lang="es-PR" sz="3200" dirty="0" smtClean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200" y="0"/>
            <a:ext cx="2336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147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Nuestro Señor Jesucristo volverá, aunque no sabemos cuándo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5.8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3200" dirty="0" smtClean="0">
                <a:latin typeface="Candara" pitchFamily="34" charset="0"/>
              </a:rPr>
              <a:t>Estemos pendientes pero trabajando.</a:t>
            </a:r>
            <a:endParaRPr lang="es-PR" sz="32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200" y="0"/>
            <a:ext cx="2336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088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realidad del juicio final debe motivarnos a ser fieles y fervientes como embajadores de Cristo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Corintios 5.10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  <a:endParaRPr lang="es-PR" sz="32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200" y="0"/>
            <a:ext cx="2336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52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2 Corintios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Porter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 (2da Corintios) (171).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un comentario expositivo: Nuevo Testamento, tomo 3: 1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Corintios-Filemón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(p. 83). Puebla,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Lloyd, R. (2005).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El ministerio eficaz (2da Corintios) (pp. 5253).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78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536" cy="6092547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79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0"/>
            <a:ext cx="8402990" cy="60960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10: Llamamiento al Ministerio Apostólico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33:   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Las Credenciales del Ministerio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 Corintios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6:1 a 7.6)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septiembre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2013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4973" y="-19705"/>
            <a:ext cx="3746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  <a:p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905000"/>
            <a:ext cx="5105399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La carta, junto con el envío de Tito a Corinto, parece haber logrado un cambio en la actitud de la iglesia. </a:t>
            </a:r>
            <a:endParaRPr lang="es-PR" dirty="0" smtClean="0"/>
          </a:p>
          <a:p>
            <a:r>
              <a:rPr lang="es-PR" dirty="0" smtClean="0"/>
              <a:t>Pablo </a:t>
            </a:r>
            <a:r>
              <a:rPr lang="es-PR" dirty="0"/>
              <a:t>da testimonio de su gran alivio al encontrarse con Tito en Macedonia y recibir la buena noticia de una reconciliación (</a:t>
            </a:r>
            <a:r>
              <a:rPr lang="es-PR" dirty="0">
                <a:solidFill>
                  <a:srgbClr val="FF0000"/>
                </a:solidFill>
              </a:rPr>
              <a:t>2 </a:t>
            </a:r>
            <a:r>
              <a:rPr lang="es-PR" dirty="0" smtClean="0">
                <a:solidFill>
                  <a:srgbClr val="FF0000"/>
                </a:solidFill>
              </a:rPr>
              <a:t>Corintios </a:t>
            </a:r>
            <a:r>
              <a:rPr lang="es-PR" dirty="0">
                <a:solidFill>
                  <a:srgbClr val="FF0000"/>
                </a:solidFill>
              </a:rPr>
              <a:t>7:6–7</a:t>
            </a:r>
            <a:r>
              <a:rPr lang="es-PR" dirty="0"/>
              <a:t>). </a:t>
            </a:r>
            <a:endParaRPr lang="es-PR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sz="4000" dirty="0" smtClean="0">
                <a:latin typeface="Candara" panose="020E0502030303020204" pitchFamily="34" charset="0"/>
              </a:rPr>
              <a:t>Trasfondo de 2 Corintios</a:t>
            </a:r>
            <a:endParaRPr lang="es-PR" sz="4000" dirty="0">
              <a:solidFill>
                <a:schemeClr val="bg1"/>
              </a:solidFill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307"/>
          <a:stretch/>
        </p:blipFill>
        <p:spPr>
          <a:xfrm>
            <a:off x="5477121" y="1902618"/>
            <a:ext cx="3285880" cy="45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476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80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dirty="0">
                <a:latin typeface="Candara" pitchFamily="34" charset="0"/>
                <a:cs typeface="Calibri" pitchFamily="34" charset="0"/>
              </a:rPr>
              <a:t>Contraste entre nuestro estado actual y el </a:t>
            </a:r>
            <a:r>
              <a:rPr lang="es-PR" sz="4000" dirty="0" smtClean="0">
                <a:latin typeface="Candara" pitchFamily="34" charset="0"/>
                <a:cs typeface="Calibri" pitchFamily="34" charset="0"/>
              </a:rPr>
              <a:t>futuro 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Corintios 5.1-5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-3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6400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87562</TotalTime>
  <Words>4955</Words>
  <Application>Microsoft Office PowerPoint</Application>
  <PresentationFormat>On-screen Show (4:3)</PresentationFormat>
  <Paragraphs>635</Paragraphs>
  <Slides>80</Slides>
  <Notes>80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80</vt:i4>
      </vt:variant>
    </vt:vector>
  </HeadingPairs>
  <TitlesOfParts>
    <vt:vector size="90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PowerPoint Presentation</vt:lpstr>
      <vt:lpstr>Contexto</vt:lpstr>
      <vt:lpstr>Versículo Clave:</vt:lpstr>
      <vt:lpstr>Bosquejo de Estudio</vt:lpstr>
      <vt:lpstr>Trasfondo de 2 Corintios</vt:lpstr>
      <vt:lpstr>Trasfondo de 2 Corintios</vt:lpstr>
      <vt:lpstr>Trasfondo de 2 Corintios</vt:lpstr>
      <vt:lpstr>Trasfondo de 2 Corintios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Contraste entre nuestro estado actual y el futuro  2 Corintios 5.1-5</vt:lpstr>
      <vt:lpstr>Andamos por fe, no por vista 2 Corintios 5.6-9</vt:lpstr>
      <vt:lpstr>Andamos por fe, no por vista 2 Corintios 5.6-9</vt:lpstr>
      <vt:lpstr>Andamos por fe, no por vista 2 Corintios 5.6-9</vt:lpstr>
      <vt:lpstr>Andamos por fe, no por vista 2 Corintios 5.6-9</vt:lpstr>
      <vt:lpstr>Andamos por fe, no por vista 2 Corintios 5.6-9</vt:lpstr>
      <vt:lpstr>Andamos por fe, no por vista 2 Corintios 5.6-9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Todos compareceremos ante el tribunal de Cristo  2 Corintios 5.10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Impulsados por amor proclamamos nueva vida  2 Corintios 5.11-17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Embajadores de Cristo 2 Corintios 5.18-21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</dc:title>
  <dc:creator>Tito Ortega</dc:creator>
  <cp:lastModifiedBy>Tito Ortega</cp:lastModifiedBy>
  <cp:revision>7695</cp:revision>
  <cp:lastPrinted>2013-02-12T19:10:41Z</cp:lastPrinted>
  <dcterms:created xsi:type="dcterms:W3CDTF">2007-01-24T21:53:34Z</dcterms:created>
  <dcterms:modified xsi:type="dcterms:W3CDTF">2013-08-29T00:12:09Z</dcterms:modified>
</cp:coreProperties>
</file>