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</p:sldMasterIdLst>
  <p:notesMasterIdLst>
    <p:notesMasterId r:id="rId53"/>
  </p:notesMasterIdLst>
  <p:handoutMasterIdLst>
    <p:handoutMasterId r:id="rId54"/>
  </p:handoutMasterIdLst>
  <p:sldIdLst>
    <p:sldId id="3379" r:id="rId6"/>
    <p:sldId id="565" r:id="rId7"/>
    <p:sldId id="566" r:id="rId8"/>
    <p:sldId id="571" r:id="rId9"/>
    <p:sldId id="3343" r:id="rId10"/>
    <p:sldId id="3411" r:id="rId11"/>
    <p:sldId id="3412" r:id="rId12"/>
    <p:sldId id="3409" r:id="rId13"/>
    <p:sldId id="2182" r:id="rId14"/>
    <p:sldId id="3457" r:id="rId15"/>
    <p:sldId id="3545" r:id="rId16"/>
    <p:sldId id="3546" r:id="rId17"/>
    <p:sldId id="3547" r:id="rId18"/>
    <p:sldId id="3548" r:id="rId19"/>
    <p:sldId id="3549" r:id="rId20"/>
    <p:sldId id="3550" r:id="rId21"/>
    <p:sldId id="3551" r:id="rId22"/>
    <p:sldId id="3456" r:id="rId23"/>
    <p:sldId id="3041" r:id="rId24"/>
    <p:sldId id="3552" r:id="rId25"/>
    <p:sldId id="3553" r:id="rId26"/>
    <p:sldId id="3554" r:id="rId27"/>
    <p:sldId id="3555" r:id="rId28"/>
    <p:sldId id="3556" r:id="rId29"/>
    <p:sldId id="3557" r:id="rId30"/>
    <p:sldId id="3558" r:id="rId31"/>
    <p:sldId id="3559" r:id="rId32"/>
    <p:sldId id="3145" r:id="rId33"/>
    <p:sldId id="3259" r:id="rId34"/>
    <p:sldId id="3560" r:id="rId35"/>
    <p:sldId id="3561" r:id="rId36"/>
    <p:sldId id="3562" r:id="rId37"/>
    <p:sldId id="3563" r:id="rId38"/>
    <p:sldId id="3261" r:id="rId39"/>
    <p:sldId id="3488" r:id="rId40"/>
    <p:sldId id="3564" r:id="rId41"/>
    <p:sldId id="3565" r:id="rId42"/>
    <p:sldId id="3566" r:id="rId43"/>
    <p:sldId id="3567" r:id="rId44"/>
    <p:sldId id="2914" r:id="rId45"/>
    <p:sldId id="3543" r:id="rId46"/>
    <p:sldId id="3485" r:id="rId47"/>
    <p:sldId id="1391" r:id="rId48"/>
    <p:sldId id="3569" r:id="rId49"/>
    <p:sldId id="3568" r:id="rId50"/>
    <p:sldId id="1843" r:id="rId51"/>
    <p:sldId id="627" r:id="rId5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2602"/>
    <a:srgbClr val="848484"/>
    <a:srgbClr val="FF66FF"/>
    <a:srgbClr val="FFFF00"/>
    <a:srgbClr val="CC9900"/>
    <a:srgbClr val="996633"/>
    <a:srgbClr val="D5DDA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7" autoAdjust="0"/>
    <p:restoredTop sz="94533" autoAdjust="0"/>
  </p:normalViewPr>
  <p:slideViewPr>
    <p:cSldViewPr>
      <p:cViewPr varScale="1">
        <p:scale>
          <a:sx n="68" d="100"/>
          <a:sy n="68" d="100"/>
        </p:scale>
        <p:origin x="143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51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4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9/17/2013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04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1418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634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0448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8451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762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0625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1740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4403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798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32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674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7808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9948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8781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7499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1688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8231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2515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0523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421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6006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674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6332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529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5488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6736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83852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76513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50859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229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135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81699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2930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51390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43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44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49302266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45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69952926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46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5411814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47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104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615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2706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935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52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9/17/2013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2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3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4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8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0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2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2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2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3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4.wdp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microsoft.com/office/2007/relationships/hdphoto" Target="../media/hdphoto35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prstClr val="white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914400"/>
            <a:ext cx="7772400" cy="5029200"/>
          </a:xfrm>
          <a:solidFill>
            <a:srgbClr val="002060">
              <a:alpha val="65000"/>
            </a:srgbClr>
          </a:solidFill>
          <a:ln/>
          <a:effectLst>
            <a:softEdge rad="127000"/>
          </a:effectLst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Corintios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Unidad 11: Llamamiento a la Generosidad Cristiana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Estudio 35:    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La Generosidad Cristiana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 Corintios 9:1-15) </a:t>
            </a:r>
          </a:p>
          <a:p>
            <a:pPr marL="0" indent="0" algn="ctr">
              <a:buFontTx/>
              <a:buNone/>
            </a:pP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17 de septiembre de 2013</a:t>
            </a: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2199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85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366713"/>
            <a:ext cx="7793037" cy="1462087"/>
          </a:xfrm>
        </p:spPr>
        <p:txBody>
          <a:bodyPr/>
          <a:lstStyle/>
          <a:p>
            <a:r>
              <a:rPr lang="es-PR" sz="3600" dirty="0">
                <a:latin typeface="Candara" pitchFamily="34" charset="0"/>
                <a:cs typeface="Calibri" pitchFamily="34" charset="0"/>
              </a:rPr>
              <a:t>El principio de la proporción en la siembra y en la cosecha </a:t>
            </a:r>
            <a:br>
              <a:rPr lang="es-PR" sz="3600" dirty="0"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9.6-7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/>
              <a:t>“</a:t>
            </a:r>
            <a:r>
              <a:rPr lang="es-PR" i="1" dirty="0"/>
              <a:t>Pero esto digo: El que siembra escasamente, también segará escasamente; y el que siembra generosamente, generosamente también segará. Cada uno dé como propuso en su corazón: no con tristeza, ni por necesidad, porque Dios ama al dador alegre.</a:t>
            </a:r>
            <a:r>
              <a:rPr lang="es-PR" dirty="0"/>
              <a:t>” </a:t>
            </a:r>
            <a:r>
              <a:rPr lang="es-PR" dirty="0">
                <a:solidFill>
                  <a:srgbClr val="FF0000"/>
                </a:solidFill>
              </a:rPr>
              <a:t>(2 Corintios 9.6–7, RVR60) </a:t>
            </a:r>
          </a:p>
        </p:txBody>
      </p:sp>
    </p:spTree>
    <p:extLst>
      <p:ext uri="{BB962C8B-B14F-4D97-AF65-F5344CB8AC3E}">
        <p14:creationId xmlns:p14="http://schemas.microsoft.com/office/powerpoint/2010/main" val="1373184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366713"/>
            <a:ext cx="7793037" cy="1462087"/>
          </a:xfrm>
        </p:spPr>
        <p:txBody>
          <a:bodyPr/>
          <a:lstStyle/>
          <a:p>
            <a:r>
              <a:rPr lang="es-PR" sz="3600" dirty="0">
                <a:latin typeface="Candara" pitchFamily="34" charset="0"/>
                <a:cs typeface="Calibri" pitchFamily="34" charset="0"/>
              </a:rPr>
              <a:t>El principio de la proporción en la siembra y en la cosecha </a:t>
            </a:r>
            <a:br>
              <a:rPr lang="es-PR" sz="3600" dirty="0"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9.6-7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b="1" dirty="0">
                <a:solidFill>
                  <a:srgbClr val="FF0000"/>
                </a:solidFill>
              </a:rPr>
              <a:t>9:6</a:t>
            </a:r>
            <a:r>
              <a:rPr lang="es-PR" dirty="0"/>
              <a:t> En los versículos 6 a 15 el Apóstol Pablo relaciona algunos de los maravillosos beneficios y recompensas del dar cristiano. </a:t>
            </a:r>
            <a:endParaRPr lang="es-PR" dirty="0" smtClean="0"/>
          </a:p>
          <a:p>
            <a:r>
              <a:rPr lang="es-PR" dirty="0" smtClean="0"/>
              <a:t>Primero</a:t>
            </a:r>
            <a:r>
              <a:rPr lang="es-PR" dirty="0"/>
              <a:t>, establece la ley de la cosecha. </a:t>
            </a:r>
            <a:endParaRPr lang="es-PR" dirty="0" smtClean="0"/>
          </a:p>
          <a:p>
            <a:r>
              <a:rPr lang="es-PR" dirty="0" smtClean="0"/>
              <a:t>Es </a:t>
            </a:r>
            <a:r>
              <a:rPr lang="es-PR" dirty="0"/>
              <a:t>un hecho bien conocido en la agricultura que es necesaria una generosa siembra de semilla si ha de haber una cosecha generosa.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1828800"/>
            <a:ext cx="3352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114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366713"/>
            <a:ext cx="7793037" cy="1462087"/>
          </a:xfrm>
        </p:spPr>
        <p:txBody>
          <a:bodyPr/>
          <a:lstStyle/>
          <a:p>
            <a:r>
              <a:rPr lang="es-PR" sz="3600" dirty="0">
                <a:latin typeface="Candara" pitchFamily="34" charset="0"/>
                <a:cs typeface="Calibri" pitchFamily="34" charset="0"/>
              </a:rPr>
              <a:t>El principio de la proporción en la siembra y en la cosecha </a:t>
            </a:r>
            <a:br>
              <a:rPr lang="es-PR" sz="3600" dirty="0"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9.6-7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Quizá </a:t>
            </a:r>
            <a:r>
              <a:rPr lang="es-PR" dirty="0"/>
              <a:t>el granjero está listo para echar la semilla en el campo. </a:t>
            </a:r>
            <a:endParaRPr lang="es-PR" dirty="0" smtClean="0"/>
          </a:p>
          <a:p>
            <a:r>
              <a:rPr lang="es-PR" dirty="0" smtClean="0"/>
              <a:t>¿Sembrará </a:t>
            </a:r>
            <a:r>
              <a:rPr lang="es-PR" dirty="0"/>
              <a:t>con liberalidad, o tomará algo del grano para usarlo como alimento durante los meses venideros?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pensamiento aquí es que si lo siembra generosamente, también segará fuera de toda proporción a lo que siembra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7292" y="1828800"/>
            <a:ext cx="3356708" cy="503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7414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366713"/>
            <a:ext cx="7793037" cy="1462087"/>
          </a:xfrm>
        </p:spPr>
        <p:txBody>
          <a:bodyPr/>
          <a:lstStyle/>
          <a:p>
            <a:r>
              <a:rPr lang="es-PR" sz="3600" dirty="0">
                <a:latin typeface="Candara" pitchFamily="34" charset="0"/>
                <a:cs typeface="Calibri" pitchFamily="34" charset="0"/>
              </a:rPr>
              <a:t>El principio de la proporción en la siembra y en la cosecha </a:t>
            </a:r>
            <a:br>
              <a:rPr lang="es-PR" sz="3600" dirty="0"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9.6-7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/>
          </a:bodyPr>
          <a:lstStyle/>
          <a:p>
            <a:r>
              <a:rPr lang="es-PR" dirty="0"/>
              <a:t>Deberíamos recordar esto con respecto a la agricultura —el granjero no siega la cantidad exacta de grano que siembra, sino mucho más en proporción.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6000"/>
                    </a14:imgEffect>
                    <a14:imgEffect>
                      <a14:brightnessContrast bright="-2000" contras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1828800"/>
            <a:ext cx="3352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9546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366713"/>
            <a:ext cx="7793037" cy="1462087"/>
          </a:xfrm>
        </p:spPr>
        <p:txBody>
          <a:bodyPr/>
          <a:lstStyle/>
          <a:p>
            <a:r>
              <a:rPr lang="es-PR" sz="3600" dirty="0">
                <a:latin typeface="Candara" pitchFamily="34" charset="0"/>
                <a:cs typeface="Calibri" pitchFamily="34" charset="0"/>
              </a:rPr>
              <a:t>El principio de la proporción en la siembra y en la cosecha </a:t>
            </a:r>
            <a:br>
              <a:rPr lang="es-PR" sz="3600" dirty="0"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9.6-7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Así </a:t>
            </a:r>
            <a:r>
              <a:rPr lang="es-PR" dirty="0"/>
              <a:t>es con el dar cristiano: no es una cuestión de recibir de forma exacta lo que uno ha recibido, sino de recibir de vuelta y fuera de toda proporción a la cantidad del don. </a:t>
            </a:r>
            <a:endParaRPr lang="es-PR" dirty="0" smtClean="0"/>
          </a:p>
          <a:p>
            <a:r>
              <a:rPr lang="es-PR" dirty="0" smtClean="0"/>
              <a:t>Naturalmente</a:t>
            </a:r>
            <a:r>
              <a:rPr lang="es-PR" dirty="0"/>
              <a:t>, el beneficio no es tanto económico como en bendiciones espirituales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1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1828800"/>
            <a:ext cx="3352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8394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366713"/>
            <a:ext cx="7793037" cy="1462087"/>
          </a:xfrm>
        </p:spPr>
        <p:txBody>
          <a:bodyPr/>
          <a:lstStyle/>
          <a:p>
            <a:r>
              <a:rPr lang="es-PR" sz="3600" dirty="0">
                <a:latin typeface="Candara" pitchFamily="34" charset="0"/>
                <a:cs typeface="Calibri" pitchFamily="34" charset="0"/>
              </a:rPr>
              <a:t>El principio de la proporción en la siembra y en la cosecha </a:t>
            </a:r>
            <a:br>
              <a:rPr lang="es-PR" sz="3600" dirty="0"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9.6-7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381000" y="1981200"/>
            <a:ext cx="81534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b="1" dirty="0">
                <a:solidFill>
                  <a:srgbClr val="FF0000"/>
                </a:solidFill>
              </a:rPr>
              <a:t>9:7 </a:t>
            </a:r>
            <a:r>
              <a:rPr lang="es-PR" dirty="0"/>
              <a:t>Cada uno debe dar como se propuso en su corazón. </a:t>
            </a:r>
            <a:endParaRPr lang="es-PR" dirty="0" smtClean="0"/>
          </a:p>
          <a:p>
            <a:r>
              <a:rPr lang="es-PR" dirty="0" smtClean="0"/>
              <a:t>Será </a:t>
            </a:r>
            <a:r>
              <a:rPr lang="es-PR" dirty="0"/>
              <a:t>necesario que considere lo que es necesario para sus necesidades inmediatas. </a:t>
            </a:r>
            <a:endParaRPr lang="es-PR" dirty="0" smtClean="0"/>
          </a:p>
          <a:p>
            <a:r>
              <a:rPr lang="es-PR" dirty="0" smtClean="0"/>
              <a:t>Tendrá </a:t>
            </a:r>
            <a:r>
              <a:rPr lang="es-PR" dirty="0"/>
              <a:t>que pensar de las obligaciones justas en que incurrirá en el curso de su vida normal. </a:t>
            </a:r>
            <a:endParaRPr lang="es-PR" dirty="0" smtClean="0"/>
          </a:p>
          <a:p>
            <a:r>
              <a:rPr lang="es-PR" dirty="0" smtClean="0"/>
              <a:t>Pero </a:t>
            </a:r>
            <a:r>
              <a:rPr lang="es-PR" dirty="0"/>
              <a:t>luego, por encima de esto, ha de pensar en las necesidades de sus hermanos en Cristo, y de las demandas de Cristo sobre él. </a:t>
            </a:r>
            <a:endParaRPr lang="es-PR" dirty="0" smtClean="0"/>
          </a:p>
          <a:p>
            <a:r>
              <a:rPr lang="es-PR" dirty="0" smtClean="0"/>
              <a:t>Al </a:t>
            </a:r>
            <a:r>
              <a:rPr lang="es-PR" dirty="0"/>
              <a:t>tener en cuenta todas estas consideraciones, no debería dar con tristeza, ni por necesidad.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3994036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366713"/>
            <a:ext cx="7793037" cy="1462087"/>
          </a:xfrm>
        </p:spPr>
        <p:txBody>
          <a:bodyPr/>
          <a:lstStyle/>
          <a:p>
            <a:r>
              <a:rPr lang="es-PR" sz="3600" dirty="0">
                <a:latin typeface="Candara" pitchFamily="34" charset="0"/>
                <a:cs typeface="Calibri" pitchFamily="34" charset="0"/>
              </a:rPr>
              <a:t>El principio de la proporción en la siembra y en la cosecha </a:t>
            </a:r>
            <a:br>
              <a:rPr lang="es-PR" sz="3600" dirty="0"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9.6-7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/>
              <a:t>Es </a:t>
            </a:r>
            <a:r>
              <a:rPr lang="es-PR" dirty="0"/>
              <a:t>posible dar y sin embargo no sentirse feliz con ello. </a:t>
            </a:r>
            <a:endParaRPr lang="es-PR" dirty="0" smtClean="0"/>
          </a:p>
          <a:p>
            <a:r>
              <a:rPr lang="es-PR" dirty="0" smtClean="0"/>
              <a:t>También </a:t>
            </a:r>
            <a:r>
              <a:rPr lang="es-PR" dirty="0"/>
              <a:t>es posible que se dé bajo una presión de llamamientos emocionales o de sentirse apurado ante los demás. </a:t>
            </a:r>
            <a:endParaRPr lang="es-PR" dirty="0" smtClean="0"/>
          </a:p>
          <a:p>
            <a:r>
              <a:rPr lang="es-PR" dirty="0" smtClean="0"/>
              <a:t>Ninguna </a:t>
            </a:r>
            <a:r>
              <a:rPr lang="es-PR" dirty="0"/>
              <a:t>de estas cosas servirá. Dios ama al dador alegre. </a:t>
            </a:r>
            <a:endParaRPr lang="es-PR" dirty="0" smtClean="0"/>
          </a:p>
          <a:p>
            <a:r>
              <a:rPr lang="es-PR" dirty="0" smtClean="0"/>
              <a:t>A </a:t>
            </a:r>
            <a:r>
              <a:rPr lang="es-PR" dirty="0"/>
              <a:t>menudo se ha observado que nuestra palabra hilaridad está relacionada con la palabra traducida alegre </a:t>
            </a:r>
            <a:r>
              <a:rPr lang="es-PR" i="1" dirty="0"/>
              <a:t>(</a:t>
            </a:r>
            <a:r>
              <a:rPr lang="es-PR" i="1" dirty="0" err="1"/>
              <a:t>hilarion</a:t>
            </a:r>
            <a:r>
              <a:rPr lang="es-PR" i="1" dirty="0" smtClean="0"/>
              <a:t>).</a:t>
            </a:r>
            <a:endParaRPr lang="es-PR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0240" y="1752600"/>
            <a:ext cx="3413760" cy="51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0969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366713"/>
            <a:ext cx="7793037" cy="1462087"/>
          </a:xfrm>
        </p:spPr>
        <p:txBody>
          <a:bodyPr/>
          <a:lstStyle/>
          <a:p>
            <a:r>
              <a:rPr lang="es-PR" sz="3600" dirty="0">
                <a:latin typeface="Candara" pitchFamily="34" charset="0"/>
                <a:cs typeface="Calibri" pitchFamily="34" charset="0"/>
              </a:rPr>
              <a:t>El principio de la proporción en la siembra y en la cosecha </a:t>
            </a:r>
            <a:br>
              <a:rPr lang="es-PR" sz="3600" dirty="0"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9.6-7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562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/>
              <a:t>¿Es que Dios realmente necesita nuestro dinero? No: </a:t>
            </a:r>
            <a:endParaRPr lang="es-PR" dirty="0" smtClean="0"/>
          </a:p>
          <a:p>
            <a:r>
              <a:rPr lang="es-PR" dirty="0" smtClean="0"/>
              <a:t>Suyo </a:t>
            </a:r>
            <a:r>
              <a:rPr lang="es-PR" dirty="0"/>
              <a:t>es el ganado sobre miles de montes, y si necesitase algo, no nos lo diría a nosotros (</a:t>
            </a:r>
            <a:r>
              <a:rPr lang="es-PR" dirty="0" smtClean="0">
                <a:solidFill>
                  <a:srgbClr val="FF0000"/>
                </a:solidFill>
              </a:rPr>
              <a:t>Salmo </a:t>
            </a:r>
            <a:r>
              <a:rPr lang="es-PR" dirty="0">
                <a:solidFill>
                  <a:srgbClr val="FF0000"/>
                </a:solidFill>
              </a:rPr>
              <a:t>50:10–12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Pero </a:t>
            </a:r>
            <a:r>
              <a:rPr lang="es-PR" dirty="0"/>
              <a:t>la actitud de nuestro corazón es lo que sí le importa. </a:t>
            </a:r>
            <a:endParaRPr lang="es-PR" dirty="0" smtClean="0"/>
          </a:p>
          <a:p>
            <a:r>
              <a:rPr lang="es-PR" dirty="0" smtClean="0"/>
              <a:t>Le </a:t>
            </a:r>
            <a:r>
              <a:rPr lang="es-PR" dirty="0"/>
              <a:t>encanta ver a un cristiano tan lleno del gozo del Señor que quiere compartir con otros lo que tiene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2566" y="1828800"/>
            <a:ext cx="3361433" cy="504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8890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Bendecidos para bendecir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9.8-11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15041"/>
          <a:stretch/>
        </p:blipFill>
        <p:spPr>
          <a:xfrm>
            <a:off x="0" y="1676401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1047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Bendecidos para bendecir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9.8-11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“</a:t>
            </a:r>
            <a:r>
              <a:rPr lang="es-PR" i="1" dirty="0"/>
              <a:t>Y poderoso es Dios para hacer que abunde en vosotros toda gracia, a fin de que, teniendo siempre en todas las cosas todo lo suficiente, abundéis para toda buena obra; como está escrito: Repartió, dio a los pobres; Su justicia permanece para siempre. Y el que da semilla al que siembra, y pan al que come, proveerá y multiplicará vuestra sementera, y aumentará los frutos de vuestra justicia, para que estéis enriquecidos en todo para toda liberalidad, la cual produce por medio de nosotros acción de gracias a Dios.</a:t>
            </a:r>
            <a:r>
              <a:rPr lang="es-PR" dirty="0"/>
              <a:t>” </a:t>
            </a:r>
            <a:r>
              <a:rPr lang="es-PR" dirty="0">
                <a:solidFill>
                  <a:srgbClr val="FF0000"/>
                </a:solidFill>
              </a:rPr>
              <a:t>(2 Corintios 9.8–11, RVR60) </a:t>
            </a:r>
          </a:p>
        </p:txBody>
      </p:sp>
    </p:spTree>
    <p:extLst>
      <p:ext uri="{BB962C8B-B14F-4D97-AF65-F5344CB8AC3E}">
        <p14:creationId xmlns:p14="http://schemas.microsoft.com/office/powerpoint/2010/main" val="27364866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sz="4000" dirty="0" smtClean="0">
                <a:latin typeface="Candara" pitchFamily="34" charset="0"/>
                <a:cs typeface="Calibri" pitchFamily="34" charset="0"/>
              </a:rPr>
              <a:t>2 Corintios</a:t>
            </a:r>
          </a:p>
          <a:p>
            <a:pPr lvl="1"/>
            <a:r>
              <a:rPr lang="es-PR" sz="3600" dirty="0" smtClean="0">
                <a:latin typeface="Candara" pitchFamily="34" charset="0"/>
                <a:cs typeface="Calibri" pitchFamily="34" charset="0"/>
              </a:rPr>
              <a:t>9:1-15</a:t>
            </a:r>
            <a:endParaRPr lang="es-PR" sz="2800" noProof="0" dirty="0" smtClean="0"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lum bright="10000" contras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08929" y="2286000"/>
            <a:ext cx="46863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Bendecidos para bendecir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9.8-11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b="1" dirty="0">
                <a:solidFill>
                  <a:srgbClr val="FF0000"/>
                </a:solidFill>
              </a:rPr>
              <a:t>9:8</a:t>
            </a:r>
            <a:r>
              <a:rPr lang="es-PR" dirty="0"/>
              <a:t> Aquí tenemos una promesa de que si alguien realmente quiere ser generoso, Dios se cuidará de que reciba la oportunidad para ello. </a:t>
            </a:r>
            <a:endParaRPr lang="es-PR" dirty="0" smtClean="0"/>
          </a:p>
          <a:p>
            <a:r>
              <a:rPr lang="es-PR" dirty="0" smtClean="0"/>
              <a:t>Aquí </a:t>
            </a:r>
            <a:r>
              <a:rPr lang="es-PR" dirty="0"/>
              <a:t>se emplea el término gracia como sinónimo de recursos.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1828800"/>
            <a:ext cx="3352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4063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Bendecidos para bendecir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9.8-11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Poderoso </a:t>
            </a:r>
            <a:r>
              <a:rPr lang="es-PR" dirty="0"/>
              <a:t>es Dios para suplirnos de recursos de modo que no sólo tengamos todo lo suficiente nosotros mismos, sino para que podamos compartir con otros lo que tenemos, y así abundar para toda buena obra.</a:t>
            </a:r>
          </a:p>
          <a:p>
            <a:r>
              <a:rPr lang="es-PR" dirty="0"/>
              <a:t>Observemos la palabra todo en este versículo: Toda gracia, siempre (es decir, en todo tiempo), todo lo suficiente, todas las cosas, toda buena obra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1828800"/>
            <a:ext cx="3352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809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Bendecidos para bendecir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9.8-11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b="1" dirty="0">
                <a:solidFill>
                  <a:srgbClr val="FF0000"/>
                </a:solidFill>
              </a:rPr>
              <a:t>9:9</a:t>
            </a:r>
            <a:r>
              <a:rPr lang="es-PR" dirty="0"/>
              <a:t> Ahora el apóstol cita del </a:t>
            </a:r>
            <a:r>
              <a:rPr lang="es-PR" dirty="0">
                <a:solidFill>
                  <a:srgbClr val="FF0000"/>
                </a:solidFill>
              </a:rPr>
              <a:t>Salmo 112:9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expresión esparció se refiere al acto de sembrar la semilla. </a:t>
            </a:r>
            <a:endParaRPr lang="es-PR" dirty="0" smtClean="0"/>
          </a:p>
          <a:p>
            <a:r>
              <a:rPr lang="es-PR" dirty="0" smtClean="0"/>
              <a:t>Este </a:t>
            </a:r>
            <a:r>
              <a:rPr lang="es-PR" dirty="0"/>
              <a:t>versículo describe a un hombre que ha sido generoso en su siembra de la semilla, o de manera más particular en sus acciones de bondad.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bondad específica a la que está dedicado es dar a los pobres.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5000" contras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4788" y="1828800"/>
            <a:ext cx="3369212" cy="505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9959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Bendecidos para bendecir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9.8-11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¿</a:t>
            </a:r>
            <a:r>
              <a:rPr lang="es-PR" dirty="0"/>
              <a:t>Es perdedor por tal acción? ¡No! Su justicia permanece para siempre. </a:t>
            </a:r>
            <a:endParaRPr lang="es-PR" dirty="0" smtClean="0"/>
          </a:p>
          <a:p>
            <a:r>
              <a:rPr lang="es-PR" dirty="0" smtClean="0"/>
              <a:t>Esto </a:t>
            </a:r>
            <a:r>
              <a:rPr lang="es-PR" dirty="0"/>
              <a:t>significa que si dispersamos bondades como un sembrador esparce su semilla, estaremos acumulando tesoros en el cielo. </a:t>
            </a:r>
            <a:endParaRPr lang="es-PR" dirty="0" smtClean="0"/>
          </a:p>
          <a:p>
            <a:r>
              <a:rPr lang="es-PR" dirty="0" smtClean="0"/>
              <a:t>Los </a:t>
            </a:r>
            <a:r>
              <a:rPr lang="es-PR" dirty="0"/>
              <a:t>resultados de nuestra bondad permanecerán para siempre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7767" r="27767"/>
          <a:stretch/>
        </p:blipFill>
        <p:spPr>
          <a:xfrm>
            <a:off x="5791200" y="1828800"/>
            <a:ext cx="3352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3963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Bendecidos para bendecir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9.8-11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b="1" dirty="0">
                <a:solidFill>
                  <a:srgbClr val="FF0000"/>
                </a:solidFill>
              </a:rPr>
              <a:t>9:10</a:t>
            </a:r>
            <a:r>
              <a:rPr lang="es-PR" dirty="0"/>
              <a:t> Prosigue aquí la ilustración del sembrador.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mismo Dios que suministra semilla al que siembra, y pan al que come tiene cuidado de que aquellos que siembran bondad a otros sieguen ciertas recompensas. </a:t>
            </a:r>
            <a:endParaRPr lang="es-PR" dirty="0" smtClean="0"/>
          </a:p>
          <a:p>
            <a:r>
              <a:rPr lang="es-PR" dirty="0" smtClean="0"/>
              <a:t>Primero</a:t>
            </a:r>
            <a:r>
              <a:rPr lang="es-PR" dirty="0"/>
              <a:t>, multiplicará vuestra sementera.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7293" r="6064"/>
          <a:stretch/>
        </p:blipFill>
        <p:spPr>
          <a:xfrm>
            <a:off x="5638800" y="1828800"/>
            <a:ext cx="3516923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05029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Bendecidos para bendecir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9.8-11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Los </a:t>
            </a:r>
            <a:r>
              <a:rPr lang="es-PR" dirty="0"/>
              <a:t>corintios fueron justos al dar a los santos en Jerusalén. </a:t>
            </a:r>
            <a:endParaRPr lang="es-PR" dirty="0" smtClean="0"/>
          </a:p>
          <a:p>
            <a:r>
              <a:rPr lang="es-PR" dirty="0" smtClean="0"/>
              <a:t>Como </a:t>
            </a:r>
            <a:r>
              <a:rPr lang="es-PR" dirty="0"/>
              <a:t>resultado de aquella dádiva recibirían fruto por vía de la recompensa eterna. </a:t>
            </a:r>
            <a:endParaRPr lang="es-PR" dirty="0" smtClean="0"/>
          </a:p>
          <a:p>
            <a:r>
              <a:rPr lang="es-PR" dirty="0" smtClean="0"/>
              <a:t>Al </a:t>
            </a:r>
            <a:r>
              <a:rPr lang="es-PR" dirty="0"/>
              <a:t>aumentar Dios su capacidad de dar, e incrementar ellos su generosidad, las recompensas aumentarían de manera correspondiente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3188" y="1801782"/>
            <a:ext cx="3370812" cy="505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2501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Bendecidos para bendecir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9.8-11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b="1" dirty="0">
                <a:solidFill>
                  <a:srgbClr val="FF0000"/>
                </a:solidFill>
              </a:rPr>
              <a:t>9:11</a:t>
            </a:r>
            <a:r>
              <a:rPr lang="es-PR" dirty="0"/>
              <a:t> Desde luego, queda claro por esta sección que nadie se empobrece por dar al Señor. </a:t>
            </a:r>
            <a:endParaRPr lang="es-PR" dirty="0" smtClean="0"/>
          </a:p>
          <a:p>
            <a:r>
              <a:rPr lang="es-PR" dirty="0" smtClean="0"/>
              <a:t>Más </a:t>
            </a:r>
            <a:r>
              <a:rPr lang="es-PR" dirty="0"/>
              <a:t>bien, cada acto de bondad tiene una acción refleja, y la recompensa es dada fuera de toda proporción con el don que se da.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6400" y="1844040"/>
            <a:ext cx="3657600" cy="501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2155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Bendecidos para bendecir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9.8-11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Así</a:t>
            </a:r>
            <a:r>
              <a:rPr lang="es-PR" dirty="0"/>
              <a:t>, Pablo dice aquí que los cristianos, con sus dádivas, serían enriquecidos en todo para adicionales exhibiciones de gran liberalidad. </a:t>
            </a:r>
            <a:endParaRPr lang="es-PR" dirty="0" smtClean="0"/>
          </a:p>
          <a:p>
            <a:r>
              <a:rPr lang="es-PR" dirty="0" smtClean="0"/>
              <a:t>Al </a:t>
            </a:r>
            <a:r>
              <a:rPr lang="es-PR" dirty="0"/>
              <a:t>contemplar los apóstoles y ver a los corintios creciendo en la gracia de dar, ellos (los apóstoles) darían gracias a Dios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7727"/>
          <a:stretch/>
        </p:blipFill>
        <p:spPr>
          <a:xfrm>
            <a:off x="5638800" y="1828800"/>
            <a:ext cx="3505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7439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Los beneficiados glorifican a Dios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252" b="3368"/>
          <a:stretch/>
        </p:blipFill>
        <p:spPr>
          <a:xfrm>
            <a:off x="0" y="1654127"/>
            <a:ext cx="9144000" cy="520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712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Los beneficiados glorifican a Dios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/>
              <a:t>“</a:t>
            </a:r>
            <a:r>
              <a:rPr lang="es-PR" i="1" dirty="0"/>
              <a:t>Porque la ministración de este servicio no solamente suple lo que a los santos falta, sino que también abunda en muchas acciones de gracias a Dios; pues por la experiencia de esta ministración glorifican a Dios por la obediencia que profesáis al evangelio de Cristo, y por la liberalidad de vuestra contribución para ellos y para todos;</a:t>
            </a:r>
            <a:r>
              <a:rPr lang="es-PR" dirty="0"/>
              <a:t>” </a:t>
            </a:r>
            <a:r>
              <a:rPr lang="es-PR" dirty="0">
                <a:solidFill>
                  <a:srgbClr val="FF0000"/>
                </a:solidFill>
              </a:rPr>
              <a:t>(2 Corintios 9.12–13, RVR60) </a:t>
            </a:r>
          </a:p>
        </p:txBody>
      </p:sp>
    </p:spTree>
    <p:extLst>
      <p:ext uri="{BB962C8B-B14F-4D97-AF65-F5344CB8AC3E}">
        <p14:creationId xmlns:p14="http://schemas.microsoft.com/office/powerpoint/2010/main" val="36846671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6934200" cy="4876800"/>
          </a:xfrm>
        </p:spPr>
        <p:txBody>
          <a:bodyPr>
            <a:normAutofit/>
          </a:bodyPr>
          <a:lstStyle/>
          <a:p>
            <a:r>
              <a:rPr lang="es-PR" sz="3600" dirty="0"/>
              <a:t>“</a:t>
            </a:r>
            <a:r>
              <a:rPr lang="es-PR" sz="3600" i="1" dirty="0"/>
              <a:t>pues por la experiencia de esta ministración glorifican a Dios por la obediencia que profesáis al evangelio de Cristo, y por la liberalidad de vuestra contribución para ellos y para todos;</a:t>
            </a:r>
            <a:r>
              <a:rPr lang="es-PR" sz="3600" dirty="0"/>
              <a:t>” </a:t>
            </a:r>
            <a:endParaRPr lang="es-PR" sz="3600" dirty="0" smtClean="0"/>
          </a:p>
          <a:p>
            <a:pPr marL="0" indent="0">
              <a:buNone/>
            </a:pPr>
            <a:r>
              <a:rPr lang="es-PR" sz="3600" dirty="0"/>
              <a:t>	</a:t>
            </a:r>
            <a:r>
              <a:rPr lang="es-PR" sz="3600" dirty="0" smtClean="0">
                <a:solidFill>
                  <a:srgbClr val="FF0000"/>
                </a:solidFill>
              </a:rPr>
              <a:t>(</a:t>
            </a:r>
            <a:r>
              <a:rPr lang="es-PR" sz="3600" dirty="0">
                <a:solidFill>
                  <a:srgbClr val="FF0000"/>
                </a:solidFill>
              </a:rPr>
              <a:t>2 Corintios 9.13,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Los beneficiados glorifican a Dios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b="1" dirty="0">
                <a:solidFill>
                  <a:srgbClr val="FF0000"/>
                </a:solidFill>
              </a:rPr>
              <a:t>9:12</a:t>
            </a:r>
            <a:r>
              <a:rPr lang="es-PR" dirty="0"/>
              <a:t> Cuando el don de los corintios fuese distribuido en Jerusalén, no solamente supliría lo que faltaba a los santos allí, sino que también resultaría en muchas acciones de gracias a Dios. </a:t>
            </a:r>
            <a:endParaRPr lang="es-PR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992" r="25635"/>
          <a:stretch/>
        </p:blipFill>
        <p:spPr>
          <a:xfrm>
            <a:off x="5257800" y="1776295"/>
            <a:ext cx="3887372" cy="508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9134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Los beneficiados glorifican a Dios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b="1" dirty="0">
                <a:solidFill>
                  <a:srgbClr val="FF0000"/>
                </a:solidFill>
              </a:rPr>
              <a:t>9:12</a:t>
            </a:r>
            <a:r>
              <a:rPr lang="es-PR" dirty="0"/>
              <a:t> Cuando el don de los corintios fuese distribuido en Jerusalén, no solamente supliría lo que faltaba a los santos allí, sino que también resultaría en muchas acciones de gracias a Dios.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1782757"/>
            <a:ext cx="3810000" cy="507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6213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Los beneficiados glorifican a Dios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b="1" dirty="0">
                <a:solidFill>
                  <a:srgbClr val="FF0000"/>
                </a:solidFill>
              </a:rPr>
              <a:t>9:13</a:t>
            </a:r>
            <a:r>
              <a:rPr lang="es-PR" dirty="0"/>
              <a:t> Hay aún otros beneficios que serían el resultado de la dádiva de los corintios. </a:t>
            </a:r>
            <a:endParaRPr lang="es-PR" dirty="0" smtClean="0"/>
          </a:p>
          <a:p>
            <a:r>
              <a:rPr lang="es-PR" dirty="0" smtClean="0"/>
              <a:t>Sería </a:t>
            </a:r>
            <a:r>
              <a:rPr lang="es-PR" dirty="0"/>
              <a:t>una prueba definitiva para los cristianos judíos que realmente había habido una obra de Cristo en las vidas de estos convertidos gentiles. </a:t>
            </a:r>
            <a:endParaRPr lang="es-PR" dirty="0" smtClean="0"/>
          </a:p>
          <a:p>
            <a:r>
              <a:rPr lang="es-PR" dirty="0" smtClean="0"/>
              <a:t>En </a:t>
            </a:r>
            <a:r>
              <a:rPr lang="es-PR" dirty="0"/>
              <a:t>el pasado, los cristianos judíos habían abrigado dudas reales acerca de convertidos como los corintios. </a:t>
            </a:r>
            <a:endParaRPr lang="es-PR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1178" y="1828800"/>
            <a:ext cx="3772821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081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Los beneficiados glorifican a Dios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Quizá </a:t>
            </a:r>
            <a:r>
              <a:rPr lang="es-PR" dirty="0"/>
              <a:t>no los consideraban como cristianos de pleno derecho. </a:t>
            </a:r>
            <a:endParaRPr lang="es-PR" dirty="0" smtClean="0"/>
          </a:p>
          <a:p>
            <a:r>
              <a:rPr lang="es-PR" dirty="0" smtClean="0"/>
              <a:t>Pero </a:t>
            </a:r>
            <a:r>
              <a:rPr lang="es-PR" dirty="0"/>
              <a:t>esta bondad sería para ellos una gran prueba de la realidad de la fe de los corintios, y glorificarían a Dios por lo que el evangelio de Cristo había hecho en Acaya, así como por la sinceridad de la contribución que se había hecho en favor de ellos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41326"/>
          <a:stretch/>
        </p:blipFill>
        <p:spPr>
          <a:xfrm>
            <a:off x="5257800" y="1908107"/>
            <a:ext cx="3886200" cy="496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888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Intercesión como muestra de amor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9.14-15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247" b="8602"/>
          <a:stretch/>
        </p:blipFill>
        <p:spPr>
          <a:xfrm>
            <a:off x="0" y="1664679"/>
            <a:ext cx="9144000" cy="519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497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Intercesión como muestra de amor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9.14-15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/>
              <a:t>“</a:t>
            </a:r>
            <a:r>
              <a:rPr lang="es-PR" i="1" dirty="0"/>
              <a:t>asimismo en la oración de ellos por vosotros, a quienes aman a causa de la superabundante gracia de Dios en vosotros. ¡Gracias a Dios por su don inefable!</a:t>
            </a:r>
            <a:r>
              <a:rPr lang="es-PR" dirty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/>
              <a:t>	</a:t>
            </a:r>
            <a:r>
              <a:rPr lang="es-PR" dirty="0" smtClean="0">
                <a:solidFill>
                  <a:srgbClr val="FF0000"/>
                </a:solidFill>
              </a:rPr>
              <a:t>(</a:t>
            </a:r>
            <a:r>
              <a:rPr lang="es-PR" dirty="0">
                <a:solidFill>
                  <a:srgbClr val="FF0000"/>
                </a:solidFill>
              </a:rPr>
              <a:t>2 Corintios 9.14–15, RVR60) </a:t>
            </a:r>
          </a:p>
        </p:txBody>
      </p:sp>
    </p:spTree>
    <p:extLst>
      <p:ext uri="{BB962C8B-B14F-4D97-AF65-F5344CB8AC3E}">
        <p14:creationId xmlns:p14="http://schemas.microsoft.com/office/powerpoint/2010/main" val="12155946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Intercesión como muestra de amor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9.14-15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b="1" dirty="0">
                <a:solidFill>
                  <a:srgbClr val="FF0000"/>
                </a:solidFill>
              </a:rPr>
              <a:t>9:14</a:t>
            </a:r>
            <a:r>
              <a:rPr lang="es-PR" dirty="0"/>
              <a:t> ¡Y esto no es todo! Seguirían dos beneficios más. </a:t>
            </a:r>
            <a:endParaRPr lang="es-PR" dirty="0" smtClean="0"/>
          </a:p>
          <a:p>
            <a:r>
              <a:rPr lang="es-PR" dirty="0" smtClean="0"/>
              <a:t>Debido </a:t>
            </a:r>
            <a:r>
              <a:rPr lang="es-PR" dirty="0"/>
              <a:t>al don de Corinto a Jerusalén, los cristianos judíos tendrían desde entonces solicitud para orar por los santos en Corinto, y habría intensos lazos de afecto. </a:t>
            </a:r>
            <a:endParaRPr lang="es-PR" dirty="0" smtClean="0"/>
          </a:p>
          <a:p>
            <a:r>
              <a:rPr lang="es-PR" dirty="0" smtClean="0"/>
              <a:t>Los </a:t>
            </a:r>
            <a:r>
              <a:rPr lang="es-PR" dirty="0"/>
              <a:t>santos en Jerusalén tendrían anhelo por los corintios debido a la sobreabundante gracia de Dios que éstos habían mostrado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618" r="19699"/>
          <a:stretch/>
        </p:blipFill>
        <p:spPr>
          <a:xfrm>
            <a:off x="5410199" y="1828800"/>
            <a:ext cx="3733801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695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Intercesión como muestra de amor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9.14-15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b="1" dirty="0">
                <a:solidFill>
                  <a:srgbClr val="FF0000"/>
                </a:solidFill>
              </a:rPr>
              <a:t>9:15</a:t>
            </a:r>
            <a:r>
              <a:rPr lang="es-PR" dirty="0"/>
              <a:t> Al llegar a este punto, ¡Pablo simplemente prorrumpe en una exclamación! </a:t>
            </a:r>
            <a:endParaRPr lang="es-PR" dirty="0" smtClean="0"/>
          </a:p>
          <a:p>
            <a:r>
              <a:rPr lang="es-PR" dirty="0" smtClean="0"/>
              <a:t>Este </a:t>
            </a:r>
            <a:r>
              <a:rPr lang="es-PR" dirty="0"/>
              <a:t>versículo ha sido un enigma para muchos eruditos bíblicos. </a:t>
            </a:r>
            <a:endParaRPr lang="es-PR" dirty="0" smtClean="0"/>
          </a:p>
          <a:p>
            <a:r>
              <a:rPr lang="es-PR" dirty="0" smtClean="0"/>
              <a:t>No </a:t>
            </a:r>
            <a:r>
              <a:rPr lang="es-PR" dirty="0"/>
              <a:t>pueden ver que está estrechamente relacionado con lo que se acaba de exponer. </a:t>
            </a:r>
            <a:endParaRPr lang="es-PR" dirty="0" smtClean="0"/>
          </a:p>
          <a:p>
            <a:r>
              <a:rPr lang="es-PR" dirty="0" smtClean="0"/>
              <a:t>Y </a:t>
            </a:r>
            <a:r>
              <a:rPr lang="es-PR" dirty="0"/>
              <a:t>se preguntan qué es lo que se significa por su don inefable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4073" y="1828800"/>
            <a:ext cx="3772821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7839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Intercesión como muestra de amor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9.14-15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Pero a nosotros nos parece que al llegar el Apóstol Pablo al final de esta sección sobre el dar cristiano, se ve forzado a pensar en el mayor Dador de todos </a:t>
            </a:r>
            <a:r>
              <a:rPr lang="es-PR" dirty="0" smtClean="0"/>
              <a:t>— Dios mismo —. </a:t>
            </a:r>
          </a:p>
          <a:p>
            <a:r>
              <a:rPr lang="es-PR" dirty="0" smtClean="0"/>
              <a:t>Piensa</a:t>
            </a:r>
            <a:r>
              <a:rPr lang="es-PR" dirty="0"/>
              <a:t>, también, en el más grande don de todos los tiempos: el Señor Jesucristo. </a:t>
            </a:r>
            <a:endParaRPr lang="es-PR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727" r="19318"/>
          <a:stretch/>
        </p:blipFill>
        <p:spPr>
          <a:xfrm>
            <a:off x="5257800" y="1828800"/>
            <a:ext cx="3886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1843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Intercesión como muestra de amor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9.14-15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Y </a:t>
            </a:r>
            <a:r>
              <a:rPr lang="es-PR" dirty="0"/>
              <a:t>por esto quiere dejar a sus hermanos corintios con esta </a:t>
            </a:r>
            <a:r>
              <a:rPr lang="es-PR" dirty="0" smtClean="0"/>
              <a:t>grande </a:t>
            </a:r>
            <a:r>
              <a:rPr lang="es-PR" dirty="0"/>
              <a:t>nota. </a:t>
            </a:r>
            <a:endParaRPr lang="es-PR" dirty="0" smtClean="0"/>
          </a:p>
          <a:p>
            <a:r>
              <a:rPr lang="es-PR" dirty="0" smtClean="0"/>
              <a:t>Ellos </a:t>
            </a:r>
            <a:r>
              <a:rPr lang="es-PR" dirty="0"/>
              <a:t>son hijos de Dios y seguidores de Cristo. </a:t>
            </a:r>
            <a:endParaRPr lang="es-PR" dirty="0" smtClean="0"/>
          </a:p>
          <a:p>
            <a:r>
              <a:rPr lang="es-PR" dirty="0" smtClean="0"/>
              <a:t>¡</a:t>
            </a:r>
            <a:r>
              <a:rPr lang="es-PR" dirty="0"/>
              <a:t>Que sigan entonces unos ejemplos tan dignos</a:t>
            </a:r>
            <a:r>
              <a:rPr lang="es-PR" dirty="0" smtClean="0"/>
              <a:t>!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000" r="22727"/>
          <a:stretch/>
        </p:blipFill>
        <p:spPr>
          <a:xfrm>
            <a:off x="5624732" y="1828800"/>
            <a:ext cx="3505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684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53400" cy="47244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El principio de la proporción en la siembra y en la cosecha</a:t>
            </a:r>
          </a:p>
          <a:p>
            <a:pPr lvl="1">
              <a:spcBef>
                <a:spcPts val="0"/>
              </a:spcBef>
            </a:pPr>
            <a:r>
              <a:rPr lang="es-PR" sz="3200" dirty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2 Corintios </a:t>
            </a:r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9.6-7</a:t>
            </a:r>
          </a:p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Bendecidos para bendecir</a:t>
            </a:r>
            <a:endParaRPr lang="es-PR" noProof="0" dirty="0" smtClean="0">
              <a:latin typeface="Candara" pitchFamily="34" charset="0"/>
              <a:cs typeface="Calibri" pitchFamily="34" charset="0"/>
            </a:endParaRPr>
          </a:p>
          <a:p>
            <a:pPr lvl="1">
              <a:spcBef>
                <a:spcPts val="0"/>
              </a:spcBef>
            </a:pPr>
            <a:r>
              <a:rPr lang="es-PR" sz="3200" noProof="0" dirty="0" smtClean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2 Corintios 9.8-11</a:t>
            </a:r>
          </a:p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Los beneficiados glorifican a Dios</a:t>
            </a:r>
          </a:p>
          <a:p>
            <a:pPr lvl="1">
              <a:spcBef>
                <a:spcPts val="0"/>
              </a:spcBef>
            </a:pPr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9.12-13</a:t>
            </a:r>
          </a:p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Intercesión como muestra de amor</a:t>
            </a:r>
          </a:p>
          <a:p>
            <a:pPr lvl="1">
              <a:spcBef>
                <a:spcPts val="0"/>
              </a:spcBef>
            </a:pPr>
            <a:r>
              <a:rPr lang="es-PR" sz="32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</a:t>
            </a:r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9.14-15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Hay un relación directa entre lo que se siembra y lo que se cosecha (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9.6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).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Si </a:t>
            </a:r>
            <a:r>
              <a:rPr lang="es-PR" sz="3200" dirty="0">
                <a:latin typeface="Candara" pitchFamily="34" charset="0"/>
                <a:cs typeface="Calibri" pitchFamily="34" charset="0"/>
              </a:rPr>
              <a:t>queremos una cosecha buena, debemos cuidarnos mucho de lo que sembramos.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598" y="-1"/>
            <a:ext cx="2438401" cy="182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583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Dios ama al dador alegre (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9.7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).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Ama al dador, no al que deja de dar.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¡Nadie puede decir “no tengo nada para dar al Señor”, porque el Señor siempre da!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598" y="-1"/>
            <a:ext cx="2438401" cy="182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147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Al que es fiel en su mayordomía, Dios le provee los medios para dar más (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9.8-11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).</a:t>
            </a:r>
            <a:endParaRPr lang="es-PR" sz="2800" dirty="0"/>
          </a:p>
          <a:p>
            <a:r>
              <a:rPr lang="es-PR" sz="3600" dirty="0">
                <a:latin typeface="Candara" pitchFamily="34" charset="0"/>
                <a:cs typeface="Calibri" pitchFamily="34" charset="0"/>
              </a:rPr>
              <a:t>El ayudar en los casos de necesidad alivia una situación humana y fomenta la causa de Cristo (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9.12-14</a:t>
            </a:r>
            <a:r>
              <a:rPr lang="es-PR" sz="3600" dirty="0">
                <a:latin typeface="Candara" pitchFamily="34" charset="0"/>
                <a:cs typeface="Calibri" pitchFamily="34" charset="0"/>
              </a:rPr>
              <a:t>).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598" y="-1"/>
            <a:ext cx="2438401" cy="182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088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9139537" cy="6096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09800" y="6019800"/>
            <a:ext cx="51219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R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“The </a:t>
            </a:r>
            <a:r>
              <a:rPr lang="es-PR" sz="36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chicken</a:t>
            </a:r>
            <a:r>
              <a:rPr lang="es-PR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of </a:t>
            </a:r>
            <a:r>
              <a:rPr lang="es-PR" sz="36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the</a:t>
            </a:r>
            <a:r>
              <a:rPr lang="es-PR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es-PR" sz="36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tree</a:t>
            </a:r>
            <a:r>
              <a:rPr lang="es-PR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”</a:t>
            </a:r>
            <a:endParaRPr lang="es-PR" sz="36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" y="-1"/>
            <a:ext cx="9142828" cy="609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7580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534400" cy="445928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5,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Carro, D., Poe, J. T.,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mundo hispano 2 Corintios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CLIE. Φ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Porter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(2005). Estudios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ELA:  (2da Corintios) (171). Puebla, Pue.,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 C.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Walvoord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F., &amp;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Zuck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R. B. (1996). El conocimiento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bíblico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un comentario expositivo: Nuevo Testamento, tomo 3: 1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Corintios-Filemón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(p. 83). Puebla,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Lloyd, R. (2005). Estudios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ELA: El ministerio eficaz (2da Corintios) (pp. 5253). Puebla, Pue.,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 C.</a:t>
            </a:r>
          </a:p>
          <a:p>
            <a:pPr marL="0" indent="0"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7703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9884"/>
            <a:ext cx="9144000" cy="6858001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46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0"/>
            <a:ext cx="8402990" cy="60960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 Corintios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Unidad </a:t>
            </a: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12: </a:t>
            </a: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Llamamiento </a:t>
            </a: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 la Defensa del Evangelio</a:t>
            </a:r>
            <a:endParaRPr lang="es-P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Estudio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36:   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En Defensa del Ministerio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 Corintios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10:1 al 18)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24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septiembre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 2013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9558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54973" y="-19705"/>
            <a:ext cx="37465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Próximo</a:t>
            </a:r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Estudio</a:t>
            </a:r>
            <a:endParaRPr lang="en-US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+mn-cs"/>
            </a:endParaRPr>
          </a:p>
          <a:p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7582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47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905000"/>
            <a:ext cx="5333999" cy="4823901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En 1 Corintios se revelan varias tensiones entre Pablo y la congregación que fundó, sobre todo el cuestionamiento de su apostolado (</a:t>
            </a:r>
            <a:r>
              <a:rPr lang="es-PR" dirty="0">
                <a:solidFill>
                  <a:srgbClr val="FF0000"/>
                </a:solidFill>
              </a:rPr>
              <a:t>1 </a:t>
            </a:r>
            <a:r>
              <a:rPr lang="es-PR" dirty="0" smtClean="0">
                <a:solidFill>
                  <a:srgbClr val="FF0000"/>
                </a:solidFill>
              </a:rPr>
              <a:t>Corintios </a:t>
            </a:r>
            <a:r>
              <a:rPr lang="es-PR" dirty="0">
                <a:solidFill>
                  <a:srgbClr val="FF0000"/>
                </a:solidFill>
              </a:rPr>
              <a:t>9:1–6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Esta </a:t>
            </a:r>
            <a:r>
              <a:rPr lang="es-PR" dirty="0"/>
              <a:t>situación se deterioró y la visita a Corinto que Pablo propuso en </a:t>
            </a:r>
            <a:r>
              <a:rPr lang="es-PR" dirty="0">
                <a:solidFill>
                  <a:srgbClr val="FF0000"/>
                </a:solidFill>
              </a:rPr>
              <a:t>1 </a:t>
            </a:r>
            <a:r>
              <a:rPr lang="es-PR" dirty="0" smtClean="0">
                <a:solidFill>
                  <a:srgbClr val="FF0000"/>
                </a:solidFill>
              </a:rPr>
              <a:t>Corintios </a:t>
            </a:r>
            <a:r>
              <a:rPr lang="es-PR" dirty="0">
                <a:solidFill>
                  <a:srgbClr val="FF0000"/>
                </a:solidFill>
              </a:rPr>
              <a:t>16:5–8 </a:t>
            </a:r>
            <a:r>
              <a:rPr lang="es-PR" dirty="0"/>
              <a:t>resultó toda una desilusión (</a:t>
            </a:r>
            <a:r>
              <a:rPr lang="es-PR" dirty="0">
                <a:solidFill>
                  <a:srgbClr val="FF0000"/>
                </a:solidFill>
              </a:rPr>
              <a:t>2 </a:t>
            </a:r>
            <a:r>
              <a:rPr lang="es-PR" dirty="0" smtClean="0">
                <a:solidFill>
                  <a:srgbClr val="FF0000"/>
                </a:solidFill>
              </a:rPr>
              <a:t>Corintios </a:t>
            </a:r>
            <a:r>
              <a:rPr lang="es-PR" dirty="0">
                <a:solidFill>
                  <a:srgbClr val="FF0000"/>
                </a:solidFill>
              </a:rPr>
              <a:t>2:1</a:t>
            </a:r>
            <a:r>
              <a:rPr lang="es-PR" dirty="0"/>
              <a:t>). </a:t>
            </a:r>
            <a:endParaRPr lang="es-PR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</p:spPr>
        <p:txBody>
          <a:bodyPr/>
          <a:lstStyle/>
          <a:p>
            <a:r>
              <a:rPr lang="es-PR" sz="4000" dirty="0" smtClean="0">
                <a:latin typeface="Candara" panose="020E0502030303020204" pitchFamily="34" charset="0"/>
              </a:rPr>
              <a:t>Trasfondo de 2 Corintios</a:t>
            </a:r>
            <a:endParaRPr lang="es-PR" sz="4000" dirty="0">
              <a:solidFill>
                <a:schemeClr val="bg1"/>
              </a:solidFill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1200" y="1966095"/>
            <a:ext cx="3314157" cy="390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0086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905000"/>
            <a:ext cx="4952999" cy="4823901"/>
          </a:xfrm>
        </p:spPr>
        <p:txBody>
          <a:bodyPr>
            <a:normAutofit fontScale="77500" lnSpcReduction="20000"/>
          </a:bodyPr>
          <a:lstStyle/>
          <a:p>
            <a:r>
              <a:rPr lang="es-PR" dirty="0" smtClean="0"/>
              <a:t>En </a:t>
            </a:r>
            <a:r>
              <a:rPr lang="es-PR" dirty="0"/>
              <a:t>su angustia Pablo se defendió por medio de una fuerte carta, escrita «con muchas lágrimas» (</a:t>
            </a:r>
            <a:r>
              <a:rPr lang="es-PR" dirty="0">
                <a:solidFill>
                  <a:srgbClr val="FF0000"/>
                </a:solidFill>
              </a:rPr>
              <a:t>2 </a:t>
            </a:r>
            <a:r>
              <a:rPr lang="es-PR" dirty="0" smtClean="0">
                <a:solidFill>
                  <a:srgbClr val="FF0000"/>
                </a:solidFill>
              </a:rPr>
              <a:t>Corintios </a:t>
            </a:r>
            <a:r>
              <a:rPr lang="es-PR" dirty="0">
                <a:solidFill>
                  <a:srgbClr val="FF0000"/>
                </a:solidFill>
              </a:rPr>
              <a:t>2:4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mayoría de los estudiosos concuerdan en que los capítulos 10–13 de 2 Corintios, de gran tono polémico, constituyen esa carta. </a:t>
            </a:r>
            <a:endParaRPr lang="es-PR" dirty="0" smtClean="0"/>
          </a:p>
          <a:p>
            <a:r>
              <a:rPr lang="es-PR" dirty="0" smtClean="0"/>
              <a:t>En </a:t>
            </a:r>
            <a:r>
              <a:rPr lang="es-PR" dirty="0"/>
              <a:t>ella Pablo responde vehementemente a los nuevos maestros que se han adueñado de la iglesia. </a:t>
            </a:r>
            <a:endParaRPr lang="es-PR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</p:spPr>
        <p:txBody>
          <a:bodyPr/>
          <a:lstStyle/>
          <a:p>
            <a:r>
              <a:rPr lang="es-PR" sz="4000" dirty="0" smtClean="0">
                <a:latin typeface="Candara" panose="020E0502030303020204" pitchFamily="34" charset="0"/>
              </a:rPr>
              <a:t>Trasfondo de 2 Corintios</a:t>
            </a:r>
            <a:endParaRPr lang="es-PR" sz="4000" dirty="0">
              <a:solidFill>
                <a:schemeClr val="bg1"/>
              </a:solidFill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600" y="1876865"/>
            <a:ext cx="3906045" cy="48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290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905000"/>
            <a:ext cx="5333999" cy="4823901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Frente </a:t>
            </a:r>
            <a:r>
              <a:rPr lang="es-PR" dirty="0"/>
              <a:t>a estos «</a:t>
            </a:r>
            <a:r>
              <a:rPr lang="es-PR" dirty="0" err="1"/>
              <a:t>superapóstoles</a:t>
            </a:r>
            <a:r>
              <a:rPr lang="es-PR" dirty="0"/>
              <a:t>» (</a:t>
            </a:r>
            <a:r>
              <a:rPr lang="es-PR" dirty="0">
                <a:solidFill>
                  <a:srgbClr val="FF0000"/>
                </a:solidFill>
              </a:rPr>
              <a:t>2 </a:t>
            </a:r>
            <a:r>
              <a:rPr lang="es-PR" dirty="0" smtClean="0">
                <a:solidFill>
                  <a:srgbClr val="FF0000"/>
                </a:solidFill>
              </a:rPr>
              <a:t>Corintios </a:t>
            </a:r>
            <a:r>
              <a:rPr lang="es-PR" dirty="0">
                <a:solidFill>
                  <a:srgbClr val="FF0000"/>
                </a:solidFill>
              </a:rPr>
              <a:t>12:11</a:t>
            </a:r>
            <a:r>
              <a:rPr lang="es-PR" dirty="0"/>
              <a:t>), Pablo se vio obligado a reivindicar su propio apostolado, con el fin de recuperar un espacio de ministerio entre los corintios. </a:t>
            </a:r>
            <a:endParaRPr lang="es-PR" dirty="0" smtClean="0"/>
          </a:p>
          <a:p>
            <a:r>
              <a:rPr lang="es-PR" dirty="0" smtClean="0"/>
              <a:t>En </a:t>
            </a:r>
            <a:r>
              <a:rPr lang="es-PR" dirty="0"/>
              <a:t>este proceso desenmascara a sus adversarios como «obreros fraudulentos» y «falsos apóstoles» (</a:t>
            </a:r>
            <a:r>
              <a:rPr lang="es-PR" dirty="0">
                <a:solidFill>
                  <a:srgbClr val="FF0000"/>
                </a:solidFill>
              </a:rPr>
              <a:t>2 </a:t>
            </a:r>
            <a:r>
              <a:rPr lang="es-PR" dirty="0" smtClean="0">
                <a:solidFill>
                  <a:srgbClr val="FF0000"/>
                </a:solidFill>
              </a:rPr>
              <a:t>Corintios </a:t>
            </a:r>
            <a:r>
              <a:rPr lang="es-PR" dirty="0">
                <a:solidFill>
                  <a:srgbClr val="FF0000"/>
                </a:solidFill>
              </a:rPr>
              <a:t>11:13</a:t>
            </a:r>
            <a:r>
              <a:rPr lang="es-PR" dirty="0" smtClean="0"/>
              <a:t>).</a:t>
            </a:r>
            <a:endParaRPr lang="es-PR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</p:spPr>
        <p:txBody>
          <a:bodyPr/>
          <a:lstStyle/>
          <a:p>
            <a:r>
              <a:rPr lang="es-PR" sz="4000" dirty="0" smtClean="0">
                <a:latin typeface="Candara" panose="020E0502030303020204" pitchFamily="34" charset="0"/>
              </a:rPr>
              <a:t>Trasfondo de 2 Corintios</a:t>
            </a:r>
            <a:endParaRPr lang="es-PR" sz="4000" dirty="0">
              <a:solidFill>
                <a:schemeClr val="bg1"/>
              </a:solidFill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28618" y="1905000"/>
            <a:ext cx="3362982" cy="455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30488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905000"/>
            <a:ext cx="5105399" cy="4823901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La carta, junto con el envío de Tito a Corinto, parece haber logrado un cambio en la actitud de la iglesia. </a:t>
            </a:r>
            <a:endParaRPr lang="es-PR" dirty="0" smtClean="0"/>
          </a:p>
          <a:p>
            <a:r>
              <a:rPr lang="es-PR" dirty="0" smtClean="0"/>
              <a:t>Pablo </a:t>
            </a:r>
            <a:r>
              <a:rPr lang="es-PR" dirty="0"/>
              <a:t>da testimonio de su gran alivio al encontrarse con Tito en Macedonia y recibir la buena noticia de una reconciliación (</a:t>
            </a:r>
            <a:r>
              <a:rPr lang="es-PR" dirty="0">
                <a:solidFill>
                  <a:srgbClr val="FF0000"/>
                </a:solidFill>
              </a:rPr>
              <a:t>2 </a:t>
            </a:r>
            <a:r>
              <a:rPr lang="es-PR" dirty="0" smtClean="0">
                <a:solidFill>
                  <a:srgbClr val="FF0000"/>
                </a:solidFill>
              </a:rPr>
              <a:t>Corintios </a:t>
            </a:r>
            <a:r>
              <a:rPr lang="es-PR" dirty="0">
                <a:solidFill>
                  <a:srgbClr val="FF0000"/>
                </a:solidFill>
              </a:rPr>
              <a:t>7:6–7</a:t>
            </a:r>
            <a:r>
              <a:rPr lang="es-PR" dirty="0"/>
              <a:t>). </a:t>
            </a:r>
            <a:endParaRPr lang="es-PR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</p:spPr>
        <p:txBody>
          <a:bodyPr/>
          <a:lstStyle/>
          <a:p>
            <a:r>
              <a:rPr lang="es-PR" sz="4000" dirty="0" smtClean="0">
                <a:latin typeface="Candara" panose="020E0502030303020204" pitchFamily="34" charset="0"/>
              </a:rPr>
              <a:t>Trasfondo de 2 Corintios</a:t>
            </a:r>
            <a:endParaRPr lang="es-PR" sz="4000" dirty="0">
              <a:solidFill>
                <a:schemeClr val="bg1"/>
              </a:solidFill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5307"/>
          <a:stretch/>
        </p:blipFill>
        <p:spPr>
          <a:xfrm>
            <a:off x="5477121" y="1902618"/>
            <a:ext cx="3285880" cy="456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0476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366713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3600" dirty="0">
                <a:latin typeface="Candara" pitchFamily="34" charset="0"/>
                <a:cs typeface="Calibri" pitchFamily="34" charset="0"/>
              </a:rPr>
              <a:t>El principio de la proporción en la siembra y en la 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cosecha </a:t>
            </a:r>
            <a:br>
              <a:rPr lang="es-PR" sz="3600" dirty="0" smtClean="0">
                <a:latin typeface="Candara" pitchFamily="34" charset="0"/>
                <a:cs typeface="Calibri" pitchFamily="34" charset="0"/>
              </a:rPr>
            </a:b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Corintios 9.6-7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16106"/>
          <a:stretch/>
        </p:blipFill>
        <p:spPr>
          <a:xfrm>
            <a:off x="20164" y="1752601"/>
            <a:ext cx="9123836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96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87870</TotalTime>
  <Words>2812</Words>
  <Application>Microsoft Office PowerPoint</Application>
  <PresentationFormat>On-screen Show (4:3)</PresentationFormat>
  <Paragraphs>342</Paragraphs>
  <Slides>47</Slides>
  <Notes>47</Notes>
  <HiddenSlides>4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47</vt:i4>
      </vt:variant>
    </vt:vector>
  </HeadingPairs>
  <TitlesOfParts>
    <vt:vector size="57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PowerPoint Presentation</vt:lpstr>
      <vt:lpstr>Contexto</vt:lpstr>
      <vt:lpstr>Versículo Clave:</vt:lpstr>
      <vt:lpstr>Bosquejo de Estudio</vt:lpstr>
      <vt:lpstr>Trasfondo de 2 Corintios</vt:lpstr>
      <vt:lpstr>Trasfondo de 2 Corintios</vt:lpstr>
      <vt:lpstr>Trasfondo de 2 Corintios</vt:lpstr>
      <vt:lpstr>Trasfondo de 2 Corintios</vt:lpstr>
      <vt:lpstr>El principio de la proporción en la siembra y en la cosecha  2 Corintios 9.6-7</vt:lpstr>
      <vt:lpstr>El principio de la proporción en la siembra y en la cosecha  2 Corintios 9.6-7</vt:lpstr>
      <vt:lpstr>El principio de la proporción en la siembra y en la cosecha  2 Corintios 9.6-7</vt:lpstr>
      <vt:lpstr>El principio de la proporción en la siembra y en la cosecha  2 Corintios 9.6-7</vt:lpstr>
      <vt:lpstr>El principio de la proporción en la siembra y en la cosecha  2 Corintios 9.6-7</vt:lpstr>
      <vt:lpstr>El principio de la proporción en la siembra y en la cosecha  2 Corintios 9.6-7</vt:lpstr>
      <vt:lpstr>El principio de la proporción en la siembra y en la cosecha  2 Corintios 9.6-7</vt:lpstr>
      <vt:lpstr>El principio de la proporción en la siembra y en la cosecha  2 Corintios 9.6-7</vt:lpstr>
      <vt:lpstr>El principio de la proporción en la siembra y en la cosecha  2 Corintios 9.6-7</vt:lpstr>
      <vt:lpstr>Bendecidos para bendecir 2 Corintios 9.8-11</vt:lpstr>
      <vt:lpstr>Bendecidos para bendecir 2 Corintios 9.8-11</vt:lpstr>
      <vt:lpstr>Bendecidos para bendecir 2 Corintios 9.8-11</vt:lpstr>
      <vt:lpstr>Bendecidos para bendecir 2 Corintios 9.8-11</vt:lpstr>
      <vt:lpstr>Bendecidos para bendecir 2 Corintios 9.8-11</vt:lpstr>
      <vt:lpstr>Bendecidos para bendecir 2 Corintios 9.8-11</vt:lpstr>
      <vt:lpstr>Bendecidos para bendecir 2 Corintios 9.8-11</vt:lpstr>
      <vt:lpstr>Bendecidos para bendecir 2 Corintios 9.8-11</vt:lpstr>
      <vt:lpstr>Bendecidos para bendecir 2 Corintios 9.8-11</vt:lpstr>
      <vt:lpstr>Bendecidos para bendecir 2 Corintios 9.8-11</vt:lpstr>
      <vt:lpstr>Los beneficiados glorifican a Dios 2 Corintios 9.12-13</vt:lpstr>
      <vt:lpstr>Los beneficiados glorifican a Dios 2 Corintios 9.12-13</vt:lpstr>
      <vt:lpstr>Los beneficiados glorifican a Dios 2 Corintios 9.12-13</vt:lpstr>
      <vt:lpstr>Los beneficiados glorifican a Dios 2 Corintios 9.12-13</vt:lpstr>
      <vt:lpstr>Los beneficiados glorifican a Dios 2 Corintios 9.12-13</vt:lpstr>
      <vt:lpstr>Los beneficiados glorifican a Dios 2 Corintios 9.12-13</vt:lpstr>
      <vt:lpstr>Intercesión como muestra de amor 2 Corintios 9.14-15</vt:lpstr>
      <vt:lpstr>Intercesión como muestra de amor 2 Corintios 9.14-15</vt:lpstr>
      <vt:lpstr>Intercesión como muestra de amor 2 Corintios 9.14-15</vt:lpstr>
      <vt:lpstr>Intercesión como muestra de amor 2 Corintios 9.14-15</vt:lpstr>
      <vt:lpstr>Intercesión como muestra de amor 2 Corintios 9.14-15</vt:lpstr>
      <vt:lpstr>Intercesión como muestra de amor 2 Corintios 9.14-15</vt:lpstr>
      <vt:lpstr>Aplicaciones</vt:lpstr>
      <vt:lpstr>Aplicaciones</vt:lpstr>
      <vt:lpstr>Aplicaciones</vt:lpstr>
      <vt:lpstr>PowerPoint Presentation</vt:lpstr>
      <vt:lpstr>PowerPoint Presentation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</dc:title>
  <dc:creator>Tito Ortega</dc:creator>
  <cp:lastModifiedBy>Tito Ortega</cp:lastModifiedBy>
  <cp:revision>7763</cp:revision>
  <cp:lastPrinted>2013-02-12T19:10:41Z</cp:lastPrinted>
  <dcterms:created xsi:type="dcterms:W3CDTF">2007-01-24T21:53:34Z</dcterms:created>
  <dcterms:modified xsi:type="dcterms:W3CDTF">2013-09-17T04:35:40Z</dcterms:modified>
</cp:coreProperties>
</file>