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Lst>
  <p:notesMasterIdLst>
    <p:notesMasterId r:id="rId73"/>
  </p:notesMasterIdLst>
  <p:handoutMasterIdLst>
    <p:handoutMasterId r:id="rId74"/>
  </p:handoutMasterIdLst>
  <p:sldIdLst>
    <p:sldId id="3379" r:id="rId6"/>
    <p:sldId id="565" r:id="rId7"/>
    <p:sldId id="566" r:id="rId8"/>
    <p:sldId id="571" r:id="rId9"/>
    <p:sldId id="3343" r:id="rId10"/>
    <p:sldId id="3409" r:id="rId11"/>
    <p:sldId id="3410" r:id="rId12"/>
    <p:sldId id="3411" r:id="rId13"/>
    <p:sldId id="3415" r:id="rId14"/>
    <p:sldId id="2182" r:id="rId15"/>
    <p:sldId id="3041" r:id="rId16"/>
    <p:sldId id="3416" r:id="rId17"/>
    <p:sldId id="3417" r:id="rId18"/>
    <p:sldId id="3418" r:id="rId19"/>
    <p:sldId id="3419" r:id="rId20"/>
    <p:sldId id="3420" r:id="rId21"/>
    <p:sldId id="3145" r:id="rId22"/>
    <p:sldId id="3259" r:id="rId23"/>
    <p:sldId id="3421" r:id="rId24"/>
    <p:sldId id="3422" r:id="rId25"/>
    <p:sldId id="3423" r:id="rId26"/>
    <p:sldId id="3424" r:id="rId27"/>
    <p:sldId id="3425" r:id="rId28"/>
    <p:sldId id="3426" r:id="rId29"/>
    <p:sldId id="3427" r:id="rId30"/>
    <p:sldId id="3261" r:id="rId31"/>
    <p:sldId id="3262" r:id="rId32"/>
    <p:sldId id="3429" r:id="rId33"/>
    <p:sldId id="3430" r:id="rId34"/>
    <p:sldId id="3432" r:id="rId35"/>
    <p:sldId id="3433" r:id="rId36"/>
    <p:sldId id="3431" r:id="rId37"/>
    <p:sldId id="3434" r:id="rId38"/>
    <p:sldId id="3293" r:id="rId39"/>
    <p:sldId id="3294" r:id="rId40"/>
    <p:sldId id="3412" r:id="rId41"/>
    <p:sldId id="3435" r:id="rId42"/>
    <p:sldId id="3436" r:id="rId43"/>
    <p:sldId id="3437" r:id="rId44"/>
    <p:sldId id="3438" r:id="rId45"/>
    <p:sldId id="3439" r:id="rId46"/>
    <p:sldId id="3440" r:id="rId47"/>
    <p:sldId id="3441" r:id="rId48"/>
    <p:sldId id="3442" r:id="rId49"/>
    <p:sldId id="3444" r:id="rId50"/>
    <p:sldId id="3443" r:id="rId51"/>
    <p:sldId id="3445" r:id="rId52"/>
    <p:sldId id="3446" r:id="rId53"/>
    <p:sldId id="3447" r:id="rId54"/>
    <p:sldId id="3448" r:id="rId55"/>
    <p:sldId id="3449" r:id="rId56"/>
    <p:sldId id="3413" r:id="rId57"/>
    <p:sldId id="3414" r:id="rId58"/>
    <p:sldId id="3452" r:id="rId59"/>
    <p:sldId id="3453" r:id="rId60"/>
    <p:sldId id="3454" r:id="rId61"/>
    <p:sldId id="3455" r:id="rId62"/>
    <p:sldId id="3456" r:id="rId63"/>
    <p:sldId id="3457" r:id="rId64"/>
    <p:sldId id="2914" r:id="rId65"/>
    <p:sldId id="3378" r:id="rId66"/>
    <p:sldId id="3458" r:id="rId67"/>
    <p:sldId id="3459" r:id="rId68"/>
    <p:sldId id="3460" r:id="rId69"/>
    <p:sldId id="1391" r:id="rId70"/>
    <p:sldId id="1843" r:id="rId71"/>
    <p:sldId id="627" r:id="rId7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42" autoAdjust="0"/>
    <p:restoredTop sz="89947" autoAdjust="0"/>
  </p:normalViewPr>
  <p:slideViewPr>
    <p:cSldViewPr>
      <p:cViewPr varScale="1">
        <p:scale>
          <a:sx n="68" d="100"/>
          <a:sy n="68" d="100"/>
        </p:scale>
        <p:origin x="1428"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4/10/2013</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326204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1456308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929322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476459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959959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458395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1184052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240421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594574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663563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051336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888800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4163256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308192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7828324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9675488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4768828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6466319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6011576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537010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7666476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3592553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2268123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3200538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8545070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40467280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9516700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2994365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3248643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374589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42101364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17100192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4454188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17101331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40270572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22743916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11777723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5992479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1685775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1175000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654104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35993701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39226544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28399783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29028571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34297940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898506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8675960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35643801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40547535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0110226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42802953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42123652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11997046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2203547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65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66</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67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138714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2958149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4/10/2013</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extLst>
              <a:ext uri="{28A0092B-C50C-407E-A947-70E740481C1C}">
                <a14:useLocalDpi xmlns:a14="http://schemas.microsoft.com/office/drawing/2010/main"/>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9.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6.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8.wdp"/></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9.wdp"/></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20.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21.wdp"/></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22.wdp"/></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23.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24.wdp"/></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25.wdp"/></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26.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27.wdp"/></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28.wdp"/></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29.wdp"/></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29.wdp"/></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30.wdp"/></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31.wdp"/></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32.wdp"/></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29.wdp"/></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29.wdp"/></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33.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34.wdp"/></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35.wdp"/></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36.wdp"/></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37.wdp"/></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37.wdp"/></Relationships>
</file>

<file path=ppt/slides/_rels/slide5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38.wdp"/></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microsoft.com/office/2007/relationships/hdphoto" Target="../media/hdphoto38.wdp"/></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39.wdp"/></Relationships>
</file>

<file path=ppt/slides/_rels/slide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40.wdp"/></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4.wdp"/></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47.png"/><Relationship Id="rId4" Type="http://schemas.microsoft.com/office/2007/relationships/hdphoto" Target="../media/hdphoto41.wdp"/></Relationships>
</file>

<file path=ppt/slides/_rels/slide6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bc.net.au/reslib/201008/r629319_4278176.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p:cNvSpPr>
            <a:spLocks noGrp="1"/>
          </p:cNvSpPr>
          <p:nvPr>
            <p:ph type="sldNum" sz="quarter" idx="12"/>
          </p:nvPr>
        </p:nvSpPr>
        <p:spPr/>
        <p:txBody>
          <a:bodyPr/>
          <a:lstStyle/>
          <a:p>
            <a:fld id="{6168C845-AC6A-4CB1-AD25-7DB23307EAA9}" type="slidenum">
              <a:rPr lang="en-US">
                <a:solidFill>
                  <a:prstClr val="white">
                    <a:tint val="75000"/>
                  </a:prstClr>
                </a:solidFill>
              </a:rPr>
              <a:pPr/>
              <a:t>1</a:t>
            </a:fld>
            <a:endParaRPr lang="en-US">
              <a:solidFill>
                <a:prstClr val="white">
                  <a:tint val="75000"/>
                </a:prstClr>
              </a:solidFill>
            </a:endParaRPr>
          </a:p>
        </p:txBody>
      </p:sp>
      <p:sp>
        <p:nvSpPr>
          <p:cNvPr id="238596" name="Rectangle 4"/>
          <p:cNvSpPr>
            <a:spLocks noGrp="1" noChangeArrowheads="1"/>
          </p:cNvSpPr>
          <p:nvPr>
            <p:ph type="body" sz="half" idx="4294967295"/>
          </p:nvPr>
        </p:nvSpPr>
        <p:spPr>
          <a:xfrm>
            <a:off x="685800" y="914400"/>
            <a:ext cx="7772400" cy="5029200"/>
          </a:xfrm>
          <a:solidFill>
            <a:srgbClr val="502604">
              <a:alpha val="65000"/>
            </a:srgbClr>
          </a:solidFill>
          <a:ln/>
        </p:spPr>
        <p:txBody>
          <a:bodyPr anchor="ctr">
            <a:noAutofit/>
          </a:bodyPr>
          <a:lstStyle/>
          <a:p>
            <a:pPr marL="0" indent="0" algn="ctr">
              <a:spcAft>
                <a:spcPts val="600"/>
              </a:spcAft>
              <a:buFontTx/>
              <a:buNone/>
            </a:pPr>
            <a:r>
              <a:rPr lang="es-PR" sz="4400" dirty="0" smtClean="0">
                <a:solidFill>
                  <a:schemeClr val="bg1"/>
                </a:solidFill>
                <a:effectLst>
                  <a:outerShdw blurRad="38100" dist="38100" dir="2700000" algn="tl">
                    <a:srgbClr val="000000">
                      <a:alpha val="43137"/>
                    </a:srgbClr>
                  </a:outerShdw>
                </a:effectLst>
                <a:latin typeface="Candara" panose="020E0502030303020204" pitchFamily="34" charset="0"/>
              </a:rPr>
              <a:t>Unidad </a:t>
            </a:r>
            <a:r>
              <a:rPr lang="es-PR" sz="4400" dirty="0">
                <a:solidFill>
                  <a:schemeClr val="bg1"/>
                </a:solidFill>
                <a:effectLst>
                  <a:outerShdw blurRad="38100" dist="38100" dir="2700000" algn="tl">
                    <a:srgbClr val="000000">
                      <a:alpha val="43137"/>
                    </a:srgbClr>
                  </a:outerShdw>
                </a:effectLst>
                <a:latin typeface="Candara" panose="020E0502030303020204" pitchFamily="34" charset="0"/>
              </a:rPr>
              <a:t>6: El profeta Amós</a:t>
            </a:r>
          </a:p>
          <a:p>
            <a:pPr marL="0" indent="0" algn="ctr">
              <a:spcAft>
                <a:spcPts val="600"/>
              </a:spcAft>
              <a:buFontTx/>
              <a:buNone/>
            </a:pPr>
            <a:r>
              <a:rPr lang="es-PR" sz="4400" dirty="0">
                <a:solidFill>
                  <a:schemeClr val="bg1"/>
                </a:solidFill>
                <a:effectLst>
                  <a:outerShdw blurRad="38100" dist="38100" dir="2700000" algn="tl">
                    <a:srgbClr val="000000">
                      <a:alpha val="43137"/>
                    </a:srgbClr>
                  </a:outerShdw>
                </a:effectLst>
                <a:latin typeface="Candara" panose="020E0502030303020204" pitchFamily="34" charset="0"/>
              </a:rPr>
              <a:t>Estudio 15:                                                           Dios demanda fidelidad</a:t>
            </a:r>
          </a:p>
          <a:p>
            <a:pPr marL="0" indent="0" algn="ctr">
              <a:spcAft>
                <a:spcPts val="600"/>
              </a:spcAft>
              <a:buFontTx/>
              <a:buNone/>
            </a:pPr>
            <a:r>
              <a:rPr lang="es-PR" sz="4400" dirty="0">
                <a:solidFill>
                  <a:schemeClr val="bg1"/>
                </a:solidFill>
                <a:effectLst>
                  <a:outerShdw blurRad="38100" dist="38100" dir="2700000" algn="tl">
                    <a:srgbClr val="000000">
                      <a:alpha val="43137"/>
                    </a:srgbClr>
                  </a:outerShdw>
                </a:effectLst>
                <a:latin typeface="Candara" panose="020E0502030303020204" pitchFamily="34" charset="0"/>
              </a:rPr>
              <a:t>(Amós 3:1-4:13) </a:t>
            </a:r>
          </a:p>
          <a:p>
            <a:pPr marL="0" indent="0" algn="ctr">
              <a:spcAft>
                <a:spcPts val="600"/>
              </a:spcAft>
              <a:buFontTx/>
              <a:buNone/>
            </a:pPr>
            <a:r>
              <a:rPr lang="es-PR" sz="4400" dirty="0">
                <a:solidFill>
                  <a:schemeClr val="bg1"/>
                </a:solidFill>
                <a:effectLst>
                  <a:outerShdw blurRad="38100" dist="38100" dir="2700000" algn="tl">
                    <a:srgbClr val="000000">
                      <a:alpha val="43137"/>
                    </a:srgbClr>
                  </a:outerShdw>
                </a:effectLst>
                <a:latin typeface="Candara" panose="020E0502030303020204" pitchFamily="34" charset="0"/>
              </a:rPr>
              <a:t>9 de abril de 2013</a:t>
            </a:r>
          </a:p>
        </p:txBody>
      </p:sp>
    </p:spTree>
    <p:extLst>
      <p:ext uri="{BB962C8B-B14F-4D97-AF65-F5344CB8AC3E}">
        <p14:creationId xmlns:p14="http://schemas.microsoft.com/office/powerpoint/2010/main" val="9582199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20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796212" cy="1462087"/>
          </a:xfrm>
        </p:spPr>
        <p:txBody>
          <a:bodyPr/>
          <a:lstStyle/>
          <a:p>
            <a:r>
              <a:rPr lang="es-PR" sz="3600" dirty="0">
                <a:latin typeface="Candara" pitchFamily="34" charset="0"/>
                <a:cs typeface="Calibri" pitchFamily="34" charset="0"/>
              </a:rPr>
              <a:t>La elección implica privilegios, pero también </a:t>
            </a:r>
            <a:r>
              <a:rPr lang="es-PR" sz="3600" dirty="0" smtClean="0">
                <a:latin typeface="Candara" pitchFamily="34" charset="0"/>
                <a:cs typeface="Calibri" pitchFamily="34" charset="0"/>
              </a:rPr>
              <a:t>responsabilidades  </a:t>
            </a:r>
            <a:r>
              <a:rPr lang="es-PR" sz="3200" dirty="0" smtClean="0">
                <a:solidFill>
                  <a:srgbClr val="FF0000"/>
                </a:solidFill>
                <a:latin typeface="Candara" pitchFamily="34" charset="0"/>
                <a:cs typeface="Calibri" pitchFamily="34" charset="0"/>
              </a:rPr>
              <a:t>Amós </a:t>
            </a:r>
            <a:r>
              <a:rPr lang="es-PR" sz="3200" dirty="0">
                <a:solidFill>
                  <a:srgbClr val="FF0000"/>
                </a:solidFill>
                <a:latin typeface="Candara" pitchFamily="34" charset="0"/>
                <a:cs typeface="Calibri" pitchFamily="34" charset="0"/>
              </a:rPr>
              <a:t>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1150938" y="1981200"/>
            <a:ext cx="7078661" cy="4735724"/>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elección implica privilegios, pero también responsabilidades </a:t>
            </a:r>
            <a:r>
              <a:rPr lang="es-PR" sz="3600" dirty="0" smtClean="0">
                <a:latin typeface="Candara" pitchFamily="34" charset="0"/>
                <a:cs typeface="Calibri" pitchFamily="34" charset="0"/>
              </a:rPr>
              <a:t> </a:t>
            </a:r>
            <a:r>
              <a:rPr lang="es-PR" sz="3200" dirty="0" smtClean="0">
                <a:solidFill>
                  <a:srgbClr val="FF0000"/>
                </a:solidFill>
                <a:latin typeface="Candara" pitchFamily="34" charset="0"/>
                <a:cs typeface="Calibri" pitchFamily="34" charset="0"/>
              </a:rPr>
              <a:t>Amós </a:t>
            </a:r>
            <a:r>
              <a:rPr lang="es-PR" sz="3200" dirty="0">
                <a:solidFill>
                  <a:srgbClr val="FF0000"/>
                </a:solidFill>
                <a:latin typeface="Candara" pitchFamily="34" charset="0"/>
                <a:cs typeface="Calibri" pitchFamily="34" charset="0"/>
              </a:rPr>
              <a:t>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Oíd esta palabra que ha hablado Jehová contra vosotros, hijos de Israel, contra toda la familia que hice subir de la tierra de Egipto. Dice así</a:t>
            </a:r>
            <a:r>
              <a:rPr lang="es-PR" i="1" dirty="0" smtClean="0">
                <a:latin typeface="Candara" panose="020E0502030303020204" pitchFamily="34" charset="0"/>
              </a:rPr>
              <a:t>: A </a:t>
            </a:r>
            <a:r>
              <a:rPr lang="es-PR" i="1" dirty="0">
                <a:latin typeface="Candara" panose="020E0502030303020204" pitchFamily="34" charset="0"/>
              </a:rPr>
              <a:t>vosotros solamente he conocido de todas las familias de la tierra; por tanto, os castigaré por todas vuestras maldades.</a:t>
            </a:r>
            <a:r>
              <a:rPr lang="es-PR" dirty="0">
                <a:latin typeface="Candara" panose="020E0502030303020204" pitchFamily="34" charset="0"/>
              </a:rPr>
              <a:t>” </a:t>
            </a:r>
            <a:r>
              <a:rPr lang="es-PR" dirty="0">
                <a:solidFill>
                  <a:srgbClr val="FF0000"/>
                </a:solidFill>
                <a:latin typeface="Candara" panose="020E0502030303020204" pitchFamily="34" charset="0"/>
              </a:rPr>
              <a:t>(Amós 3.1–2, RVR60) </a:t>
            </a: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elección implica privilegios, pero también responsabilidades </a:t>
            </a:r>
            <a:r>
              <a:rPr lang="es-PR" sz="3600" dirty="0" smtClean="0">
                <a:latin typeface="Candara" pitchFamily="34" charset="0"/>
                <a:cs typeface="Calibri" pitchFamily="34" charset="0"/>
              </a:rPr>
              <a:t> </a:t>
            </a:r>
            <a:r>
              <a:rPr lang="es-PR" sz="3200" dirty="0" smtClean="0">
                <a:solidFill>
                  <a:srgbClr val="FF0000"/>
                </a:solidFill>
                <a:latin typeface="Candara" pitchFamily="34" charset="0"/>
                <a:cs typeface="Calibri" pitchFamily="34" charset="0"/>
              </a:rPr>
              <a:t>Amós </a:t>
            </a:r>
            <a:r>
              <a:rPr lang="es-PR" sz="3200" dirty="0">
                <a:solidFill>
                  <a:srgbClr val="FF0000"/>
                </a:solidFill>
                <a:latin typeface="Candara" pitchFamily="34" charset="0"/>
                <a:cs typeface="Calibri" pitchFamily="34" charset="0"/>
              </a:rPr>
              <a:t>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a:latin typeface="Candara" panose="020E0502030303020204" pitchFamily="34" charset="0"/>
              </a:rPr>
              <a:t>Es cierto que Israel gozaba de una relación especial con Dios, pero esto no los protegía del castigo por los pecados citados en </a:t>
            </a:r>
            <a:r>
              <a:rPr lang="es-PR" dirty="0">
                <a:solidFill>
                  <a:srgbClr val="FF0000"/>
                </a:solidFill>
                <a:latin typeface="Candara" panose="020E0502030303020204" pitchFamily="34" charset="0"/>
              </a:rPr>
              <a:t>2:6–12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bien claro que Dios no solamente habla al reino del norte, sino a toda la familia que hizo subir de Egipto a la tierra de Canaán.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7000"/>
                    </a14:imgEffect>
                    <a14:imgEffect>
                      <a14:brightnessContrast bright="23000" contrast="18000"/>
                    </a14:imgEffect>
                  </a14:imgLayer>
                </a14:imgProps>
              </a:ext>
              <a:ext uri="{28A0092B-C50C-407E-A947-70E740481C1C}">
                <a14:useLocalDpi xmlns:a14="http://schemas.microsoft.com/office/drawing/2010/main"/>
              </a:ext>
            </a:extLst>
          </a:blip>
          <a:srcRect b="20648"/>
          <a:stretch/>
        </p:blipFill>
        <p:spPr>
          <a:xfrm>
            <a:off x="5337176" y="2025089"/>
            <a:ext cx="3606800" cy="4093260"/>
          </a:xfrm>
          <a:prstGeom prst="rect">
            <a:avLst/>
          </a:prstGeom>
        </p:spPr>
      </p:pic>
    </p:spTree>
    <p:extLst>
      <p:ext uri="{BB962C8B-B14F-4D97-AF65-F5344CB8AC3E}">
        <p14:creationId xmlns:p14="http://schemas.microsoft.com/office/powerpoint/2010/main" val="2226283575"/>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elección implica privilegios, pero también responsabilidades </a:t>
            </a:r>
            <a:r>
              <a:rPr lang="es-PR" sz="3600" dirty="0" smtClean="0">
                <a:latin typeface="Candara" pitchFamily="34" charset="0"/>
                <a:cs typeface="Calibri" pitchFamily="34" charset="0"/>
              </a:rPr>
              <a:t> </a:t>
            </a:r>
            <a:r>
              <a:rPr lang="es-PR" sz="3200" dirty="0" smtClean="0">
                <a:solidFill>
                  <a:srgbClr val="FF0000"/>
                </a:solidFill>
                <a:latin typeface="Candara" pitchFamily="34" charset="0"/>
                <a:cs typeface="Calibri" pitchFamily="34" charset="0"/>
              </a:rPr>
              <a:t>Amós </a:t>
            </a:r>
            <a:r>
              <a:rPr lang="es-PR" sz="3200" dirty="0">
                <a:solidFill>
                  <a:srgbClr val="FF0000"/>
                </a:solidFill>
                <a:latin typeface="Candara" pitchFamily="34" charset="0"/>
                <a:cs typeface="Calibri" pitchFamily="34" charset="0"/>
              </a:rPr>
              <a:t>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000999" cy="4719638"/>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el </a:t>
            </a:r>
            <a:r>
              <a:rPr lang="es-PR" dirty="0">
                <a:solidFill>
                  <a:srgbClr val="FF0000"/>
                </a:solidFill>
                <a:latin typeface="Candara" panose="020E0502030303020204" pitchFamily="34" charset="0"/>
              </a:rPr>
              <a:t>v. 2 </a:t>
            </a:r>
            <a:r>
              <a:rPr lang="es-PR" dirty="0">
                <a:latin typeface="Candara" panose="020E0502030303020204" pitchFamily="34" charset="0"/>
              </a:rPr>
              <a:t>el verbo conocer </a:t>
            </a:r>
            <a:r>
              <a:rPr lang="es-PR" dirty="0" smtClean="0">
                <a:latin typeface="Candara" panose="020E0502030303020204" pitchFamily="34" charset="0"/>
              </a:rPr>
              <a:t>(</a:t>
            </a:r>
            <a:r>
              <a:rPr lang="he-IL" b="1" dirty="0">
                <a:latin typeface="Candara" panose="020E0502030303020204" pitchFamily="34" charset="0"/>
              </a:rPr>
              <a:t>דָּעָה</a:t>
            </a:r>
            <a:r>
              <a:rPr lang="en-US" b="1" dirty="0">
                <a:latin typeface="Candara" panose="020E0502030303020204" pitchFamily="34" charset="0"/>
              </a:rPr>
              <a:t>, </a:t>
            </a:r>
            <a:r>
              <a:rPr lang="he-IL" b="1" dirty="0" smtClean="0">
                <a:latin typeface="Candara" panose="020E0502030303020204" pitchFamily="34" charset="0"/>
              </a:rPr>
              <a:t>יָדַע</a:t>
            </a:r>
            <a:r>
              <a:rPr lang="en-US" b="1" dirty="0" smtClean="0">
                <a:latin typeface="Candara" panose="020E0502030303020204" pitchFamily="34" charset="0"/>
              </a:rPr>
              <a:t> </a:t>
            </a:r>
            <a:r>
              <a:rPr lang="es-PR" i="1" dirty="0" err="1" smtClean="0">
                <a:latin typeface="Candara" panose="020E0502030303020204" pitchFamily="34" charset="0"/>
              </a:rPr>
              <a:t>yadá</a:t>
            </a:r>
            <a:r>
              <a:rPr lang="es-PR" dirty="0" smtClean="0">
                <a:latin typeface="Candara" panose="020E0502030303020204" pitchFamily="34" charset="0"/>
              </a:rPr>
              <a:t>) </a:t>
            </a:r>
            <a:r>
              <a:rPr lang="es-PR" dirty="0">
                <a:latin typeface="Candara" panose="020E0502030303020204" pitchFamily="34" charset="0"/>
              </a:rPr>
              <a:t>se emplea con frecuencia en la Biblia para describir la relación sexual entre esposo y esposa que resulta en concepción de un hijo (</a:t>
            </a:r>
            <a:r>
              <a:rPr lang="es-PR" dirty="0" smtClean="0">
                <a:solidFill>
                  <a:srgbClr val="FF0000"/>
                </a:solidFill>
                <a:latin typeface="Candara" panose="020E0502030303020204" pitchFamily="34" charset="0"/>
              </a:rPr>
              <a:t>Génesis </a:t>
            </a:r>
            <a:r>
              <a:rPr lang="es-PR" dirty="0">
                <a:solidFill>
                  <a:srgbClr val="FF0000"/>
                </a:solidFill>
                <a:latin typeface="Candara" panose="020E0502030303020204" pitchFamily="34" charset="0"/>
              </a:rPr>
              <a:t>4:1, 25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Aquí </a:t>
            </a:r>
            <a:r>
              <a:rPr lang="es-PR" dirty="0">
                <a:latin typeface="Candara" panose="020E0502030303020204" pitchFamily="34" charset="0"/>
              </a:rPr>
              <a:t>se refiere a la elección de Israel por Dios, quien los escogió, los eligió para que fueran su pueblo. </a:t>
            </a:r>
            <a:endParaRPr lang="es-PR" dirty="0" smtClean="0">
              <a:latin typeface="Candara" panose="020E0502030303020204" pitchFamily="34" charset="0"/>
            </a:endParaRPr>
          </a:p>
        </p:txBody>
      </p:sp>
    </p:spTree>
    <p:extLst>
      <p:ext uri="{BB962C8B-B14F-4D97-AF65-F5344CB8AC3E}">
        <p14:creationId xmlns:p14="http://schemas.microsoft.com/office/powerpoint/2010/main" val="3988251663"/>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elección implica privilegios, pero también responsabilidades </a:t>
            </a:r>
            <a:r>
              <a:rPr lang="es-PR" sz="3600" dirty="0" smtClean="0">
                <a:latin typeface="Candara" pitchFamily="34" charset="0"/>
                <a:cs typeface="Calibri" pitchFamily="34" charset="0"/>
              </a:rPr>
              <a:t> </a:t>
            </a:r>
            <a:r>
              <a:rPr lang="es-PR" sz="3200" dirty="0" smtClean="0">
                <a:solidFill>
                  <a:srgbClr val="FF0000"/>
                </a:solidFill>
                <a:latin typeface="Candara" pitchFamily="34" charset="0"/>
                <a:cs typeface="Calibri" pitchFamily="34" charset="0"/>
              </a:rPr>
              <a:t>Amós </a:t>
            </a:r>
            <a:r>
              <a:rPr lang="es-PR" sz="3200" dirty="0">
                <a:solidFill>
                  <a:srgbClr val="FF0000"/>
                </a:solidFill>
                <a:latin typeface="Candara" pitchFamily="34" charset="0"/>
                <a:cs typeface="Calibri" pitchFamily="34" charset="0"/>
              </a:rPr>
              <a:t>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smtClean="0">
                <a:latin typeface="Candara" panose="020E0502030303020204" pitchFamily="34" charset="0"/>
              </a:rPr>
              <a:t>No </a:t>
            </a:r>
            <a:r>
              <a:rPr lang="es-PR" dirty="0">
                <a:latin typeface="Candara" panose="020E0502030303020204" pitchFamily="34" charset="0"/>
              </a:rPr>
              <a:t>obstante en la segunda parte de la frase se ve la creatividad de Amós cuando dice que son responsables por su conducta y por eso van a ser castigados. </a:t>
            </a:r>
            <a:endParaRPr lang="es-PR" dirty="0" smtClean="0">
              <a:latin typeface="Candara" panose="020E0502030303020204" pitchFamily="34" charset="0"/>
            </a:endParaRPr>
          </a:p>
          <a:p>
            <a:r>
              <a:rPr lang="es-PR" dirty="0" smtClean="0">
                <a:solidFill>
                  <a:srgbClr val="FF0000"/>
                </a:solidFill>
                <a:latin typeface="Candara" panose="020E0502030303020204" pitchFamily="34" charset="0"/>
              </a:rPr>
              <a:t>Lucas </a:t>
            </a:r>
            <a:r>
              <a:rPr lang="es-PR" dirty="0">
                <a:solidFill>
                  <a:srgbClr val="FF0000"/>
                </a:solidFill>
                <a:latin typeface="Candara" panose="020E0502030303020204" pitchFamily="34" charset="0"/>
              </a:rPr>
              <a:t>12:48 </a:t>
            </a:r>
            <a:r>
              <a:rPr lang="es-PR" dirty="0">
                <a:latin typeface="Candara" panose="020E0502030303020204" pitchFamily="34" charset="0"/>
              </a:rPr>
              <a:t>destaca la verdad bíblica que el </a:t>
            </a:r>
            <a:r>
              <a:rPr lang="es-PR" dirty="0" smtClean="0">
                <a:latin typeface="Candara" panose="020E0502030303020204" pitchFamily="34" charset="0"/>
              </a:rPr>
              <a:t>gozar </a:t>
            </a:r>
            <a:r>
              <a:rPr lang="es-PR" dirty="0">
                <a:latin typeface="Candara" panose="020E0502030303020204" pitchFamily="34" charset="0"/>
              </a:rPr>
              <a:t>de un privilegio significa aceptar una responsabilidad.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35000"/>
                    </a14:imgEffect>
                    <a14:imgEffect>
                      <a14:brightnessContrast bright="6000"/>
                    </a14:imgEffect>
                  </a14:imgLayer>
                </a14:imgProps>
              </a:ext>
              <a:ext uri="{28A0092B-C50C-407E-A947-70E740481C1C}">
                <a14:useLocalDpi xmlns:a14="http://schemas.microsoft.com/office/drawing/2010/main"/>
              </a:ext>
            </a:extLst>
          </a:blip>
          <a:stretch>
            <a:fillRect/>
          </a:stretch>
        </p:blipFill>
        <p:spPr>
          <a:xfrm>
            <a:off x="5267694" y="2082403"/>
            <a:ext cx="3676282" cy="4517232"/>
          </a:xfrm>
          <a:prstGeom prst="rect">
            <a:avLst/>
          </a:prstGeom>
        </p:spPr>
      </p:pic>
    </p:spTree>
    <p:extLst>
      <p:ext uri="{BB962C8B-B14F-4D97-AF65-F5344CB8AC3E}">
        <p14:creationId xmlns:p14="http://schemas.microsoft.com/office/powerpoint/2010/main" val="320827438"/>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elección implica privilegios, pero también responsabilidades </a:t>
            </a:r>
            <a:r>
              <a:rPr lang="es-PR" sz="3600" dirty="0" smtClean="0">
                <a:latin typeface="Candara" pitchFamily="34" charset="0"/>
                <a:cs typeface="Calibri" pitchFamily="34" charset="0"/>
              </a:rPr>
              <a:t> </a:t>
            </a:r>
            <a:r>
              <a:rPr lang="es-PR" sz="3200" dirty="0" smtClean="0">
                <a:solidFill>
                  <a:srgbClr val="FF0000"/>
                </a:solidFill>
                <a:latin typeface="Candara" pitchFamily="34" charset="0"/>
                <a:cs typeface="Calibri" pitchFamily="34" charset="0"/>
              </a:rPr>
              <a:t>Amós </a:t>
            </a:r>
            <a:r>
              <a:rPr lang="es-PR" sz="3200" dirty="0">
                <a:solidFill>
                  <a:srgbClr val="FF0000"/>
                </a:solidFill>
                <a:latin typeface="Candara" pitchFamily="34" charset="0"/>
                <a:cs typeface="Calibri" pitchFamily="34" charset="0"/>
              </a:rPr>
              <a:t>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7848599" cy="4719638"/>
          </a:xfrm>
        </p:spPr>
        <p:txBody>
          <a:bodyPr>
            <a:normAutofit/>
          </a:bodyPr>
          <a:lstStyle/>
          <a:p>
            <a:r>
              <a:rPr lang="es-PR" dirty="0" smtClean="0">
                <a:latin typeface="Candara" panose="020E0502030303020204" pitchFamily="34" charset="0"/>
              </a:rPr>
              <a:t>A </a:t>
            </a:r>
            <a:r>
              <a:rPr lang="es-PR" dirty="0">
                <a:latin typeface="Candara" panose="020E0502030303020204" pitchFamily="34" charset="0"/>
              </a:rPr>
              <a:t>través de los años Israel comenzó a mirar con desprecio a las otras naciones porque pensaba que tenía una seguridad que éstas no podrían tener; pensaban que, no importaba lo que hicieran, Dios iba a cuidarlos como su pueblo escogido. </a:t>
            </a:r>
            <a:endParaRPr lang="es-PR" dirty="0" smtClean="0">
              <a:latin typeface="Candara" panose="020E0502030303020204" pitchFamily="34" charset="0"/>
            </a:endParaRPr>
          </a:p>
        </p:txBody>
      </p:sp>
    </p:spTree>
    <p:extLst>
      <p:ext uri="{BB962C8B-B14F-4D97-AF65-F5344CB8AC3E}">
        <p14:creationId xmlns:p14="http://schemas.microsoft.com/office/powerpoint/2010/main" val="3360350065"/>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elección implica privilegios, pero también responsabilidades </a:t>
            </a:r>
            <a:r>
              <a:rPr lang="es-PR" sz="3600" dirty="0" smtClean="0">
                <a:latin typeface="Candara" pitchFamily="34" charset="0"/>
                <a:cs typeface="Calibri" pitchFamily="34" charset="0"/>
              </a:rPr>
              <a:t> </a:t>
            </a:r>
            <a:r>
              <a:rPr lang="es-PR" sz="3200" dirty="0" smtClean="0">
                <a:solidFill>
                  <a:srgbClr val="FF0000"/>
                </a:solidFill>
                <a:latin typeface="Candara" pitchFamily="34" charset="0"/>
                <a:cs typeface="Calibri" pitchFamily="34" charset="0"/>
              </a:rPr>
              <a:t>Amós </a:t>
            </a:r>
            <a:r>
              <a:rPr lang="es-PR" sz="3200" dirty="0">
                <a:solidFill>
                  <a:srgbClr val="FF0000"/>
                </a:solidFill>
                <a:latin typeface="Candara" pitchFamily="34" charset="0"/>
                <a:cs typeface="Calibri" pitchFamily="34" charset="0"/>
              </a:rPr>
              <a:t>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a:bodyPr>
          <a:lstStyle/>
          <a:p>
            <a:r>
              <a:rPr lang="es-PR" dirty="0" smtClean="0">
                <a:latin typeface="Candara" panose="020E0502030303020204" pitchFamily="34" charset="0"/>
              </a:rPr>
              <a:t>No </a:t>
            </a:r>
            <a:r>
              <a:rPr lang="es-PR" dirty="0">
                <a:latin typeface="Candara" panose="020E0502030303020204" pitchFamily="34" charset="0"/>
              </a:rPr>
              <a:t>comprendieron que su elección no solo era una garantía de protección divina sino también una obligación a servir a Dios y a hacer su voluntad en la tierra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4897902" y="2082255"/>
            <a:ext cx="3676207" cy="4517528"/>
          </a:xfrm>
          <a:prstGeom prst="rect">
            <a:avLst/>
          </a:prstGeom>
        </p:spPr>
      </p:pic>
    </p:spTree>
    <p:extLst>
      <p:ext uri="{BB962C8B-B14F-4D97-AF65-F5344CB8AC3E}">
        <p14:creationId xmlns:p14="http://schemas.microsoft.com/office/powerpoint/2010/main" val="981267886"/>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palabra profética es firme y </a:t>
            </a:r>
            <a:r>
              <a:rPr lang="es-PR" sz="4000" dirty="0" smtClean="0">
                <a:latin typeface="Candara" pitchFamily="34" charset="0"/>
                <a:cs typeface="Calibri" pitchFamily="34" charset="0"/>
              </a:rPr>
              <a:t>segura  </a:t>
            </a:r>
            <a:r>
              <a:rPr lang="es-PR" sz="3600" dirty="0" smtClean="0">
                <a:solidFill>
                  <a:srgbClr val="FF0000"/>
                </a:solidFill>
                <a:latin typeface="Candara" pitchFamily="34" charset="0"/>
                <a:cs typeface="Calibri" pitchFamily="34" charset="0"/>
              </a:rPr>
              <a:t>Amós </a:t>
            </a:r>
            <a:r>
              <a:rPr lang="es-PR" sz="3600" dirty="0">
                <a:solidFill>
                  <a:srgbClr val="FF0000"/>
                </a:solidFill>
                <a:latin typeface="Candara" pitchFamily="34" charset="0"/>
                <a:cs typeface="Calibri" pitchFamily="34" charset="0"/>
              </a:rPr>
              <a:t>3.3-8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7" name="Picture 6"/>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990600" y="1905000"/>
            <a:ext cx="7200900" cy="4800600"/>
          </a:xfrm>
          <a:prstGeom prst="rect">
            <a:avLst/>
          </a:prstGeom>
        </p:spPr>
      </p:pic>
    </p:spTree>
    <p:extLst>
      <p:ext uri="{BB962C8B-B14F-4D97-AF65-F5344CB8AC3E}">
        <p14:creationId xmlns:p14="http://schemas.microsoft.com/office/powerpoint/2010/main" val="1328471220"/>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palabra profética es firme y segura  </a:t>
            </a:r>
            <a:r>
              <a:rPr lang="es-PR" sz="3600" dirty="0">
                <a:solidFill>
                  <a:srgbClr val="FF0000"/>
                </a:solidFill>
                <a:latin typeface="Candara" pitchFamily="34" charset="0"/>
                <a:cs typeface="Calibri" pitchFamily="34" charset="0"/>
              </a:rPr>
              <a:t>Amós 3.3-8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PR" dirty="0">
                <a:latin typeface="Candara" panose="020E0502030303020204" pitchFamily="34" charset="0"/>
              </a:rPr>
              <a:t>“</a:t>
            </a:r>
            <a:r>
              <a:rPr lang="es-PR" i="1" dirty="0">
                <a:latin typeface="Candara" panose="020E0502030303020204" pitchFamily="34" charset="0"/>
              </a:rPr>
              <a:t>¿Andarán dos juntos, si no estuvieren de acuerdo? ¿Rugirá el león en la selva sin haber presa? ¿Dará el leoncillo su rugido desde su guarida, si no apresare? ¿Caerá el ave en lazo sobre la tierra, sin haber cazador? ¿Se levantará el lazo de la tierra, si no ha atrapado algo? ¿Se tocará la trompeta en la ciudad, y no se alborotará el pueblo? ¿Habrá algún mal en la ciudad, el cual Jehová no haya hecho? Porque no hará nada Jehová el Señor, sin que revele su secreto a sus siervos los profetas. Si el león ruge, ¿quién no temerá? Si habla Jehová el Señor, ¿quién no profetizará?</a:t>
            </a:r>
            <a:r>
              <a:rPr lang="es-PR" dirty="0">
                <a:latin typeface="Candara" panose="020E0502030303020204" pitchFamily="34" charset="0"/>
              </a:rPr>
              <a:t>” </a:t>
            </a:r>
            <a:r>
              <a:rPr lang="es-PR" dirty="0">
                <a:solidFill>
                  <a:srgbClr val="FF0000"/>
                </a:solidFill>
                <a:latin typeface="Candara" panose="020E0502030303020204" pitchFamily="34" charset="0"/>
              </a:rPr>
              <a:t>(Amós 3.3–8, RVR60) </a:t>
            </a:r>
          </a:p>
        </p:txBody>
      </p:sp>
    </p:spTree>
    <p:extLst>
      <p:ext uri="{BB962C8B-B14F-4D97-AF65-F5344CB8AC3E}">
        <p14:creationId xmlns:p14="http://schemas.microsoft.com/office/powerpoint/2010/main" val="3684667125"/>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palabra profética es firme y segura  </a:t>
            </a:r>
            <a:r>
              <a:rPr lang="es-PR" sz="3600" dirty="0">
                <a:solidFill>
                  <a:srgbClr val="FF0000"/>
                </a:solidFill>
                <a:latin typeface="Candara" pitchFamily="34" charset="0"/>
                <a:cs typeface="Calibri" pitchFamily="34" charset="0"/>
              </a:rPr>
              <a:t>Amós 3.3-8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latin typeface="Candara" panose="020E0502030303020204" pitchFamily="34" charset="0"/>
              </a:rPr>
              <a:t>En estos versículos hay siete preguntas retóricas; después de la primera las otras seis aparecen en parejas. </a:t>
            </a:r>
            <a:endParaRPr lang="es-PR" dirty="0" smtClean="0">
              <a:latin typeface="Candara" panose="020E0502030303020204" pitchFamily="34" charset="0"/>
            </a:endParaRPr>
          </a:p>
          <a:p>
            <a:r>
              <a:rPr lang="es-PR" dirty="0" smtClean="0">
                <a:latin typeface="Candara" panose="020E0502030303020204" pitchFamily="34" charset="0"/>
              </a:rPr>
              <a:t>Son </a:t>
            </a:r>
            <a:r>
              <a:rPr lang="es-PR" dirty="0">
                <a:latin typeface="Candara" panose="020E0502030303020204" pitchFamily="34" charset="0"/>
              </a:rPr>
              <a:t>ejemplos de la verdad de que cada resultado tiene una causa. </a:t>
            </a:r>
            <a:r>
              <a:rPr lang="es-PR" dirty="0">
                <a:solidFill>
                  <a:srgbClr val="FF0000"/>
                </a:solidFill>
                <a:latin typeface="Candara" panose="020E0502030303020204" pitchFamily="34" charset="0"/>
              </a:rPr>
              <a:t>3:5</a:t>
            </a:r>
            <a:r>
              <a:rPr lang="es-PR" dirty="0">
                <a:latin typeface="Candara" panose="020E0502030303020204" pitchFamily="34" charset="0"/>
              </a:rPr>
              <a:t> se puede traducir: </a:t>
            </a:r>
            <a:r>
              <a:rPr lang="es-PR" i="1" dirty="0">
                <a:latin typeface="Candara" panose="020E0502030303020204" pitchFamily="34" charset="0"/>
              </a:rPr>
              <a:t>“¿Caerá un ave de súbito sobre la trampa sin que haya cebo en ella?” </a:t>
            </a:r>
            <a:endParaRPr lang="es-PR" i="1"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Effect>
                      <a14:brightnessContrast bright="11000"/>
                    </a14:imgEffect>
                  </a14:imgLayer>
                </a14:imgProps>
              </a:ext>
              <a:ext uri="{28A0092B-C50C-407E-A947-70E740481C1C}">
                <a14:useLocalDpi xmlns:a14="http://schemas.microsoft.com/office/drawing/2010/main"/>
              </a:ext>
            </a:extLst>
          </a:blip>
          <a:stretch>
            <a:fillRect/>
          </a:stretch>
        </p:blipFill>
        <p:spPr>
          <a:xfrm>
            <a:off x="5541963" y="2124075"/>
            <a:ext cx="3402013" cy="4590018"/>
          </a:xfrm>
          <a:prstGeom prst="rect">
            <a:avLst/>
          </a:prstGeom>
        </p:spPr>
      </p:pic>
    </p:spTree>
    <p:extLst>
      <p:ext uri="{BB962C8B-B14F-4D97-AF65-F5344CB8AC3E}">
        <p14:creationId xmlns:p14="http://schemas.microsoft.com/office/powerpoint/2010/main" val="946114412"/>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Amós</a:t>
            </a:r>
          </a:p>
          <a:p>
            <a:pPr lvl="1"/>
            <a:r>
              <a:rPr lang="es-PR" sz="3600" dirty="0" smtClean="0">
                <a:latin typeface="Candara" pitchFamily="34" charset="0"/>
                <a:cs typeface="Calibri" pitchFamily="34" charset="0"/>
              </a:rPr>
              <a:t>3.1 a 4.13</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a:fillRect/>
          </a:stretch>
        </p:blipFill>
        <p:spPr bwMode="auto">
          <a:xfrm>
            <a:off x="4192172" y="2171114"/>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palabra profética es firme y segura  </a:t>
            </a:r>
            <a:r>
              <a:rPr lang="es-PR" sz="3600" dirty="0">
                <a:solidFill>
                  <a:srgbClr val="FF0000"/>
                </a:solidFill>
                <a:latin typeface="Candara" pitchFamily="34" charset="0"/>
                <a:cs typeface="Calibri" pitchFamily="34" charset="0"/>
              </a:rPr>
              <a:t>Amós 3.3-8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latin typeface="Candara" panose="020E0502030303020204" pitchFamily="34" charset="0"/>
              </a:rPr>
              <a:t>También </a:t>
            </a:r>
            <a:r>
              <a:rPr lang="es-PR" dirty="0">
                <a:solidFill>
                  <a:srgbClr val="FF0000"/>
                </a:solidFill>
                <a:latin typeface="Candara" panose="020E0502030303020204" pitchFamily="34" charset="0"/>
              </a:rPr>
              <a:t>3:6b </a:t>
            </a:r>
            <a:r>
              <a:rPr lang="es-PR" dirty="0">
                <a:latin typeface="Candara" panose="020E0502030303020204" pitchFamily="34" charset="0"/>
              </a:rPr>
              <a:t>se puede traducir del </a:t>
            </a:r>
            <a:r>
              <a:rPr lang="es-PR" dirty="0" smtClean="0">
                <a:latin typeface="Candara" panose="020E0502030303020204" pitchFamily="34" charset="0"/>
              </a:rPr>
              <a:t>hebreo </a:t>
            </a:r>
            <a:r>
              <a:rPr lang="es-PR" dirty="0">
                <a:latin typeface="Candara" panose="020E0502030303020204" pitchFamily="34" charset="0"/>
              </a:rPr>
              <a:t>“¿Habrá maldad en una ciudad y Dios no habrá actuado?” </a:t>
            </a:r>
            <a:endParaRPr lang="es-PR" dirty="0" smtClean="0">
              <a:latin typeface="Candara" panose="020E0502030303020204" pitchFamily="34" charset="0"/>
            </a:endParaRPr>
          </a:p>
          <a:p>
            <a:r>
              <a:rPr lang="es-PR" dirty="0" smtClean="0">
                <a:latin typeface="Candara" panose="020E0502030303020204" pitchFamily="34" charset="0"/>
              </a:rPr>
              <a:t>Puede </a:t>
            </a:r>
            <a:r>
              <a:rPr lang="es-PR" dirty="0">
                <a:latin typeface="Candara" panose="020E0502030303020204" pitchFamily="34" charset="0"/>
              </a:rPr>
              <a:t>ser que Amós estaba pensando en las ciudades de la llanura del mar Muerto (</a:t>
            </a:r>
            <a:r>
              <a:rPr lang="es-PR" dirty="0" smtClean="0">
                <a:solidFill>
                  <a:srgbClr val="FF0000"/>
                </a:solidFill>
                <a:latin typeface="Candara" panose="020E0502030303020204" pitchFamily="34" charset="0"/>
              </a:rPr>
              <a:t>Génesis </a:t>
            </a:r>
            <a:r>
              <a:rPr lang="es-PR" dirty="0">
                <a:solidFill>
                  <a:srgbClr val="FF0000"/>
                </a:solidFill>
                <a:latin typeface="Candara" panose="020E0502030303020204" pitchFamily="34" charset="0"/>
              </a:rPr>
              <a:t>19</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16000"/>
                    </a14:imgEffect>
                    <a14:imgEffect>
                      <a14:brightnessContrast bright="14000"/>
                    </a14:imgEffect>
                  </a14:imgLayer>
                </a14:imgProps>
              </a:ext>
              <a:ext uri="{28A0092B-C50C-407E-A947-70E740481C1C}">
                <a14:useLocalDpi xmlns:a14="http://schemas.microsoft.com/office/drawing/2010/main"/>
              </a:ext>
            </a:extLst>
          </a:blip>
          <a:srcRect/>
          <a:stretch/>
        </p:blipFill>
        <p:spPr>
          <a:xfrm>
            <a:off x="5363748" y="2079711"/>
            <a:ext cx="3581400" cy="4589475"/>
          </a:xfrm>
          <a:prstGeom prst="rect">
            <a:avLst/>
          </a:prstGeom>
        </p:spPr>
      </p:pic>
    </p:spTree>
    <p:extLst>
      <p:ext uri="{BB962C8B-B14F-4D97-AF65-F5344CB8AC3E}">
        <p14:creationId xmlns:p14="http://schemas.microsoft.com/office/powerpoint/2010/main" val="3172413261"/>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palabra profética es firme y segura  </a:t>
            </a:r>
            <a:r>
              <a:rPr lang="es-PR" sz="3600" dirty="0">
                <a:solidFill>
                  <a:srgbClr val="FF0000"/>
                </a:solidFill>
                <a:latin typeface="Candara" pitchFamily="34" charset="0"/>
                <a:cs typeface="Calibri" pitchFamily="34" charset="0"/>
              </a:rPr>
              <a:t>Amós 3.3-8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92500" lnSpcReduction="10000"/>
          </a:bodyPr>
          <a:lstStyle/>
          <a:p>
            <a:r>
              <a:rPr lang="es-PR" dirty="0">
                <a:latin typeface="Candara" panose="020E0502030303020204" pitchFamily="34" charset="0"/>
              </a:rPr>
              <a:t>Los </a:t>
            </a:r>
            <a:r>
              <a:rPr lang="es-PR" dirty="0">
                <a:solidFill>
                  <a:srgbClr val="FF0000"/>
                </a:solidFill>
                <a:latin typeface="Candara" panose="020E0502030303020204" pitchFamily="34" charset="0"/>
              </a:rPr>
              <a:t>vv. 7, 8 </a:t>
            </a:r>
            <a:r>
              <a:rPr lang="es-PR" dirty="0">
                <a:latin typeface="Candara" panose="020E0502030303020204" pitchFamily="34" charset="0"/>
              </a:rPr>
              <a:t>son de suma importancia. Tal como el miedo en el corazón es el resultado de percibir un peligro, así es el discurso del profeta.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Amós no le agrada pronunciar estas duras palabras contra Judá e Israel; él les habla así porque no tiene otra alternativa.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638800" y="2144040"/>
            <a:ext cx="3429000" cy="4180560"/>
          </a:xfrm>
          <a:prstGeom prst="rect">
            <a:avLst/>
          </a:prstGeom>
        </p:spPr>
      </p:pic>
    </p:spTree>
    <p:extLst>
      <p:ext uri="{BB962C8B-B14F-4D97-AF65-F5344CB8AC3E}">
        <p14:creationId xmlns:p14="http://schemas.microsoft.com/office/powerpoint/2010/main" val="3562677497"/>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palabra profética es firme y segura  </a:t>
            </a:r>
            <a:r>
              <a:rPr lang="es-PR" sz="3600" dirty="0">
                <a:solidFill>
                  <a:srgbClr val="FF0000"/>
                </a:solidFill>
                <a:latin typeface="Candara" pitchFamily="34" charset="0"/>
                <a:cs typeface="Calibri" pitchFamily="34" charset="0"/>
              </a:rPr>
              <a:t>Amós 3.3-8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dirty="0" smtClean="0">
                <a:latin typeface="Candara" panose="020E0502030303020204" pitchFamily="34" charset="0"/>
              </a:rPr>
              <a:t>Comenzando </a:t>
            </a:r>
            <a:r>
              <a:rPr lang="es-PR" dirty="0">
                <a:latin typeface="Candara" panose="020E0502030303020204" pitchFamily="34" charset="0"/>
              </a:rPr>
              <a:t>con Moisés todos los profetas son motivados por la certeza de haber sido “llamados” por Dios a su vocación.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partir de ese momento no eran dueños de su propia vida. Estaban convencidos de que Dios los necesitaba para hacer su obra en la tierra. (</a:t>
            </a:r>
            <a:r>
              <a:rPr lang="es-PR" dirty="0">
                <a:solidFill>
                  <a:srgbClr val="FF0000"/>
                </a:solidFill>
                <a:latin typeface="Candara" panose="020E0502030303020204" pitchFamily="34" charset="0"/>
              </a:rPr>
              <a:t>Amós 7:14, 15; </a:t>
            </a:r>
            <a:r>
              <a:rPr lang="es-PR" dirty="0" smtClean="0">
                <a:solidFill>
                  <a:srgbClr val="FF0000"/>
                </a:solidFill>
                <a:latin typeface="Candara" panose="020E0502030303020204" pitchFamily="34" charset="0"/>
              </a:rPr>
              <a:t>Isaías </a:t>
            </a:r>
            <a:r>
              <a:rPr lang="es-PR" dirty="0">
                <a:solidFill>
                  <a:srgbClr val="FF0000"/>
                </a:solidFill>
                <a:latin typeface="Candara" panose="020E0502030303020204" pitchFamily="34" charset="0"/>
              </a:rPr>
              <a:t>6; </a:t>
            </a:r>
            <a:r>
              <a:rPr lang="es-PR" dirty="0" smtClean="0">
                <a:solidFill>
                  <a:srgbClr val="FF0000"/>
                </a:solidFill>
                <a:latin typeface="Candara" panose="020E0502030303020204" pitchFamily="34" charset="0"/>
              </a:rPr>
              <a:t>Jeremías </a:t>
            </a:r>
            <a:r>
              <a:rPr lang="es-PR" dirty="0">
                <a:solidFill>
                  <a:srgbClr val="FF0000"/>
                </a:solidFill>
                <a:latin typeface="Candara" panose="020E0502030303020204" pitchFamily="34" charset="0"/>
              </a:rPr>
              <a:t>1:4–10; </a:t>
            </a:r>
            <a:r>
              <a:rPr lang="es-PR" dirty="0" smtClean="0">
                <a:solidFill>
                  <a:srgbClr val="FF0000"/>
                </a:solidFill>
                <a:latin typeface="Candara" panose="020E0502030303020204" pitchFamily="34" charset="0"/>
              </a:rPr>
              <a:t>Ezequie</a:t>
            </a:r>
            <a:r>
              <a:rPr lang="es-PR" dirty="0">
                <a:solidFill>
                  <a:srgbClr val="FF0000"/>
                </a:solidFill>
                <a:latin typeface="Candara" panose="020E0502030303020204" pitchFamily="34" charset="0"/>
              </a:rPr>
              <a:t>l</a:t>
            </a:r>
            <a:r>
              <a:rPr lang="es-PR" dirty="0" smtClean="0">
                <a:solidFill>
                  <a:srgbClr val="FF0000"/>
                </a:solidFill>
                <a:latin typeface="Candara" panose="020E0502030303020204" pitchFamily="34" charset="0"/>
              </a:rPr>
              <a:t> </a:t>
            </a:r>
            <a:r>
              <a:rPr lang="es-PR" dirty="0">
                <a:solidFill>
                  <a:srgbClr val="FF0000"/>
                </a:solidFill>
                <a:latin typeface="Candara" panose="020E0502030303020204" pitchFamily="34" charset="0"/>
              </a:rPr>
              <a:t>1–3</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0001" t="3231" r="3000" b="3231"/>
          <a:stretch/>
        </p:blipFill>
        <p:spPr>
          <a:xfrm>
            <a:off x="5418823" y="2133600"/>
            <a:ext cx="3694697" cy="4191000"/>
          </a:xfrm>
          <a:prstGeom prst="rect">
            <a:avLst/>
          </a:prstGeom>
        </p:spPr>
      </p:pic>
    </p:spTree>
    <p:extLst>
      <p:ext uri="{BB962C8B-B14F-4D97-AF65-F5344CB8AC3E}">
        <p14:creationId xmlns:p14="http://schemas.microsoft.com/office/powerpoint/2010/main" val="2840751337"/>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palabra profética es firme y segura  </a:t>
            </a:r>
            <a:r>
              <a:rPr lang="es-PR" sz="3600" dirty="0">
                <a:solidFill>
                  <a:srgbClr val="FF0000"/>
                </a:solidFill>
                <a:latin typeface="Candara" pitchFamily="34" charset="0"/>
                <a:cs typeface="Calibri" pitchFamily="34" charset="0"/>
              </a:rPr>
              <a:t>Amós 3.3-8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a:bodyPr>
          <a:lstStyle/>
          <a:p>
            <a:r>
              <a:rPr lang="es-PR" dirty="0" smtClean="0">
                <a:latin typeface="Candara" panose="020E0502030303020204" pitchFamily="34" charset="0"/>
              </a:rPr>
              <a:t>El </a:t>
            </a:r>
            <a:r>
              <a:rPr lang="es-PR" dirty="0">
                <a:latin typeface="Candara" panose="020E0502030303020204" pitchFamily="34" charset="0"/>
              </a:rPr>
              <a:t>mensaje que proclamaron no era suyo, era nada menos que la palabra de Dios.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algo sumamente grave oír la voz de Dios en el alma y no anunciarla a nuestro prójimo.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Es como ver un incendio en la casa de un vecino y no notificarlo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22193" r="25832"/>
          <a:stretch/>
        </p:blipFill>
        <p:spPr>
          <a:xfrm>
            <a:off x="5556250" y="2055018"/>
            <a:ext cx="3387725" cy="4343237"/>
          </a:xfrm>
          <a:prstGeom prst="rect">
            <a:avLst/>
          </a:prstGeom>
        </p:spPr>
      </p:pic>
    </p:spTree>
    <p:extLst>
      <p:ext uri="{BB962C8B-B14F-4D97-AF65-F5344CB8AC3E}">
        <p14:creationId xmlns:p14="http://schemas.microsoft.com/office/powerpoint/2010/main" val="796015047"/>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palabra profética es firme y segura  </a:t>
            </a:r>
            <a:r>
              <a:rPr lang="es-PR" sz="3600" dirty="0">
                <a:solidFill>
                  <a:srgbClr val="FF0000"/>
                </a:solidFill>
                <a:latin typeface="Candara" pitchFamily="34" charset="0"/>
                <a:cs typeface="Calibri" pitchFamily="34" charset="0"/>
              </a:rPr>
              <a:t>Amós 3.3-8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lnSpcReduction="10000"/>
          </a:bodyPr>
          <a:lstStyle/>
          <a:p>
            <a:r>
              <a:rPr lang="es-PR" dirty="0">
                <a:latin typeface="Candara" panose="020E0502030303020204" pitchFamily="34" charset="0"/>
              </a:rPr>
              <a:t>Sin embargo, la comunidad de fe aprendió que no se podía dar validez a cada persona que afirmaba que era uno “llamado por Dios”.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toca el problema del “profeta falso” en </a:t>
            </a:r>
            <a:r>
              <a:rPr lang="es-PR" dirty="0">
                <a:solidFill>
                  <a:srgbClr val="FF0000"/>
                </a:solidFill>
                <a:latin typeface="Candara" panose="020E0502030303020204" pitchFamily="34" charset="0"/>
              </a:rPr>
              <a:t>1 Reyes 22</a:t>
            </a:r>
            <a:r>
              <a:rPr lang="es-PR" dirty="0">
                <a:latin typeface="Candara" panose="020E0502030303020204" pitchFamily="34" charset="0"/>
              </a:rPr>
              <a:t>; </a:t>
            </a:r>
            <a:r>
              <a:rPr lang="es-PR" dirty="0">
                <a:solidFill>
                  <a:srgbClr val="FF0000"/>
                </a:solidFill>
                <a:latin typeface="Candara" panose="020E0502030303020204" pitchFamily="34" charset="0"/>
              </a:rPr>
              <a:t>Oseas 4:5</a:t>
            </a:r>
            <a:r>
              <a:rPr lang="es-PR" dirty="0">
                <a:latin typeface="Candara" panose="020E0502030303020204" pitchFamily="34" charset="0"/>
              </a:rPr>
              <a:t>; </a:t>
            </a:r>
            <a:r>
              <a:rPr lang="es-PR" dirty="0">
                <a:solidFill>
                  <a:srgbClr val="FF0000"/>
                </a:solidFill>
                <a:latin typeface="Candara" panose="020E0502030303020204" pitchFamily="34" charset="0"/>
              </a:rPr>
              <a:t>Miqueas 3:5–7, 11 </a:t>
            </a:r>
            <a:r>
              <a:rPr lang="es-PR" dirty="0">
                <a:latin typeface="Candara" panose="020E0502030303020204" pitchFamily="34" charset="0"/>
              </a:rPr>
              <a:t>y varias veces en Jeremías.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r="30923"/>
          <a:stretch/>
        </p:blipFill>
        <p:spPr>
          <a:xfrm>
            <a:off x="5351097" y="2145744"/>
            <a:ext cx="3693682" cy="3569256"/>
          </a:xfrm>
          <a:prstGeom prst="rect">
            <a:avLst/>
          </a:prstGeom>
        </p:spPr>
      </p:pic>
    </p:spTree>
    <p:extLst>
      <p:ext uri="{BB962C8B-B14F-4D97-AF65-F5344CB8AC3E}">
        <p14:creationId xmlns:p14="http://schemas.microsoft.com/office/powerpoint/2010/main" val="701577162"/>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La palabra profética es firme y segura  </a:t>
            </a:r>
            <a:r>
              <a:rPr lang="es-PR" sz="3600" dirty="0">
                <a:solidFill>
                  <a:srgbClr val="FF0000"/>
                </a:solidFill>
                <a:latin typeface="Candara" pitchFamily="34" charset="0"/>
                <a:cs typeface="Calibri" pitchFamily="34" charset="0"/>
              </a:rPr>
              <a:t>Amós 3.3-8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05799" cy="4719638"/>
          </a:xfrm>
        </p:spPr>
        <p:txBody>
          <a:bodyPr>
            <a:normAutofit fontScale="92500" lnSpcReduction="20000"/>
          </a:bodyPr>
          <a:lstStyle/>
          <a:p>
            <a:r>
              <a:rPr lang="es-PR" dirty="0" smtClean="0">
                <a:latin typeface="Candara" panose="020E0502030303020204" pitchFamily="34" charset="0"/>
              </a:rPr>
              <a:t>Amós </a:t>
            </a:r>
            <a:r>
              <a:rPr lang="es-PR" dirty="0">
                <a:latin typeface="Candara" panose="020E0502030303020204" pitchFamily="34" charset="0"/>
              </a:rPr>
              <a:t>no pudo callarse; tal como en Jeremías la palabra de Dios ardía como fuego en su corazón (</a:t>
            </a:r>
            <a:r>
              <a:rPr lang="es-PR" dirty="0" smtClean="0">
                <a:solidFill>
                  <a:srgbClr val="FF0000"/>
                </a:solidFill>
                <a:latin typeface="Candara" panose="020E0502030303020204" pitchFamily="34" charset="0"/>
              </a:rPr>
              <a:t>Jeremías </a:t>
            </a:r>
            <a:r>
              <a:rPr lang="es-PR" dirty="0">
                <a:solidFill>
                  <a:srgbClr val="FF0000"/>
                </a:solidFill>
                <a:latin typeface="Candara" panose="020E0502030303020204" pitchFamily="34" charset="0"/>
              </a:rPr>
              <a:t>20:7–9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profeta verdadero Dios lo había admitido a su “consejo”, </a:t>
            </a:r>
            <a:r>
              <a:rPr lang="es-PR" dirty="0" smtClean="0">
                <a:latin typeface="Candara" panose="020E0502030303020204" pitchFamily="34" charset="0"/>
              </a:rPr>
              <a:t>(</a:t>
            </a:r>
            <a:r>
              <a:rPr lang="he-IL" b="1" dirty="0" smtClean="0">
                <a:latin typeface="Candara" panose="020E0502030303020204" pitchFamily="34" charset="0"/>
              </a:rPr>
              <a:t>סׄוד</a:t>
            </a:r>
            <a:r>
              <a:rPr lang="en-US" b="1" dirty="0" smtClean="0">
                <a:latin typeface="Candara" panose="020E0502030303020204" pitchFamily="34" charset="0"/>
              </a:rPr>
              <a:t> </a:t>
            </a:r>
            <a:r>
              <a:rPr lang="es-PR" i="1" dirty="0" err="1" smtClean="0">
                <a:latin typeface="Candara" panose="020E0502030303020204" pitchFamily="34" charset="0"/>
              </a:rPr>
              <a:t>sod</a:t>
            </a:r>
            <a:r>
              <a:rPr lang="es-PR" dirty="0" smtClean="0">
                <a:latin typeface="Candara" panose="020E0502030303020204" pitchFamily="34" charset="0"/>
              </a:rPr>
              <a:t>). </a:t>
            </a:r>
            <a:r>
              <a:rPr lang="es-PR" dirty="0">
                <a:latin typeface="Candara" panose="020E0502030303020204" pitchFamily="34" charset="0"/>
              </a:rPr>
              <a:t>Era la reunión íntima de los siervos de Dios tal como se menciona en </a:t>
            </a:r>
            <a:r>
              <a:rPr lang="es-PR" dirty="0" smtClean="0">
                <a:solidFill>
                  <a:srgbClr val="FF0000"/>
                </a:solidFill>
                <a:latin typeface="Candara" panose="020E0502030303020204" pitchFamily="34" charset="0"/>
              </a:rPr>
              <a:t>Job 1:6</a:t>
            </a:r>
            <a:r>
              <a:rPr lang="es-PR" dirty="0" smtClean="0">
                <a:latin typeface="Candara" panose="020E0502030303020204" pitchFamily="34" charset="0"/>
              </a:rPr>
              <a:t>; </a:t>
            </a:r>
            <a:r>
              <a:rPr lang="es-PR" dirty="0">
                <a:solidFill>
                  <a:srgbClr val="FF0000"/>
                </a:solidFill>
                <a:latin typeface="Candara" panose="020E0502030303020204" pitchFamily="34" charset="0"/>
              </a:rPr>
              <a:t>2:1</a:t>
            </a:r>
            <a:r>
              <a:rPr lang="es-PR" dirty="0">
                <a:latin typeface="Candara" panose="020E0502030303020204" pitchFamily="34" charset="0"/>
              </a:rPr>
              <a:t> y </a:t>
            </a:r>
            <a:r>
              <a:rPr lang="es-PR" dirty="0">
                <a:solidFill>
                  <a:srgbClr val="FF0000"/>
                </a:solidFill>
                <a:latin typeface="Candara" panose="020E0502030303020204" pitchFamily="34" charset="0"/>
              </a:rPr>
              <a:t>1 Reyes 22:19–23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es el significado de </a:t>
            </a:r>
            <a:r>
              <a:rPr lang="es-PR" dirty="0">
                <a:solidFill>
                  <a:srgbClr val="FF0000"/>
                </a:solidFill>
                <a:latin typeface="Candara" panose="020E0502030303020204" pitchFamily="34" charset="0"/>
              </a:rPr>
              <a:t>Amós 3:7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Amós </a:t>
            </a:r>
            <a:r>
              <a:rPr lang="es-PR" dirty="0">
                <a:latin typeface="Candara" panose="020E0502030303020204" pitchFamily="34" charset="0"/>
              </a:rPr>
              <a:t>sabe lo que ningún otro ser humano sabe y no puede callarse. Si ruge el león, ¿quién no temerá? </a:t>
            </a:r>
          </a:p>
        </p:txBody>
      </p:sp>
    </p:spTree>
    <p:extLst>
      <p:ext uri="{BB962C8B-B14F-4D97-AF65-F5344CB8AC3E}">
        <p14:creationId xmlns:p14="http://schemas.microsoft.com/office/powerpoint/2010/main" val="795366909"/>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Mensaje contra las mujeres </a:t>
            </a:r>
            <a:r>
              <a:rPr lang="es-PR" sz="4000" dirty="0" smtClean="0">
                <a:latin typeface="Candara" pitchFamily="34" charset="0"/>
                <a:cs typeface="Calibri" pitchFamily="34" charset="0"/>
              </a:rPr>
              <a:t>indolentes  </a:t>
            </a:r>
            <a:r>
              <a:rPr lang="es-PR" sz="3600" dirty="0" smtClean="0">
                <a:solidFill>
                  <a:srgbClr val="FF0000"/>
                </a:solidFill>
                <a:latin typeface="Candara" pitchFamily="34" charset="0"/>
                <a:cs typeface="Calibri" pitchFamily="34" charset="0"/>
              </a:rPr>
              <a:t>Amós </a:t>
            </a:r>
            <a:r>
              <a:rPr lang="es-PR" sz="3600" dirty="0">
                <a:solidFill>
                  <a:srgbClr val="FF0000"/>
                </a:solidFill>
                <a:latin typeface="Candara" pitchFamily="34" charset="0"/>
                <a:cs typeface="Calibri" pitchFamily="34" charset="0"/>
              </a:rPr>
              <a:t>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2819400" y="1832097"/>
            <a:ext cx="3120679" cy="4644903"/>
          </a:xfrm>
          <a:prstGeom prst="rect">
            <a:avLst/>
          </a:prstGeom>
        </p:spPr>
      </p:pic>
    </p:spTree>
    <p:extLst>
      <p:ext uri="{BB962C8B-B14F-4D97-AF65-F5344CB8AC3E}">
        <p14:creationId xmlns:p14="http://schemas.microsoft.com/office/powerpoint/2010/main" val="79994975"/>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Mensaje contra las mujeres indolentes  </a:t>
            </a:r>
            <a:r>
              <a:rPr lang="es-PR" sz="3600" dirty="0">
                <a:solidFill>
                  <a:srgbClr val="FF0000"/>
                </a:solidFill>
                <a:latin typeface="Candara" pitchFamily="34" charset="0"/>
                <a:cs typeface="Calibri" pitchFamily="34" charset="0"/>
              </a:rPr>
              <a:t>Amós 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Oíd esta palabra, vacas de </a:t>
            </a:r>
            <a:r>
              <a:rPr lang="es-PR" i="1" dirty="0" err="1">
                <a:latin typeface="Candara" panose="020E0502030303020204" pitchFamily="34" charset="0"/>
              </a:rPr>
              <a:t>Basán</a:t>
            </a:r>
            <a:r>
              <a:rPr lang="es-PR" i="1" dirty="0">
                <a:latin typeface="Candara" panose="020E0502030303020204" pitchFamily="34" charset="0"/>
              </a:rPr>
              <a:t>, que estáis en el monte de Samaria, que oprimís a los pobres y quebrantáis a los menesterosos, que decís a vuestros señores: Traed, y beberemos</a:t>
            </a:r>
            <a:r>
              <a:rPr lang="es-PR" i="1" dirty="0" smtClean="0">
                <a:latin typeface="Candara" panose="020E0502030303020204" pitchFamily="34" charset="0"/>
              </a:rPr>
              <a:t>. Jehová </a:t>
            </a:r>
            <a:r>
              <a:rPr lang="es-PR" i="1" dirty="0">
                <a:latin typeface="Candara" panose="020E0502030303020204" pitchFamily="34" charset="0"/>
              </a:rPr>
              <a:t>el Señor juró por su santidad: He aquí, vienen sobre vosotras días en que os llevarán con ganchos, y a vuestros descendientes con anzuelos de pescador</a:t>
            </a:r>
            <a:r>
              <a:rPr lang="es-PR" i="1" dirty="0" smtClean="0">
                <a:latin typeface="Candara" panose="020E0502030303020204" pitchFamily="34" charset="0"/>
              </a:rPr>
              <a:t>; y </a:t>
            </a:r>
            <a:r>
              <a:rPr lang="es-PR" i="1" dirty="0">
                <a:latin typeface="Candara" panose="020E0502030303020204" pitchFamily="34" charset="0"/>
              </a:rPr>
              <a:t>saldréis por las brechas una tras otra, y seréis echadas del palacio, dice Jehová.</a:t>
            </a:r>
            <a:r>
              <a:rPr lang="es-PR" dirty="0">
                <a:latin typeface="Candara" panose="020E0502030303020204" pitchFamily="34" charset="0"/>
              </a:rPr>
              <a:t>” </a:t>
            </a:r>
            <a:r>
              <a:rPr lang="es-PR" dirty="0">
                <a:solidFill>
                  <a:srgbClr val="FF0000"/>
                </a:solidFill>
                <a:latin typeface="Candara" panose="020E0502030303020204" pitchFamily="34" charset="0"/>
              </a:rPr>
              <a:t>(Amós 4.1–3, RVR60) </a:t>
            </a:r>
          </a:p>
        </p:txBody>
      </p:sp>
    </p:spTree>
    <p:extLst>
      <p:ext uri="{BB962C8B-B14F-4D97-AF65-F5344CB8AC3E}">
        <p14:creationId xmlns:p14="http://schemas.microsoft.com/office/powerpoint/2010/main" val="344349753"/>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Mensaje contra las mujeres indolentes  </a:t>
            </a:r>
            <a:r>
              <a:rPr lang="es-PR" sz="3600" dirty="0">
                <a:solidFill>
                  <a:srgbClr val="FF0000"/>
                </a:solidFill>
                <a:latin typeface="Candara" pitchFamily="34" charset="0"/>
                <a:cs typeface="Calibri" pitchFamily="34" charset="0"/>
              </a:rPr>
              <a:t>Amós 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a:latin typeface="Candara" panose="020E0502030303020204" pitchFamily="34" charset="0"/>
              </a:rPr>
              <a:t>El empleo de la metáfora del ganado para describir a personas no es del todo extraño en el AT (ver </a:t>
            </a:r>
            <a:r>
              <a:rPr lang="es-PR" dirty="0" smtClean="0">
                <a:solidFill>
                  <a:srgbClr val="FF0000"/>
                </a:solidFill>
                <a:latin typeface="Candara" panose="020E0502030303020204" pitchFamily="34" charset="0"/>
              </a:rPr>
              <a:t>Salmo </a:t>
            </a:r>
            <a:r>
              <a:rPr lang="es-PR" dirty="0">
                <a:solidFill>
                  <a:srgbClr val="FF0000"/>
                </a:solidFill>
                <a:latin typeface="Candara" panose="020E0502030303020204" pitchFamily="34" charset="0"/>
              </a:rPr>
              <a:t>22:12; </a:t>
            </a:r>
            <a:r>
              <a:rPr lang="es-PR" dirty="0" smtClean="0">
                <a:solidFill>
                  <a:srgbClr val="FF0000"/>
                </a:solidFill>
                <a:latin typeface="Candara" panose="020E0502030303020204" pitchFamily="34" charset="0"/>
              </a:rPr>
              <a:t>Jeremías </a:t>
            </a:r>
            <a:r>
              <a:rPr lang="es-PR" dirty="0">
                <a:solidFill>
                  <a:srgbClr val="FF0000"/>
                </a:solidFill>
                <a:latin typeface="Candara" panose="020E0502030303020204" pitchFamily="34" charset="0"/>
              </a:rPr>
              <a:t>31:18; </a:t>
            </a:r>
            <a:r>
              <a:rPr lang="es-PR" dirty="0" smtClean="0">
                <a:solidFill>
                  <a:srgbClr val="FF0000"/>
                </a:solidFill>
                <a:latin typeface="Candara" panose="020E0502030303020204" pitchFamily="34" charset="0"/>
              </a:rPr>
              <a:t>Oseas </a:t>
            </a:r>
            <a:r>
              <a:rPr lang="es-PR" dirty="0">
                <a:solidFill>
                  <a:srgbClr val="FF0000"/>
                </a:solidFill>
                <a:latin typeface="Candara" panose="020E0502030303020204" pitchFamily="34" charset="0"/>
              </a:rPr>
              <a:t>4:16</a:t>
            </a:r>
            <a:r>
              <a:rPr lang="es-PR" dirty="0">
                <a:latin typeface="Candara" panose="020E0502030303020204" pitchFamily="34" charset="0"/>
              </a:rPr>
              <a:t> y </a:t>
            </a:r>
            <a:r>
              <a:rPr lang="es-PR" dirty="0" smtClean="0">
                <a:solidFill>
                  <a:srgbClr val="FF0000"/>
                </a:solidFill>
                <a:latin typeface="Candara" panose="020E0502030303020204" pitchFamily="34" charset="0"/>
              </a:rPr>
              <a:t>Miqueas </a:t>
            </a:r>
            <a:r>
              <a:rPr lang="es-PR" dirty="0">
                <a:solidFill>
                  <a:srgbClr val="FF0000"/>
                </a:solidFill>
                <a:latin typeface="Candara" panose="020E0502030303020204" pitchFamily="34" charset="0"/>
              </a:rPr>
              <a:t>4:13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obstante, Amós habla de las mujeres corpulentas de Samaria con ironía. </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451774" y="2148785"/>
            <a:ext cx="3692226" cy="4532124"/>
          </a:xfrm>
          <a:prstGeom prst="rect">
            <a:avLst/>
          </a:prstGeom>
        </p:spPr>
      </p:pic>
    </p:spTree>
    <p:extLst>
      <p:ext uri="{BB962C8B-B14F-4D97-AF65-F5344CB8AC3E}">
        <p14:creationId xmlns:p14="http://schemas.microsoft.com/office/powerpoint/2010/main" val="3057520010"/>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Mensaje contra las mujeres indolentes  </a:t>
            </a:r>
            <a:r>
              <a:rPr lang="es-PR" sz="3600" dirty="0">
                <a:solidFill>
                  <a:srgbClr val="FF0000"/>
                </a:solidFill>
                <a:latin typeface="Candara" pitchFamily="34" charset="0"/>
                <a:cs typeface="Calibri" pitchFamily="34" charset="0"/>
              </a:rPr>
              <a:t>Amós 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err="1" smtClean="0">
                <a:latin typeface="Candara" panose="020E0502030303020204" pitchFamily="34" charset="0"/>
              </a:rPr>
              <a:t>Basán</a:t>
            </a:r>
            <a:r>
              <a:rPr lang="es-PR" dirty="0">
                <a:latin typeface="Candara" panose="020E0502030303020204" pitchFamily="34" charset="0"/>
              </a:rPr>
              <a:t>, al oriente del Jordán, era bien conocida por la fertilidad de sus pastos (</a:t>
            </a:r>
            <a:r>
              <a:rPr lang="es-PR" dirty="0" smtClean="0">
                <a:solidFill>
                  <a:srgbClr val="FF0000"/>
                </a:solidFill>
                <a:latin typeface="Candara" panose="020E0502030303020204" pitchFamily="34" charset="0"/>
              </a:rPr>
              <a:t>Jeremías </a:t>
            </a:r>
            <a:r>
              <a:rPr lang="es-PR" dirty="0">
                <a:solidFill>
                  <a:srgbClr val="FF0000"/>
                </a:solidFill>
                <a:latin typeface="Candara" panose="020E0502030303020204" pitchFamily="34" charset="0"/>
              </a:rPr>
              <a:t>50:19; </a:t>
            </a:r>
            <a:r>
              <a:rPr lang="es-PR" dirty="0" smtClean="0">
                <a:solidFill>
                  <a:srgbClr val="FF0000"/>
                </a:solidFill>
                <a:latin typeface="Candara" panose="020E0502030303020204" pitchFamily="34" charset="0"/>
              </a:rPr>
              <a:t>Miqueas </a:t>
            </a:r>
            <a:r>
              <a:rPr lang="es-PR" dirty="0">
                <a:solidFill>
                  <a:srgbClr val="FF0000"/>
                </a:solidFill>
                <a:latin typeface="Candara" panose="020E0502030303020204" pitchFamily="34" charset="0"/>
              </a:rPr>
              <a:t>7:14</a:t>
            </a:r>
            <a:r>
              <a:rPr lang="es-PR" dirty="0">
                <a:latin typeface="Candara" panose="020E0502030303020204" pitchFamily="34" charset="0"/>
              </a:rPr>
              <a:t>) y la calidad de su ganado (</a:t>
            </a:r>
            <a:r>
              <a:rPr lang="es-PR" dirty="0" smtClean="0">
                <a:solidFill>
                  <a:srgbClr val="FF0000"/>
                </a:solidFill>
                <a:latin typeface="Candara" panose="020E0502030303020204" pitchFamily="34" charset="0"/>
              </a:rPr>
              <a:t>Deuteronomio </a:t>
            </a:r>
            <a:r>
              <a:rPr lang="es-PR" dirty="0">
                <a:solidFill>
                  <a:srgbClr val="FF0000"/>
                </a:solidFill>
                <a:latin typeface="Candara" panose="020E0502030303020204" pitchFamily="34" charset="0"/>
              </a:rPr>
              <a:t>32:14; </a:t>
            </a:r>
            <a:r>
              <a:rPr lang="es-PR" dirty="0" smtClean="0">
                <a:solidFill>
                  <a:srgbClr val="FF0000"/>
                </a:solidFill>
                <a:latin typeface="Candara" panose="020E0502030303020204" pitchFamily="34" charset="0"/>
              </a:rPr>
              <a:t>Ezequiel </a:t>
            </a:r>
            <a:r>
              <a:rPr lang="es-PR" dirty="0">
                <a:solidFill>
                  <a:srgbClr val="FF0000"/>
                </a:solidFill>
                <a:latin typeface="Candara" panose="020E0502030303020204" pitchFamily="34" charset="0"/>
              </a:rPr>
              <a:t>39:18</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duda estas mujeres de la alta sociedad de Samaria son hermosas y gozan de buena salud, pero su actitud hacia los pobres es reprochable.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821877" y="1828800"/>
            <a:ext cx="3333846" cy="5080781"/>
          </a:xfrm>
          <a:prstGeom prst="rect">
            <a:avLst/>
          </a:prstGeom>
        </p:spPr>
      </p:pic>
    </p:spTree>
    <p:extLst>
      <p:ext uri="{BB962C8B-B14F-4D97-AF65-F5344CB8AC3E}">
        <p14:creationId xmlns:p14="http://schemas.microsoft.com/office/powerpoint/2010/main" val="1553670063"/>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extLst>
              <a:ext uri="{28A0092B-C50C-407E-A947-70E740481C1C}">
                <a14:useLocalDpi xmlns:a14="http://schemas.microsoft.com/office/drawing/2010/main"/>
              </a:ext>
            </a:extLst>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1981200" y="1600200"/>
            <a:ext cx="69342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Por tanto, de esta manera te haré a ti, oh Israel; y porque te he de hacer esto, prepárate para venir al encuentro de tu Dios, oh Israel.</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Amós 4.12,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Mensaje contra las mujeres indolentes  </a:t>
            </a:r>
            <a:r>
              <a:rPr lang="es-PR" sz="3600" dirty="0">
                <a:solidFill>
                  <a:srgbClr val="FF0000"/>
                </a:solidFill>
                <a:latin typeface="Candara" pitchFamily="34" charset="0"/>
                <a:cs typeface="Calibri" pitchFamily="34" charset="0"/>
              </a:rPr>
              <a:t>Amós 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190999" cy="4719638"/>
          </a:xfrm>
        </p:spPr>
        <p:txBody>
          <a:bodyPr>
            <a:normAutofit/>
          </a:bodyPr>
          <a:lstStyle/>
          <a:p>
            <a:r>
              <a:rPr lang="es-PR" dirty="0" smtClean="0">
                <a:latin typeface="Candara" panose="020E0502030303020204" pitchFamily="34" charset="0"/>
              </a:rPr>
              <a:t>Incitan </a:t>
            </a:r>
            <a:r>
              <a:rPr lang="es-PR" dirty="0">
                <a:latin typeface="Candara" panose="020E0502030303020204" pitchFamily="34" charset="0"/>
              </a:rPr>
              <a:t>a sus maridos a que opriman y maltraten a los pobres para tener abundancia de dinero para comprar bebidas y objetos de lujo.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4522763" y="2209800"/>
            <a:ext cx="4448176" cy="3733291"/>
          </a:xfrm>
          <a:prstGeom prst="rect">
            <a:avLst/>
          </a:prstGeom>
        </p:spPr>
      </p:pic>
    </p:spTree>
    <p:extLst>
      <p:ext uri="{BB962C8B-B14F-4D97-AF65-F5344CB8AC3E}">
        <p14:creationId xmlns:p14="http://schemas.microsoft.com/office/powerpoint/2010/main" val="558433228"/>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Mensaje contra las mujeres indolentes  </a:t>
            </a:r>
            <a:r>
              <a:rPr lang="es-PR" sz="3600" dirty="0">
                <a:solidFill>
                  <a:srgbClr val="FF0000"/>
                </a:solidFill>
                <a:latin typeface="Candara" pitchFamily="34" charset="0"/>
                <a:cs typeface="Calibri" pitchFamily="34" charset="0"/>
              </a:rPr>
              <a:t>Amós 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153399" cy="4719638"/>
          </a:xfrm>
        </p:spPr>
        <p:txBody>
          <a:bodyPr>
            <a:normAutofit/>
          </a:bodyPr>
          <a:lstStyle/>
          <a:p>
            <a:r>
              <a:rPr lang="es-PR" dirty="0" smtClean="0">
                <a:latin typeface="Candara" panose="020E0502030303020204" pitchFamily="34" charset="0"/>
              </a:rPr>
              <a:t>Esta </a:t>
            </a:r>
            <a:r>
              <a:rPr lang="es-PR" dirty="0">
                <a:latin typeface="Candara" panose="020E0502030303020204" pitchFamily="34" charset="0"/>
              </a:rPr>
              <a:t>es una situación de mucha actualidad. ¿Quién es responsable?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El tirano que autoriza el asesinato o el soldado que dispara contra la víctima?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Los padres que no cuidan de las necesidades de sus hijos o la sociedad que rehúsa pagarles un sueldo adecuado o los margina de posibles trabajos, diciendo que no tienen preparación, o que son ociosos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567426453"/>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Mensaje contra las mujeres indolentes  </a:t>
            </a:r>
            <a:r>
              <a:rPr lang="es-PR" sz="3600" dirty="0">
                <a:solidFill>
                  <a:srgbClr val="FF0000"/>
                </a:solidFill>
                <a:latin typeface="Candara" pitchFamily="34" charset="0"/>
                <a:cs typeface="Calibri" pitchFamily="34" charset="0"/>
              </a:rPr>
              <a:t>Amós 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20000"/>
          </a:bodyPr>
          <a:lstStyle/>
          <a:p>
            <a:r>
              <a:rPr lang="es-PR" dirty="0" smtClean="0">
                <a:latin typeface="Candara" panose="020E0502030303020204" pitchFamily="34" charset="0"/>
              </a:rPr>
              <a:t>El </a:t>
            </a:r>
            <a:r>
              <a:rPr lang="es-PR" dirty="0">
                <a:latin typeface="Candara" panose="020E0502030303020204" pitchFamily="34" charset="0"/>
              </a:rPr>
              <a:t>indignado profeta proclama que el Señor ha jurado por su santidad que estas mujeres serán llevadas con ganchos al matadero, como hacían con las vacas gordas.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arte del Medio Oriente antiguo nos muestra grabados de presos de guerra tratados de esa forma tan inhumana.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8000"/>
                    </a14:imgEffect>
                    <a14:imgEffect>
                      <a14:brightnessContrast bright="14000"/>
                    </a14:imgEffect>
                  </a14:imgLayer>
                </a14:imgProps>
              </a:ext>
              <a:ext uri="{28A0092B-C50C-407E-A947-70E740481C1C}">
                <a14:useLocalDpi xmlns:a14="http://schemas.microsoft.com/office/drawing/2010/main"/>
              </a:ext>
            </a:extLst>
          </a:blip>
          <a:srcRect r="31295"/>
          <a:stretch/>
        </p:blipFill>
        <p:spPr>
          <a:xfrm>
            <a:off x="5334000" y="2057400"/>
            <a:ext cx="3694574" cy="3581400"/>
          </a:xfrm>
          <a:prstGeom prst="rect">
            <a:avLst/>
          </a:prstGeom>
        </p:spPr>
      </p:pic>
    </p:spTree>
    <p:extLst>
      <p:ext uri="{BB962C8B-B14F-4D97-AF65-F5344CB8AC3E}">
        <p14:creationId xmlns:p14="http://schemas.microsoft.com/office/powerpoint/2010/main" val="3112366047"/>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Mensaje contra las mujeres indolentes  </a:t>
            </a:r>
            <a:r>
              <a:rPr lang="es-PR" sz="3600" dirty="0">
                <a:solidFill>
                  <a:srgbClr val="FF0000"/>
                </a:solidFill>
                <a:latin typeface="Candara" pitchFamily="34" charset="0"/>
                <a:cs typeface="Calibri" pitchFamily="34" charset="0"/>
              </a:rPr>
              <a:t>Amós 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143352" cy="4719638"/>
          </a:xfrm>
        </p:spPr>
        <p:txBody>
          <a:bodyPr>
            <a:normAutofit fontScale="85000" lnSpcReduction="10000"/>
          </a:bodyPr>
          <a:lstStyle/>
          <a:p>
            <a:r>
              <a:rPr lang="es-PR" dirty="0" smtClean="0">
                <a:latin typeface="Candara" panose="020E0502030303020204" pitchFamily="34" charset="0"/>
              </a:rPr>
              <a:t>El hebreo </a:t>
            </a:r>
            <a:r>
              <a:rPr lang="es-PR" dirty="0">
                <a:latin typeface="Candara" panose="020E0502030303020204" pitchFamily="34" charset="0"/>
              </a:rPr>
              <a:t>dice que serán echados a un lugar llamado Hermón, no al palacio (véase nota de la RVA).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se ha identificado ningún lugar con ese nombre, pero no se trata de la famosa montaña que se menciona en la Biblia.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la metáfora es bien clara: serán llevados al cautiverio y quizás a una suerte aun peor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1418" r="4582"/>
          <a:stretch/>
        </p:blipFill>
        <p:spPr>
          <a:xfrm>
            <a:off x="5295753" y="2133600"/>
            <a:ext cx="3848247" cy="3597709"/>
          </a:xfrm>
          <a:prstGeom prst="rect">
            <a:avLst/>
          </a:prstGeom>
        </p:spPr>
      </p:pic>
    </p:spTree>
    <p:extLst>
      <p:ext uri="{BB962C8B-B14F-4D97-AF65-F5344CB8AC3E}">
        <p14:creationId xmlns:p14="http://schemas.microsoft.com/office/powerpoint/2010/main" val="1778278746"/>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flipH="1">
            <a:off x="990600" y="1905001"/>
            <a:ext cx="7255461" cy="4795837"/>
          </a:xfrm>
          <a:prstGeom prst="rect">
            <a:avLst/>
          </a:prstGeom>
        </p:spPr>
      </p:pic>
    </p:spTree>
    <p:extLst>
      <p:ext uri="{BB962C8B-B14F-4D97-AF65-F5344CB8AC3E}">
        <p14:creationId xmlns:p14="http://schemas.microsoft.com/office/powerpoint/2010/main" val="2510576363"/>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534399" cy="4719638"/>
          </a:xfrm>
        </p:spPr>
        <p:txBody>
          <a:bodyPr>
            <a:normAutofit fontScale="85000" lnSpcReduction="10000"/>
          </a:bodyPr>
          <a:lstStyle/>
          <a:p>
            <a:r>
              <a:rPr lang="es-PR" dirty="0">
                <a:latin typeface="Candara" panose="020E0502030303020204" pitchFamily="34" charset="0"/>
              </a:rPr>
              <a:t>“</a:t>
            </a:r>
            <a:r>
              <a:rPr lang="es-PR" i="1" dirty="0">
                <a:latin typeface="Candara" panose="020E0502030303020204" pitchFamily="34" charset="0"/>
              </a:rPr>
              <a:t>Id a </a:t>
            </a:r>
            <a:r>
              <a:rPr lang="es-PR" i="1" dirty="0" err="1">
                <a:latin typeface="Candara" panose="020E0502030303020204" pitchFamily="34" charset="0"/>
              </a:rPr>
              <a:t>Bet</a:t>
            </a:r>
            <a:r>
              <a:rPr lang="es-PR" i="1" dirty="0">
                <a:latin typeface="Candara" panose="020E0502030303020204" pitchFamily="34" charset="0"/>
              </a:rPr>
              <a:t>-el, y prevaricad; aumentad en Gilgal la rebelión, y traed de mañana vuestros sacrificios, y vuestros diezmos cada tres días</a:t>
            </a:r>
            <a:r>
              <a:rPr lang="es-PR" i="1" dirty="0" smtClean="0">
                <a:latin typeface="Candara" panose="020E0502030303020204" pitchFamily="34" charset="0"/>
              </a:rPr>
              <a:t>. Y </a:t>
            </a:r>
            <a:r>
              <a:rPr lang="es-PR" i="1" dirty="0">
                <a:latin typeface="Candara" panose="020E0502030303020204" pitchFamily="34" charset="0"/>
              </a:rPr>
              <a:t>ofreced sacrificio de alabanza con pan leudado, y proclamad, publicad ofrendas voluntarias, pues que así lo queréis, hijos de Israel, dice Jehová el Señor. Os hice estar a diente limpio en todas vuestras ciudades, y hubo falta de pan en todos vuestros pueblos; mas no os volvisteis a mí, dice Jehová. También os detuve la lluvia tres meses antes de la siega; e hice llover sobre una ciudad, y sobre otra ciudad no hice llover; sobre una parte llovió, y la parte sobre la cual no llovió, se </a:t>
            </a:r>
            <a:r>
              <a:rPr lang="es-PR" i="1" dirty="0" smtClean="0">
                <a:latin typeface="Candara" panose="020E0502030303020204" pitchFamily="34" charset="0"/>
              </a:rPr>
              <a:t>secó…”</a:t>
            </a:r>
            <a:endParaRPr lang="es-PR" dirty="0">
              <a:latin typeface="Candara" panose="020E0502030303020204" pitchFamily="34" charset="0"/>
            </a:endParaRPr>
          </a:p>
        </p:txBody>
      </p:sp>
    </p:spTree>
    <p:extLst>
      <p:ext uri="{BB962C8B-B14F-4D97-AF65-F5344CB8AC3E}">
        <p14:creationId xmlns:p14="http://schemas.microsoft.com/office/powerpoint/2010/main" val="2946729478"/>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85000" lnSpcReduction="20000"/>
          </a:bodyPr>
          <a:lstStyle/>
          <a:p>
            <a:r>
              <a:rPr lang="es-PR" dirty="0" smtClean="0">
                <a:latin typeface="Candara" panose="020E0502030303020204" pitchFamily="34" charset="0"/>
              </a:rPr>
              <a:t>“</a:t>
            </a:r>
            <a:r>
              <a:rPr lang="es-PR" i="1" dirty="0" smtClean="0">
                <a:latin typeface="Candara" panose="020E0502030303020204" pitchFamily="34" charset="0"/>
              </a:rPr>
              <a:t>…Y </a:t>
            </a:r>
            <a:r>
              <a:rPr lang="es-PR" i="1" dirty="0">
                <a:latin typeface="Candara" panose="020E0502030303020204" pitchFamily="34" charset="0"/>
              </a:rPr>
              <a:t>venían dos o tres ciudades a una ciudad para beber agua, y no se saciaban; con todo, no os volvisteis a mí, dice Jehová. Os herí con viento solano y con oruga; la langosta devoró vuestros muchos huertos y vuestras viñas, y vuestros higuerales y vuestros olivares; pero nunca os volvisteis a mí, dice Jehová. Envié contra vosotros mortandad tal como en Egipto; maté a espada a vuestros jóvenes, con cautiverio de vuestros caballos, e hice subir el hedor de vuestros campamentos hasta vuestras narices; mas no os volvisteis a mí, dice Jehová. Os trastorné como cuando Dios trastornó a Sodoma y a Gomorra, y fuisteis como tizón escapado del fuego; mas no os volvisteis a mí, dice Jehová.</a:t>
            </a:r>
            <a:r>
              <a:rPr lang="es-PR" dirty="0">
                <a:latin typeface="Candara" panose="020E0502030303020204" pitchFamily="34" charset="0"/>
              </a:rPr>
              <a:t>” </a:t>
            </a:r>
            <a:r>
              <a:rPr lang="es-PR" dirty="0">
                <a:solidFill>
                  <a:srgbClr val="FF0000"/>
                </a:solidFill>
                <a:latin typeface="Candara" panose="020E0502030303020204" pitchFamily="34" charset="0"/>
              </a:rPr>
              <a:t>(Amós 4.4–11, RVR60) </a:t>
            </a:r>
          </a:p>
        </p:txBody>
      </p:sp>
    </p:spTree>
    <p:extLst>
      <p:ext uri="{BB962C8B-B14F-4D97-AF65-F5344CB8AC3E}">
        <p14:creationId xmlns:p14="http://schemas.microsoft.com/office/powerpoint/2010/main" val="349185059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latin typeface="Candara" panose="020E0502030303020204" pitchFamily="34" charset="0"/>
              </a:rPr>
              <a:t>El profeta emplea el mismo imperativo que se halla dos veces en el </a:t>
            </a:r>
            <a:r>
              <a:rPr lang="es-PR" dirty="0">
                <a:solidFill>
                  <a:srgbClr val="FF0000"/>
                </a:solidFill>
                <a:latin typeface="Candara" panose="020E0502030303020204" pitchFamily="34" charset="0"/>
              </a:rPr>
              <a:t>Salmo 100 </a:t>
            </a:r>
            <a:r>
              <a:rPr lang="es-PR" dirty="0">
                <a:latin typeface="Candara" panose="020E0502030303020204" pitchFamily="34" charset="0"/>
              </a:rPr>
              <a:t>con referencia al santuario de Betel, el principal lugar de cultos en el norte, situado a unos 35 km al norte de Jerusalén.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410200" y="2075057"/>
            <a:ext cx="3628036" cy="4752463"/>
          </a:xfrm>
          <a:prstGeom prst="rect">
            <a:avLst/>
          </a:prstGeom>
        </p:spPr>
      </p:pic>
    </p:spTree>
    <p:extLst>
      <p:ext uri="{BB962C8B-B14F-4D97-AF65-F5344CB8AC3E}">
        <p14:creationId xmlns:p14="http://schemas.microsoft.com/office/powerpoint/2010/main" val="3736879860"/>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smtClean="0">
                <a:latin typeface="Candara" panose="020E0502030303020204" pitchFamily="34" charset="0"/>
              </a:rPr>
              <a:t>Gilgal</a:t>
            </a:r>
            <a:r>
              <a:rPr lang="es-PR" dirty="0">
                <a:latin typeface="Candara" panose="020E0502030303020204" pitchFamily="34" charset="0"/>
              </a:rPr>
              <a:t>, juntamente con Dan, eran los otros santuarios del </a:t>
            </a:r>
            <a:r>
              <a:rPr lang="es-PR" dirty="0" smtClean="0">
                <a:latin typeface="Candara" panose="020E0502030303020204" pitchFamily="34" charset="0"/>
              </a:rPr>
              <a:t>norte. </a:t>
            </a:r>
          </a:p>
          <a:p>
            <a:r>
              <a:rPr lang="es-PR" dirty="0" smtClean="0">
                <a:solidFill>
                  <a:srgbClr val="FF0000"/>
                </a:solidFill>
                <a:latin typeface="Candara" panose="020E0502030303020204" pitchFamily="34" charset="0"/>
              </a:rPr>
              <a:t>1ra </a:t>
            </a:r>
            <a:r>
              <a:rPr lang="es-PR" dirty="0">
                <a:solidFill>
                  <a:srgbClr val="FF0000"/>
                </a:solidFill>
                <a:latin typeface="Candara" panose="020E0502030303020204" pitchFamily="34" charset="0"/>
              </a:rPr>
              <a:t>Reyes 12:26–33</a:t>
            </a:r>
            <a:r>
              <a:rPr lang="es-PR" dirty="0">
                <a:latin typeface="Candara" panose="020E0502030303020204" pitchFamily="34" charset="0"/>
              </a:rPr>
              <a:t> y </a:t>
            </a:r>
            <a:r>
              <a:rPr lang="es-PR" dirty="0">
                <a:solidFill>
                  <a:srgbClr val="FF0000"/>
                </a:solidFill>
                <a:latin typeface="Candara" panose="020E0502030303020204" pitchFamily="34" charset="0"/>
              </a:rPr>
              <a:t>Josué 4:19; 5:9 </a:t>
            </a:r>
            <a:r>
              <a:rPr lang="es-PR" dirty="0">
                <a:latin typeface="Candara" panose="020E0502030303020204" pitchFamily="34" charset="0"/>
              </a:rPr>
              <a:t>indican que Gilgal era un santuario al lado del río Jordán. </a:t>
            </a:r>
            <a:endParaRPr lang="es-PR" dirty="0" smtClean="0">
              <a:latin typeface="Candara" panose="020E0502030303020204" pitchFamily="34" charset="0"/>
            </a:endParaRPr>
          </a:p>
          <a:p>
            <a:r>
              <a:rPr lang="es-PR" dirty="0" smtClean="0">
                <a:latin typeface="Candara" panose="020E0502030303020204" pitchFamily="34" charset="0"/>
              </a:rPr>
              <a:t>Oseas </a:t>
            </a:r>
            <a:r>
              <a:rPr lang="es-PR" dirty="0">
                <a:latin typeface="Candara" panose="020E0502030303020204" pitchFamily="34" charset="0"/>
              </a:rPr>
              <a:t>también condenó el culto lujoso en Gilgal (</a:t>
            </a:r>
            <a:r>
              <a:rPr lang="es-PR" dirty="0" smtClean="0">
                <a:solidFill>
                  <a:srgbClr val="FF0000"/>
                </a:solidFill>
                <a:latin typeface="Candara" panose="020E0502030303020204" pitchFamily="34" charset="0"/>
              </a:rPr>
              <a:t>Oseas </a:t>
            </a:r>
            <a:r>
              <a:rPr lang="es-PR" dirty="0">
                <a:solidFill>
                  <a:srgbClr val="FF0000"/>
                </a:solidFill>
                <a:latin typeface="Candara" panose="020E0502030303020204" pitchFamily="34" charset="0"/>
              </a:rPr>
              <a:t>4:15; 9:15; 12:11</a:t>
            </a:r>
            <a:r>
              <a:rPr lang="es-PR" dirty="0">
                <a:latin typeface="Candara" panose="020E0502030303020204" pitchFamily="34" charset="0"/>
              </a:rPr>
              <a:t>). </a:t>
            </a: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flipH="1">
            <a:off x="5791199" y="2019300"/>
            <a:ext cx="3152776" cy="4226174"/>
          </a:xfrm>
          <a:prstGeom prst="rect">
            <a:avLst/>
          </a:prstGeom>
        </p:spPr>
      </p:pic>
    </p:spTree>
    <p:extLst>
      <p:ext uri="{BB962C8B-B14F-4D97-AF65-F5344CB8AC3E}">
        <p14:creationId xmlns:p14="http://schemas.microsoft.com/office/powerpoint/2010/main" val="1829242702"/>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a:latin typeface="Candara" panose="020E0502030303020204" pitchFamily="34" charset="0"/>
              </a:rPr>
              <a:t>Solamente los ricos podían ofrecer los sacrificios y ofrendas con la abundancia y frecuencia que Amós menciona. </a:t>
            </a:r>
            <a:endParaRPr lang="es-PR" dirty="0" smtClean="0">
              <a:latin typeface="Candara" panose="020E0502030303020204" pitchFamily="34" charset="0"/>
            </a:endParaRPr>
          </a:p>
          <a:p>
            <a:r>
              <a:rPr lang="es-PR" dirty="0" smtClean="0">
                <a:latin typeface="Candara" panose="020E0502030303020204" pitchFamily="34" charset="0"/>
              </a:rPr>
              <a:t>Con </a:t>
            </a:r>
            <a:r>
              <a:rPr lang="es-PR" dirty="0">
                <a:latin typeface="Candara" panose="020E0502030303020204" pitchFamily="34" charset="0"/>
              </a:rPr>
              <a:t>fina ironía los invita a traer sus diezmos cada tres días en lugar de cada tres años como la ley estipula (</a:t>
            </a:r>
            <a:r>
              <a:rPr lang="es-PR" dirty="0" smtClean="0">
                <a:solidFill>
                  <a:srgbClr val="FF0000"/>
                </a:solidFill>
                <a:latin typeface="Candara" panose="020E0502030303020204" pitchFamily="34" charset="0"/>
              </a:rPr>
              <a:t>Deuteronomio </a:t>
            </a:r>
            <a:r>
              <a:rPr lang="es-PR" dirty="0">
                <a:solidFill>
                  <a:srgbClr val="FF0000"/>
                </a:solidFill>
                <a:latin typeface="Candara" panose="020E0502030303020204" pitchFamily="34" charset="0"/>
              </a:rPr>
              <a:t>14:28</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Effect>
                      <a14:brightnessContrast bright="10000" contrast="20000"/>
                    </a14:imgEffect>
                  </a14:imgLayer>
                </a14:imgProps>
              </a:ext>
              <a:ext uri="{28A0092B-C50C-407E-A947-70E740481C1C}">
                <a14:useLocalDpi xmlns:a14="http://schemas.microsoft.com/office/drawing/2010/main"/>
              </a:ext>
            </a:extLst>
          </a:blip>
          <a:stretch>
            <a:fillRect/>
          </a:stretch>
        </p:blipFill>
        <p:spPr>
          <a:xfrm>
            <a:off x="5392479" y="1995488"/>
            <a:ext cx="3657600" cy="4248150"/>
          </a:xfrm>
          <a:prstGeom prst="rect">
            <a:avLst/>
          </a:prstGeom>
        </p:spPr>
      </p:pic>
    </p:spTree>
    <p:extLst>
      <p:ext uri="{BB962C8B-B14F-4D97-AF65-F5344CB8AC3E}">
        <p14:creationId xmlns:p14="http://schemas.microsoft.com/office/powerpoint/2010/main" val="986564189"/>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304800" y="1905000"/>
            <a:ext cx="8639176" cy="4800600"/>
          </a:xfrm>
        </p:spPr>
        <p:txBody>
          <a:bodyPr>
            <a:normAutofit fontScale="77500" lnSpcReduction="20000"/>
          </a:bodyPr>
          <a:lstStyle/>
          <a:p>
            <a:r>
              <a:rPr lang="es-PR" sz="3600" dirty="0" smtClean="0">
                <a:latin typeface="Candara" pitchFamily="34" charset="0"/>
                <a:cs typeface="Calibri" pitchFamily="34" charset="0"/>
              </a:rPr>
              <a:t>La elección implica privilegios, pero también responsabilidades</a:t>
            </a:r>
            <a:endParaRPr lang="es-PR" sz="3600" noProof="0" dirty="0" smtClean="0">
              <a:latin typeface="Candara" pitchFamily="34" charset="0"/>
              <a:cs typeface="Calibri" pitchFamily="34" charset="0"/>
            </a:endParaRPr>
          </a:p>
          <a:p>
            <a:pPr lvl="1"/>
            <a:r>
              <a:rPr lang="es-PR" sz="3200" noProof="0" dirty="0" smtClean="0">
                <a:solidFill>
                  <a:srgbClr val="FF0000"/>
                </a:solidFill>
                <a:latin typeface="Candara" pitchFamily="34" charset="0"/>
                <a:ea typeface="+mn-ea"/>
                <a:cs typeface="Calibri" pitchFamily="34" charset="0"/>
              </a:rPr>
              <a:t>Amós 3.1-2</a:t>
            </a:r>
          </a:p>
          <a:p>
            <a:r>
              <a:rPr lang="es-PR" sz="3600" dirty="0" smtClean="0">
                <a:latin typeface="Candara" pitchFamily="34" charset="0"/>
                <a:cs typeface="Calibri" pitchFamily="34" charset="0"/>
              </a:rPr>
              <a:t>La palabra profética es firme y segura</a:t>
            </a:r>
          </a:p>
          <a:p>
            <a:pPr lvl="1"/>
            <a:r>
              <a:rPr lang="es-PR" sz="3200" dirty="0" smtClean="0">
                <a:solidFill>
                  <a:srgbClr val="FF0000"/>
                </a:solidFill>
                <a:latin typeface="Candara" pitchFamily="34" charset="0"/>
                <a:cs typeface="Calibri" pitchFamily="34" charset="0"/>
              </a:rPr>
              <a:t>Amós 3.3-8</a:t>
            </a:r>
          </a:p>
          <a:p>
            <a:r>
              <a:rPr lang="es-PR" sz="3600" dirty="0" smtClean="0">
                <a:latin typeface="Candara" pitchFamily="34" charset="0"/>
                <a:cs typeface="Calibri" pitchFamily="34" charset="0"/>
              </a:rPr>
              <a:t>Mensaje contra las mujeres indolentes</a:t>
            </a:r>
          </a:p>
          <a:p>
            <a:pPr lvl="1"/>
            <a:r>
              <a:rPr lang="es-PR" sz="3200" dirty="0" smtClean="0">
                <a:solidFill>
                  <a:srgbClr val="FF0000"/>
                </a:solidFill>
                <a:latin typeface="Candara" pitchFamily="34" charset="0"/>
                <a:cs typeface="Calibri" pitchFamily="34" charset="0"/>
              </a:rPr>
              <a:t>Amós 4.1-3</a:t>
            </a:r>
          </a:p>
          <a:p>
            <a:r>
              <a:rPr lang="es-PR" sz="3600" dirty="0" smtClean="0">
                <a:latin typeface="Candara" pitchFamily="34" charset="0"/>
                <a:cs typeface="Calibri" pitchFamily="34" charset="0"/>
              </a:rPr>
              <a:t>El castigo contra dos pecados</a:t>
            </a:r>
          </a:p>
          <a:p>
            <a:pPr lvl="1"/>
            <a:r>
              <a:rPr lang="es-PR" sz="3200" dirty="0" smtClean="0">
                <a:solidFill>
                  <a:srgbClr val="FF0000"/>
                </a:solidFill>
                <a:latin typeface="Candara" pitchFamily="34" charset="0"/>
                <a:cs typeface="Calibri" pitchFamily="34" charset="0"/>
              </a:rPr>
              <a:t>Amós 4.4-11</a:t>
            </a:r>
          </a:p>
          <a:p>
            <a:r>
              <a:rPr lang="es-PR" sz="3600" dirty="0" smtClean="0">
                <a:latin typeface="Candara" pitchFamily="34" charset="0"/>
                <a:cs typeface="Calibri" pitchFamily="34" charset="0"/>
              </a:rPr>
              <a:t>La advertencia a Israel: Prepárate para venir al encuentro de tu Dios</a:t>
            </a:r>
            <a:endParaRPr lang="es-PR" sz="3600" dirty="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Amós </a:t>
            </a:r>
            <a:r>
              <a:rPr lang="es-PR" sz="3200" dirty="0" smtClean="0">
                <a:solidFill>
                  <a:srgbClr val="FF0000"/>
                </a:solidFill>
                <a:latin typeface="Candara" pitchFamily="34" charset="0"/>
                <a:cs typeface="Calibri" pitchFamily="34" charset="0"/>
              </a:rPr>
              <a:t>4.12-13</a:t>
            </a:r>
            <a:endParaRPr lang="es-PR" sz="3200"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frase ya que eso es lo que os gusta (</a:t>
            </a:r>
            <a:r>
              <a:rPr lang="es-PR" dirty="0">
                <a:solidFill>
                  <a:srgbClr val="FF0000"/>
                </a:solidFill>
                <a:latin typeface="Candara" panose="020E0502030303020204" pitchFamily="34" charset="0"/>
              </a:rPr>
              <a:t>4:5</a:t>
            </a:r>
            <a:r>
              <a:rPr lang="es-PR" dirty="0">
                <a:latin typeface="Candara" panose="020E0502030303020204" pitchFamily="34" charset="0"/>
              </a:rPr>
              <a:t>) indica que el pueblo practicaba el culto para satisfacer sus propios deseos, no para adorar a Dios.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centro de la vida de esos ricos se hallaba en el dinero, no en Dios. </a:t>
            </a:r>
            <a:endParaRPr lang="es-PR" dirty="0" smtClean="0">
              <a:latin typeface="Candara" panose="020E0502030303020204" pitchFamily="34" charset="0"/>
            </a:endParaRPr>
          </a:p>
        </p:txBody>
      </p:sp>
      <p:pic>
        <p:nvPicPr>
          <p:cNvPr id="1026" name="Picture 2" descr="http://globalmicaiah.org/wp-content/uploads/2010/10/solomon-sermon.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5580063" y="2183607"/>
            <a:ext cx="3363913" cy="408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195290"/>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smtClean="0">
                <a:latin typeface="Candara" panose="020E0502030303020204" pitchFamily="34" charset="0"/>
              </a:rPr>
              <a:t>Incluso</a:t>
            </a:r>
            <a:r>
              <a:rPr lang="es-PR" dirty="0">
                <a:latin typeface="Candara" panose="020E0502030303020204" pitchFamily="34" charset="0"/>
              </a:rPr>
              <a:t>, solamente podían ofrecer semejantes sacrificios y ofrendas porque habían robado a los pobres. </a:t>
            </a:r>
            <a:endParaRPr lang="es-PR" dirty="0" smtClean="0">
              <a:latin typeface="Candara" panose="020E0502030303020204" pitchFamily="34" charset="0"/>
            </a:endParaRPr>
          </a:p>
          <a:p>
            <a:r>
              <a:rPr lang="es-PR" dirty="0" smtClean="0">
                <a:latin typeface="Candara" panose="020E0502030303020204" pitchFamily="34" charset="0"/>
              </a:rPr>
              <a:t>Amós </a:t>
            </a:r>
            <a:r>
              <a:rPr lang="es-PR" dirty="0">
                <a:latin typeface="Candara" panose="020E0502030303020204" pitchFamily="34" charset="0"/>
              </a:rPr>
              <a:t>dice muy claramente que tales actividades constituían nada menos que rebelión contra Dios.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que él requería era “hacer justicia, amar misericordia y caminar humildemente con tu Dios” (</a:t>
            </a:r>
            <a:r>
              <a:rPr lang="es-PR" dirty="0" smtClean="0">
                <a:solidFill>
                  <a:srgbClr val="FF0000"/>
                </a:solidFill>
                <a:latin typeface="Candara" panose="020E0502030303020204" pitchFamily="34" charset="0"/>
              </a:rPr>
              <a:t>Miqueas </a:t>
            </a:r>
            <a:r>
              <a:rPr lang="es-PR" dirty="0">
                <a:solidFill>
                  <a:srgbClr val="FF0000"/>
                </a:solidFill>
                <a:latin typeface="Candara" panose="020E0502030303020204" pitchFamily="34" charset="0"/>
              </a:rPr>
              <a:t>6:8</a:t>
            </a:r>
            <a:r>
              <a:rPr lang="es-PR" dirty="0">
                <a:latin typeface="Candara" panose="020E0502030303020204" pitchFamily="34" charset="0"/>
              </a:rPr>
              <a:t>).</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7018" r="23950"/>
          <a:stretch/>
        </p:blipFill>
        <p:spPr>
          <a:xfrm>
            <a:off x="5594350" y="2111227"/>
            <a:ext cx="3168649" cy="4304776"/>
          </a:xfrm>
          <a:prstGeom prst="rect">
            <a:avLst/>
          </a:prstGeom>
        </p:spPr>
      </p:pic>
    </p:spTree>
    <p:extLst>
      <p:ext uri="{BB962C8B-B14F-4D97-AF65-F5344CB8AC3E}">
        <p14:creationId xmlns:p14="http://schemas.microsoft.com/office/powerpoint/2010/main" val="244176208"/>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latin typeface="Candara" panose="020E0502030303020204" pitchFamily="34" charset="0"/>
              </a:rPr>
              <a:t>Después de hablar sobre lo que el pueblo hace, Amós pasa a hablar sobre lo que Dios ha hecho para advertirles de su peligro. </a:t>
            </a:r>
            <a:endParaRPr lang="es-PR" dirty="0" smtClean="0">
              <a:latin typeface="Candara" panose="020E0502030303020204" pitchFamily="34" charset="0"/>
            </a:endParaRPr>
          </a:p>
          <a:p>
            <a:r>
              <a:rPr lang="es-PR" dirty="0" smtClean="0">
                <a:latin typeface="Candara" panose="020E0502030303020204" pitchFamily="34" charset="0"/>
              </a:rPr>
              <a:t>Enumera </a:t>
            </a:r>
            <a:r>
              <a:rPr lang="es-PR" dirty="0">
                <a:latin typeface="Candara" panose="020E0502030303020204" pitchFamily="34" charset="0"/>
              </a:rPr>
              <a:t>siete desastres que resultan de causas naturales, con excepción del penúltimo.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40000"/>
                    </a14:imgEffect>
                    <a14:imgEffect>
                      <a14:brightnessContrast bright="12000" contrast="20000"/>
                    </a14:imgEffect>
                  </a14:imgLayer>
                </a14:imgProps>
              </a:ext>
              <a:ext uri="{28A0092B-C50C-407E-A947-70E740481C1C}">
                <a14:useLocalDpi xmlns:a14="http://schemas.microsoft.com/office/drawing/2010/main"/>
              </a:ext>
            </a:extLst>
          </a:blip>
          <a:stretch>
            <a:fillRect/>
          </a:stretch>
        </p:blipFill>
        <p:spPr>
          <a:xfrm>
            <a:off x="5513959" y="2146004"/>
            <a:ext cx="3430017" cy="4561922"/>
          </a:xfrm>
          <a:prstGeom prst="rect">
            <a:avLst/>
          </a:prstGeom>
        </p:spPr>
      </p:pic>
    </p:spTree>
    <p:extLst>
      <p:ext uri="{BB962C8B-B14F-4D97-AF65-F5344CB8AC3E}">
        <p14:creationId xmlns:p14="http://schemas.microsoft.com/office/powerpoint/2010/main" val="1638544945"/>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smtClean="0">
                <a:latin typeface="Candara" panose="020E0502030303020204" pitchFamily="34" charset="0"/>
              </a:rPr>
              <a:t>Son </a:t>
            </a:r>
            <a:r>
              <a:rPr lang="es-PR" dirty="0">
                <a:latin typeface="Candara" panose="020E0502030303020204" pitchFamily="34" charset="0"/>
              </a:rPr>
              <a:t>todas acciones disciplinarias realizadas a lo largo de su historia: hambre, sequía, viento solano, plaga de langostas, mortandad, muerte a espada y terremoto. </a:t>
            </a:r>
            <a:endParaRPr lang="es-PR" dirty="0" smtClean="0">
              <a:latin typeface="Candara" panose="020E0502030303020204" pitchFamily="34" charset="0"/>
            </a:endParaRPr>
          </a:p>
          <a:p>
            <a:r>
              <a:rPr lang="es-PR" dirty="0" smtClean="0">
                <a:latin typeface="Candara" panose="020E0502030303020204" pitchFamily="34" charset="0"/>
              </a:rPr>
              <a:t>Tales </a:t>
            </a:r>
            <a:r>
              <a:rPr lang="es-PR" dirty="0">
                <a:latin typeface="Candara" panose="020E0502030303020204" pitchFamily="34" charset="0"/>
              </a:rPr>
              <a:t>desastres normalmente llevarían a la gente a “volver” a Dios, pero parece que no habían servido para nada en el caso de Israel</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40000"/>
                    </a14:imgEffect>
                    <a14:imgEffect>
                      <a14:brightnessContrast bright="18000"/>
                    </a14:imgEffect>
                  </a14:imgLayer>
                </a14:imgProps>
              </a:ext>
              <a:ext uri="{28A0092B-C50C-407E-A947-70E740481C1C}">
                <a14:useLocalDpi xmlns:a14="http://schemas.microsoft.com/office/drawing/2010/main"/>
              </a:ext>
            </a:extLst>
          </a:blip>
          <a:stretch>
            <a:fillRect/>
          </a:stretch>
        </p:blipFill>
        <p:spPr>
          <a:xfrm>
            <a:off x="5513959" y="2146004"/>
            <a:ext cx="3430017" cy="4561922"/>
          </a:xfrm>
          <a:prstGeom prst="rect">
            <a:avLst/>
          </a:prstGeom>
        </p:spPr>
      </p:pic>
    </p:spTree>
    <p:extLst>
      <p:ext uri="{BB962C8B-B14F-4D97-AF65-F5344CB8AC3E}">
        <p14:creationId xmlns:p14="http://schemas.microsoft.com/office/powerpoint/2010/main" val="2443072040"/>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latin typeface="Candara" panose="020E0502030303020204" pitchFamily="34" charset="0"/>
              </a:rPr>
              <a:t>Dios había indicado en la </a:t>
            </a:r>
            <a:r>
              <a:rPr lang="es-PR" dirty="0" err="1">
                <a:latin typeface="Candara" panose="020E0502030303020204" pitchFamily="34" charset="0"/>
              </a:rPr>
              <a:t>torah</a:t>
            </a:r>
            <a:r>
              <a:rPr lang="es-PR" dirty="0">
                <a:latin typeface="Candara" panose="020E0502030303020204" pitchFamily="34" charset="0"/>
              </a:rPr>
              <a:t> que al obedecer las leyes y los mandamientos de Dios vendrían bendiciones, y al desobedecerlos vendrían maldiciones o castigos (</a:t>
            </a:r>
            <a:r>
              <a:rPr lang="es-PR" dirty="0" smtClean="0">
                <a:solidFill>
                  <a:srgbClr val="FF0000"/>
                </a:solidFill>
                <a:latin typeface="Candara" panose="020E0502030303020204" pitchFamily="34" charset="0"/>
              </a:rPr>
              <a:t>Levítico </a:t>
            </a:r>
            <a:r>
              <a:rPr lang="es-PR" dirty="0">
                <a:solidFill>
                  <a:srgbClr val="FF0000"/>
                </a:solidFill>
                <a:latin typeface="Candara" panose="020E0502030303020204" pitchFamily="34" charset="0"/>
              </a:rPr>
              <a:t>26 </a:t>
            </a:r>
            <a:r>
              <a:rPr lang="es-PR" dirty="0">
                <a:latin typeface="Candara" panose="020E0502030303020204" pitchFamily="34" charset="0"/>
              </a:rPr>
              <a:t>y </a:t>
            </a:r>
            <a:r>
              <a:rPr lang="es-PR" dirty="0" smtClean="0">
                <a:solidFill>
                  <a:srgbClr val="FF0000"/>
                </a:solidFill>
                <a:latin typeface="Candara" panose="020E0502030303020204" pitchFamily="34" charset="0"/>
              </a:rPr>
              <a:t>Deuteronomio </a:t>
            </a:r>
            <a:r>
              <a:rPr lang="es-PR" dirty="0">
                <a:solidFill>
                  <a:srgbClr val="FF0000"/>
                </a:solidFill>
                <a:latin typeface="Candara" panose="020E0502030303020204" pitchFamily="34" charset="0"/>
              </a:rPr>
              <a:t>28</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257800" y="2133600"/>
            <a:ext cx="3124200" cy="4326338"/>
          </a:xfrm>
          <a:prstGeom prst="rect">
            <a:avLst/>
          </a:prstGeom>
        </p:spPr>
      </p:pic>
    </p:spTree>
    <p:extLst>
      <p:ext uri="{BB962C8B-B14F-4D97-AF65-F5344CB8AC3E}">
        <p14:creationId xmlns:p14="http://schemas.microsoft.com/office/powerpoint/2010/main" val="2728885682"/>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Igualmente </a:t>
            </a:r>
            <a:r>
              <a:rPr lang="es-PR" dirty="0">
                <a:latin typeface="Candara" panose="020E0502030303020204" pitchFamily="34" charset="0"/>
              </a:rPr>
              <a:t>Samuel, al establecer la monarquía en Israel, habló claramente del peligro de obedecer a los hombres en lugar de obedecer a Dios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Samuel </a:t>
            </a:r>
            <a:r>
              <a:rPr lang="es-PR" dirty="0">
                <a:solidFill>
                  <a:srgbClr val="FF0000"/>
                </a:solidFill>
                <a:latin typeface="Candara" panose="020E0502030303020204" pitchFamily="34" charset="0"/>
              </a:rPr>
              <a:t>12:1–25</a:t>
            </a:r>
            <a:r>
              <a:rPr lang="es-PR" dirty="0">
                <a:latin typeface="Candara" panose="020E0502030303020204" pitchFamily="34" charset="0"/>
              </a:rPr>
              <a:t>). </a:t>
            </a:r>
            <a:endParaRPr lang="es-PR" dirty="0" smtClean="0">
              <a:latin typeface="Candara" panose="020E0502030303020204" pitchFamily="34" charset="0"/>
            </a:endParaRPr>
          </a:p>
        </p:txBody>
      </p:sp>
      <p:pic>
        <p:nvPicPr>
          <p:cNvPr id="2050" name="Picture 2" descr="http://christianimagesource.com/prophet_samuel__image_8_sjpg1241.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34000"/>
                    </a14:imgEffect>
                  </a14:imgLayer>
                </a14:imgProps>
              </a:ext>
              <a:ext uri="{28A0092B-C50C-407E-A947-70E740481C1C}">
                <a14:useLocalDpi xmlns:a14="http://schemas.microsoft.com/office/drawing/2010/main"/>
              </a:ext>
            </a:extLst>
          </a:blip>
          <a:srcRect/>
          <a:stretch>
            <a:fillRect/>
          </a:stretch>
        </p:blipFill>
        <p:spPr bwMode="auto">
          <a:xfrm>
            <a:off x="5686807" y="2209800"/>
            <a:ext cx="3257169" cy="392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2516084"/>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Seguramente </a:t>
            </a:r>
            <a:r>
              <a:rPr lang="es-PR" dirty="0">
                <a:latin typeface="Candara" panose="020E0502030303020204" pitchFamily="34" charset="0"/>
              </a:rPr>
              <a:t>los profetas tenían estas enseñanzas en mente al escribir sus oráculos.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ya había indicado al pueblo la importancia de seguirlo y las consecuencias de no hacerlo.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610226" y="2209800"/>
            <a:ext cx="3076574" cy="4000500"/>
          </a:xfrm>
          <a:prstGeom prst="rect">
            <a:avLst/>
          </a:prstGeom>
        </p:spPr>
      </p:pic>
    </p:spTree>
    <p:extLst>
      <p:ext uri="{BB962C8B-B14F-4D97-AF65-F5344CB8AC3E}">
        <p14:creationId xmlns:p14="http://schemas.microsoft.com/office/powerpoint/2010/main" val="3873643619"/>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smtClean="0">
                <a:latin typeface="Candara" panose="020E0502030303020204" pitchFamily="34" charset="0"/>
              </a:rPr>
              <a:t>Aquí </a:t>
            </a:r>
            <a:r>
              <a:rPr lang="es-PR" dirty="0">
                <a:latin typeface="Candara" panose="020E0502030303020204" pitchFamily="34" charset="0"/>
              </a:rPr>
              <a:t>Dios (Por mi parte…), por medio de su profeta les hace recordar que en siete ocasiones distintas había actuado para hacerlos volver y ser leales al pacto que habían aceptado.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resultado en cada caso suena como un triste estribillo: Pero no os volvisteis a mí</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40000"/>
                    </a14:imgEffect>
                    <a14:imgEffect>
                      <a14:brightnessContrast bright="12000" contrast="20000"/>
                    </a14:imgEffect>
                  </a14:imgLayer>
                </a14:imgProps>
              </a:ext>
              <a:ext uri="{28A0092B-C50C-407E-A947-70E740481C1C}">
                <a14:useLocalDpi xmlns:a14="http://schemas.microsoft.com/office/drawing/2010/main"/>
              </a:ext>
            </a:extLst>
          </a:blip>
          <a:stretch>
            <a:fillRect/>
          </a:stretch>
        </p:blipFill>
        <p:spPr>
          <a:xfrm>
            <a:off x="5513959" y="2146004"/>
            <a:ext cx="3430017" cy="4561922"/>
          </a:xfrm>
          <a:prstGeom prst="rect">
            <a:avLst/>
          </a:prstGeom>
        </p:spPr>
      </p:pic>
    </p:spTree>
    <p:extLst>
      <p:ext uri="{BB962C8B-B14F-4D97-AF65-F5344CB8AC3E}">
        <p14:creationId xmlns:p14="http://schemas.microsoft.com/office/powerpoint/2010/main" val="681876657"/>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58383" cy="4719638"/>
          </a:xfrm>
        </p:spPr>
        <p:txBody>
          <a:bodyPr>
            <a:normAutofit fontScale="85000" lnSpcReduction="10000"/>
          </a:bodyPr>
          <a:lstStyle/>
          <a:p>
            <a:r>
              <a:rPr lang="es-PR" dirty="0">
                <a:latin typeface="Candara" panose="020E0502030303020204" pitchFamily="34" charset="0"/>
              </a:rPr>
              <a:t>Los oyentes del profeta deberían haber tenido en su conocimiento estos eventos, y el ser confrontados con la realidad de que eran castigos de Dios sobre su pueblo debería haberlos hecho reconocer cómo habían dejado de responder a Dios en momentos decisivos de su historia, y que esos desastres en realidad eran castigos de Dios. </a:t>
            </a:r>
          </a:p>
        </p:txBody>
      </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sharpenSoften amount="40000"/>
                    </a14:imgEffect>
                    <a14:imgEffect>
                      <a14:brightnessContrast bright="12000" contrast="20000"/>
                    </a14:imgEffect>
                  </a14:imgLayer>
                </a14:imgProps>
              </a:ext>
              <a:ext uri="{28A0092B-C50C-407E-A947-70E740481C1C}">
                <a14:useLocalDpi xmlns:a14="http://schemas.microsoft.com/office/drawing/2010/main"/>
              </a:ext>
            </a:extLst>
          </a:blip>
          <a:stretch>
            <a:fillRect/>
          </a:stretch>
        </p:blipFill>
        <p:spPr>
          <a:xfrm>
            <a:off x="5513959" y="2146004"/>
            <a:ext cx="3430017" cy="4561922"/>
          </a:xfrm>
          <a:prstGeom prst="rect">
            <a:avLst/>
          </a:prstGeom>
        </p:spPr>
      </p:pic>
    </p:spTree>
    <p:extLst>
      <p:ext uri="{BB962C8B-B14F-4D97-AF65-F5344CB8AC3E}">
        <p14:creationId xmlns:p14="http://schemas.microsoft.com/office/powerpoint/2010/main" val="2314696516"/>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85000" lnSpcReduction="10000"/>
          </a:bodyPr>
          <a:lstStyle/>
          <a:p>
            <a:r>
              <a:rPr lang="es-PR" dirty="0">
                <a:latin typeface="Candara" panose="020E0502030303020204" pitchFamily="34" charset="0"/>
              </a:rPr>
              <a:t>El AT en varias ocasiones describe tiempos de hambre que amenazaron al pueblo.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frase a diente limpio (</a:t>
            </a:r>
            <a:r>
              <a:rPr lang="es-PR" dirty="0">
                <a:solidFill>
                  <a:srgbClr val="FF0000"/>
                </a:solidFill>
                <a:latin typeface="Candara" panose="020E0502030303020204" pitchFamily="34" charset="0"/>
              </a:rPr>
              <a:t>v. 6</a:t>
            </a:r>
            <a:r>
              <a:rPr lang="es-PR" dirty="0">
                <a:latin typeface="Candara" panose="020E0502030303020204" pitchFamily="34" charset="0"/>
              </a:rPr>
              <a:t>) es un recuerdo escalofriante de la realidad del hambre.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muchas ocasiones los tiempos de hambre eran causados por sequía, por la falta de las lluvias tardías o tempranas, o a veces había lluvia en un lugar y sequía en otro.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l="47455"/>
          <a:stretch/>
        </p:blipFill>
        <p:spPr>
          <a:xfrm>
            <a:off x="5816222" y="2087405"/>
            <a:ext cx="3251578" cy="4084795"/>
          </a:xfrm>
          <a:prstGeom prst="rect">
            <a:avLst/>
          </a:prstGeom>
        </p:spPr>
      </p:pic>
    </p:spTree>
    <p:extLst>
      <p:ext uri="{BB962C8B-B14F-4D97-AF65-F5344CB8AC3E}">
        <p14:creationId xmlns:p14="http://schemas.microsoft.com/office/powerpoint/2010/main" val="670993300"/>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4952999" cy="4823901"/>
          </a:xfrm>
        </p:spPr>
        <p:txBody>
          <a:bodyPr>
            <a:normAutofit fontScale="92500" lnSpcReduction="20000"/>
          </a:bodyPr>
          <a:lstStyle/>
          <a:p>
            <a:r>
              <a:rPr lang="es-PR" dirty="0" smtClean="0">
                <a:latin typeface="Candara" panose="020E0502030303020204" pitchFamily="34" charset="0"/>
              </a:rPr>
              <a:t>Los eventos que veremos hoy suceden casi </a:t>
            </a:r>
            <a:r>
              <a:rPr lang="es-PR" dirty="0">
                <a:latin typeface="Candara" panose="020E0502030303020204" pitchFamily="34" charset="0"/>
              </a:rPr>
              <a:t>veinticinco años antes de la caída de Israel. </a:t>
            </a:r>
            <a:endParaRPr lang="es-PR" dirty="0" smtClean="0">
              <a:latin typeface="Candara" panose="020E0502030303020204" pitchFamily="34" charset="0"/>
            </a:endParaRPr>
          </a:p>
          <a:p>
            <a:r>
              <a:rPr lang="es-PR" dirty="0" smtClean="0">
                <a:latin typeface="Candara" panose="020E0502030303020204" pitchFamily="34" charset="0"/>
              </a:rPr>
              <a:t>Estamos </a:t>
            </a:r>
            <a:r>
              <a:rPr lang="es-PR" dirty="0">
                <a:latin typeface="Candara" panose="020E0502030303020204" pitchFamily="34" charset="0"/>
              </a:rPr>
              <a:t>de visita en la ciudad de </a:t>
            </a:r>
            <a:r>
              <a:rPr lang="es-PR" dirty="0" err="1">
                <a:latin typeface="Candara" panose="020E0502030303020204" pitchFamily="34" charset="0"/>
              </a:rPr>
              <a:t>Bet</a:t>
            </a:r>
            <a:r>
              <a:rPr lang="es-PR" dirty="0">
                <a:latin typeface="Candara" panose="020E0502030303020204" pitchFamily="34" charset="0"/>
              </a:rPr>
              <a:t>-el, donde el rey </a:t>
            </a:r>
            <a:r>
              <a:rPr lang="es-PR" dirty="0" err="1">
                <a:latin typeface="Candara" panose="020E0502030303020204" pitchFamily="34" charset="0"/>
              </a:rPr>
              <a:t>Jeroboam</a:t>
            </a:r>
            <a:r>
              <a:rPr lang="es-PR" dirty="0">
                <a:latin typeface="Candara" panose="020E0502030303020204" pitchFamily="34" charset="0"/>
              </a:rPr>
              <a:t> II tiene su capilla privada y </a:t>
            </a:r>
            <a:r>
              <a:rPr lang="es-PR" dirty="0" err="1">
                <a:latin typeface="Candara" panose="020E0502030303020204" pitchFamily="34" charset="0"/>
              </a:rPr>
              <a:t>Amasías</a:t>
            </a:r>
            <a:r>
              <a:rPr lang="es-PR" dirty="0">
                <a:latin typeface="Candara" panose="020E0502030303020204" pitchFamily="34" charset="0"/>
              </a:rPr>
              <a:t> es su sacerdote.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nación disfruta de paz y prosperidad; es más, vive en lujo.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Amós 3 y 4</a:t>
            </a:r>
            <a:endParaRPr lang="es-PR" sz="4000" dirty="0">
              <a:solidFill>
                <a:schemeClr val="bg1"/>
              </a:solidFill>
              <a:latin typeface="Candara" pitchFamily="34" charset="0"/>
              <a:cs typeface="Calibri"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8000"/>
                    </a14:imgEffect>
                    <a14:imgEffect>
                      <a14:brightnessContrast bright="9000"/>
                    </a14:imgEffect>
                  </a14:imgLayer>
                </a14:imgProps>
              </a:ext>
              <a:ext uri="{28A0092B-C50C-407E-A947-70E740481C1C}">
                <a14:useLocalDpi xmlns:a14="http://schemas.microsoft.com/office/drawing/2010/main"/>
              </a:ext>
            </a:extLst>
          </a:blip>
          <a:srcRect l="14479" r="22365"/>
          <a:stretch/>
        </p:blipFill>
        <p:spPr>
          <a:xfrm>
            <a:off x="5387769" y="1964531"/>
            <a:ext cx="3559382" cy="4293265"/>
          </a:xfrm>
          <a:prstGeom prst="rect">
            <a:avLst/>
          </a:prstGeom>
        </p:spPr>
      </p:pic>
    </p:spTree>
    <p:extLst>
      <p:ext uri="{BB962C8B-B14F-4D97-AF65-F5344CB8AC3E}">
        <p14:creationId xmlns:p14="http://schemas.microsoft.com/office/powerpoint/2010/main" val="921008667"/>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85000" lnSpcReduction="10000"/>
          </a:bodyPr>
          <a:lstStyle/>
          <a:p>
            <a:r>
              <a:rPr lang="es-PR" dirty="0" smtClean="0">
                <a:latin typeface="Candara" panose="020E0502030303020204" pitchFamily="34" charset="0"/>
              </a:rPr>
              <a:t>Los </a:t>
            </a:r>
            <a:r>
              <a:rPr lang="es-PR" dirty="0">
                <a:latin typeface="Candara" panose="020E0502030303020204" pitchFamily="34" charset="0"/>
              </a:rPr>
              <a:t>movimientos de pueblos enteros buscando agua es otra señal de la desesperación experimentada frente a estas situaciones.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veces el viento cálido y seco que venía del desierto secaba todos los campos (</a:t>
            </a:r>
            <a:r>
              <a:rPr lang="es-PR" dirty="0" err="1" smtClean="0">
                <a:solidFill>
                  <a:srgbClr val="FF0000"/>
                </a:solidFill>
                <a:latin typeface="Candara" panose="020E0502030303020204" pitchFamily="34" charset="0"/>
              </a:rPr>
              <a:t>Hageo</a:t>
            </a:r>
            <a:r>
              <a:rPr lang="es-PR" dirty="0" smtClean="0">
                <a:solidFill>
                  <a:srgbClr val="FF0000"/>
                </a:solidFill>
                <a:latin typeface="Candara" panose="020E0502030303020204" pitchFamily="34" charset="0"/>
              </a:rPr>
              <a:t> </a:t>
            </a:r>
            <a:r>
              <a:rPr lang="es-PR" dirty="0">
                <a:solidFill>
                  <a:srgbClr val="FF0000"/>
                </a:solidFill>
                <a:latin typeface="Candara" panose="020E0502030303020204" pitchFamily="34" charset="0"/>
              </a:rPr>
              <a:t>2:17; 1 </a:t>
            </a:r>
            <a:r>
              <a:rPr lang="es-PR" dirty="0" smtClean="0">
                <a:solidFill>
                  <a:srgbClr val="FF0000"/>
                </a:solidFill>
                <a:latin typeface="Candara" panose="020E0502030303020204" pitchFamily="34" charset="0"/>
              </a:rPr>
              <a:t>Reyes </a:t>
            </a:r>
            <a:r>
              <a:rPr lang="es-PR" dirty="0">
                <a:solidFill>
                  <a:srgbClr val="FF0000"/>
                </a:solidFill>
                <a:latin typeface="Candara" panose="020E0502030303020204" pitchFamily="34" charset="0"/>
              </a:rPr>
              <a:t>8:37; </a:t>
            </a:r>
            <a:r>
              <a:rPr lang="es-PR" dirty="0" smtClean="0">
                <a:solidFill>
                  <a:srgbClr val="FF0000"/>
                </a:solidFill>
                <a:latin typeface="Candara" panose="020E0502030303020204" pitchFamily="34" charset="0"/>
              </a:rPr>
              <a:t>Deuteronomio </a:t>
            </a:r>
            <a:r>
              <a:rPr lang="es-PR" dirty="0">
                <a:solidFill>
                  <a:srgbClr val="FF0000"/>
                </a:solidFill>
                <a:latin typeface="Candara" panose="020E0502030303020204" pitchFamily="34" charset="0"/>
              </a:rPr>
              <a:t>28:22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solidFill>
                  <a:srgbClr val="FF0000"/>
                </a:solidFill>
                <a:latin typeface="Candara" panose="020E0502030303020204" pitchFamily="34" charset="0"/>
              </a:rPr>
              <a:t>Joel 1</a:t>
            </a:r>
            <a:r>
              <a:rPr lang="es-PR" dirty="0">
                <a:latin typeface="Candara" panose="020E0502030303020204" pitchFamily="34" charset="0"/>
              </a:rPr>
              <a:t> se describe el desastre producido por un enjambre de langostas.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0000"/>
                    </a14:imgEffect>
                    <a14:imgEffect>
                      <a14:brightnessContrast bright="14000"/>
                    </a14:imgEffect>
                  </a14:imgLayer>
                </a14:imgProps>
              </a:ext>
              <a:ext uri="{28A0092B-C50C-407E-A947-70E740481C1C}">
                <a14:useLocalDpi xmlns:a14="http://schemas.microsoft.com/office/drawing/2010/main"/>
              </a:ext>
            </a:extLst>
          </a:blip>
          <a:srcRect/>
          <a:stretch/>
        </p:blipFill>
        <p:spPr>
          <a:xfrm>
            <a:off x="5743576" y="2102643"/>
            <a:ext cx="3200400" cy="4140995"/>
          </a:xfrm>
          <a:prstGeom prst="rect">
            <a:avLst/>
          </a:prstGeom>
        </p:spPr>
      </p:pic>
    </p:spTree>
    <p:extLst>
      <p:ext uri="{BB962C8B-B14F-4D97-AF65-F5344CB8AC3E}">
        <p14:creationId xmlns:p14="http://schemas.microsoft.com/office/powerpoint/2010/main" val="3278427255"/>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castigo contra dos pecados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Amós 4.4-11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a:bodyPr>
          <a:lstStyle/>
          <a:p>
            <a:r>
              <a:rPr lang="es-PR" dirty="0">
                <a:latin typeface="Candara" panose="020E0502030303020204" pitchFamily="34" charset="0"/>
              </a:rPr>
              <a:t>Guerras, enfermedades, plagas y muerte eran experiencias frecuentes en el Medio Oriente (</a:t>
            </a:r>
            <a:r>
              <a:rPr lang="es-PR" dirty="0">
                <a:solidFill>
                  <a:srgbClr val="FF0000"/>
                </a:solidFill>
                <a:latin typeface="Candara" panose="020E0502030303020204" pitchFamily="34" charset="0"/>
              </a:rPr>
              <a:t>vv. 6–11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Todas </a:t>
            </a:r>
            <a:r>
              <a:rPr lang="es-PR" dirty="0">
                <a:latin typeface="Candara" panose="020E0502030303020204" pitchFamily="34" charset="0"/>
              </a:rPr>
              <a:t>estas fueron señales que Dios había usado para hacer que su pueblo reflexionara y volviera a él.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8000"/>
                    </a14:imgEffect>
                    <a14:imgEffect>
                      <a14:brightnessContrast bright="8000" contrast="20000"/>
                    </a14:imgEffect>
                  </a14:imgLayer>
                </a14:imgProps>
              </a:ext>
              <a:ext uri="{28A0092B-C50C-407E-A947-70E740481C1C}">
                <a14:useLocalDpi xmlns:a14="http://schemas.microsoft.com/office/drawing/2010/main"/>
              </a:ext>
            </a:extLst>
          </a:blip>
          <a:srcRect b="11644"/>
          <a:stretch/>
        </p:blipFill>
        <p:spPr>
          <a:xfrm>
            <a:off x="5496434" y="2133600"/>
            <a:ext cx="3447542" cy="4242815"/>
          </a:xfrm>
          <a:prstGeom prst="rect">
            <a:avLst/>
          </a:prstGeom>
        </p:spPr>
      </p:pic>
    </p:spTree>
    <p:extLst>
      <p:ext uri="{BB962C8B-B14F-4D97-AF65-F5344CB8AC3E}">
        <p14:creationId xmlns:p14="http://schemas.microsoft.com/office/powerpoint/2010/main" val="1128666359"/>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advertencia a Israel: </a:t>
            </a:r>
            <a:r>
              <a:rPr lang="es-PR" sz="3600" i="1" dirty="0">
                <a:latin typeface="Candara" pitchFamily="34" charset="0"/>
                <a:cs typeface="Calibri" pitchFamily="34" charset="0"/>
              </a:rPr>
              <a:t>Prepárate para venir al encuentro de tu Dios</a:t>
            </a:r>
            <a:r>
              <a:rPr lang="es-PR" sz="3600" dirty="0">
                <a:latin typeface="Candara" pitchFamily="34" charset="0"/>
                <a:cs typeface="Calibri" pitchFamily="34" charset="0"/>
              </a:rPr>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Amós 4.12-13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7000"/>
                    </a14:imgEffect>
                    <a14:imgEffect>
                      <a14:brightnessContrast bright="16000"/>
                    </a14:imgEffect>
                  </a14:imgLayer>
                </a14:imgProps>
              </a:ext>
              <a:ext uri="{28A0092B-C50C-407E-A947-70E740481C1C}">
                <a14:useLocalDpi xmlns:a14="http://schemas.microsoft.com/office/drawing/2010/main"/>
              </a:ext>
            </a:extLst>
          </a:blip>
          <a:stretch>
            <a:fillRect/>
          </a:stretch>
        </p:blipFill>
        <p:spPr>
          <a:xfrm>
            <a:off x="685800" y="1895476"/>
            <a:ext cx="7688579" cy="4805362"/>
          </a:xfrm>
          <a:prstGeom prst="rect">
            <a:avLst/>
          </a:prstGeom>
        </p:spPr>
      </p:pic>
    </p:spTree>
    <p:extLst>
      <p:ext uri="{BB962C8B-B14F-4D97-AF65-F5344CB8AC3E}">
        <p14:creationId xmlns:p14="http://schemas.microsoft.com/office/powerpoint/2010/main" val="462919279"/>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advertencia a Israel: </a:t>
            </a:r>
            <a:r>
              <a:rPr lang="es-PR" sz="3600" i="1" dirty="0">
                <a:latin typeface="Candara" pitchFamily="34" charset="0"/>
                <a:cs typeface="Calibri" pitchFamily="34" charset="0"/>
              </a:rPr>
              <a:t>Prepárate para venir al encuentro de tu Dios</a:t>
            </a:r>
            <a:r>
              <a:rPr lang="es-PR" sz="3600" dirty="0">
                <a:latin typeface="Candara" pitchFamily="34" charset="0"/>
                <a:cs typeface="Calibri" pitchFamily="34" charset="0"/>
              </a:rPr>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Amós 4.12-13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5343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Por tanto, de esta manera te haré a ti, oh Israel; y porque te he de hacer esto, prepárate para venir al encuentro de tu Dios, oh Israel. Porque he aquí, el que forma los montes, y crea el viento, y anuncia al hombre su pensamiento; el que hace de las tinieblas mañana, y pasa sobre las alturas de la tierra; Jehová Dios de los ejércitos es su nombre</a:t>
            </a:r>
            <a:r>
              <a:rPr lang="es-PR" i="1" dirty="0" smtClean="0">
                <a:latin typeface="Candara" panose="020E0502030303020204" pitchFamily="34" charset="0"/>
              </a:rPr>
              <a:t>.</a:t>
            </a:r>
            <a:r>
              <a:rPr lang="es-PR" dirty="0" smtClean="0">
                <a:latin typeface="Candara" panose="020E0502030303020204" pitchFamily="34" charset="0"/>
              </a:rPr>
              <a:t>”</a:t>
            </a:r>
          </a:p>
          <a:p>
            <a:pPr marL="0" indent="0">
              <a:buNone/>
            </a:pPr>
            <a:r>
              <a:rPr lang="es-PR" dirty="0">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Amós 4.12–13, RVR60) </a:t>
            </a:r>
          </a:p>
        </p:txBody>
      </p:sp>
    </p:spTree>
    <p:extLst>
      <p:ext uri="{BB962C8B-B14F-4D97-AF65-F5344CB8AC3E}">
        <p14:creationId xmlns:p14="http://schemas.microsoft.com/office/powerpoint/2010/main" val="3312987465"/>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advertencia a Israel: </a:t>
            </a:r>
            <a:r>
              <a:rPr lang="es-PR" sz="3600" i="1" dirty="0">
                <a:latin typeface="Candara" pitchFamily="34" charset="0"/>
                <a:cs typeface="Calibri" pitchFamily="34" charset="0"/>
              </a:rPr>
              <a:t>Prepárate para venir al encuentro de tu Dios</a:t>
            </a:r>
            <a:r>
              <a:rPr lang="es-PR" sz="3600" dirty="0">
                <a:latin typeface="Candara" pitchFamily="34" charset="0"/>
                <a:cs typeface="Calibri" pitchFamily="34" charset="0"/>
              </a:rPr>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Amós 4.12-13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10000"/>
          </a:bodyPr>
          <a:lstStyle/>
          <a:p>
            <a:r>
              <a:rPr lang="es-PR" dirty="0">
                <a:latin typeface="Candara" panose="020E0502030303020204" pitchFamily="34" charset="0"/>
              </a:rPr>
              <a:t>Por lo tanto Amós anuncia que Dios va a llamar a sus hijos rebeldes ante su tribunal supremo para aplicarles la sentencia que su rebeldía e idolatría merecen. </a:t>
            </a:r>
          </a:p>
          <a:p>
            <a:r>
              <a:rPr lang="es-PR" dirty="0">
                <a:latin typeface="Candara" panose="020E0502030303020204" pitchFamily="34" charset="0"/>
              </a:rPr>
              <a:t>Los dos verbos </a:t>
            </a:r>
            <a:r>
              <a:rPr lang="en-US" dirty="0">
                <a:latin typeface="Candara" panose="020E0502030303020204" pitchFamily="34" charset="0"/>
              </a:rPr>
              <a:t> </a:t>
            </a:r>
            <a:r>
              <a:rPr lang="he-IL" b="1" dirty="0">
                <a:latin typeface="Candara" panose="020E0502030303020204" pitchFamily="34" charset="0"/>
              </a:rPr>
              <a:t>כןּוּ</a:t>
            </a:r>
            <a:r>
              <a:rPr lang="en-US" b="1" dirty="0">
                <a:latin typeface="Candara" panose="020E0502030303020204" pitchFamily="34" charset="0"/>
              </a:rPr>
              <a:t>, </a:t>
            </a:r>
            <a:r>
              <a:rPr lang="he-IL" b="1" dirty="0">
                <a:latin typeface="Candara" panose="020E0502030303020204" pitchFamily="34" charset="0"/>
              </a:rPr>
              <a:t>נָכֹון</a:t>
            </a:r>
            <a:r>
              <a:rPr lang="en-US" b="1" dirty="0">
                <a:latin typeface="Candara" panose="020E0502030303020204" pitchFamily="34" charset="0"/>
              </a:rPr>
              <a:t>, </a:t>
            </a:r>
            <a:r>
              <a:rPr lang="he-IL" b="1" dirty="0">
                <a:latin typeface="Candara" panose="020E0502030303020204" pitchFamily="34" charset="0"/>
              </a:rPr>
              <a:t>נָכֹון</a:t>
            </a:r>
            <a:r>
              <a:rPr lang="en-US" b="1" dirty="0">
                <a:latin typeface="Candara" panose="020E0502030303020204" pitchFamily="34" charset="0"/>
              </a:rPr>
              <a:t> </a:t>
            </a:r>
            <a:r>
              <a:rPr lang="es-PR" i="1" dirty="0" err="1">
                <a:latin typeface="Candara" panose="020E0502030303020204" pitchFamily="34" charset="0"/>
              </a:rPr>
              <a:t>kun</a:t>
            </a:r>
            <a:r>
              <a:rPr lang="es-PR" dirty="0">
                <a:latin typeface="Candara" panose="020E0502030303020204" pitchFamily="34" charset="0"/>
              </a:rPr>
              <a:t> “prepararse” y </a:t>
            </a:r>
            <a:r>
              <a:rPr lang="he-IL" b="1" dirty="0">
                <a:latin typeface="Candara" panose="020E0502030303020204" pitchFamily="34" charset="0"/>
              </a:rPr>
              <a:t>קָרָא</a:t>
            </a:r>
            <a:r>
              <a:rPr lang="en-US" b="1" dirty="0">
                <a:latin typeface="Candara" panose="020E0502030303020204" pitchFamily="34" charset="0"/>
              </a:rPr>
              <a:t>  </a:t>
            </a:r>
            <a:r>
              <a:rPr lang="es-PR" i="1" dirty="0" err="1">
                <a:latin typeface="Candara" panose="020E0502030303020204" pitchFamily="34" charset="0"/>
              </a:rPr>
              <a:t>kara</a:t>
            </a:r>
            <a:r>
              <a:rPr lang="es-PR" dirty="0">
                <a:latin typeface="Candara" panose="020E0502030303020204" pitchFamily="34" charset="0"/>
              </a:rPr>
              <a:t> “encontrarse con” en hebreo se emplean en </a:t>
            </a:r>
            <a:r>
              <a:rPr lang="es-PR" dirty="0">
                <a:solidFill>
                  <a:srgbClr val="FF0000"/>
                </a:solidFill>
                <a:latin typeface="Candara" panose="020E0502030303020204" pitchFamily="34" charset="0"/>
              </a:rPr>
              <a:t>Éxodo 19 </a:t>
            </a:r>
            <a:r>
              <a:rPr lang="es-PR" dirty="0">
                <a:latin typeface="Candara" panose="020E0502030303020204" pitchFamily="34" charset="0"/>
              </a:rPr>
              <a:t>con referencia al Pacto.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25287" r="23881"/>
          <a:stretch/>
        </p:blipFill>
        <p:spPr>
          <a:xfrm>
            <a:off x="5708650" y="2072793"/>
            <a:ext cx="3054350" cy="4340640"/>
          </a:xfrm>
          <a:prstGeom prst="rect">
            <a:avLst/>
          </a:prstGeom>
        </p:spPr>
      </p:pic>
    </p:spTree>
    <p:extLst>
      <p:ext uri="{BB962C8B-B14F-4D97-AF65-F5344CB8AC3E}">
        <p14:creationId xmlns:p14="http://schemas.microsoft.com/office/powerpoint/2010/main" val="1100418002"/>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advertencia a Israel: </a:t>
            </a:r>
            <a:r>
              <a:rPr lang="es-PR" sz="3600" i="1" dirty="0">
                <a:latin typeface="Candara" pitchFamily="34" charset="0"/>
                <a:cs typeface="Calibri" pitchFamily="34" charset="0"/>
              </a:rPr>
              <a:t>Prepárate para venir al encuentro de tu Dios</a:t>
            </a:r>
            <a:r>
              <a:rPr lang="es-PR" sz="3600" dirty="0">
                <a:latin typeface="Candara" pitchFamily="34" charset="0"/>
                <a:cs typeface="Calibri" pitchFamily="34" charset="0"/>
              </a:rPr>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Amós 4.12-13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latin typeface="Candara" panose="020E0502030303020204" pitchFamily="34" charset="0"/>
              </a:rPr>
              <a:t>Parece que Amós anuncia que van a aparecer ante Dios, no para hacer un pacto sino para recibir su sentencia por no cumplir el pacto ya existente. </a:t>
            </a:r>
          </a:p>
          <a:p>
            <a:r>
              <a:rPr lang="es-PR" dirty="0">
                <a:latin typeface="Candara" panose="020E0502030303020204" pitchFamily="34" charset="0"/>
              </a:rPr>
              <a:t>Este encuentro futuro no será amistoso sino para oír su juicio definitivo. </a:t>
            </a:r>
          </a:p>
          <a:p>
            <a:r>
              <a:rPr lang="es-PR" dirty="0">
                <a:latin typeface="Candara" panose="020E0502030303020204" pitchFamily="34" charset="0"/>
              </a:rPr>
              <a:t>Muy diferente es la invitación de </a:t>
            </a:r>
            <a:r>
              <a:rPr lang="es-PR" dirty="0">
                <a:solidFill>
                  <a:srgbClr val="FF0000"/>
                </a:solidFill>
                <a:latin typeface="Candara" panose="020E0502030303020204" pitchFamily="34" charset="0"/>
              </a:rPr>
              <a:t>Hebreos 9:27</a:t>
            </a:r>
            <a:r>
              <a:rPr lang="es-PR" dirty="0">
                <a:latin typeface="Candara" panose="020E0502030303020204" pitchFamily="34" charset="0"/>
              </a:rPr>
              <a:t> que se debe emplear en campañas de evangelización.</a:t>
            </a: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25287" r="23881"/>
          <a:stretch/>
        </p:blipFill>
        <p:spPr>
          <a:xfrm>
            <a:off x="5708650" y="2072793"/>
            <a:ext cx="3054350" cy="4340640"/>
          </a:xfrm>
          <a:prstGeom prst="rect">
            <a:avLst/>
          </a:prstGeom>
        </p:spPr>
      </p:pic>
    </p:spTree>
    <p:extLst>
      <p:ext uri="{BB962C8B-B14F-4D97-AF65-F5344CB8AC3E}">
        <p14:creationId xmlns:p14="http://schemas.microsoft.com/office/powerpoint/2010/main" val="4090439621"/>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advertencia a Israel: </a:t>
            </a:r>
            <a:r>
              <a:rPr lang="es-PR" sz="3600" i="1" dirty="0">
                <a:latin typeface="Candara" pitchFamily="34" charset="0"/>
                <a:cs typeface="Calibri" pitchFamily="34" charset="0"/>
              </a:rPr>
              <a:t>Prepárate para venir al encuentro de tu Dios</a:t>
            </a:r>
            <a:r>
              <a:rPr lang="es-PR" sz="3600" dirty="0">
                <a:latin typeface="Candara" pitchFamily="34" charset="0"/>
                <a:cs typeface="Calibri" pitchFamily="34" charset="0"/>
              </a:rPr>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Amós 4.12-13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a:latin typeface="Candara" panose="020E0502030303020204" pitchFamily="34" charset="0"/>
              </a:rPr>
              <a:t>Este es una parte de un himno tal como los que se hallan en </a:t>
            </a:r>
            <a:r>
              <a:rPr lang="es-PR" dirty="0">
                <a:solidFill>
                  <a:srgbClr val="FF0000"/>
                </a:solidFill>
                <a:latin typeface="Candara" panose="020E0502030303020204" pitchFamily="34" charset="0"/>
              </a:rPr>
              <a:t>5:8, 9 </a:t>
            </a:r>
            <a:r>
              <a:rPr lang="es-PR" dirty="0">
                <a:latin typeface="Candara" panose="020E0502030303020204" pitchFamily="34" charset="0"/>
              </a:rPr>
              <a:t>y </a:t>
            </a:r>
            <a:r>
              <a:rPr lang="es-PR" dirty="0">
                <a:solidFill>
                  <a:srgbClr val="FF0000"/>
                </a:solidFill>
                <a:latin typeface="Candara" panose="020E0502030303020204" pitchFamily="34" charset="0"/>
              </a:rPr>
              <a:t>9:5, 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Afirma </a:t>
            </a:r>
            <a:r>
              <a:rPr lang="es-PR" dirty="0">
                <a:latin typeface="Candara" panose="020E0502030303020204" pitchFamily="34" charset="0"/>
              </a:rPr>
              <a:t>que el Dios soberano ha establecido la ley de causa y efecto en el mundo moral tal como lo ha hecho en el mundo físico.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13517" r="27609"/>
          <a:stretch/>
        </p:blipFill>
        <p:spPr>
          <a:xfrm>
            <a:off x="5562600" y="2216944"/>
            <a:ext cx="3556042" cy="4026694"/>
          </a:xfrm>
          <a:prstGeom prst="rect">
            <a:avLst/>
          </a:prstGeom>
        </p:spPr>
      </p:pic>
    </p:spTree>
    <p:extLst>
      <p:ext uri="{BB962C8B-B14F-4D97-AF65-F5344CB8AC3E}">
        <p14:creationId xmlns:p14="http://schemas.microsoft.com/office/powerpoint/2010/main" val="3612943974"/>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advertencia a Israel: </a:t>
            </a:r>
            <a:r>
              <a:rPr lang="es-PR" sz="3600" i="1" dirty="0">
                <a:latin typeface="Candara" pitchFamily="34" charset="0"/>
                <a:cs typeface="Calibri" pitchFamily="34" charset="0"/>
              </a:rPr>
              <a:t>Prepárate para venir al encuentro de tu Dios</a:t>
            </a:r>
            <a:r>
              <a:rPr lang="es-PR" sz="3600" dirty="0">
                <a:latin typeface="Candara" pitchFamily="34" charset="0"/>
                <a:cs typeface="Calibri" pitchFamily="34" charset="0"/>
              </a:rPr>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Amós 4.12-13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smtClean="0">
                <a:latin typeface="Candara" panose="020E0502030303020204" pitchFamily="34" charset="0"/>
              </a:rPr>
              <a:t>Dios </a:t>
            </a:r>
            <a:r>
              <a:rPr lang="es-PR" dirty="0">
                <a:latin typeface="Candara" panose="020E0502030303020204" pitchFamily="34" charset="0"/>
              </a:rPr>
              <a:t>ha revelado sus intenciones a “sus siervos, los profetas”, de manera que Israel no tiene excusa alguna para no obedecerle. </a:t>
            </a:r>
            <a:endParaRPr lang="es-PR" dirty="0" smtClean="0">
              <a:latin typeface="Candara" panose="020E0502030303020204" pitchFamily="34" charset="0"/>
            </a:endParaRPr>
          </a:p>
          <a:p>
            <a:r>
              <a:rPr lang="es-PR" dirty="0" smtClean="0">
                <a:latin typeface="Candara" panose="020E0502030303020204" pitchFamily="34" charset="0"/>
              </a:rPr>
              <a:t>Eso </a:t>
            </a:r>
            <a:r>
              <a:rPr lang="es-PR" dirty="0">
                <a:latin typeface="Candara" panose="020E0502030303020204" pitchFamily="34" charset="0"/>
              </a:rPr>
              <a:t>se ve en la frase revela al hombre su pensamiento.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13517" r="27609"/>
          <a:stretch/>
        </p:blipFill>
        <p:spPr>
          <a:xfrm>
            <a:off x="5562600" y="2216944"/>
            <a:ext cx="3556042" cy="4026694"/>
          </a:xfrm>
          <a:prstGeom prst="rect">
            <a:avLst/>
          </a:prstGeom>
        </p:spPr>
      </p:pic>
    </p:spTree>
    <p:extLst>
      <p:ext uri="{BB962C8B-B14F-4D97-AF65-F5344CB8AC3E}">
        <p14:creationId xmlns:p14="http://schemas.microsoft.com/office/powerpoint/2010/main" val="2760251141"/>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advertencia a Israel: </a:t>
            </a:r>
            <a:r>
              <a:rPr lang="es-PR" sz="3600" i="1" dirty="0">
                <a:latin typeface="Candara" pitchFamily="34" charset="0"/>
                <a:cs typeface="Calibri" pitchFamily="34" charset="0"/>
              </a:rPr>
              <a:t>Prepárate para venir al encuentro de tu Dios</a:t>
            </a:r>
            <a:r>
              <a:rPr lang="es-PR" sz="3600" dirty="0">
                <a:latin typeface="Candara" pitchFamily="34" charset="0"/>
                <a:cs typeface="Calibri" pitchFamily="34" charset="0"/>
              </a:rPr>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Amós 4.12-13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smtClean="0">
                <a:latin typeface="Candara" panose="020E0502030303020204" pitchFamily="34" charset="0"/>
              </a:rPr>
              <a:t>Muchos </a:t>
            </a:r>
            <a:r>
              <a:rPr lang="es-PR" dirty="0">
                <a:latin typeface="Candara" panose="020E0502030303020204" pitchFamily="34" charset="0"/>
              </a:rPr>
              <a:t>años antes de la venida de Jesús, se sabía que Dios “no tenía necesidad de que nadie le diese testimonio acerca de los hombres, pues él conocía lo que había en el hombre” (</a:t>
            </a:r>
            <a:r>
              <a:rPr lang="es-PR" dirty="0">
                <a:solidFill>
                  <a:srgbClr val="FF0000"/>
                </a:solidFill>
                <a:latin typeface="Candara" panose="020E0502030303020204" pitchFamily="34" charset="0"/>
              </a:rPr>
              <a:t>Juan 2:25</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6000" contrast="20000"/>
                    </a14:imgEffect>
                  </a14:imgLayer>
                </a14:imgProps>
              </a:ext>
              <a:ext uri="{28A0092B-C50C-407E-A947-70E740481C1C}">
                <a14:useLocalDpi xmlns:a14="http://schemas.microsoft.com/office/drawing/2010/main"/>
              </a:ext>
            </a:extLst>
          </a:blip>
          <a:srcRect b="11280"/>
          <a:stretch/>
        </p:blipFill>
        <p:spPr>
          <a:xfrm>
            <a:off x="5257800" y="2166938"/>
            <a:ext cx="3769868" cy="4157662"/>
          </a:xfrm>
          <a:prstGeom prst="rect">
            <a:avLst/>
          </a:prstGeom>
        </p:spPr>
      </p:pic>
    </p:spTree>
    <p:extLst>
      <p:ext uri="{BB962C8B-B14F-4D97-AF65-F5344CB8AC3E}">
        <p14:creationId xmlns:p14="http://schemas.microsoft.com/office/powerpoint/2010/main" val="3676479763"/>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advertencia a Israel: </a:t>
            </a:r>
            <a:r>
              <a:rPr lang="es-PR" sz="3600" i="1" dirty="0">
                <a:latin typeface="Candara" pitchFamily="34" charset="0"/>
                <a:cs typeface="Calibri" pitchFamily="34" charset="0"/>
              </a:rPr>
              <a:t>Prepárate para venir al encuentro de tu Dios</a:t>
            </a:r>
            <a:r>
              <a:rPr lang="es-PR" sz="3600" dirty="0">
                <a:latin typeface="Candara" pitchFamily="34" charset="0"/>
                <a:cs typeface="Calibri" pitchFamily="34" charset="0"/>
              </a:rPr>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Amós 4.12-13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a:bodyPr>
          <a:lstStyle/>
          <a:p>
            <a:r>
              <a:rPr lang="es-PR" dirty="0" smtClean="0">
                <a:latin typeface="Candara" panose="020E0502030303020204" pitchFamily="34" charset="0"/>
              </a:rPr>
              <a:t>Así</a:t>
            </a:r>
            <a:r>
              <a:rPr lang="es-PR" dirty="0">
                <a:latin typeface="Candara" panose="020E0502030303020204" pitchFamily="34" charset="0"/>
              </a:rPr>
              <a:t>, el gran encuentro con Dios puede ser horrible para el ser humano si es para recibir su condenación bien merecida o puede ser glorioso si se ha preparado por medio de un arrepentimiento sincero, un cambio de vida, y ha seguido fielmente las enseñanzas del Señor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 uri="{28A0092B-C50C-407E-A947-70E740481C1C}">
                <a14:useLocalDpi xmlns:a14="http://schemas.microsoft.com/office/drawing/2010/main"/>
              </a:ext>
            </a:extLst>
          </a:blip>
          <a:stretch>
            <a:fillRect/>
          </a:stretch>
        </p:blipFill>
        <p:spPr>
          <a:xfrm>
            <a:off x="5522913" y="2209800"/>
            <a:ext cx="3316287" cy="4158354"/>
          </a:xfrm>
          <a:prstGeom prst="rect">
            <a:avLst/>
          </a:prstGeom>
        </p:spPr>
      </p:pic>
    </p:spTree>
    <p:extLst>
      <p:ext uri="{BB962C8B-B14F-4D97-AF65-F5344CB8AC3E}">
        <p14:creationId xmlns:p14="http://schemas.microsoft.com/office/powerpoint/2010/main" val="2913880981"/>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257799" cy="4823901"/>
          </a:xfrm>
        </p:spPr>
        <p:txBody>
          <a:bodyPr>
            <a:normAutofit fontScale="85000" lnSpcReduction="10000"/>
          </a:bodyPr>
          <a:lstStyle/>
          <a:p>
            <a:r>
              <a:rPr lang="es-PR" dirty="0" smtClean="0">
                <a:latin typeface="Candara" panose="020E0502030303020204" pitchFamily="34" charset="0"/>
              </a:rPr>
              <a:t>El </a:t>
            </a:r>
            <a:r>
              <a:rPr lang="es-PR" dirty="0">
                <a:latin typeface="Candara" panose="020E0502030303020204" pitchFamily="34" charset="0"/>
              </a:rPr>
              <a:t>impresionante culto está a punto de empezar, con </a:t>
            </a:r>
            <a:r>
              <a:rPr lang="es-PR" dirty="0" err="1">
                <a:latin typeface="Candara" panose="020E0502030303020204" pitchFamily="34" charset="0"/>
              </a:rPr>
              <a:t>Amasías</a:t>
            </a:r>
            <a:r>
              <a:rPr lang="es-PR" dirty="0">
                <a:latin typeface="Candara" panose="020E0502030303020204" pitchFamily="34" charset="0"/>
              </a:rPr>
              <a:t> a cargo, cuando oímos una conmoción fuera de la capilla: «Ay de los que están cómodos en Sion», clama una voz. «Dios enviará juicio sobre esta perversa nación». </a:t>
            </a:r>
            <a:endParaRPr lang="es-PR" dirty="0" smtClean="0">
              <a:latin typeface="Candara" panose="020E0502030303020204" pitchFamily="34" charset="0"/>
            </a:endParaRPr>
          </a:p>
          <a:p>
            <a:r>
              <a:rPr lang="es-PR" dirty="0" smtClean="0">
                <a:latin typeface="Candara" panose="020E0502030303020204" pitchFamily="34" charset="0"/>
              </a:rPr>
              <a:t>Salimos </a:t>
            </a:r>
            <a:r>
              <a:rPr lang="es-PR" dirty="0">
                <a:latin typeface="Candara" panose="020E0502030303020204" pitchFamily="34" charset="0"/>
              </a:rPr>
              <a:t>corriendo y hallamos a un «predicador rural», un campesino de </a:t>
            </a:r>
            <a:r>
              <a:rPr lang="es-PR" dirty="0" err="1">
                <a:latin typeface="Candara" panose="020E0502030303020204" pitchFamily="34" charset="0"/>
              </a:rPr>
              <a:t>Tecoa</a:t>
            </a:r>
            <a:r>
              <a:rPr lang="es-PR" dirty="0">
                <a:latin typeface="Candara" panose="020E0502030303020204" pitchFamily="34" charset="0"/>
              </a:rPr>
              <a:t>, llamado Amós («carga»).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Amós 3 y 4</a:t>
            </a:r>
            <a:endParaRPr lang="es-PR" sz="4000" dirty="0">
              <a:solidFill>
                <a:schemeClr val="bg1"/>
              </a:solidFill>
              <a:latin typeface="Candara" pitchFamily="34" charset="0"/>
              <a:cs typeface="Calibri"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r="33356"/>
          <a:stretch/>
        </p:blipFill>
        <p:spPr>
          <a:xfrm>
            <a:off x="5638799" y="2057400"/>
            <a:ext cx="3308351" cy="3554374"/>
          </a:xfrm>
          <a:prstGeom prst="rect">
            <a:avLst/>
          </a:prstGeom>
        </p:spPr>
      </p:pic>
    </p:spTree>
    <p:extLst>
      <p:ext uri="{BB962C8B-B14F-4D97-AF65-F5344CB8AC3E}">
        <p14:creationId xmlns:p14="http://schemas.microsoft.com/office/powerpoint/2010/main" val="3997615652"/>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Ser parte del pueblo elegido es una experiencia sin igual.</a:t>
            </a:r>
          </a:p>
          <a:p>
            <a:pPr lvl="1"/>
            <a:r>
              <a:rPr lang="es-PR" dirty="0" smtClean="0">
                <a:latin typeface="Candara" pitchFamily="34" charset="0"/>
                <a:cs typeface="Calibri" pitchFamily="34" charset="0"/>
              </a:rPr>
              <a:t>Salvos de nuestro pecados y librados de la esclavitud del vicio y la ignorancia es la experiencia más grande que el ser humano puede tener.</a:t>
            </a:r>
          </a:p>
          <a:p>
            <a:pPr lvl="1"/>
            <a:r>
              <a:rPr lang="es-PR" dirty="0" smtClean="0">
                <a:latin typeface="Candara" pitchFamily="34" charset="0"/>
                <a:cs typeface="Calibri" pitchFamily="34" charset="0"/>
              </a:rPr>
              <a:t>Pero implica aceptar y cumplir las responsabilidades de una persona redimida.</a:t>
            </a:r>
          </a:p>
          <a:p>
            <a:pPr lvl="1"/>
            <a:r>
              <a:rPr lang="es-PR" dirty="0" smtClean="0">
                <a:latin typeface="Candara" pitchFamily="34" charset="0"/>
                <a:cs typeface="Calibri" pitchFamily="34" charset="0"/>
              </a:rPr>
              <a:t>Hemos sido elegidos por Dios para servirle el resto de nuestra vida en la tierra.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5600" y="-297"/>
            <a:ext cx="2438796" cy="1829097"/>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dirty="0" smtClean="0">
                <a:latin typeface="Candara" pitchFamily="34" charset="0"/>
                <a:cs typeface="Calibri" pitchFamily="34" charset="0"/>
              </a:rPr>
              <a:t>Dios revela sus intenciones para la humanidad por medio de sus siervos.</a:t>
            </a:r>
          </a:p>
          <a:p>
            <a:pPr lvl="1"/>
            <a:r>
              <a:rPr lang="es-PR" dirty="0" smtClean="0">
                <a:latin typeface="Candara" pitchFamily="34" charset="0"/>
                <a:cs typeface="Calibri" pitchFamily="34" charset="0"/>
              </a:rPr>
              <a:t>Nos conviene escucharles con mucha atención porque la voluntad de Dios se hará en la tierra como en el cielo.</a:t>
            </a:r>
          </a:p>
          <a:p>
            <a:pPr lvl="1"/>
            <a:r>
              <a:rPr lang="es-PR" dirty="0" smtClean="0">
                <a:latin typeface="Candara" pitchFamily="34" charset="0"/>
                <a:cs typeface="Calibri" pitchFamily="34" charset="0"/>
              </a:rPr>
              <a:t>La voz profética de la actualidad son los predicadores, los maestros intérpretes de las Escrituras, todos aquellos que de una manera u otra hablan a los hombres de la voluntad de Dios.</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5600" y="-297"/>
            <a:ext cx="2438796" cy="1829097"/>
          </a:xfrm>
          <a:prstGeom prst="rect">
            <a:avLst/>
          </a:prstGeom>
        </p:spPr>
      </p:pic>
    </p:spTree>
    <p:extLst>
      <p:ext uri="{BB962C8B-B14F-4D97-AF65-F5344CB8AC3E}">
        <p14:creationId xmlns:p14="http://schemas.microsoft.com/office/powerpoint/2010/main" val="1132650342"/>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lnSpcReduction="10000"/>
          </a:bodyPr>
          <a:lstStyle/>
          <a:p>
            <a:r>
              <a:rPr lang="es-PR" dirty="0" smtClean="0">
                <a:latin typeface="Candara" pitchFamily="34" charset="0"/>
                <a:cs typeface="Calibri" pitchFamily="34" charset="0"/>
              </a:rPr>
              <a:t>A la persona que no presta atención a las advertencias de Dios le espera el juicio y la condenación.</a:t>
            </a:r>
          </a:p>
          <a:p>
            <a:pPr lvl="1"/>
            <a:r>
              <a:rPr lang="es-PR" dirty="0" smtClean="0">
                <a:latin typeface="Candara" pitchFamily="34" charset="0"/>
                <a:cs typeface="Calibri" pitchFamily="34" charset="0"/>
              </a:rPr>
              <a:t>Dios no envía a nadie al infierno, pero nos embarcamos nosotros mismos en ese destino por nuestra desobediencia.</a:t>
            </a:r>
          </a:p>
          <a:p>
            <a:pPr lvl="1"/>
            <a:r>
              <a:rPr lang="es-PR" dirty="0" smtClean="0">
                <a:latin typeface="Candara" pitchFamily="34" charset="0"/>
                <a:cs typeface="Calibri" pitchFamily="34" charset="0"/>
              </a:rPr>
              <a:t>La historia de la salvación nos muestra que Dios no condena a nadie, que son los mismos hombres quienes no ponen atención al mensaje de salvación los que se condenan.</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5600" y="-297"/>
            <a:ext cx="2438796" cy="1829097"/>
          </a:xfrm>
          <a:prstGeom prst="rect">
            <a:avLst/>
          </a:prstGeom>
        </p:spPr>
      </p:pic>
    </p:spTree>
    <p:extLst>
      <p:ext uri="{BB962C8B-B14F-4D97-AF65-F5344CB8AC3E}">
        <p14:creationId xmlns:p14="http://schemas.microsoft.com/office/powerpoint/2010/main" val="725627178"/>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El que en él cree, no es condenado; pero el que no cree, ya ha sido condenado, porque no ha creído en el nombre del unigénito Hijo de Dios</a:t>
            </a:r>
            <a:r>
              <a:rPr lang="es-PR" i="1" dirty="0" smtClean="0">
                <a:latin typeface="Candara" panose="020E0502030303020204" pitchFamily="34" charset="0"/>
              </a:rPr>
              <a:t>. Y </a:t>
            </a:r>
            <a:r>
              <a:rPr lang="es-PR" i="1" dirty="0">
                <a:latin typeface="Candara" panose="020E0502030303020204" pitchFamily="34" charset="0"/>
              </a:rPr>
              <a:t>esta es la condenación: que la luz vino al mundo, y los hombres amaron más las tinieblas que la luz, porque sus obras eran malas.</a:t>
            </a:r>
            <a:r>
              <a:rPr lang="es-PR" dirty="0">
                <a:latin typeface="Candara" panose="020E0502030303020204" pitchFamily="34" charset="0"/>
              </a:rPr>
              <a:t>” </a:t>
            </a:r>
            <a:r>
              <a:rPr lang="es-PR" dirty="0">
                <a:solidFill>
                  <a:srgbClr val="FF0000"/>
                </a:solidFill>
                <a:latin typeface="Candara" panose="020E0502030303020204" pitchFamily="34" charset="0"/>
              </a:rPr>
              <a:t>(Juan 3.18–19, RVR60)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5600" y="-297"/>
            <a:ext cx="2438796" cy="1829097"/>
          </a:xfrm>
          <a:prstGeom prst="rect">
            <a:avLst/>
          </a:prstGeom>
        </p:spPr>
      </p:pic>
    </p:spTree>
    <p:extLst>
      <p:ext uri="{BB962C8B-B14F-4D97-AF65-F5344CB8AC3E}">
        <p14:creationId xmlns:p14="http://schemas.microsoft.com/office/powerpoint/2010/main" val="2724774902"/>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dirty="0" smtClean="0">
                <a:latin typeface="Candara" pitchFamily="34" charset="0"/>
                <a:cs typeface="Calibri" pitchFamily="34" charset="0"/>
              </a:rPr>
              <a:t>La invitación de Dios a través de toda la Biblia es: “Venid a mí”.</a:t>
            </a:r>
          </a:p>
          <a:p>
            <a:pPr lvl="1"/>
            <a:r>
              <a:rPr lang="es-PR" dirty="0" smtClean="0">
                <a:latin typeface="Candara" pitchFamily="34" charset="0"/>
                <a:cs typeface="Calibri" pitchFamily="34" charset="0"/>
              </a:rPr>
              <a:t>Si la aceptamos, vamos a gozar de vida abundante y eterna.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5600" y="-297"/>
            <a:ext cx="2438796" cy="1829097"/>
          </a:xfrm>
          <a:prstGeom prst="rect">
            <a:avLst/>
          </a:prstGeom>
        </p:spPr>
      </p:pic>
    </p:spTree>
    <p:extLst>
      <p:ext uri="{BB962C8B-B14F-4D97-AF65-F5344CB8AC3E}">
        <p14:creationId xmlns:p14="http://schemas.microsoft.com/office/powerpoint/2010/main" val="381255438"/>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65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409576" y="2241551"/>
            <a:ext cx="8534400" cy="4459287"/>
          </a:xfrm>
        </p:spPr>
        <p:txBody>
          <a:bodyPr>
            <a:normAutofit fontScale="92500" lnSpcReduction="20000"/>
          </a:bodyPr>
          <a:lstStyle/>
          <a:p>
            <a:pPr>
              <a:lnSpc>
                <a:spcPct val="80000"/>
              </a:lnSpc>
              <a:spcAft>
                <a:spcPts val="600"/>
              </a:spcAft>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5, 5nta Ed. El Paso, Texas: Casa Bautista de Publicaciones, 2007, c1995.</a:t>
            </a:r>
          </a:p>
          <a:p>
            <a:pPr>
              <a:lnSpc>
                <a:spcPct val="80000"/>
              </a:lnSpc>
              <a:spcAft>
                <a:spcPts val="600"/>
              </a:spcAft>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r>
              <a:rPr lang="es-PR" sz="1400" dirty="0">
                <a:latin typeface="Candara" pitchFamily="34" charset="0"/>
                <a:cs typeface="Calibri" pitchFamily="34" charset="0"/>
              </a:rPr>
              <a:t> Bryan, J., </a:t>
            </a:r>
            <a:r>
              <a:rPr lang="es-PR" sz="1400" dirty="0" err="1">
                <a:latin typeface="Candara" pitchFamily="34" charset="0"/>
                <a:cs typeface="Calibri" pitchFamily="34" charset="0"/>
              </a:rPr>
              <a:t>Byrd</a:t>
            </a:r>
            <a:r>
              <a:rPr lang="es-PR" sz="1400" dirty="0">
                <a:latin typeface="Candara" pitchFamily="34" charset="0"/>
                <a:cs typeface="Calibri" pitchFamily="34" charset="0"/>
              </a:rPr>
              <a:t>, H., </a:t>
            </a:r>
            <a:r>
              <a:rPr lang="es-PR" sz="1400" dirty="0" err="1">
                <a:latin typeface="Candara" pitchFamily="34" charset="0"/>
                <a:cs typeface="Calibri" pitchFamily="34" charset="0"/>
              </a:rPr>
              <a:t>Caruachı́n</a:t>
            </a:r>
            <a:r>
              <a:rPr lang="es-PR" sz="1400" dirty="0">
                <a:latin typeface="Candara" pitchFamily="34" charset="0"/>
                <a:cs typeface="Calibri" pitchFamily="34" charset="0"/>
              </a:rPr>
              <a:t>, C., Carroll R., M. Daniel, </a:t>
            </a:r>
            <a:r>
              <a:rPr lang="es-PR" sz="1400" dirty="0" err="1">
                <a:latin typeface="Candara" pitchFamily="34" charset="0"/>
                <a:cs typeface="Calibri" pitchFamily="34" charset="0"/>
              </a:rPr>
              <a:t>Connerly</a:t>
            </a:r>
            <a:r>
              <a:rPr lang="es-PR" sz="1400" dirty="0">
                <a:latin typeface="Candara" pitchFamily="34" charset="0"/>
                <a:cs typeface="Calibri" pitchFamily="34" charset="0"/>
              </a:rPr>
              <a:t>, R., </a:t>
            </a:r>
            <a:r>
              <a:rPr lang="es-PR" sz="1400" dirty="0" err="1">
                <a:latin typeface="Candara" pitchFamily="34" charset="0"/>
                <a:cs typeface="Calibri" pitchFamily="34" charset="0"/>
              </a:rPr>
              <a:t>Gómez</a:t>
            </a:r>
            <a:r>
              <a:rPr lang="es-PR" sz="1400" dirty="0">
                <a:latin typeface="Candara" pitchFamily="34" charset="0"/>
                <a:cs typeface="Calibri" pitchFamily="34" charset="0"/>
              </a:rPr>
              <a:t> C., A., Light, G., </a:t>
            </a:r>
            <a:r>
              <a:rPr lang="es-PR" sz="1400" dirty="0" err="1">
                <a:latin typeface="Candara" pitchFamily="34" charset="0"/>
                <a:cs typeface="Calibri" pitchFamily="34" charset="0"/>
              </a:rPr>
              <a:t>Martı́nez</a:t>
            </a:r>
            <a:r>
              <a:rPr lang="es-PR" sz="1400" dirty="0">
                <a:latin typeface="Candara" pitchFamily="34" charset="0"/>
                <a:cs typeface="Calibri" pitchFamily="34" charset="0"/>
              </a:rPr>
              <a:t>, J. F., </a:t>
            </a:r>
            <a:r>
              <a:rPr lang="es-PR" sz="1400" dirty="0" err="1">
                <a:latin typeface="Candara" pitchFamily="34" charset="0"/>
                <a:cs typeface="Calibri" pitchFamily="34" charset="0"/>
              </a:rPr>
              <a:t>Martı́nez</a:t>
            </a:r>
            <a:r>
              <a:rPr lang="es-PR" sz="1400" dirty="0">
                <a:latin typeface="Candara" pitchFamily="34" charset="0"/>
                <a:cs typeface="Calibri" pitchFamily="34" charset="0"/>
              </a:rPr>
              <a:t>, M., Morales, E., Moreno, P., </a:t>
            </a:r>
            <a:r>
              <a:rPr lang="es-PR" sz="1400" dirty="0" err="1">
                <a:latin typeface="Candara" pitchFamily="34" charset="0"/>
                <a:cs typeface="Calibri" pitchFamily="34" charset="0"/>
              </a:rPr>
              <a:t>Rodrı́guez</a:t>
            </a:r>
            <a:r>
              <a:rPr lang="es-PR" sz="1400" dirty="0">
                <a:latin typeface="Candara" pitchFamily="34" charset="0"/>
                <a:cs typeface="Calibri" pitchFamily="34" charset="0"/>
              </a:rPr>
              <a:t>, S., Ruiz, J., </a:t>
            </a:r>
            <a:r>
              <a:rPr lang="es-PR" sz="1400" dirty="0" err="1">
                <a:latin typeface="Candara" pitchFamily="34" charset="0"/>
                <a:cs typeface="Calibri" pitchFamily="34" charset="0"/>
              </a:rPr>
              <a:t>Samol</a:t>
            </a:r>
            <a:r>
              <a:rPr lang="es-PR" sz="1400" dirty="0">
                <a:latin typeface="Candara" pitchFamily="34" charset="0"/>
                <a:cs typeface="Calibri" pitchFamily="34" charset="0"/>
              </a:rPr>
              <a:t>, J. A., </a:t>
            </a:r>
            <a:r>
              <a:rPr lang="es-PR" sz="1400" dirty="0" err="1">
                <a:latin typeface="Candara" pitchFamily="34" charset="0"/>
                <a:cs typeface="Calibri" pitchFamily="34" charset="0"/>
              </a:rPr>
              <a:t>Sánchez</a:t>
            </a:r>
            <a:r>
              <a:rPr lang="es-PR" sz="1400" dirty="0">
                <a:latin typeface="Candara" pitchFamily="34" charset="0"/>
                <a:cs typeface="Calibri" pitchFamily="34" charset="0"/>
              </a:rPr>
              <a:t>, E., </a:t>
            </a:r>
            <a:r>
              <a:rPr lang="es-PR" sz="1400" dirty="0" err="1">
                <a:latin typeface="Candara" pitchFamily="34" charset="0"/>
                <a:cs typeface="Calibri" pitchFamily="34" charset="0"/>
              </a:rPr>
              <a:t>Sewell</a:t>
            </a:r>
            <a:r>
              <a:rPr lang="es-PR" sz="1400" dirty="0">
                <a:latin typeface="Candara" pitchFamily="34" charset="0"/>
                <a:cs typeface="Calibri" pitchFamily="34" charset="0"/>
              </a:rPr>
              <a:t>, D., </a:t>
            </a:r>
            <a:r>
              <a:rPr lang="es-PR" sz="1400" dirty="0" err="1">
                <a:latin typeface="Candara" pitchFamily="34" charset="0"/>
                <a:cs typeface="Calibri" pitchFamily="34" charset="0"/>
              </a:rPr>
              <a:t>Tiuc</a:t>
            </a:r>
            <a:r>
              <a:rPr lang="es-PR" sz="1400" dirty="0">
                <a:latin typeface="Candara" pitchFamily="34" charset="0"/>
                <a:cs typeface="Calibri" pitchFamily="34" charset="0"/>
              </a:rPr>
              <a:t> Sian, R., </a:t>
            </a:r>
            <a:r>
              <a:rPr lang="es-PR" sz="1400" dirty="0" err="1">
                <a:latin typeface="Candara" pitchFamily="34" charset="0"/>
                <a:cs typeface="Calibri" pitchFamily="34" charset="0"/>
              </a:rPr>
              <a:t>Welmaker</a:t>
            </a:r>
            <a:r>
              <a:rPr lang="es-PR" sz="1400" dirty="0">
                <a:latin typeface="Candara" pitchFamily="34" charset="0"/>
                <a:cs typeface="Calibri" pitchFamily="34" charset="0"/>
              </a:rPr>
              <a:t>, B., Wilson, R., </a:t>
            </a:r>
            <a:r>
              <a:rPr lang="es-PR" sz="1400" dirty="0" err="1">
                <a:latin typeface="Candara" pitchFamily="34" charset="0"/>
                <a:cs typeface="Calibri" pitchFamily="34" charset="0"/>
              </a:rPr>
              <a:t>Wyatt</a:t>
            </a:r>
            <a:r>
              <a:rPr lang="es-PR" sz="1400" dirty="0">
                <a:latin typeface="Candara" pitchFamily="34" charset="0"/>
                <a:cs typeface="Calibri" pitchFamily="34" charset="0"/>
              </a:rPr>
              <a:t>, J. C., </a:t>
            </a:r>
            <a:r>
              <a:rPr lang="es-PR" sz="1400" dirty="0" err="1">
                <a:latin typeface="Candara" pitchFamily="34" charset="0"/>
                <a:cs typeface="Calibri" pitchFamily="34" charset="0"/>
              </a:rPr>
              <a:t>Wyatt</a:t>
            </a:r>
            <a:r>
              <a:rPr lang="es-PR" sz="1400" dirty="0">
                <a:latin typeface="Candara" pitchFamily="34" charset="0"/>
                <a:cs typeface="Calibri" pitchFamily="34" charset="0"/>
              </a:rPr>
              <a:t>, R., &amp; Editorial Mundo Hispano (El Paso, T. (2003).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Oseas--</a:t>
            </a:r>
            <a:r>
              <a:rPr lang="es-PR" sz="1400" dirty="0" err="1">
                <a:latin typeface="Candara" pitchFamily="34" charset="0"/>
                <a:cs typeface="Calibri" pitchFamily="34" charset="0"/>
              </a:rPr>
              <a:t>Malaquı́as</a:t>
            </a:r>
            <a:r>
              <a:rPr lang="es-PR" sz="1400" dirty="0">
                <a:latin typeface="Candara" pitchFamily="34" charset="0"/>
                <a:cs typeface="Calibri" pitchFamily="34" charset="0"/>
              </a:rPr>
              <a:t> (1. ed.) (124). El Paso, TX: Editorial Mundo Hispano.</a:t>
            </a:r>
          </a:p>
          <a:p>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 Φ</a:t>
            </a:r>
          </a:p>
          <a:p>
            <a:r>
              <a:rPr lang="es-PR" sz="1400" dirty="0" smtClean="0">
                <a:latin typeface="Candara" pitchFamily="34" charset="0"/>
                <a:cs typeface="Calibri" pitchFamily="34" charset="0"/>
              </a:rPr>
              <a:t>Vázquez, Bernardino. (2005). Estudios </a:t>
            </a:r>
            <a:r>
              <a:rPr lang="es-PR" sz="1400" dirty="0" err="1" smtClean="0">
                <a:latin typeface="Candara" pitchFamily="34" charset="0"/>
                <a:cs typeface="Calibri" pitchFamily="34" charset="0"/>
              </a:rPr>
              <a:t>Bı́blicos</a:t>
            </a:r>
            <a:r>
              <a:rPr lang="es-PR" sz="1400" dirty="0" smtClean="0">
                <a:latin typeface="Candara" pitchFamily="34" charset="0"/>
                <a:cs typeface="Calibri" pitchFamily="34" charset="0"/>
              </a:rPr>
              <a:t> ELA: Dios es Justo y Fiel (Oseas - Habacuc) (171). Puebla, Pue.,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 C.</a:t>
            </a:r>
          </a:p>
          <a:p>
            <a:endParaRPr lang="es-PR" sz="1400" dirty="0" smtClean="0">
              <a:latin typeface="Candara" pitchFamily="34" charset="0"/>
              <a:cs typeface="Calibri" pitchFamily="34" charset="0"/>
            </a:endParaRPr>
          </a:p>
          <a:p>
            <a:pPr>
              <a:lnSpc>
                <a:spcPct val="80000"/>
              </a:lnSpc>
              <a:spcAft>
                <a:spcPts val="600"/>
              </a:spcAft>
            </a:pPr>
            <a:endParaRPr lang="es-PR" sz="1400" noProof="0" dirty="0" smtClean="0">
              <a:latin typeface="Candara" pitchFamily="34" charset="0"/>
              <a:cs typeface="Calibri" pitchFamily="34" charset="0"/>
            </a:endParaRPr>
          </a:p>
          <a:p>
            <a:pPr>
              <a:lnSpc>
                <a:spcPct val="80000"/>
              </a:lnSpc>
              <a:spcAft>
                <a:spcPts val="600"/>
              </a:spcAft>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65</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2528" y="-1"/>
            <a:ext cx="9146527" cy="6859895"/>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66</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6: El Profeta Amós</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16: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Dios Demanda Autenticidad</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(Amós 5.1 - 27)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16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abril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2013</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39558"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854973" y="-19705"/>
            <a:ext cx="3746538" cy="707886"/>
          </a:xfrm>
          <a:prstGeom prst="rect">
            <a:avLst/>
          </a:prstGeom>
          <a:noFill/>
        </p:spPr>
        <p:txBody>
          <a:bodyPr wrap="none" rtlCol="0">
            <a:spAutoFit/>
          </a:bodyPr>
          <a:lstStyle/>
          <a:p>
            <a:r>
              <a:rPr lang="en-US" sz="40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000" dirty="0">
                <a:solidFill>
                  <a:schemeClr val="bg1"/>
                </a:solidFill>
                <a:effectLst>
                  <a:outerShdw blurRad="38100" dist="38100" dir="2700000" algn="tl">
                    <a:srgbClr val="000000">
                      <a:alpha val="43137"/>
                    </a:srgbClr>
                  </a:outerShdw>
                </a:effectLst>
                <a:latin typeface="Candara" pitchFamily="34" charset="0"/>
                <a:cs typeface="+mn-cs"/>
              </a:rPr>
              <a:t> </a:t>
            </a:r>
            <a:r>
              <a:rPr lang="en-US" sz="40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0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67</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4952999" cy="4823901"/>
          </a:xfrm>
        </p:spPr>
        <p:txBody>
          <a:bodyPr>
            <a:normAutofit fontScale="92500"/>
          </a:bodyPr>
          <a:lstStyle/>
          <a:p>
            <a:r>
              <a:rPr lang="es-PR" dirty="0" smtClean="0">
                <a:latin typeface="Candara" panose="020E0502030303020204" pitchFamily="34" charset="0"/>
              </a:rPr>
              <a:t>No </a:t>
            </a:r>
            <a:r>
              <a:rPr lang="es-PR" dirty="0">
                <a:latin typeface="Candara" panose="020E0502030303020204" pitchFamily="34" charset="0"/>
              </a:rPr>
              <a:t>es un profeta en el sentido profesional, porque su padre no era </a:t>
            </a:r>
            <a:r>
              <a:rPr lang="es-PR" dirty="0" smtClean="0">
                <a:latin typeface="Candara" panose="020E0502030303020204" pitchFamily="34" charset="0"/>
              </a:rPr>
              <a:t>profeta </a:t>
            </a:r>
            <a:r>
              <a:rPr lang="es-PR" dirty="0">
                <a:latin typeface="Candara" panose="020E0502030303020204" pitchFamily="34" charset="0"/>
              </a:rPr>
              <a:t>ni asistió a la escuela de profetas (</a:t>
            </a:r>
            <a:r>
              <a:rPr lang="es-PR" dirty="0">
                <a:solidFill>
                  <a:srgbClr val="FF0000"/>
                </a:solidFill>
                <a:latin typeface="Candara" panose="020E0502030303020204" pitchFamily="34" charset="0"/>
              </a:rPr>
              <a:t>7.10–17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es el hombre de Dios con un mensaje de Dios, y está advirtiendo del juicio que se cierne sobre Israel.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Amós 3 y 4</a:t>
            </a:r>
            <a:endParaRPr lang="es-PR" sz="4000" dirty="0">
              <a:solidFill>
                <a:schemeClr val="bg1"/>
              </a:solidFill>
              <a:latin typeface="Candara" pitchFamily="34" charset="0"/>
              <a:cs typeface="Calibri" pitchFamily="34" charset="0"/>
            </a:endParaRPr>
          </a:p>
        </p:txBody>
      </p:sp>
      <p:pic>
        <p:nvPicPr>
          <p:cNvPr id="7" name="Picture 6"/>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r="33356"/>
          <a:stretch/>
        </p:blipFill>
        <p:spPr>
          <a:xfrm>
            <a:off x="5226049" y="2057399"/>
            <a:ext cx="3765551" cy="4045573"/>
          </a:xfrm>
          <a:prstGeom prst="rect">
            <a:avLst/>
          </a:prstGeom>
        </p:spPr>
      </p:pic>
    </p:spTree>
    <p:extLst>
      <p:ext uri="{BB962C8B-B14F-4D97-AF65-F5344CB8AC3E}">
        <p14:creationId xmlns:p14="http://schemas.microsoft.com/office/powerpoint/2010/main" val="2755076223"/>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4952999" cy="4823901"/>
          </a:xfrm>
        </p:spPr>
        <p:txBody>
          <a:bodyPr>
            <a:normAutofit/>
          </a:bodyPr>
          <a:lstStyle/>
          <a:p>
            <a:r>
              <a:rPr lang="es-PR" dirty="0" smtClean="0">
                <a:latin typeface="Candara" panose="020E0502030303020204" pitchFamily="34" charset="0"/>
              </a:rPr>
              <a:t>Usa </a:t>
            </a:r>
            <a:r>
              <a:rPr lang="es-PR" dirty="0">
                <a:latin typeface="Candara" panose="020E0502030303020204" pitchFamily="34" charset="0"/>
              </a:rPr>
              <a:t>la palabra «cautiverio» varias veces (</a:t>
            </a:r>
            <a:r>
              <a:rPr lang="es-PR" dirty="0">
                <a:solidFill>
                  <a:srgbClr val="FF0000"/>
                </a:solidFill>
                <a:latin typeface="Candara" panose="020E0502030303020204" pitchFamily="34" charset="0"/>
              </a:rPr>
              <a:t>5.5, 27; 6.7; 7.17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Hagamos </a:t>
            </a:r>
            <a:r>
              <a:rPr lang="es-PR" dirty="0">
                <a:latin typeface="Candara" panose="020E0502030303020204" pitchFamily="34" charset="0"/>
              </a:rPr>
              <a:t>una pausa y escuchemos a este campesino predicador y tratemos de entender el mensaje que trae</a:t>
            </a:r>
            <a:r>
              <a:rPr lang="es-PR" dirty="0" smtClean="0">
                <a:latin typeface="Candara" panose="020E0502030303020204" pitchFamily="34" charset="0"/>
              </a:rPr>
              <a:t>.</a:t>
            </a:r>
            <a:endParaRPr lang="es-PR" dirty="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Amós 3 y 4</a:t>
            </a:r>
            <a:endParaRPr lang="es-PR" sz="4000" dirty="0">
              <a:solidFill>
                <a:schemeClr val="bg1"/>
              </a:solidFill>
              <a:latin typeface="Candara" pitchFamily="34" charset="0"/>
              <a:cs typeface="Calibri" pitchFamily="34" charset="0"/>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a:off x="5219701" y="2076233"/>
            <a:ext cx="3644899" cy="4481433"/>
          </a:xfrm>
          <a:prstGeom prst="rect">
            <a:avLst/>
          </a:prstGeom>
        </p:spPr>
      </p:pic>
    </p:spTree>
    <p:extLst>
      <p:ext uri="{BB962C8B-B14F-4D97-AF65-F5344CB8AC3E}">
        <p14:creationId xmlns:p14="http://schemas.microsoft.com/office/powerpoint/2010/main" val="2813646773"/>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150939" y="214315"/>
            <a:ext cx="7793037" cy="928686"/>
          </a:xfrm>
        </p:spPr>
        <p:txBody>
          <a:bodyPr/>
          <a:lstStyle/>
          <a:p>
            <a:r>
              <a:rPr lang="es-PR" dirty="0" smtClean="0">
                <a:solidFill>
                  <a:schemeClr val="bg1"/>
                </a:solidFill>
                <a:latin typeface="Candara" panose="020E0502030303020204" pitchFamily="34" charset="0"/>
              </a:rPr>
              <a:t>Eventos de la época de Amós</a:t>
            </a:r>
            <a:endParaRPr lang="es-PR" dirty="0">
              <a:solidFill>
                <a:schemeClr val="bg1"/>
              </a:solidFill>
              <a:latin typeface="Candara" panose="020E0502030303020204" pitchFamily="34" charset="0"/>
            </a:endParaRPr>
          </a:p>
        </p:txBody>
      </p:sp>
      <p:pic>
        <p:nvPicPr>
          <p:cNvPr id="5" name="Picture 4"/>
          <p:cNvPicPr>
            <a:picLocks noChangeAspect="1"/>
          </p:cNvPicPr>
          <p:nvPr/>
        </p:nvPicPr>
        <p:blipFill>
          <a:blip r:embed="rId2" cstate="email">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10551" y="1447801"/>
            <a:ext cx="9133449" cy="4374922"/>
          </a:xfrm>
          <a:prstGeom prst="rect">
            <a:avLst/>
          </a:prstGeom>
        </p:spPr>
      </p:pic>
    </p:spTree>
    <p:extLst>
      <p:ext uri="{BB962C8B-B14F-4D97-AF65-F5344CB8AC3E}">
        <p14:creationId xmlns:p14="http://schemas.microsoft.com/office/powerpoint/2010/main" val="2101064242"/>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87358</TotalTime>
  <Words>4436</Words>
  <Application>Microsoft Office PowerPoint</Application>
  <PresentationFormat>On-screen Show (4:3)</PresentationFormat>
  <Paragraphs>462</Paragraphs>
  <Slides>67</Slides>
  <Notes>66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67</vt:i4>
      </vt:variant>
    </vt:vector>
  </HeadingPairs>
  <TitlesOfParts>
    <vt:vector size="77" baseType="lpstr">
      <vt:lpstr>Arial</vt:lpstr>
      <vt:lpstr>Calibri</vt:lpstr>
      <vt:lpstr>Candara</vt:lpstr>
      <vt:lpstr>Tahoma</vt:lpstr>
      <vt:lpstr>Wingdings</vt:lpstr>
      <vt:lpstr>Blends</vt:lpstr>
      <vt:lpstr>2_Blends</vt:lpstr>
      <vt:lpstr>3_Blends</vt:lpstr>
      <vt:lpstr>8_Blends</vt:lpstr>
      <vt:lpstr>64_Blends</vt:lpstr>
      <vt:lpstr>PowerPoint Presentation</vt:lpstr>
      <vt:lpstr>Contexto</vt:lpstr>
      <vt:lpstr>Versículo Clave:</vt:lpstr>
      <vt:lpstr>Bosquejo de Estudio</vt:lpstr>
      <vt:lpstr>Amós 3 y 4</vt:lpstr>
      <vt:lpstr>Amós 3 y 4</vt:lpstr>
      <vt:lpstr>Amós 3 y 4</vt:lpstr>
      <vt:lpstr>Amós 3 y 4</vt:lpstr>
      <vt:lpstr>Eventos de la época de Amós</vt:lpstr>
      <vt:lpstr>La elección implica privilegios, pero también responsabilidades  Amós 3.1-2</vt:lpstr>
      <vt:lpstr>La elección implica privilegios, pero también responsabilidades  Amós 3.1-2</vt:lpstr>
      <vt:lpstr>La elección implica privilegios, pero también responsabilidades  Amós 3.1-2</vt:lpstr>
      <vt:lpstr>La elección implica privilegios, pero también responsabilidades  Amós 3.1-2</vt:lpstr>
      <vt:lpstr>La elección implica privilegios, pero también responsabilidades  Amós 3.1-2</vt:lpstr>
      <vt:lpstr>La elección implica privilegios, pero también responsabilidades  Amós 3.1-2</vt:lpstr>
      <vt:lpstr>La elección implica privilegios, pero también responsabilidades  Amós 3.1-2</vt:lpstr>
      <vt:lpstr>La palabra profética es firme y segura  Amós 3.3-8</vt:lpstr>
      <vt:lpstr>La palabra profética es firme y segura  Amós 3.3-8</vt:lpstr>
      <vt:lpstr>La palabra profética es firme y segura  Amós 3.3-8</vt:lpstr>
      <vt:lpstr>La palabra profética es firme y segura  Amós 3.3-8</vt:lpstr>
      <vt:lpstr>La palabra profética es firme y segura  Amós 3.3-8</vt:lpstr>
      <vt:lpstr>La palabra profética es firme y segura  Amós 3.3-8</vt:lpstr>
      <vt:lpstr>La palabra profética es firme y segura  Amós 3.3-8</vt:lpstr>
      <vt:lpstr>La palabra profética es firme y segura  Amós 3.3-8</vt:lpstr>
      <vt:lpstr>La palabra profética es firme y segura  Amós 3.3-8</vt:lpstr>
      <vt:lpstr>Mensaje contra las mujeres indolentes  Amós 4.1-3</vt:lpstr>
      <vt:lpstr>Mensaje contra las mujeres indolentes  Amós 4.1-3</vt:lpstr>
      <vt:lpstr>Mensaje contra las mujeres indolentes  Amós 4.1-3</vt:lpstr>
      <vt:lpstr>Mensaje contra las mujeres indolentes  Amós 4.1-3</vt:lpstr>
      <vt:lpstr>Mensaje contra las mujeres indolentes  Amós 4.1-3</vt:lpstr>
      <vt:lpstr>Mensaje contra las mujeres indolentes  Amós 4.1-3</vt:lpstr>
      <vt:lpstr>Mensaje contra las mujeres indolentes  Amós 4.1-3</vt:lpstr>
      <vt:lpstr>Mensaje contra las mujeres indolentes  Amós 4.1-3</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El castigo contra dos pecados Amós 4.4-11</vt:lpstr>
      <vt:lpstr>La advertencia a Israel: Prepárate para venir al encuentro de tu Dios Amós 4.12-13</vt:lpstr>
      <vt:lpstr>La advertencia a Israel: Prepárate para venir al encuentro de tu Dios Amós 4.12-13</vt:lpstr>
      <vt:lpstr>La advertencia a Israel: Prepárate para venir al encuentro de tu Dios Amós 4.12-13</vt:lpstr>
      <vt:lpstr>La advertencia a Israel: Prepárate para venir al encuentro de tu Dios Amós 4.12-13</vt:lpstr>
      <vt:lpstr>La advertencia a Israel: Prepárate para venir al encuentro de tu Dios Amós 4.12-13</vt:lpstr>
      <vt:lpstr>La advertencia a Israel: Prepárate para venir al encuentro de tu Dios Amós 4.12-13</vt:lpstr>
      <vt:lpstr>La advertencia a Israel: Prepárate para venir al encuentro de tu Dios Amós 4.12-13</vt:lpstr>
      <vt:lpstr>La advertencia a Israel: Prepárate para venir al encuentro de tu Dios Amós 4.12-13</vt:lpstr>
      <vt:lpstr>Aplicaciones</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Amós</dc:title>
  <dc:creator>Tito Ortega</dc:creator>
  <cp:lastModifiedBy>Tito Ortega</cp:lastModifiedBy>
  <cp:revision>7550</cp:revision>
  <cp:lastPrinted>2013-04-09T21:52:52Z</cp:lastPrinted>
  <dcterms:created xsi:type="dcterms:W3CDTF">2007-01-24T21:53:34Z</dcterms:created>
  <dcterms:modified xsi:type="dcterms:W3CDTF">2013-04-10T22:29:27Z</dcterms:modified>
</cp:coreProperties>
</file>