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32"/>
  </p:notesMasterIdLst>
  <p:handoutMasterIdLst>
    <p:handoutMasterId r:id="rId33"/>
  </p:handoutMasterIdLst>
  <p:sldIdLst>
    <p:sldId id="901" r:id="rId3"/>
    <p:sldId id="530" r:id="rId4"/>
    <p:sldId id="1315" r:id="rId5"/>
    <p:sldId id="1265" r:id="rId6"/>
    <p:sldId id="1309" r:id="rId7"/>
    <p:sldId id="1372" r:id="rId8"/>
    <p:sldId id="1381" r:id="rId9"/>
    <p:sldId id="1362" r:id="rId10"/>
    <p:sldId id="1385" r:id="rId11"/>
    <p:sldId id="1386" r:id="rId12"/>
    <p:sldId id="757" r:id="rId13"/>
    <p:sldId id="1284" r:id="rId14"/>
    <p:sldId id="1382" r:id="rId15"/>
    <p:sldId id="1383" r:id="rId16"/>
    <p:sldId id="1351" r:id="rId17"/>
    <p:sldId id="1387" r:id="rId18"/>
    <p:sldId id="1388" r:id="rId19"/>
    <p:sldId id="1286" r:id="rId20"/>
    <p:sldId id="1322" r:id="rId21"/>
    <p:sldId id="1345" r:id="rId22"/>
    <p:sldId id="1389" r:id="rId23"/>
    <p:sldId id="1390" r:id="rId24"/>
    <p:sldId id="1370" r:id="rId25"/>
    <p:sldId id="1379" r:id="rId26"/>
    <p:sldId id="1380" r:id="rId27"/>
    <p:sldId id="1384" r:id="rId28"/>
    <p:sldId id="542" r:id="rId29"/>
    <p:sldId id="1371" r:id="rId30"/>
    <p:sldId id="269" r:id="rId31"/>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93419" autoAdjust="0"/>
  </p:normalViewPr>
  <p:slideViewPr>
    <p:cSldViewPr>
      <p:cViewPr varScale="1">
        <p:scale>
          <a:sx n="81" d="100"/>
          <a:sy n="81" d="100"/>
        </p:scale>
        <p:origin x="926"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4/17/2013</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3707175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7780969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2977622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315443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696862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743067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984465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321552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508222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257161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742451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010200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132353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2228794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859009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892103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27</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517753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28</a:t>
            </a:fld>
            <a:endParaRPr lang="en-US" smtClean="0"/>
          </a:p>
        </p:txBody>
      </p:sp>
    </p:spTree>
    <p:extLst>
      <p:ext uri="{BB962C8B-B14F-4D97-AF65-F5344CB8AC3E}">
        <p14:creationId xmlns:p14="http://schemas.microsoft.com/office/powerpoint/2010/main" val="4049281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29</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4363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2313994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668447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2952009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3029337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37781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2554410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3376837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4/17/2013</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0.xml"/><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4754" name="Picture 2" descr="http://cfile5.uf.tistory.com/image/196D584E4E58F7F3044A89"/>
          <p:cNvPicPr>
            <a:picLocks noChangeAspect="1" noChangeArrowheads="1"/>
          </p:cNvPicPr>
          <p:nvPr/>
        </p:nvPicPr>
        <p:blipFill>
          <a:blip r:embed="rId3" cstate="screen"/>
          <a:srcRect/>
          <a:stretch>
            <a:fillRect/>
          </a:stretch>
        </p:blipFill>
        <p:spPr bwMode="auto">
          <a:xfrm>
            <a:off x="0" y="0"/>
            <a:ext cx="9144000" cy="6858000"/>
          </a:xfrm>
          <a:prstGeom prst="rect">
            <a:avLst/>
          </a:prstGeom>
          <a:noFill/>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4"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2">
              <a:lumMod val="50000"/>
              <a:alpha val="6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Unidad 6: El profeta Amós</a:t>
            </a: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Estudio </a:t>
            </a:r>
            <a:r>
              <a:rPr lang="es-PR" sz="3600" dirty="0" smtClean="0">
                <a:solidFill>
                  <a:schemeClr val="tx2"/>
                </a:solidFill>
                <a:latin typeface="Candara" pitchFamily="34" charset="0"/>
                <a:cs typeface="+mn-cs"/>
              </a:rPr>
              <a:t>16</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“Dios demanda autenticidad</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(Amós 5:1-27)</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16</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a:t>
            </a:r>
            <a:r>
              <a:rPr lang="es-PR" sz="3600" dirty="0" smtClean="0">
                <a:solidFill>
                  <a:schemeClr val="tx2"/>
                </a:solidFill>
                <a:latin typeface="Candara" pitchFamily="34" charset="0"/>
                <a:cs typeface="+mn-cs"/>
              </a:rPr>
              <a:t>abril</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2013</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4876800" cy="4495800"/>
          </a:xfrm>
        </p:spPr>
        <p:txBody>
          <a:bodyPr/>
          <a:lstStyle/>
          <a:p>
            <a:pPr>
              <a:spcAft>
                <a:spcPts val="600"/>
              </a:spcAft>
            </a:pPr>
            <a:r>
              <a:rPr lang="es-PR" dirty="0" smtClean="0"/>
              <a:t>Cómo buscar a Dios</a:t>
            </a:r>
          </a:p>
          <a:p>
            <a:pPr lvl="1"/>
            <a:r>
              <a:rPr lang="es-ES" dirty="0" smtClean="0"/>
              <a:t>"y me buscaréis y me hallaréis, porque me buscaréis de todo vuestro corazón." (</a:t>
            </a:r>
            <a:r>
              <a:rPr lang="es-ES" dirty="0" smtClean="0">
                <a:solidFill>
                  <a:schemeClr val="tx2"/>
                </a:solidFill>
              </a:rPr>
              <a:t>Jeremías 29.13</a:t>
            </a:r>
            <a:r>
              <a:rPr lang="es-ES" dirty="0" smtClean="0"/>
              <a:t>)</a:t>
            </a:r>
            <a:endParaRPr lang="es-PR" dirty="0" smtClean="0"/>
          </a:p>
        </p:txBody>
      </p:sp>
      <p:sp>
        <p:nvSpPr>
          <p:cNvPr id="9" name="Rectangle 2"/>
          <p:cNvSpPr>
            <a:spLocks noGrp="1" noChangeArrowheads="1"/>
          </p:cNvSpPr>
          <p:nvPr>
            <p:ph type="title"/>
          </p:nvPr>
        </p:nvSpPr>
        <p:spPr>
          <a:xfrm>
            <a:off x="1143000" y="290513"/>
            <a:ext cx="7696200" cy="1462087"/>
          </a:xfrm>
        </p:spPr>
        <p:txBody>
          <a:bodyPr/>
          <a:lstStyle/>
          <a:p>
            <a:pPr marL="742950" indent="-742950">
              <a:spcBef>
                <a:spcPts val="600"/>
              </a:spcBef>
              <a:spcAft>
                <a:spcPts val="0"/>
              </a:spcAft>
              <a:buFont typeface="+mj-lt"/>
              <a:buAutoNum type="arabicPeriod"/>
            </a:pPr>
            <a:r>
              <a:rPr lang="es-PR" dirty="0" smtClean="0"/>
              <a:t>Llamado al arrepentimiento       (Amos 5:4-9)</a:t>
            </a:r>
          </a:p>
        </p:txBody>
      </p:sp>
      <p:pic>
        <p:nvPicPr>
          <p:cNvPr id="10" name="Picture 2" descr="http://dimelotudios.files.wordpress.com/2010/04/vertical2.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800600" y="2438400"/>
            <a:ext cx="4191000" cy="382905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143000" y="290513"/>
            <a:ext cx="7924800" cy="1462087"/>
          </a:xfrm>
        </p:spPr>
        <p:txBody>
          <a:bodyPr/>
          <a:lstStyle/>
          <a:p>
            <a:pPr marL="742950" indent="-742950">
              <a:spcAft>
                <a:spcPts val="600"/>
              </a:spcAft>
              <a:buFont typeface="+mj-lt"/>
              <a:buAutoNum type="arabicPeriod" startAt="2"/>
            </a:pPr>
            <a:r>
              <a:rPr lang="es-PR" dirty="0" smtClean="0"/>
              <a:t>Llamado a la justicia                 (Amos 5:14-20)</a:t>
            </a:r>
          </a:p>
        </p:txBody>
      </p:sp>
      <p:pic>
        <p:nvPicPr>
          <p:cNvPr id="55297" name="Picture 1"/>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0000"/>
                    </a14:imgEffect>
                    <a14:imgEffect>
                      <a14:colorTemperature colorTemp="5500"/>
                    </a14:imgEffect>
                    <a14:imgEffect>
                      <a14:brightnessContrast bright="8000"/>
                    </a14:imgEffect>
                  </a14:imgLayer>
                </a14:imgProps>
              </a:ext>
            </a:extLst>
          </a:blip>
          <a:srcRect/>
          <a:stretch>
            <a:fillRect/>
          </a:stretch>
        </p:blipFill>
        <p:spPr bwMode="auto">
          <a:xfrm>
            <a:off x="1219200" y="2057400"/>
            <a:ext cx="6926730" cy="46482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2057400"/>
            <a:ext cx="8763000" cy="3200400"/>
          </a:xfrm>
        </p:spPr>
        <p:txBody>
          <a:bodyPr/>
          <a:lstStyle/>
          <a:p>
            <a:pPr>
              <a:buNone/>
            </a:pPr>
            <a:r>
              <a:rPr lang="es-ES" dirty="0" smtClean="0"/>
              <a:t>	"Buscad lo bueno, y no lo malo, para que viváis; porque así Jehová Dios de los ejércitos estará con vosotros, como decís. Aborreced el mal, y amad el bien, y estableced la justicia en juicio; quizá Jehová Dios de los ejércitos tendrá piedad del remanente de José. Por tanto, así ha dicho Jehová, Dios de los ejércitos: En todas las plazas habrá llanto, y en todas las calles dirán: ¡Ay! ¡Ay!..."</a:t>
            </a:r>
          </a:p>
        </p:txBody>
      </p:sp>
      <p:sp>
        <p:nvSpPr>
          <p:cNvPr id="10" name="Rectangle 2"/>
          <p:cNvSpPr>
            <a:spLocks noGrp="1" noChangeArrowheads="1"/>
          </p:cNvSpPr>
          <p:nvPr>
            <p:ph type="title"/>
          </p:nvPr>
        </p:nvSpPr>
        <p:spPr>
          <a:xfrm>
            <a:off x="1143000" y="290513"/>
            <a:ext cx="7924800" cy="1462087"/>
          </a:xfrm>
        </p:spPr>
        <p:txBody>
          <a:bodyPr/>
          <a:lstStyle/>
          <a:p>
            <a:pPr marL="742950" indent="-742950">
              <a:spcAft>
                <a:spcPts val="600"/>
              </a:spcAft>
              <a:buFont typeface="+mj-lt"/>
              <a:buAutoNum type="arabicPeriod" startAt="2"/>
            </a:pPr>
            <a:r>
              <a:rPr lang="es-PR" dirty="0" smtClean="0"/>
              <a:t>Llamado a la justicia                 (Amos 5:14-20)</a:t>
            </a: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2057400"/>
            <a:ext cx="8763000" cy="3200400"/>
          </a:xfrm>
        </p:spPr>
        <p:txBody>
          <a:bodyPr/>
          <a:lstStyle/>
          <a:p>
            <a:pPr>
              <a:buNone/>
            </a:pPr>
            <a:r>
              <a:rPr lang="es-ES" dirty="0" smtClean="0"/>
              <a:t>	"...y al labrador llamarán a lloro, y a endecha a los que sepan endechar. Y en todas las viñas habrá llanto; porque pasaré en medio de ti, dice Jehová. ¡Ay de los que desean el día de Jehová! ¿Para qué queréis este día de Jehová? Será de tinieblas, y no de luz; como el que huye de delante del león, y se encuentra con el oso..."</a:t>
            </a:r>
          </a:p>
        </p:txBody>
      </p:sp>
      <p:sp>
        <p:nvSpPr>
          <p:cNvPr id="10" name="Rectangle 2"/>
          <p:cNvSpPr>
            <a:spLocks noGrp="1" noChangeArrowheads="1"/>
          </p:cNvSpPr>
          <p:nvPr>
            <p:ph type="title"/>
          </p:nvPr>
        </p:nvSpPr>
        <p:spPr>
          <a:xfrm>
            <a:off x="1143000" y="290513"/>
            <a:ext cx="7924800" cy="1462087"/>
          </a:xfrm>
        </p:spPr>
        <p:txBody>
          <a:bodyPr/>
          <a:lstStyle/>
          <a:p>
            <a:pPr marL="742950" indent="-742950">
              <a:spcAft>
                <a:spcPts val="600"/>
              </a:spcAft>
              <a:buFont typeface="+mj-lt"/>
              <a:buAutoNum type="arabicPeriod" startAt="2"/>
            </a:pPr>
            <a:r>
              <a:rPr lang="es-PR" dirty="0" smtClean="0"/>
              <a:t>Llamado a la justicia                 (Amos 5:14-20)</a:t>
            </a: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2057400"/>
            <a:ext cx="8763000" cy="3200400"/>
          </a:xfrm>
        </p:spPr>
        <p:txBody>
          <a:bodyPr/>
          <a:lstStyle/>
          <a:p>
            <a:pPr>
              <a:buNone/>
            </a:pPr>
            <a:r>
              <a:rPr lang="es-ES" dirty="0" smtClean="0"/>
              <a:t>	"...o como si entrare en casa y apoyare su mano en la pared, y le muerde una culebra. ¿No será el día de Jehová tinieblas, y no luz; oscuridad, que no tiene resplandor?"</a:t>
            </a:r>
          </a:p>
        </p:txBody>
      </p:sp>
      <p:sp>
        <p:nvSpPr>
          <p:cNvPr id="10" name="Rectangle 2"/>
          <p:cNvSpPr>
            <a:spLocks noGrp="1" noChangeArrowheads="1"/>
          </p:cNvSpPr>
          <p:nvPr>
            <p:ph type="title"/>
          </p:nvPr>
        </p:nvSpPr>
        <p:spPr>
          <a:xfrm>
            <a:off x="1143000" y="290513"/>
            <a:ext cx="7924800" cy="1462087"/>
          </a:xfrm>
        </p:spPr>
        <p:txBody>
          <a:bodyPr/>
          <a:lstStyle/>
          <a:p>
            <a:pPr marL="742950" indent="-742950">
              <a:spcAft>
                <a:spcPts val="600"/>
              </a:spcAft>
              <a:buFont typeface="+mj-lt"/>
              <a:buAutoNum type="arabicPeriod" startAt="2"/>
            </a:pPr>
            <a:r>
              <a:rPr lang="es-PR" dirty="0" smtClean="0"/>
              <a:t>Llamado a la justicia                 (Amos 5:14-20)</a:t>
            </a: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533400" y="2133600"/>
            <a:ext cx="4267200" cy="4343400"/>
          </a:xfrm>
        </p:spPr>
        <p:txBody>
          <a:bodyPr/>
          <a:lstStyle/>
          <a:p>
            <a:pPr>
              <a:spcAft>
                <a:spcPts val="1200"/>
              </a:spcAft>
            </a:pPr>
            <a:r>
              <a:rPr lang="es-PR" dirty="0" smtClean="0"/>
              <a:t>(</a:t>
            </a:r>
            <a:r>
              <a:rPr lang="es-PR" dirty="0" smtClean="0">
                <a:solidFill>
                  <a:schemeClr val="tx2"/>
                </a:solidFill>
              </a:rPr>
              <a:t>v.14</a:t>
            </a:r>
            <a:r>
              <a:rPr lang="es-PR" dirty="0" smtClean="0"/>
              <a:t>) Buscar el bien y no el mal = vida feliz y abundante</a:t>
            </a:r>
          </a:p>
          <a:p>
            <a:r>
              <a:rPr lang="es-PR" dirty="0" smtClean="0"/>
              <a:t>(</a:t>
            </a:r>
            <a:r>
              <a:rPr lang="es-PR" dirty="0" smtClean="0">
                <a:solidFill>
                  <a:schemeClr val="tx2"/>
                </a:solidFill>
              </a:rPr>
              <a:t>v.15</a:t>
            </a:r>
            <a:r>
              <a:rPr lang="es-PR" dirty="0" smtClean="0"/>
              <a:t>) El mal = falta de justicia en la sociedad</a:t>
            </a:r>
          </a:p>
          <a:p>
            <a:endParaRPr lang="es-PR" dirty="0" smtClean="0"/>
          </a:p>
          <a:p>
            <a:endParaRPr lang="es-PR" dirty="0" smtClean="0"/>
          </a:p>
        </p:txBody>
      </p:sp>
      <p:sp>
        <p:nvSpPr>
          <p:cNvPr id="11" name="Rectangle 2"/>
          <p:cNvSpPr>
            <a:spLocks noGrp="1" noChangeArrowheads="1"/>
          </p:cNvSpPr>
          <p:nvPr>
            <p:ph type="title"/>
          </p:nvPr>
        </p:nvSpPr>
        <p:spPr>
          <a:xfrm>
            <a:off x="1143000" y="290513"/>
            <a:ext cx="7924800" cy="1462087"/>
          </a:xfrm>
        </p:spPr>
        <p:txBody>
          <a:bodyPr/>
          <a:lstStyle/>
          <a:p>
            <a:pPr marL="742950" indent="-742950">
              <a:spcAft>
                <a:spcPts val="600"/>
              </a:spcAft>
              <a:buFont typeface="+mj-lt"/>
              <a:buAutoNum type="arabicPeriod" startAt="2"/>
            </a:pPr>
            <a:r>
              <a:rPr lang="es-PR" dirty="0" smtClean="0"/>
              <a:t>Llamado a la justicia                 (Amos 5:14-20)</a:t>
            </a:r>
          </a:p>
        </p:txBody>
      </p:sp>
      <p:pic>
        <p:nvPicPr>
          <p:cNvPr id="51202" name="Picture 2" descr="https://lh5.googleusercontent.com/-f2Eqf8GZosw/TWx64-kNw2I/AAAAAAAAHGo/E7DUUxuuAhM/s1600/good-samaritan_12.jpg"/>
          <p:cNvPicPr>
            <a:picLocks noChangeAspect="1" noChangeArrowheads="1"/>
          </p:cNvPicPr>
          <p:nvPr/>
        </p:nvPicPr>
        <p:blipFill>
          <a:blip r:embed="rId3" cstate="screen"/>
          <a:srcRect/>
          <a:stretch>
            <a:fillRect/>
          </a:stretch>
        </p:blipFill>
        <p:spPr bwMode="auto">
          <a:xfrm>
            <a:off x="5410200" y="2299600"/>
            <a:ext cx="2946913" cy="42536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533400" y="2133600"/>
            <a:ext cx="4267200" cy="4343400"/>
          </a:xfrm>
        </p:spPr>
        <p:txBody>
          <a:bodyPr/>
          <a:lstStyle/>
          <a:p>
            <a:pPr>
              <a:spcAft>
                <a:spcPts val="600"/>
              </a:spcAft>
            </a:pPr>
            <a:r>
              <a:rPr lang="es-PR" dirty="0" smtClean="0"/>
              <a:t>(</a:t>
            </a:r>
            <a:r>
              <a:rPr lang="es-PR" dirty="0" smtClean="0">
                <a:solidFill>
                  <a:schemeClr val="tx2"/>
                </a:solidFill>
              </a:rPr>
              <a:t>v.16</a:t>
            </a:r>
            <a:r>
              <a:rPr lang="es-PR" dirty="0" smtClean="0"/>
              <a:t>) Israel sería juzgado por la opresión de sus conciudadanos.</a:t>
            </a:r>
          </a:p>
          <a:p>
            <a:r>
              <a:rPr lang="es-PR" dirty="0" smtClean="0"/>
              <a:t>(</a:t>
            </a:r>
            <a:r>
              <a:rPr lang="es-PR" dirty="0" smtClean="0">
                <a:solidFill>
                  <a:schemeClr val="tx2"/>
                </a:solidFill>
              </a:rPr>
              <a:t>v.17</a:t>
            </a:r>
            <a:r>
              <a:rPr lang="es-PR" dirty="0" smtClean="0"/>
              <a:t>) El juicio sería como el juicio anunciado sobre Egipto anunciado en Éxodo 11.</a:t>
            </a:r>
          </a:p>
          <a:p>
            <a:endParaRPr lang="es-PR" dirty="0" smtClean="0"/>
          </a:p>
          <a:p>
            <a:endParaRPr lang="es-PR" dirty="0" smtClean="0"/>
          </a:p>
        </p:txBody>
      </p:sp>
      <p:sp>
        <p:nvSpPr>
          <p:cNvPr id="11" name="Rectangle 2"/>
          <p:cNvSpPr>
            <a:spLocks noGrp="1" noChangeArrowheads="1"/>
          </p:cNvSpPr>
          <p:nvPr>
            <p:ph type="title"/>
          </p:nvPr>
        </p:nvSpPr>
        <p:spPr>
          <a:xfrm>
            <a:off x="1143000" y="290513"/>
            <a:ext cx="7924800" cy="1462087"/>
          </a:xfrm>
        </p:spPr>
        <p:txBody>
          <a:bodyPr/>
          <a:lstStyle/>
          <a:p>
            <a:pPr marL="742950" indent="-742950">
              <a:spcAft>
                <a:spcPts val="600"/>
              </a:spcAft>
              <a:buFont typeface="+mj-lt"/>
              <a:buAutoNum type="arabicPeriod" startAt="2"/>
            </a:pPr>
            <a:r>
              <a:rPr lang="es-PR" dirty="0" smtClean="0"/>
              <a:t>Llamado a la justicia                 (Amos 5:14-20)</a:t>
            </a:r>
          </a:p>
        </p:txBody>
      </p:sp>
      <p:pic>
        <p:nvPicPr>
          <p:cNvPr id="115714" name="Picture 2" descr="http://c2down.cyworld.co.kr/download?fid=64223b5bcb779cf89c4a3c41bb54fb52&amp;name=passover.jpg"/>
          <p:cNvPicPr>
            <a:picLocks noChangeAspect="1" noChangeArrowheads="1"/>
          </p:cNvPicPr>
          <p:nvPr/>
        </p:nvPicPr>
        <p:blipFill>
          <a:blip r:embed="rId3" cstate="screen"/>
          <a:srcRect/>
          <a:stretch>
            <a:fillRect/>
          </a:stretch>
        </p:blipFill>
        <p:spPr bwMode="auto">
          <a:xfrm>
            <a:off x="4724400" y="2362200"/>
            <a:ext cx="4343400" cy="41021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533400" y="2133600"/>
            <a:ext cx="4267200" cy="4343400"/>
          </a:xfrm>
        </p:spPr>
        <p:txBody>
          <a:bodyPr/>
          <a:lstStyle/>
          <a:p>
            <a:pPr>
              <a:spcAft>
                <a:spcPts val="600"/>
              </a:spcAft>
            </a:pPr>
            <a:r>
              <a:rPr lang="es-PR" dirty="0" smtClean="0"/>
              <a:t>(</a:t>
            </a:r>
            <a:r>
              <a:rPr lang="es-PR" dirty="0" smtClean="0">
                <a:solidFill>
                  <a:schemeClr val="tx2"/>
                </a:solidFill>
              </a:rPr>
              <a:t>v.18</a:t>
            </a:r>
            <a:r>
              <a:rPr lang="es-PR" dirty="0" smtClean="0"/>
              <a:t>) …</a:t>
            </a:r>
            <a:r>
              <a:rPr lang="es-PR" i="1" dirty="0" smtClean="0"/>
              <a:t>el día de </a:t>
            </a:r>
            <a:r>
              <a:rPr lang="es-PR" i="1" dirty="0" err="1" smtClean="0"/>
              <a:t>Jehova</a:t>
            </a:r>
            <a:r>
              <a:rPr lang="es-PR" i="1" dirty="0" smtClean="0"/>
              <a:t> </a:t>
            </a:r>
            <a:r>
              <a:rPr lang="es-PR" dirty="0" smtClean="0"/>
              <a:t>= juicio sobre Israel</a:t>
            </a:r>
          </a:p>
          <a:p>
            <a:pPr>
              <a:spcAft>
                <a:spcPts val="600"/>
              </a:spcAft>
            </a:pPr>
            <a:r>
              <a:rPr lang="es-PR" dirty="0" smtClean="0"/>
              <a:t>(</a:t>
            </a:r>
            <a:r>
              <a:rPr lang="es-PR" dirty="0" smtClean="0">
                <a:solidFill>
                  <a:schemeClr val="tx2"/>
                </a:solidFill>
              </a:rPr>
              <a:t>v.19</a:t>
            </a:r>
            <a:r>
              <a:rPr lang="es-PR" dirty="0" smtClean="0"/>
              <a:t>) Nadie podrá escapar el castigo.</a:t>
            </a:r>
          </a:p>
          <a:p>
            <a:r>
              <a:rPr lang="es-PR" dirty="0" smtClean="0"/>
              <a:t>(</a:t>
            </a:r>
            <a:r>
              <a:rPr lang="es-PR" dirty="0" smtClean="0">
                <a:solidFill>
                  <a:schemeClr val="tx2"/>
                </a:solidFill>
              </a:rPr>
              <a:t>v.20</a:t>
            </a:r>
            <a:r>
              <a:rPr lang="es-PR" dirty="0" smtClean="0"/>
              <a:t>) …</a:t>
            </a:r>
            <a:r>
              <a:rPr lang="es-PR" i="1" dirty="0" smtClean="0"/>
              <a:t>el día de </a:t>
            </a:r>
            <a:r>
              <a:rPr lang="es-PR" i="1" dirty="0" err="1" smtClean="0"/>
              <a:t>Jehova</a:t>
            </a:r>
            <a:r>
              <a:rPr lang="es-PR" i="1" dirty="0" smtClean="0"/>
              <a:t> </a:t>
            </a:r>
            <a:r>
              <a:rPr lang="es-PR" dirty="0" smtClean="0"/>
              <a:t>sobre Israel = llanto y tinieblas</a:t>
            </a:r>
          </a:p>
        </p:txBody>
      </p:sp>
      <p:sp>
        <p:nvSpPr>
          <p:cNvPr id="11" name="Rectangle 2"/>
          <p:cNvSpPr>
            <a:spLocks noGrp="1" noChangeArrowheads="1"/>
          </p:cNvSpPr>
          <p:nvPr>
            <p:ph type="title"/>
          </p:nvPr>
        </p:nvSpPr>
        <p:spPr>
          <a:xfrm>
            <a:off x="1143000" y="290513"/>
            <a:ext cx="7924800" cy="1462087"/>
          </a:xfrm>
        </p:spPr>
        <p:txBody>
          <a:bodyPr/>
          <a:lstStyle/>
          <a:p>
            <a:pPr marL="742950" indent="-742950">
              <a:spcAft>
                <a:spcPts val="600"/>
              </a:spcAft>
              <a:buFont typeface="+mj-lt"/>
              <a:buAutoNum type="arabicPeriod" startAt="2"/>
            </a:pPr>
            <a:r>
              <a:rPr lang="es-PR" dirty="0" smtClean="0"/>
              <a:t>Llamado a la justicia                 (Amos 5:14-20)</a:t>
            </a:r>
          </a:p>
        </p:txBody>
      </p:sp>
      <p:pic>
        <p:nvPicPr>
          <p:cNvPr id="117762" name="Picture 2" descr="http://4.bp.blogspot.com/-gaSJBZSkufU/TnFbsb_z5kI/AAAAAAAABvU/1yxHaXFhtPg/s1600/jerusalem_falls.jpg"/>
          <p:cNvPicPr>
            <a:picLocks noChangeAspect="1" noChangeArrowheads="1"/>
          </p:cNvPicPr>
          <p:nvPr/>
        </p:nvPicPr>
        <p:blipFill>
          <a:blip r:embed="rId3" cstate="screen"/>
          <a:srcRect/>
          <a:stretch>
            <a:fillRect/>
          </a:stretch>
        </p:blipFill>
        <p:spPr bwMode="auto">
          <a:xfrm>
            <a:off x="4860819" y="2209800"/>
            <a:ext cx="3902181" cy="41148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43000" y="290513"/>
            <a:ext cx="7391400" cy="1462087"/>
          </a:xfrm>
        </p:spPr>
        <p:txBody>
          <a:bodyPr/>
          <a:lstStyle/>
          <a:p>
            <a:pPr marL="630238" indent="-630238">
              <a:spcAft>
                <a:spcPts val="600"/>
              </a:spcAft>
              <a:buFont typeface="+mj-lt"/>
              <a:buAutoNum type="arabicPeriod" startAt="3"/>
            </a:pPr>
            <a:r>
              <a:rPr lang="es-PR" dirty="0" smtClean="0"/>
              <a:t>Llamado a la adoración genuina (Amos 5:21-24)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685800" y="1981200"/>
            <a:ext cx="8153400" cy="4114800"/>
          </a:xfrm>
        </p:spPr>
        <p:txBody>
          <a:bodyPr/>
          <a:lstStyle/>
          <a:p>
            <a:pPr>
              <a:buNone/>
            </a:pPr>
            <a:r>
              <a:rPr lang="es-ES" dirty="0" smtClean="0"/>
              <a:t>	</a:t>
            </a:r>
            <a:endParaRPr lang="es-PR" dirty="0" smtClean="0"/>
          </a:p>
          <a:p>
            <a:pPr>
              <a:buNone/>
            </a:pPr>
            <a:r>
              <a:rPr lang="es-PR" dirty="0" smtClean="0"/>
              <a:t>	</a:t>
            </a:r>
          </a:p>
        </p:txBody>
      </p:sp>
      <p:pic>
        <p:nvPicPr>
          <p:cNvPr id="47105" name="Picture 1"/>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8000"/>
                    </a14:imgEffect>
                    <a14:imgEffect>
                      <a14:colorTemperature colorTemp="4500"/>
                    </a14:imgEffect>
                    <a14:imgEffect>
                      <a14:saturation sat="75000"/>
                    </a14:imgEffect>
                    <a14:imgEffect>
                      <a14:brightnessContrast bright="22000"/>
                    </a14:imgEffect>
                  </a14:imgLayer>
                </a14:imgProps>
              </a:ext>
            </a:extLst>
          </a:blip>
          <a:srcRect/>
          <a:stretch>
            <a:fillRect/>
          </a:stretch>
        </p:blipFill>
        <p:spPr bwMode="auto">
          <a:xfrm>
            <a:off x="1214345" y="2057400"/>
            <a:ext cx="6862855" cy="46482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1905000"/>
            <a:ext cx="8686800" cy="4114800"/>
          </a:xfrm>
        </p:spPr>
        <p:txBody>
          <a:bodyPr/>
          <a:lstStyle/>
          <a:p>
            <a:pPr>
              <a:buNone/>
            </a:pPr>
            <a:r>
              <a:rPr lang="es-ES" dirty="0" smtClean="0"/>
              <a:t>	"Aborrecí, abominé vuestras solemnidades, y no me complaceré en vuestras asambleas. Y si me ofreciereis vuestros holocaustos y vuestras ofrendas, no los recibiré, ni miraré a las ofrendas de paz de vuestros animales engordados. Quita de mí la multitud de tus cantares, pues no escucharé las salmodias de tus instrumentos. Pero corra el juicio como las aguas, y la justicia como impetuoso arroyo."</a:t>
            </a:r>
          </a:p>
        </p:txBody>
      </p:sp>
      <p:sp>
        <p:nvSpPr>
          <p:cNvPr id="12" name="Rectangle 2"/>
          <p:cNvSpPr>
            <a:spLocks noGrp="1" noChangeArrowheads="1"/>
          </p:cNvSpPr>
          <p:nvPr>
            <p:ph type="title"/>
          </p:nvPr>
        </p:nvSpPr>
        <p:spPr>
          <a:xfrm>
            <a:off x="1143000" y="290513"/>
            <a:ext cx="7391400" cy="1462087"/>
          </a:xfrm>
        </p:spPr>
        <p:txBody>
          <a:bodyPr/>
          <a:lstStyle/>
          <a:p>
            <a:pPr marL="630238" indent="-630238">
              <a:spcAft>
                <a:spcPts val="600"/>
              </a:spcAft>
              <a:buFont typeface="+mj-lt"/>
              <a:buAutoNum type="arabicPeriod" startAt="3"/>
            </a:pPr>
            <a:r>
              <a:rPr lang="es-PR" dirty="0" smtClean="0"/>
              <a:t>Llamado a la adoración genuina (Amos 5:21-24)</a:t>
            </a: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381000" y="2362200"/>
            <a:ext cx="4419600" cy="3581400"/>
          </a:xfrm>
        </p:spPr>
        <p:txBody>
          <a:bodyPr/>
          <a:lstStyle/>
          <a:p>
            <a:pPr eaLnBrk="1" hangingPunct="1"/>
            <a:r>
              <a:rPr lang="es-PR" dirty="0" smtClean="0"/>
              <a:t>Amós</a:t>
            </a:r>
          </a:p>
          <a:p>
            <a:pPr lvl="1" eaLnBrk="1" hangingPunct="1"/>
            <a:r>
              <a:rPr lang="es-PR" dirty="0" smtClean="0"/>
              <a:t>5:1-27</a:t>
            </a:r>
          </a:p>
          <a:p>
            <a:r>
              <a:rPr lang="es-PR" dirty="0" smtClean="0"/>
              <a:t>Texto básico:</a:t>
            </a:r>
          </a:p>
          <a:p>
            <a:pPr lvl="1"/>
            <a:r>
              <a:rPr lang="es-PR" dirty="0" smtClean="0"/>
              <a:t>5:4-9, 14-24</a:t>
            </a:r>
          </a:p>
        </p:txBody>
      </p:sp>
      <p:pic>
        <p:nvPicPr>
          <p:cNvPr id="45059" name="Picture 3"/>
          <p:cNvPicPr>
            <a:picLocks noChangeAspect="1" noChangeArrowheads="1"/>
          </p:cNvPicPr>
          <p:nvPr/>
        </p:nvPicPr>
        <p:blipFill>
          <a:blip r:embed="rId3" cstate="screen"/>
          <a:srcRect/>
          <a:stretch>
            <a:fillRect/>
          </a:stretch>
        </p:blipFill>
        <p:spPr bwMode="auto">
          <a:xfrm>
            <a:off x="4568126" y="2438400"/>
            <a:ext cx="4347273" cy="2914649"/>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457200" y="1905000"/>
            <a:ext cx="4114800" cy="4572000"/>
          </a:xfrm>
        </p:spPr>
        <p:txBody>
          <a:bodyPr/>
          <a:lstStyle/>
          <a:p>
            <a:pPr marL="346075" indent="-346075"/>
            <a:r>
              <a:rPr lang="es-ES" dirty="0" smtClean="0"/>
              <a:t>Ceremonias sin sentido</a:t>
            </a:r>
          </a:p>
          <a:p>
            <a:pPr marL="746125" lvl="1" indent="-346075"/>
            <a:r>
              <a:rPr lang="es-ES" dirty="0" smtClean="0"/>
              <a:t>Dios aborrece la hipocresía y la injusticia.</a:t>
            </a:r>
          </a:p>
          <a:p>
            <a:pPr marL="346075" indent="-346075"/>
            <a:r>
              <a:rPr lang="es-ES" dirty="0" smtClean="0"/>
              <a:t>(</a:t>
            </a:r>
            <a:r>
              <a:rPr lang="es-ES" dirty="0" smtClean="0">
                <a:solidFill>
                  <a:schemeClr val="tx2"/>
                </a:solidFill>
              </a:rPr>
              <a:t>v.24</a:t>
            </a:r>
            <a:r>
              <a:rPr lang="es-ES" dirty="0" smtClean="0"/>
              <a:t>) Dios desea justicia y conducta recta </a:t>
            </a:r>
          </a:p>
        </p:txBody>
      </p:sp>
      <p:sp>
        <p:nvSpPr>
          <p:cNvPr id="12" name="Rectangle 2"/>
          <p:cNvSpPr>
            <a:spLocks noGrp="1" noChangeArrowheads="1"/>
          </p:cNvSpPr>
          <p:nvPr>
            <p:ph type="title"/>
          </p:nvPr>
        </p:nvSpPr>
        <p:spPr>
          <a:xfrm>
            <a:off x="1143000" y="290513"/>
            <a:ext cx="7391400" cy="1462087"/>
          </a:xfrm>
        </p:spPr>
        <p:txBody>
          <a:bodyPr/>
          <a:lstStyle/>
          <a:p>
            <a:pPr marL="630238" indent="-630238">
              <a:spcAft>
                <a:spcPts val="600"/>
              </a:spcAft>
              <a:buFont typeface="+mj-lt"/>
              <a:buAutoNum type="arabicPeriod" startAt="3"/>
            </a:pPr>
            <a:r>
              <a:rPr lang="es-PR" dirty="0" smtClean="0"/>
              <a:t>Llamado a la adoración genuina (Amos 5:21-24)</a:t>
            </a:r>
          </a:p>
        </p:txBody>
      </p:sp>
      <p:pic>
        <p:nvPicPr>
          <p:cNvPr id="43009" name="Picture 1"/>
          <p:cNvPicPr>
            <a:picLocks noChangeAspect="1" noChangeArrowheads="1"/>
          </p:cNvPicPr>
          <p:nvPr/>
        </p:nvPicPr>
        <p:blipFill>
          <a:blip r:embed="rId3" cstate="screen"/>
          <a:srcRect l="16364" r="3636"/>
          <a:stretch>
            <a:fillRect/>
          </a:stretch>
        </p:blipFill>
        <p:spPr bwMode="auto">
          <a:xfrm>
            <a:off x="4350054" y="2133600"/>
            <a:ext cx="4641546" cy="38862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http://www.truthbook.com/images/site_images/Harold_Copping_The_Prodigal_Son_400.jpg"/>
          <p:cNvPicPr>
            <a:picLocks noChangeAspect="1" noChangeArrowheads="1"/>
          </p:cNvPicPr>
          <p:nvPr/>
        </p:nvPicPr>
        <p:blipFill>
          <a:blip r:embed="rId3" cstate="screen"/>
          <a:srcRect/>
          <a:stretch>
            <a:fillRect/>
          </a:stretch>
        </p:blipFill>
        <p:spPr bwMode="auto">
          <a:xfrm>
            <a:off x="5486400" y="2077402"/>
            <a:ext cx="3276600" cy="4628198"/>
          </a:xfrm>
          <a:prstGeom prst="rect">
            <a:avLst/>
          </a:prstGeom>
          <a:noFill/>
        </p:spPr>
      </p:pic>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457200" y="1905000"/>
            <a:ext cx="4876800" cy="4572000"/>
          </a:xfrm>
        </p:spPr>
        <p:txBody>
          <a:bodyPr/>
          <a:lstStyle/>
          <a:p>
            <a:pPr marL="346075" indent="-346075"/>
            <a:r>
              <a:rPr lang="es-ES" dirty="0" smtClean="0"/>
              <a:t>Hacer justicia</a:t>
            </a:r>
          </a:p>
          <a:p>
            <a:r>
              <a:rPr lang="es-ES" dirty="0" smtClean="0"/>
              <a:t>"Oh hombre, él te ha declarado lo que es bueno, y qué pide Jehová de ti: solamente hacer justicia, y amar misericordia, y humillarte ante tu Dios." (</a:t>
            </a:r>
            <a:r>
              <a:rPr lang="es-ES" dirty="0" smtClean="0">
                <a:solidFill>
                  <a:schemeClr val="tx2"/>
                </a:solidFill>
              </a:rPr>
              <a:t>Miqueas 6.8</a:t>
            </a:r>
            <a:r>
              <a:rPr lang="es-ES" dirty="0" smtClean="0"/>
              <a:t>)</a:t>
            </a:r>
          </a:p>
        </p:txBody>
      </p:sp>
      <p:sp>
        <p:nvSpPr>
          <p:cNvPr id="12" name="Rectangle 2"/>
          <p:cNvSpPr>
            <a:spLocks noGrp="1" noChangeArrowheads="1"/>
          </p:cNvSpPr>
          <p:nvPr>
            <p:ph type="title"/>
          </p:nvPr>
        </p:nvSpPr>
        <p:spPr>
          <a:xfrm>
            <a:off x="1143000" y="290513"/>
            <a:ext cx="7391400" cy="1462087"/>
          </a:xfrm>
        </p:spPr>
        <p:txBody>
          <a:bodyPr/>
          <a:lstStyle/>
          <a:p>
            <a:pPr marL="630238" indent="-630238">
              <a:spcAft>
                <a:spcPts val="600"/>
              </a:spcAft>
              <a:buFont typeface="+mj-lt"/>
              <a:buAutoNum type="arabicPeriod" startAt="3"/>
            </a:pPr>
            <a:r>
              <a:rPr lang="es-PR" dirty="0" smtClean="0"/>
              <a:t>Llamado a la adoración genuina (Amos 5:21-24)</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457200" y="1905000"/>
            <a:ext cx="8153400" cy="4572000"/>
          </a:xfrm>
        </p:spPr>
        <p:txBody>
          <a:bodyPr/>
          <a:lstStyle/>
          <a:p>
            <a:endParaRPr lang="es-ES" dirty="0" smtClean="0"/>
          </a:p>
          <a:p>
            <a:r>
              <a:rPr lang="es-ES" dirty="0" smtClean="0"/>
              <a:t>"Lavaos y limpiaos; quitad la iniquidad de vuestras obras de delante de mis ojos; dejad de hacer lo malo; aprended a hacer el bien; buscad el juicio, restituid al agraviado, haced justicia al huérfano, amparad a la viuda." (</a:t>
            </a:r>
            <a:r>
              <a:rPr lang="es-ES" dirty="0" smtClean="0">
                <a:solidFill>
                  <a:schemeClr val="tx2"/>
                </a:solidFill>
              </a:rPr>
              <a:t>Isaías 1.16, 17</a:t>
            </a:r>
            <a:r>
              <a:rPr lang="es-ES" dirty="0" smtClean="0"/>
              <a:t>)</a:t>
            </a:r>
          </a:p>
        </p:txBody>
      </p:sp>
      <p:sp>
        <p:nvSpPr>
          <p:cNvPr id="12" name="Rectangle 2"/>
          <p:cNvSpPr>
            <a:spLocks noGrp="1" noChangeArrowheads="1"/>
          </p:cNvSpPr>
          <p:nvPr>
            <p:ph type="title"/>
          </p:nvPr>
        </p:nvSpPr>
        <p:spPr>
          <a:xfrm>
            <a:off x="1143000" y="290513"/>
            <a:ext cx="7391400" cy="1462087"/>
          </a:xfrm>
        </p:spPr>
        <p:txBody>
          <a:bodyPr/>
          <a:lstStyle/>
          <a:p>
            <a:pPr marL="630238" indent="-630238">
              <a:spcAft>
                <a:spcPts val="600"/>
              </a:spcAft>
              <a:buFont typeface="+mj-lt"/>
              <a:buAutoNum type="arabicPeriod" startAt="3"/>
            </a:pPr>
            <a:r>
              <a:rPr lang="es-PR" dirty="0" smtClean="0"/>
              <a:t>Llamado a la adoración genuina (Amos 5:21-24)</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057400"/>
            <a:ext cx="8305800" cy="4114800"/>
          </a:xfrm>
        </p:spPr>
        <p:txBody>
          <a:bodyPr/>
          <a:lstStyle/>
          <a:p>
            <a:pPr>
              <a:spcAft>
                <a:spcPts val="600"/>
              </a:spcAft>
            </a:pPr>
            <a:r>
              <a:rPr lang="es-PR" dirty="0" smtClean="0"/>
              <a:t>No hay sustitutos para la consagración.</a:t>
            </a:r>
          </a:p>
          <a:p>
            <a:pPr lvl="1">
              <a:spcAft>
                <a:spcPts val="600"/>
              </a:spcAft>
            </a:pPr>
            <a:r>
              <a:rPr lang="es-PR" dirty="0" smtClean="0"/>
              <a:t>El asistir a los cultos y participar en ritos no es un sustituto a la vida devocional personal.</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23</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057400"/>
            <a:ext cx="8305800" cy="4114800"/>
          </a:xfrm>
        </p:spPr>
        <p:txBody>
          <a:bodyPr/>
          <a:lstStyle/>
          <a:p>
            <a:pPr>
              <a:spcAft>
                <a:spcPts val="600"/>
              </a:spcAft>
            </a:pPr>
            <a:r>
              <a:rPr lang="es-PR" dirty="0" smtClean="0"/>
              <a:t>La persona que busca a Dios goza de vida abundante.</a:t>
            </a:r>
          </a:p>
          <a:p>
            <a:pPr lvl="1">
              <a:spcAft>
                <a:spcPts val="600"/>
              </a:spcAft>
            </a:pPr>
            <a:r>
              <a:rPr lang="es-PR" dirty="0" smtClean="0"/>
              <a:t>Los demás solamente existen de día a día sin verdaderos motivos que le produzcan satisfacción genuina.</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057400"/>
            <a:ext cx="8305800" cy="4114800"/>
          </a:xfrm>
        </p:spPr>
        <p:txBody>
          <a:bodyPr/>
          <a:lstStyle/>
          <a:p>
            <a:pPr>
              <a:spcAft>
                <a:spcPts val="600"/>
              </a:spcAft>
            </a:pPr>
            <a:r>
              <a:rPr lang="es-PR" dirty="0" smtClean="0"/>
              <a:t>El creyente debe aprender a distinguir entre lo malo y lo bueno.</a:t>
            </a:r>
          </a:p>
          <a:p>
            <a:pPr lvl="1">
              <a:spcAft>
                <a:spcPts val="600"/>
              </a:spcAft>
            </a:pPr>
            <a:r>
              <a:rPr lang="es-PR" dirty="0" smtClean="0"/>
              <a:t>Debe aborrecer lo malo en pornografía, falta de honradez, mentiras, enojo y otras cosas y también aprender a amar lo bueno cultivando buenos hábitos, empleando bien su tiempo, cuidando su salud física y mental y sobre todo sirviendo a su Señor ayudando a los indefensos.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057400"/>
            <a:ext cx="8305800" cy="4114800"/>
          </a:xfrm>
        </p:spPr>
        <p:txBody>
          <a:bodyPr/>
          <a:lstStyle/>
          <a:p>
            <a:pPr>
              <a:spcAft>
                <a:spcPts val="600"/>
              </a:spcAft>
            </a:pPr>
            <a:r>
              <a:rPr lang="es-PR" dirty="0" smtClean="0"/>
              <a:t>El creyente debe ser activo promoviendo la justicia y la rectitud.</a:t>
            </a:r>
          </a:p>
          <a:p>
            <a:pPr lvl="1">
              <a:spcAft>
                <a:spcPts val="600"/>
              </a:spcAft>
            </a:pPr>
            <a:r>
              <a:rPr lang="es-PR" dirty="0" smtClean="0"/>
              <a:t>En todos los niveles y clases de la sociedad en la cual vive el cristiano debe ser un agente de cambio. La justicia va a penetrar cada rincón del mundo si la propiciamos allí personalmente.</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27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smtClean="0"/>
              <a:t>Bibliografía</a:t>
            </a:r>
          </a:p>
        </p:txBody>
      </p:sp>
      <p:sp>
        <p:nvSpPr>
          <p:cNvPr id="260099" name="Rectangle 3"/>
          <p:cNvSpPr>
            <a:spLocks noGrp="1" noChangeArrowheads="1"/>
          </p:cNvSpPr>
          <p:nvPr>
            <p:ph type="body" idx="4294967295"/>
          </p:nvPr>
        </p:nvSpPr>
        <p:spPr>
          <a:xfrm>
            <a:off x="304800" y="2170113"/>
            <a:ext cx="8534400" cy="4459287"/>
          </a:xfrm>
        </p:spPr>
        <p:txBody>
          <a:bodyPr/>
          <a:lstStyle/>
          <a:p>
            <a:pPr>
              <a:lnSpc>
                <a:spcPct val="80000"/>
              </a:lnSpc>
              <a:spcAft>
                <a:spcPts val="600"/>
              </a:spcAft>
              <a:buNone/>
            </a:pPr>
            <a:r>
              <a:rPr lang="es-ES" sz="1800" dirty="0" smtClean="0"/>
              <a:t>Douglas, J.D. </a:t>
            </a:r>
            <a:r>
              <a:rPr lang="es-ES" sz="1800" i="1" dirty="0" smtClean="0"/>
              <a:t>Nuevo Diccionario </a:t>
            </a:r>
            <a:r>
              <a:rPr lang="es-ES" sz="1800" i="1" dirty="0" err="1" smtClean="0"/>
              <a:t>Biblico</a:t>
            </a:r>
            <a:r>
              <a:rPr lang="es-ES" sz="1800" i="1" dirty="0" smtClean="0"/>
              <a:t> : Primera </a:t>
            </a:r>
            <a:r>
              <a:rPr lang="es-ES" sz="1800" i="1" dirty="0" err="1" smtClean="0"/>
              <a:t>Edicion</a:t>
            </a:r>
            <a:r>
              <a:rPr lang="es-ES" sz="1800" dirty="0" smtClean="0"/>
              <a:t>. Miami: Sociedades </a:t>
            </a:r>
            <a:r>
              <a:rPr lang="es-ES" sz="1800" dirty="0" err="1" smtClean="0"/>
              <a:t>Bı́blicas</a:t>
            </a:r>
            <a:r>
              <a:rPr lang="es-ES" sz="1800" dirty="0" smtClean="0"/>
              <a:t> Unidas, 2000.</a:t>
            </a:r>
          </a:p>
          <a:p>
            <a:pPr>
              <a:lnSpc>
                <a:spcPct val="80000"/>
              </a:lnSpc>
              <a:spcAft>
                <a:spcPts val="600"/>
              </a:spcAft>
              <a:buNone/>
            </a:pPr>
            <a:r>
              <a:rPr lang="es-ES" sz="1800" i="1" dirty="0" smtClean="0"/>
              <a:t>LBLA Mapas</a:t>
            </a:r>
            <a:r>
              <a:rPr lang="es-ES" sz="1800" dirty="0" smtClean="0"/>
              <a:t>, </a:t>
            </a:r>
            <a:r>
              <a:rPr lang="es-ES" sz="1800" dirty="0" err="1" smtClean="0"/>
              <a:t>electronic</a:t>
            </a:r>
            <a:r>
              <a:rPr lang="es-ES" sz="1800" dirty="0" smtClean="0"/>
              <a:t> ed. La </a:t>
            </a:r>
            <a:r>
              <a:rPr lang="es-ES" sz="1800" dirty="0" err="1" smtClean="0"/>
              <a:t>Habra</a:t>
            </a:r>
            <a:r>
              <a:rPr lang="es-ES" sz="1800" dirty="0" smtClean="0"/>
              <a:t>, CA: </a:t>
            </a:r>
            <a:r>
              <a:rPr lang="es-ES" sz="1800" dirty="0" err="1" smtClean="0"/>
              <a:t>Foundation</a:t>
            </a:r>
            <a:r>
              <a:rPr lang="es-ES" sz="1800" dirty="0" smtClean="0"/>
              <a:t> </a:t>
            </a:r>
            <a:r>
              <a:rPr lang="es-ES" sz="1800" dirty="0" err="1" smtClean="0"/>
              <a:t>Publications</a:t>
            </a:r>
            <a:r>
              <a:rPr lang="es-ES" sz="1800" dirty="0" smtClean="0"/>
              <a:t>, Inc., 2000.</a:t>
            </a:r>
            <a:endParaRPr lang="en-US" sz="1800" dirty="0" smtClean="0"/>
          </a:p>
          <a:p>
            <a:pPr>
              <a:lnSpc>
                <a:spcPct val="80000"/>
              </a:lnSpc>
              <a:spcAft>
                <a:spcPts val="600"/>
              </a:spcAft>
              <a:buNone/>
            </a:pPr>
            <a:r>
              <a:rPr lang="es-ES" sz="1800" dirty="0" err="1" smtClean="0"/>
              <a:t>Lockward</a:t>
            </a:r>
            <a:r>
              <a:rPr lang="es-ES" sz="1800" dirty="0" smtClean="0"/>
              <a:t>, Alfonso. </a:t>
            </a:r>
            <a:r>
              <a:rPr lang="es-ES" sz="1800" i="1" dirty="0" smtClean="0"/>
              <a:t>Nuevo Diccionario De La Biblia.</a:t>
            </a:r>
            <a:r>
              <a:rPr lang="es-ES" sz="1800" dirty="0" smtClean="0"/>
              <a:t> Miami: Editorial </a:t>
            </a:r>
            <a:r>
              <a:rPr lang="es-ES" sz="1800" dirty="0" err="1" smtClean="0"/>
              <a:t>Unilit</a:t>
            </a:r>
            <a:r>
              <a:rPr lang="es-ES" sz="1800" dirty="0" smtClean="0"/>
              <a:t>, 2003.</a:t>
            </a:r>
          </a:p>
          <a:p>
            <a:pPr>
              <a:lnSpc>
                <a:spcPct val="80000"/>
              </a:lnSpc>
              <a:spcAft>
                <a:spcPts val="600"/>
              </a:spcAft>
              <a:buNone/>
            </a:pPr>
            <a:r>
              <a:rPr lang="es-ES" sz="1800" i="1" dirty="0" smtClean="0"/>
              <a:t>Mapas De La Biblia Caribe</a:t>
            </a:r>
            <a:r>
              <a:rPr lang="es-ES" sz="1800" dirty="0" smtClean="0"/>
              <a:t>, </a:t>
            </a:r>
            <a:r>
              <a:rPr lang="es-ES" sz="1800" dirty="0" err="1" smtClean="0"/>
              <a:t>electronic</a:t>
            </a:r>
            <a:r>
              <a:rPr lang="es-ES" sz="1800" dirty="0" smtClean="0"/>
              <a:t> ed. Nashville: Editorial Caribe, 2000, c1998.</a:t>
            </a:r>
            <a:endParaRPr lang="en-US" sz="1800" dirty="0" smtClean="0"/>
          </a:p>
          <a:p>
            <a:pPr>
              <a:lnSpc>
                <a:spcPct val="80000"/>
              </a:lnSpc>
              <a:spcAft>
                <a:spcPts val="600"/>
              </a:spcAft>
              <a:buNone/>
            </a:pPr>
            <a:r>
              <a:rPr lang="es-PR" sz="1800" dirty="0" smtClean="0"/>
              <a:t>Martínez, Mario, et al, eds. </a:t>
            </a:r>
            <a:r>
              <a:rPr lang="es-PR" sz="1800" i="1" dirty="0" smtClean="0"/>
              <a:t>El Expositor Bíblico: La Biblia, Libro por Libro</a:t>
            </a:r>
            <a:r>
              <a:rPr lang="es-PR" sz="1800" dirty="0" smtClean="0"/>
              <a:t>, Maestros de jóvenes y Adultos, Volumen 5. 5ta Ed. El Paso, Texas: Casa Bautista de Publicaciones, 2002, c1995. 120-126.</a:t>
            </a:r>
          </a:p>
          <a:p>
            <a:pPr>
              <a:lnSpc>
                <a:spcPct val="80000"/>
              </a:lnSpc>
              <a:spcAft>
                <a:spcPts val="600"/>
              </a:spcAft>
              <a:buNone/>
            </a:pPr>
            <a:r>
              <a:rPr lang="es-ES" sz="1800" dirty="0" smtClean="0"/>
              <a:t>Nelson, </a:t>
            </a:r>
            <a:r>
              <a:rPr lang="es-ES" sz="1800" dirty="0" err="1" smtClean="0"/>
              <a:t>Wilton</a:t>
            </a:r>
            <a:r>
              <a:rPr lang="es-ES" sz="1800" dirty="0" smtClean="0"/>
              <a:t> M. y Juan Rojas Mayo, </a:t>
            </a:r>
            <a:r>
              <a:rPr lang="es-ES" sz="1800" i="1" dirty="0" smtClean="0"/>
              <a:t>Nelson Nuevo Diccionario Ilustrado De La Biblia</a:t>
            </a:r>
            <a:r>
              <a:rPr lang="es-ES" sz="1800" dirty="0" smtClean="0"/>
              <a:t>, </a:t>
            </a:r>
            <a:r>
              <a:rPr lang="es-ES" sz="1800" dirty="0" err="1" smtClean="0"/>
              <a:t>electronic</a:t>
            </a:r>
            <a:r>
              <a:rPr lang="es-ES" sz="1800" dirty="0" smtClean="0"/>
              <a:t> ed. Nashville: Editorial Caribe, 2000, c1998.</a:t>
            </a:r>
          </a:p>
          <a:p>
            <a:pPr>
              <a:lnSpc>
                <a:spcPct val="80000"/>
              </a:lnSpc>
              <a:spcAft>
                <a:spcPts val="600"/>
              </a:spcAft>
              <a:buNone/>
            </a:pPr>
            <a:r>
              <a:rPr lang="en-US" sz="1800" dirty="0" smtClean="0"/>
              <a:t>Vine, W.E. </a:t>
            </a:r>
            <a:r>
              <a:rPr lang="en-US" sz="1800" i="1" dirty="0" smtClean="0"/>
              <a:t>Vine </a:t>
            </a:r>
            <a:r>
              <a:rPr lang="en-US" sz="1800" i="1" dirty="0" err="1" smtClean="0"/>
              <a:t>Diccionario</a:t>
            </a:r>
            <a:r>
              <a:rPr lang="en-US" sz="1800" i="1" dirty="0" smtClean="0"/>
              <a:t> </a:t>
            </a:r>
            <a:r>
              <a:rPr lang="en-US" sz="1800" i="1" dirty="0" err="1" smtClean="0"/>
              <a:t>Expositivo</a:t>
            </a:r>
            <a:r>
              <a:rPr lang="en-US" sz="1800" i="1" dirty="0" smtClean="0"/>
              <a:t> De </a:t>
            </a:r>
            <a:r>
              <a:rPr lang="en-US" sz="1800" i="1" dirty="0" err="1" smtClean="0"/>
              <a:t>Palabras</a:t>
            </a:r>
            <a:r>
              <a:rPr lang="en-US" sz="1800" i="1" dirty="0" smtClean="0"/>
              <a:t> Del </a:t>
            </a:r>
            <a:r>
              <a:rPr lang="en-US" sz="1800" i="1" dirty="0" err="1" smtClean="0"/>
              <a:t>Antiguo</a:t>
            </a:r>
            <a:r>
              <a:rPr lang="en-US" sz="1800" i="1" dirty="0" smtClean="0"/>
              <a:t> Y Del Nuevo </a:t>
            </a:r>
            <a:r>
              <a:rPr lang="en-US" sz="1800" i="1" dirty="0" err="1" smtClean="0"/>
              <a:t>Testamento</a:t>
            </a:r>
            <a:r>
              <a:rPr lang="en-US" sz="1800" i="1" dirty="0" smtClean="0"/>
              <a:t> </a:t>
            </a:r>
            <a:r>
              <a:rPr lang="en-US" sz="1800" i="1" dirty="0" err="1" smtClean="0"/>
              <a:t>Exhaustivo</a:t>
            </a:r>
            <a:r>
              <a:rPr lang="en-US" sz="1800" dirty="0" smtClean="0"/>
              <a:t>, electronic ed. Nashville: Editorial </a:t>
            </a:r>
            <a:r>
              <a:rPr lang="en-US" sz="1800" dirty="0" err="1" smtClean="0"/>
              <a:t>Caribe</a:t>
            </a:r>
            <a:r>
              <a:rPr lang="en-US" sz="1800" dirty="0" smtClean="0"/>
              <a:t>, 2000, c1999.</a:t>
            </a:r>
          </a:p>
          <a:p>
            <a:pPr>
              <a:lnSpc>
                <a:spcPct val="80000"/>
              </a:lnSpc>
              <a:spcAft>
                <a:spcPts val="600"/>
              </a:spcAft>
              <a:buNone/>
            </a:pPr>
            <a:r>
              <a:rPr lang="es-ES" sz="1800" dirty="0" smtClean="0">
                <a:latin typeface="Candara" pitchFamily="34" charset="0"/>
                <a:hlinkClick r:id="rId3"/>
              </a:rPr>
              <a:t>http://www.dsmedia.org/resources/illustrations/sweet-publishing/</a:t>
            </a:r>
            <a:r>
              <a:rPr lang="es-ES" sz="1800" dirty="0" smtClean="0">
                <a:latin typeface="Candara" pitchFamily="34" charset="0"/>
              </a:rPr>
              <a:t>  (imágenes bíblicas).</a:t>
            </a:r>
            <a:endParaRPr lang="en-US" sz="18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27</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2.bp.blogspot.com/-BZYFvJNxsOg/T44mjHU04pI/AAAAAAAADQY/3VqGZKuNPKo/s1600/amos+6.PN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0" y="0"/>
            <a:ext cx="9144000" cy="6898105"/>
          </a:xfrm>
          <a:prstGeom prst="rect">
            <a:avLst/>
          </a:prstGeom>
          <a:noFill/>
        </p:spPr>
      </p:pic>
      <p:sp>
        <p:nvSpPr>
          <p:cNvPr id="5" name="Slide Number Placeholder 3"/>
          <p:cNvSpPr>
            <a:spLocks noGrp="1"/>
          </p:cNvSpPr>
          <p:nvPr>
            <p:ph type="sldNum" sz="quarter" idx="12"/>
          </p:nvPr>
        </p:nvSpPr>
        <p:spPr/>
        <p:txBody>
          <a:bodyPr/>
          <a:lstStyle/>
          <a:p>
            <a:fld id="{6168C845-AC6A-4CB1-AD25-7DB23307EAA9}" type="slidenum">
              <a:rPr lang="en-US"/>
              <a:pPr/>
              <a:t>28</a:t>
            </a:fld>
            <a:endParaRPr lang="en-US"/>
          </a:p>
        </p:txBody>
      </p:sp>
      <p:sp>
        <p:nvSpPr>
          <p:cNvPr id="238595" name="Rectangle 3"/>
          <p:cNvSpPr>
            <a:spLocks noGrp="1" noChangeArrowheads="1"/>
          </p:cNvSpPr>
          <p:nvPr>
            <p:ph type="title" idx="4294967295"/>
          </p:nvPr>
        </p:nvSpPr>
        <p:spPr>
          <a:xfrm>
            <a:off x="685800" y="304800"/>
            <a:ext cx="7772400" cy="914400"/>
          </a:xfrm>
          <a:solidFill>
            <a:schemeClr val="bg1">
              <a:lumMod val="95000"/>
              <a:lumOff val="5000"/>
              <a:alpha val="45000"/>
            </a:schemeClr>
          </a:solidFill>
          <a:ln/>
        </p:spPr>
        <p:txBody>
          <a:bodyPr anchor="ctr"/>
          <a:lstStyle/>
          <a:p>
            <a:pPr algn="ctr"/>
            <a:r>
              <a:rPr lang="es-PR" dirty="0"/>
              <a:t>Próximo </a:t>
            </a:r>
            <a:r>
              <a:rPr lang="es-PR" dirty="0" smtClean="0"/>
              <a:t>Estudio (Libro 5)</a:t>
            </a:r>
            <a:endParaRPr lang="es-PR" dirty="0"/>
          </a:p>
        </p:txBody>
      </p:sp>
      <p:sp>
        <p:nvSpPr>
          <p:cNvPr id="238596" name="Rectangle 4"/>
          <p:cNvSpPr>
            <a:spLocks noGrp="1" noChangeArrowheads="1"/>
          </p:cNvSpPr>
          <p:nvPr>
            <p:ph type="body" sz="half" idx="4294967295"/>
          </p:nvPr>
        </p:nvSpPr>
        <p:spPr>
          <a:xfrm>
            <a:off x="685800" y="1447800"/>
            <a:ext cx="7772400" cy="50292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rPr>
              <a:t>Unidad 6: El profeta Amós</a:t>
            </a:r>
          </a:p>
          <a:p>
            <a:pPr marL="0" indent="0" algn="ctr">
              <a:spcAft>
                <a:spcPts val="600"/>
              </a:spcAft>
              <a:buFontTx/>
              <a:buNone/>
            </a:pPr>
            <a:r>
              <a:rPr lang="es-PR" sz="4000" dirty="0" smtClean="0">
                <a:effectLst>
                  <a:outerShdw blurRad="38100" dist="38100" dir="2700000" algn="tl">
                    <a:srgbClr val="000000">
                      <a:alpha val="43137"/>
                    </a:srgbClr>
                  </a:outerShdw>
                </a:effectLst>
              </a:rPr>
              <a:t>Estudio 17:                                                           “Dios demanda liderazgo responsable”</a:t>
            </a:r>
          </a:p>
          <a:p>
            <a:pPr marL="0" indent="0" algn="ctr">
              <a:buFontTx/>
              <a:buNone/>
              <a:tabLst>
                <a:tab pos="457200" algn="l"/>
              </a:tabLst>
            </a:pPr>
            <a:r>
              <a:rPr lang="es-PR" sz="3600" dirty="0" smtClean="0">
                <a:effectLst>
                  <a:outerShdw blurRad="38100" dist="38100" dir="2700000" algn="tl">
                    <a:srgbClr val="000000">
                      <a:alpha val="43137"/>
                    </a:srgbClr>
                  </a:outerShdw>
                </a:effectLst>
              </a:rPr>
              <a:t>(</a:t>
            </a:r>
            <a:r>
              <a:rPr lang="es-PR" dirty="0" smtClean="0">
                <a:effectLst>
                  <a:outerShdw blurRad="38100" dist="38100" dir="2700000" algn="tl">
                    <a:srgbClr val="000000">
                      <a:alpha val="43137"/>
                    </a:srgbClr>
                  </a:outerShdw>
                </a:effectLst>
              </a:rPr>
              <a:t>Amós 6:1-14) </a:t>
            </a:r>
          </a:p>
          <a:p>
            <a:pPr marL="0" indent="0" algn="ctr">
              <a:buFontTx/>
              <a:buNone/>
            </a:pPr>
            <a:r>
              <a:rPr lang="es-PR" dirty="0" smtClean="0">
                <a:effectLst>
                  <a:outerShdw blurRad="38100" dist="38100" dir="2700000" algn="tl">
                    <a:srgbClr val="000000">
                      <a:alpha val="43137"/>
                    </a:srgbClr>
                  </a:outerShdw>
                </a:effectLst>
              </a:rPr>
              <a:t>23 de abril de 2013</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8596">
                                            <p:txEl>
                                              <p:pRg st="3" end="3"/>
                                            </p:txEl>
                                          </p:spTgt>
                                        </p:tgtEl>
                                        <p:attrNameLst>
                                          <p:attrName>style.visibility</p:attrName>
                                        </p:attrNameLst>
                                      </p:cBhvr>
                                      <p:to>
                                        <p:strVal val="visible"/>
                                      </p:to>
                                    </p:set>
                                    <p:animEffect transition="in" filter="fade">
                                      <p:cBhvr>
                                        <p:cTn id="22" dur="2000"/>
                                        <p:tgtEl>
                                          <p:spTgt spid="23859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228600" y="2590800"/>
            <a:ext cx="8458200" cy="4114800"/>
          </a:xfrm>
        </p:spPr>
        <p:txBody>
          <a:bodyPr/>
          <a:lstStyle/>
          <a:p>
            <a:pPr>
              <a:buNone/>
            </a:pPr>
            <a:r>
              <a:rPr lang="es-ES" sz="3600" dirty="0" smtClean="0"/>
              <a:t>	"Buscad lo bueno, y no lo malo, para que viváis; porque así Jehová Dios de los ejércitos estará con vosotros, como decís." (</a:t>
            </a:r>
            <a:r>
              <a:rPr lang="es-ES" sz="3600" dirty="0" smtClean="0">
                <a:solidFill>
                  <a:schemeClr val="tx2"/>
                </a:solidFill>
              </a:rPr>
              <a:t>Amós 5.14, RVR60</a:t>
            </a:r>
            <a:r>
              <a:rPr lang="es-ES" sz="3600" dirty="0" smtClean="0"/>
              <a:t>)</a:t>
            </a:r>
            <a:endParaRPr lang="en-US" sz="3600"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pic>
        <p:nvPicPr>
          <p:cNvPr id="7" name="Picture 3"/>
          <p:cNvPicPr>
            <a:picLocks noChangeAspect="1" noChangeArrowheads="1"/>
          </p:cNvPicPr>
          <p:nvPr/>
        </p:nvPicPr>
        <p:blipFill>
          <a:blip r:embed="rId2" cstate="screen"/>
          <a:srcRect/>
          <a:stretch>
            <a:fillRect/>
          </a:stretch>
        </p:blipFill>
        <p:spPr bwMode="auto">
          <a:xfrm>
            <a:off x="6477000" y="1"/>
            <a:ext cx="2667000" cy="1788102"/>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81000" y="2209800"/>
            <a:ext cx="8458200" cy="4267200"/>
          </a:xfrm>
        </p:spPr>
        <p:txBody>
          <a:bodyPr>
            <a:noAutofit/>
          </a:bodyPr>
          <a:lstStyle/>
          <a:p>
            <a:pPr marL="514350" indent="-514350">
              <a:spcBef>
                <a:spcPts val="600"/>
              </a:spcBef>
              <a:spcAft>
                <a:spcPts val="0"/>
              </a:spcAft>
              <a:buSzPct val="80000"/>
              <a:buFont typeface="+mj-lt"/>
              <a:buAutoNum type="arabicPeriod"/>
            </a:pPr>
            <a:r>
              <a:rPr lang="es-PR" sz="4000" dirty="0" smtClean="0"/>
              <a:t>Llamado al arrepentimiento       (</a:t>
            </a:r>
            <a:r>
              <a:rPr lang="es-PR" sz="4000" dirty="0" smtClean="0">
                <a:solidFill>
                  <a:schemeClr val="tx2"/>
                </a:solidFill>
              </a:rPr>
              <a:t>Amos 5:4-9</a:t>
            </a:r>
            <a:r>
              <a:rPr lang="es-PR" sz="4000" dirty="0" smtClean="0"/>
              <a:t>)</a:t>
            </a:r>
          </a:p>
          <a:p>
            <a:pPr marL="514350" indent="-514350">
              <a:spcBef>
                <a:spcPts val="600"/>
              </a:spcBef>
              <a:spcAft>
                <a:spcPts val="0"/>
              </a:spcAft>
              <a:buSzPct val="80000"/>
              <a:buFont typeface="+mj-lt"/>
              <a:buAutoNum type="arabicPeriod"/>
            </a:pPr>
            <a:r>
              <a:rPr lang="es-PR" sz="4000" dirty="0" smtClean="0"/>
              <a:t>Llamado a la justicia                 (</a:t>
            </a:r>
            <a:r>
              <a:rPr lang="es-PR" sz="4000" dirty="0" smtClean="0">
                <a:solidFill>
                  <a:schemeClr val="tx2"/>
                </a:solidFill>
              </a:rPr>
              <a:t>Amos 5:14-20</a:t>
            </a:r>
            <a:r>
              <a:rPr lang="es-PR" sz="4000" dirty="0" smtClean="0"/>
              <a:t>)</a:t>
            </a:r>
          </a:p>
          <a:p>
            <a:pPr marL="514350" indent="-514350">
              <a:spcBef>
                <a:spcPts val="600"/>
              </a:spcBef>
              <a:spcAft>
                <a:spcPts val="0"/>
              </a:spcAft>
              <a:buSzPct val="80000"/>
              <a:buFont typeface="+mj-lt"/>
              <a:buAutoNum type="arabicPeriod"/>
            </a:pPr>
            <a:r>
              <a:rPr lang="es-PR" sz="4000" dirty="0" smtClean="0"/>
              <a:t>Llamado a la adoración genuina   (</a:t>
            </a:r>
            <a:r>
              <a:rPr lang="es-PR" sz="4000" dirty="0" smtClean="0">
                <a:solidFill>
                  <a:schemeClr val="tx2"/>
                </a:solidFill>
              </a:rPr>
              <a:t>Amos 5:21-24</a:t>
            </a:r>
            <a:r>
              <a:rPr lang="es-PR" sz="40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pic>
        <p:nvPicPr>
          <p:cNvPr id="6" name="Picture 3"/>
          <p:cNvPicPr>
            <a:picLocks noChangeAspect="1" noChangeArrowheads="1"/>
          </p:cNvPicPr>
          <p:nvPr/>
        </p:nvPicPr>
        <p:blipFill>
          <a:blip r:embed="rId3" cstate="screen"/>
          <a:srcRect/>
          <a:stretch>
            <a:fillRect/>
          </a:stretch>
        </p:blipFill>
        <p:spPr bwMode="auto">
          <a:xfrm>
            <a:off x="6477000" y="1"/>
            <a:ext cx="2667000" cy="1788102"/>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143000" y="290513"/>
            <a:ext cx="7696200" cy="1462087"/>
          </a:xfrm>
        </p:spPr>
        <p:txBody>
          <a:bodyPr/>
          <a:lstStyle/>
          <a:p>
            <a:pPr marL="742950" indent="-742950">
              <a:spcBef>
                <a:spcPts val="600"/>
              </a:spcBef>
              <a:spcAft>
                <a:spcPts val="0"/>
              </a:spcAft>
              <a:buFont typeface="+mj-lt"/>
              <a:buAutoNum type="arabicPeriod"/>
            </a:pPr>
            <a:r>
              <a:rPr lang="es-PR" dirty="0" smtClean="0"/>
              <a:t>Llamado al arrepentimiento       (Amos 5:4-9)</a:t>
            </a:r>
          </a:p>
        </p:txBody>
      </p:sp>
      <p:pic>
        <p:nvPicPr>
          <p:cNvPr id="67585" name="Picture 1"/>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8000"/>
                    </a14:imgEffect>
                    <a14:imgEffect>
                      <a14:brightnessContrast bright="6000" contrast="12000"/>
                    </a14:imgEffect>
                  </a14:imgLayer>
                </a14:imgProps>
              </a:ext>
            </a:extLst>
          </a:blip>
          <a:srcRect/>
          <a:stretch>
            <a:fillRect/>
          </a:stretch>
        </p:blipFill>
        <p:spPr bwMode="auto">
          <a:xfrm>
            <a:off x="1219200" y="2068036"/>
            <a:ext cx="6835622" cy="4561364"/>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133600"/>
            <a:ext cx="8915400" cy="4495800"/>
          </a:xfrm>
        </p:spPr>
        <p:txBody>
          <a:bodyPr/>
          <a:lstStyle/>
          <a:p>
            <a:pPr>
              <a:buNone/>
            </a:pPr>
            <a:r>
              <a:rPr lang="es-ES" sz="3000" dirty="0" smtClean="0"/>
              <a:t>	</a:t>
            </a:r>
            <a:r>
              <a:rPr lang="es-ES" dirty="0" smtClean="0"/>
              <a:t>"Pero así dice Jehová a la casa de Israel: Buscadme, y viviréis; y no busquéis a </a:t>
            </a:r>
            <a:r>
              <a:rPr lang="es-ES" dirty="0" err="1" smtClean="0"/>
              <a:t>Bet</a:t>
            </a:r>
            <a:r>
              <a:rPr lang="es-ES" dirty="0" smtClean="0"/>
              <a:t>-el, ni entréis en </a:t>
            </a:r>
            <a:r>
              <a:rPr lang="es-ES" dirty="0" err="1" smtClean="0"/>
              <a:t>Gilgal</a:t>
            </a:r>
            <a:r>
              <a:rPr lang="es-ES" dirty="0" smtClean="0"/>
              <a:t>, ni paséis a </a:t>
            </a:r>
            <a:r>
              <a:rPr lang="es-ES" dirty="0" err="1" smtClean="0"/>
              <a:t>Beerseba</a:t>
            </a:r>
            <a:r>
              <a:rPr lang="es-ES" dirty="0" smtClean="0"/>
              <a:t>; porque </a:t>
            </a:r>
            <a:r>
              <a:rPr lang="es-ES" dirty="0" err="1" smtClean="0"/>
              <a:t>Gilgal</a:t>
            </a:r>
            <a:r>
              <a:rPr lang="es-ES" dirty="0" smtClean="0"/>
              <a:t> será llevada en cautiverio, y </a:t>
            </a:r>
            <a:r>
              <a:rPr lang="es-ES" dirty="0" err="1" smtClean="0"/>
              <a:t>Bet</a:t>
            </a:r>
            <a:r>
              <a:rPr lang="es-ES" dirty="0" smtClean="0"/>
              <a:t>-el será deshecha. Buscad a Jehová, y vivid; no sea que acometa como fuego a la casa de José y la consuma, sin haber en </a:t>
            </a:r>
            <a:r>
              <a:rPr lang="es-ES" dirty="0" err="1" smtClean="0"/>
              <a:t>Bet</a:t>
            </a:r>
            <a:r>
              <a:rPr lang="es-ES" dirty="0" smtClean="0"/>
              <a:t>-el quien lo apague..."</a:t>
            </a:r>
            <a:endParaRPr lang="es-ES" sz="3000" dirty="0"/>
          </a:p>
        </p:txBody>
      </p:sp>
      <p:sp>
        <p:nvSpPr>
          <p:cNvPr id="9" name="Rectangle 2"/>
          <p:cNvSpPr>
            <a:spLocks noGrp="1" noChangeArrowheads="1"/>
          </p:cNvSpPr>
          <p:nvPr>
            <p:ph type="title"/>
          </p:nvPr>
        </p:nvSpPr>
        <p:spPr>
          <a:xfrm>
            <a:off x="1143000" y="290513"/>
            <a:ext cx="7696200" cy="1462087"/>
          </a:xfrm>
        </p:spPr>
        <p:txBody>
          <a:bodyPr/>
          <a:lstStyle/>
          <a:p>
            <a:pPr marL="742950" indent="-742950">
              <a:spcBef>
                <a:spcPts val="600"/>
              </a:spcBef>
              <a:spcAft>
                <a:spcPts val="0"/>
              </a:spcAft>
              <a:buFont typeface="+mj-lt"/>
              <a:buAutoNum type="arabicPeriod"/>
            </a:pPr>
            <a:r>
              <a:rPr lang="es-PR" dirty="0" smtClean="0"/>
              <a:t>Llamado al arrepentimiento       (Amos 5:4-9)</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133600"/>
            <a:ext cx="8915400" cy="4495800"/>
          </a:xfrm>
        </p:spPr>
        <p:txBody>
          <a:bodyPr/>
          <a:lstStyle/>
          <a:p>
            <a:pPr>
              <a:buNone/>
            </a:pPr>
            <a:r>
              <a:rPr lang="es-ES" sz="3000" dirty="0" smtClean="0"/>
              <a:t>	</a:t>
            </a:r>
            <a:r>
              <a:rPr lang="es-ES" dirty="0" smtClean="0"/>
              <a:t>"...Los que convertís en ajenjo el juicio, y la justicia la echáis por tierra, buscad al que hace las Pléyades y el Orión, y vuelve las tinieblas en mañana, y hace oscurecer el día como noche; el que llama a las aguas del mar, y las derrama sobre la faz de la tierra; Jehová es su nombre; que da esfuerzo al despojador sobre el fuerte, y hace que el despojador venga sobre la fortaleza."</a:t>
            </a:r>
            <a:endParaRPr lang="es-ES" sz="3000" dirty="0"/>
          </a:p>
        </p:txBody>
      </p:sp>
      <p:sp>
        <p:nvSpPr>
          <p:cNvPr id="9" name="Rectangle 2"/>
          <p:cNvSpPr>
            <a:spLocks noGrp="1" noChangeArrowheads="1"/>
          </p:cNvSpPr>
          <p:nvPr>
            <p:ph type="title"/>
          </p:nvPr>
        </p:nvSpPr>
        <p:spPr>
          <a:xfrm>
            <a:off x="1143000" y="290513"/>
            <a:ext cx="7696200" cy="1462087"/>
          </a:xfrm>
        </p:spPr>
        <p:txBody>
          <a:bodyPr/>
          <a:lstStyle/>
          <a:p>
            <a:pPr marL="742950" indent="-742950">
              <a:spcBef>
                <a:spcPts val="600"/>
              </a:spcBef>
              <a:spcAft>
                <a:spcPts val="0"/>
              </a:spcAft>
              <a:buFont typeface="+mj-lt"/>
              <a:buAutoNum type="arabicPeriod"/>
            </a:pPr>
            <a:r>
              <a:rPr lang="es-PR" dirty="0" smtClean="0"/>
              <a:t>Llamado al arrepentimiento       (Amos 5:4-9)</a:t>
            </a: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5181600" cy="4495800"/>
          </a:xfrm>
        </p:spPr>
        <p:txBody>
          <a:bodyPr/>
          <a:lstStyle/>
          <a:p>
            <a:pPr>
              <a:spcAft>
                <a:spcPts val="600"/>
              </a:spcAft>
            </a:pPr>
            <a:r>
              <a:rPr lang="es-PR" dirty="0" smtClean="0"/>
              <a:t>Dios es el que da vida en abundancia.</a:t>
            </a:r>
          </a:p>
          <a:p>
            <a:pPr lvl="1">
              <a:spcAft>
                <a:spcPts val="600"/>
              </a:spcAft>
            </a:pPr>
            <a:r>
              <a:rPr lang="es-PR" dirty="0" smtClean="0"/>
              <a:t>Israel perecerá por su pecado y egoísmo.</a:t>
            </a:r>
          </a:p>
          <a:p>
            <a:pPr lvl="1">
              <a:spcAft>
                <a:spcPts val="600"/>
              </a:spcAft>
            </a:pPr>
            <a:r>
              <a:rPr lang="es-PR" dirty="0" smtClean="0"/>
              <a:t>Única esperanza – buscar a Dios.</a:t>
            </a:r>
          </a:p>
          <a:p>
            <a:pPr lvl="1">
              <a:spcAft>
                <a:spcPts val="600"/>
              </a:spcAft>
            </a:pPr>
            <a:r>
              <a:rPr lang="es-PR" dirty="0" smtClean="0"/>
              <a:t>No es una búsqueda superficial, sino una búsqueda de Dios mismo.</a:t>
            </a:r>
          </a:p>
        </p:txBody>
      </p:sp>
      <p:sp>
        <p:nvSpPr>
          <p:cNvPr id="9" name="Rectangle 2"/>
          <p:cNvSpPr>
            <a:spLocks noGrp="1" noChangeArrowheads="1"/>
          </p:cNvSpPr>
          <p:nvPr>
            <p:ph type="title"/>
          </p:nvPr>
        </p:nvSpPr>
        <p:spPr>
          <a:xfrm>
            <a:off x="1143000" y="290513"/>
            <a:ext cx="7696200" cy="1462087"/>
          </a:xfrm>
        </p:spPr>
        <p:txBody>
          <a:bodyPr/>
          <a:lstStyle/>
          <a:p>
            <a:pPr marL="742950" indent="-742950">
              <a:spcBef>
                <a:spcPts val="600"/>
              </a:spcBef>
              <a:spcAft>
                <a:spcPts val="0"/>
              </a:spcAft>
              <a:buFont typeface="+mj-lt"/>
              <a:buAutoNum type="arabicPeriod"/>
            </a:pPr>
            <a:r>
              <a:rPr lang="es-PR" dirty="0" smtClean="0"/>
              <a:t>Llamado al arrepentimiento       (Amos 5:4-9)</a:t>
            </a:r>
          </a:p>
        </p:txBody>
      </p:sp>
      <p:pic>
        <p:nvPicPr>
          <p:cNvPr id="63490" name="Picture 2" descr="http://bitacoradegalileo.files.wordpress.com/2010/02/pleyades2.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5561831" y="2270125"/>
            <a:ext cx="3353569" cy="4130675"/>
          </a:xfrm>
          <a:prstGeom prst="rect">
            <a:avLst/>
          </a:prstGeom>
          <a:noFill/>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5029200" cy="4495800"/>
          </a:xfrm>
        </p:spPr>
        <p:txBody>
          <a:bodyPr/>
          <a:lstStyle/>
          <a:p>
            <a:pPr>
              <a:spcAft>
                <a:spcPts val="600"/>
              </a:spcAft>
            </a:pPr>
            <a:r>
              <a:rPr lang="es-PR" dirty="0" smtClean="0"/>
              <a:t>Cómo buscar a Dios</a:t>
            </a:r>
          </a:p>
          <a:p>
            <a:pPr lvl="1"/>
            <a:r>
              <a:rPr lang="es-ES" dirty="0" smtClean="0"/>
              <a:t>"Mas si desde allí buscares a Jehová tu Dios, lo hallarás, si lo buscares de todo tu corazón y de toda tu alma." (</a:t>
            </a:r>
            <a:r>
              <a:rPr lang="es-ES" dirty="0" smtClean="0">
                <a:solidFill>
                  <a:schemeClr val="tx2"/>
                </a:solidFill>
              </a:rPr>
              <a:t>Deuteronomio 4.29, RVR60</a:t>
            </a:r>
            <a:r>
              <a:rPr lang="es-ES" dirty="0" smtClean="0"/>
              <a:t>)</a:t>
            </a:r>
            <a:endParaRPr lang="es-PR" dirty="0" smtClean="0"/>
          </a:p>
        </p:txBody>
      </p:sp>
      <p:sp>
        <p:nvSpPr>
          <p:cNvPr id="9" name="Rectangle 2"/>
          <p:cNvSpPr>
            <a:spLocks noGrp="1" noChangeArrowheads="1"/>
          </p:cNvSpPr>
          <p:nvPr>
            <p:ph type="title"/>
          </p:nvPr>
        </p:nvSpPr>
        <p:spPr>
          <a:xfrm>
            <a:off x="1143000" y="290513"/>
            <a:ext cx="7696200" cy="1462087"/>
          </a:xfrm>
        </p:spPr>
        <p:txBody>
          <a:bodyPr/>
          <a:lstStyle/>
          <a:p>
            <a:pPr marL="742950" indent="-742950">
              <a:spcBef>
                <a:spcPts val="600"/>
              </a:spcBef>
              <a:spcAft>
                <a:spcPts val="0"/>
              </a:spcAft>
              <a:buFont typeface="+mj-lt"/>
              <a:buAutoNum type="arabicPeriod"/>
            </a:pPr>
            <a:r>
              <a:rPr lang="es-PR" dirty="0" smtClean="0"/>
              <a:t>Llamado al arrepentimiento       (Amos 5:4-9)</a:t>
            </a:r>
          </a:p>
        </p:txBody>
      </p:sp>
      <p:pic>
        <p:nvPicPr>
          <p:cNvPr id="10" name="Picture 2" descr="http://dimelotudios.files.wordpress.com/2010/04/vertical2.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800600" y="2438400"/>
            <a:ext cx="4191000" cy="3829050"/>
          </a:xfrm>
          <a:prstGeom prst="rect">
            <a:avLst/>
          </a:prstGeom>
          <a:noFill/>
        </p:spPr>
      </p:pic>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70141</TotalTime>
  <Words>1000</Words>
  <Application>Microsoft Office PowerPoint</Application>
  <PresentationFormat>On-screen Show (4:3)</PresentationFormat>
  <Paragraphs>181</Paragraphs>
  <Slides>29</Slides>
  <Notes>24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Calibri</vt:lpstr>
      <vt:lpstr>Candara</vt:lpstr>
      <vt:lpstr>Tahoma</vt:lpstr>
      <vt:lpstr>Wingdings</vt:lpstr>
      <vt:lpstr>Blends</vt:lpstr>
      <vt:lpstr>Office Theme</vt:lpstr>
      <vt:lpstr>PowerPoint Presentation</vt:lpstr>
      <vt:lpstr>Contexto</vt:lpstr>
      <vt:lpstr>Texto clave</vt:lpstr>
      <vt:lpstr>Bosquejo de Estudio</vt:lpstr>
      <vt:lpstr>Llamado al arrepentimiento       (Amos 5:4-9)</vt:lpstr>
      <vt:lpstr>Llamado al arrepentimiento       (Amos 5:4-9)</vt:lpstr>
      <vt:lpstr>Llamado al arrepentimiento       (Amos 5:4-9)</vt:lpstr>
      <vt:lpstr>Llamado al arrepentimiento       (Amos 5:4-9)</vt:lpstr>
      <vt:lpstr>Llamado al arrepentimiento       (Amos 5:4-9)</vt:lpstr>
      <vt:lpstr>Llamado al arrepentimiento       (Amos 5:4-9)</vt:lpstr>
      <vt:lpstr>Llamado a la justicia                 (Amos 5:14-20)</vt:lpstr>
      <vt:lpstr>Llamado a la justicia                 (Amos 5:14-20)</vt:lpstr>
      <vt:lpstr>Llamado a la justicia                 (Amos 5:14-20)</vt:lpstr>
      <vt:lpstr>Llamado a la justicia                 (Amos 5:14-20)</vt:lpstr>
      <vt:lpstr>Llamado a la justicia                 (Amos 5:14-20)</vt:lpstr>
      <vt:lpstr>Llamado a la justicia                 (Amos 5:14-20)</vt:lpstr>
      <vt:lpstr>Llamado a la justicia                 (Amos 5:14-20)</vt:lpstr>
      <vt:lpstr>Llamado a la adoración genuina (Amos 5:21-24)</vt:lpstr>
      <vt:lpstr>Llamado a la adoración genuina (Amos 5:21-24)</vt:lpstr>
      <vt:lpstr>Llamado a la adoración genuina (Amos 5:21-24)</vt:lpstr>
      <vt:lpstr>Llamado a la adoración genuina (Amos 5:21-24)</vt:lpstr>
      <vt:lpstr>Llamado a la adoración genuina (Amos 5:21-24)</vt:lpstr>
      <vt:lpstr>Aplicaciones</vt:lpstr>
      <vt:lpstr>Aplicaciones</vt:lpstr>
      <vt:lpstr>Aplicaciones</vt:lpstr>
      <vt:lpstr>Aplicaciones</vt:lpstr>
      <vt:lpstr>Bibliografía</vt:lpstr>
      <vt:lpstr>Próximo Estudio (Libro 5)</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16_dios_demanda_autenticidad</dc:title>
  <dc:creator>JRIVERA</dc:creator>
  <cp:lastModifiedBy>Ortega, Tito (ISB-GSO Inks &amp; Supplies Dev. Mgr.)</cp:lastModifiedBy>
  <cp:revision>2750</cp:revision>
  <dcterms:created xsi:type="dcterms:W3CDTF">2007-01-24T21:53:34Z</dcterms:created>
  <dcterms:modified xsi:type="dcterms:W3CDTF">2013-04-17T22:21:27Z</dcterms:modified>
</cp:coreProperties>
</file>