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1"/>
  </p:notesMasterIdLst>
  <p:handoutMasterIdLst>
    <p:handoutMasterId r:id="rId42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362" r:id="rId9"/>
    <p:sldId id="1393" r:id="rId10"/>
    <p:sldId id="1394" r:id="rId11"/>
    <p:sldId id="1395" r:id="rId12"/>
    <p:sldId id="757" r:id="rId13"/>
    <p:sldId id="1284" r:id="rId14"/>
    <p:sldId id="1351" r:id="rId15"/>
    <p:sldId id="1396" r:id="rId16"/>
    <p:sldId id="1286" r:id="rId17"/>
    <p:sldId id="1322" r:id="rId18"/>
    <p:sldId id="1345" r:id="rId19"/>
    <p:sldId id="1397" r:id="rId20"/>
    <p:sldId id="1398" r:id="rId21"/>
    <p:sldId id="1399" r:id="rId22"/>
    <p:sldId id="1400" r:id="rId23"/>
    <p:sldId id="1385" r:id="rId24"/>
    <p:sldId id="1386" r:id="rId25"/>
    <p:sldId id="1391" r:id="rId26"/>
    <p:sldId id="1392" r:id="rId27"/>
    <p:sldId id="1387" r:id="rId28"/>
    <p:sldId id="1401" r:id="rId29"/>
    <p:sldId id="1402" r:id="rId30"/>
    <p:sldId id="1388" r:id="rId31"/>
    <p:sldId id="1389" r:id="rId32"/>
    <p:sldId id="1390" r:id="rId33"/>
    <p:sldId id="1403" r:id="rId34"/>
    <p:sldId id="1370" r:id="rId35"/>
    <p:sldId id="1379" r:id="rId36"/>
    <p:sldId id="1380" r:id="rId37"/>
    <p:sldId id="542" r:id="rId38"/>
    <p:sldId id="1371" r:id="rId39"/>
    <p:sldId id="269" r:id="rId40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3419" autoAdjust="0"/>
  </p:normalViewPr>
  <p:slideViewPr>
    <p:cSldViewPr>
      <p:cViewPr varScale="1">
        <p:scale>
          <a:sx n="67" d="100"/>
          <a:sy n="67" d="100"/>
        </p:scale>
        <p:origin x="11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47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84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5883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0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37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7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18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661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27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5160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94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64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61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8131082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968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61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1551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990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974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7928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52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46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2613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353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6618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189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6411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36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3977671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508556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68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28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7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23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493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56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394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5/1/2013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7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Image: Bible Slides amos 164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1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2">
              <a:lumMod val="50000"/>
              <a:alpha val="6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6: El profeta Amós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“Dios demanda atención y obediencia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        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(Amós 7:1-8:3)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30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abril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2013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5181600" cy="4495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/>
              <a:t>Amós intercedió ante Dios alegando que una nación tan pequeña no podría resistir un golpe tan fuerte.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Dios escuchó la oración de su siervo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La visión de las langostas              (Amos 7:1-3)</a:t>
            </a:r>
          </a:p>
        </p:txBody>
      </p:sp>
      <p:pic>
        <p:nvPicPr>
          <p:cNvPr id="9" name="Picture 2" descr="http://www.forumgarden.com/forums/attachments/current-events/446d1101062686-israel-hit-worst-locust-plague-since-1950s-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6400" y="2133600"/>
            <a:ext cx="3352800" cy="419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La visión del fuego      (Amos 7:4-6)</a:t>
            </a:r>
          </a:p>
        </p:txBody>
      </p:sp>
      <p:pic>
        <p:nvPicPr>
          <p:cNvPr id="38914" name="Picture 2" descr="Image: Bible Slides amos 163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9200" y="2133600"/>
            <a:ext cx="6781800" cy="4443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"Jehová el Señor me mostró así: He aquí, Jehová el Señor llamaba para juzgar con fuego; y consumió un gran abismo, y consumió una parte de la tierra. Y dije: Señor Jehová, cesa ahora; ¿quién levantará a Jacob? porque es pequeño. Se arrepintió Jehová de esto: No será esto tampoco, dijo Jehová el Señor."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La visión del fuego      (Amos 7:4-6)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vineyardlifejournal.files.wordpress.com/2012/06/fir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2136649"/>
            <a:ext cx="3505200" cy="4264151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42672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PR" dirty="0" smtClean="0"/>
              <a:t>La segunda visión es la de un enorme fuego que destruye gran parte de la tierra cultivable y deja al pueblo sin comida y sin vivienda.</a:t>
            </a:r>
          </a:p>
          <a:p>
            <a:endParaRPr lang="es-PR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La visión del fuego      (Amos 7:4-6)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vineyardlifejournal.files.wordpress.com/2012/06/fir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2136649"/>
            <a:ext cx="3505200" cy="4264151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4267200" cy="4343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PR" dirty="0" smtClean="0"/>
              <a:t>Una vez más Amós intercede por el pueblo de Israel ante Dios.</a:t>
            </a:r>
          </a:p>
          <a:p>
            <a:pPr>
              <a:spcAft>
                <a:spcPts val="1200"/>
              </a:spcAft>
            </a:pPr>
            <a:r>
              <a:rPr lang="es-PR" dirty="0" smtClean="0"/>
              <a:t>Otra vez, Dios escucha y responde a la petición de su siervo.</a:t>
            </a:r>
          </a:p>
          <a:p>
            <a:endParaRPr lang="es-PR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924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La visión del fuego      (Amos 7:4-6)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</a:t>
            </a:r>
            <a:endParaRPr lang="es-PR" dirty="0" smtClean="0"/>
          </a:p>
          <a:p>
            <a:pPr>
              <a:buNone/>
            </a:pPr>
            <a:r>
              <a:rPr lang="es-PR" dirty="0" smtClean="0"/>
              <a:t>	</a:t>
            </a:r>
          </a:p>
        </p:txBody>
      </p:sp>
      <p:pic>
        <p:nvPicPr>
          <p:cNvPr id="32770" name="Picture 2" descr="Image: Bible Slides amos 1638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125" t="1666" b="1"/>
          <a:stretch/>
        </p:blipFill>
        <p:spPr bwMode="auto">
          <a:xfrm>
            <a:off x="1295400" y="2133600"/>
            <a:ext cx="6693389" cy="4495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"Me enseñó así: He aquí el Señor estaba sobre un muro hecho a plomo, y en su mano una plomada de albañil. Jehová entonces me dijo: ¿Qué ves, Amós? Y dije: Una plomada de albañil. Y el Señor dijo: He aquí, yo pongo plomada de albañil en medio de mi pueblo Israel; no lo toleraré más. Los lugares altos de Isaac serán destruidos, y los santuarios de Israel serán asolados, y me levantaré con espada sobre la casa de </a:t>
            </a:r>
            <a:r>
              <a:rPr lang="es-ES" dirty="0" err="1" smtClean="0"/>
              <a:t>Jeroboam</a:t>
            </a:r>
            <a:r>
              <a:rPr lang="es-ES" dirty="0" smtClean="0"/>
              <a:t>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La gente no se ha vuelto a Dios a pesar de pasar por circunstancias muy difíciles.</a:t>
            </a:r>
          </a:p>
          <a:p>
            <a:pPr marL="346075" indent="-346075"/>
            <a:r>
              <a:rPr lang="es-ES" dirty="0" smtClean="0"/>
              <a:t>Dios observa la inclinación del corazón de su pueblo – no hacia Él.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  <p:pic>
        <p:nvPicPr>
          <p:cNvPr id="28674" name="Picture 2" descr="http://theworldoflu.files.wordpress.com/2012/08/plumbline-wordofgod.jpg?w=268&amp;h=40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0" y="1981200"/>
            <a:ext cx="3048000" cy="45833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Los mandamientos de Dios son rectos; la Ley de Dios es perfecta (</a:t>
            </a:r>
            <a:r>
              <a:rPr lang="es-ES" dirty="0" smtClean="0">
                <a:solidFill>
                  <a:schemeClr val="tx2"/>
                </a:solidFill>
              </a:rPr>
              <a:t>Sal19:7-9</a:t>
            </a:r>
            <a:r>
              <a:rPr lang="es-ES" dirty="0" smtClean="0"/>
              <a:t>).</a:t>
            </a:r>
          </a:p>
          <a:p>
            <a:pPr marL="346075" indent="-346075"/>
            <a:r>
              <a:rPr lang="es-ES" dirty="0" smtClean="0"/>
              <a:t>Usando esta base Dios construyó a Israel recto, conforme a Sus leyes de justicia.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  <p:pic>
        <p:nvPicPr>
          <p:cNvPr id="28674" name="Picture 2" descr="http://theworldoflu.files.wordpress.com/2012/08/plumbline-wordofgod.jpg?w=268&amp;h=40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0" y="1981200"/>
            <a:ext cx="3048000" cy="45833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Dios advierte que no puede tolerar tanta variación en las normas de justicia ya establecidas.</a:t>
            </a:r>
          </a:p>
          <a:p>
            <a:pPr marL="346075" indent="-346075"/>
            <a:r>
              <a:rPr lang="es-ES" dirty="0" smtClean="0"/>
              <a:t>El muro está por venirse abajo; hay que destruirlo como en </a:t>
            </a:r>
            <a:r>
              <a:rPr lang="es-ES" dirty="0" smtClean="0">
                <a:solidFill>
                  <a:schemeClr val="tx2"/>
                </a:solidFill>
              </a:rPr>
              <a:t>2 Reyes 21:13.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  <p:pic>
        <p:nvPicPr>
          <p:cNvPr id="28674" name="Picture 2" descr="http://theworldoflu.files.wordpress.com/2012/08/plumbline-wordofgod.jpg?w=268&amp;h=40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0" y="1981200"/>
            <a:ext cx="3048000" cy="45833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Amós</a:t>
            </a:r>
          </a:p>
          <a:p>
            <a:pPr lvl="1" eaLnBrk="1" hangingPunct="1"/>
            <a:r>
              <a:rPr lang="es-PR" dirty="0" smtClean="0"/>
              <a:t>7:1-8:3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7:1-17; 8:1-3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68126" y="2438400"/>
            <a:ext cx="4347273" cy="291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4196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Dios reconoce que esto pasa a su pueblo y como dueño, Él tiene la responsabilidad de corregir la situación.</a:t>
            </a:r>
            <a:endParaRPr lang="es-ES" dirty="0" smtClean="0">
              <a:solidFill>
                <a:schemeClr val="tx2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  <p:pic>
        <p:nvPicPr>
          <p:cNvPr id="28674" name="Picture 2" descr="http://theworldoflu.files.wordpress.com/2012/08/plumbline-wordofgod.jpg?w=268&amp;h=40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0" y="1981200"/>
            <a:ext cx="3048000" cy="45833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572000" cy="4572000"/>
          </a:xfrm>
        </p:spPr>
        <p:txBody>
          <a:bodyPr/>
          <a:lstStyle/>
          <a:p>
            <a:pPr marL="346075" indent="-346075"/>
            <a:r>
              <a:rPr lang="es-ES" i="1" dirty="0" smtClean="0"/>
              <a:t>Los altares de Isaac –</a:t>
            </a:r>
            <a:r>
              <a:rPr lang="es-ES" dirty="0" smtClean="0"/>
              <a:t> santuarios de dioses paganos construidos para fingir que mantenían la tradición de cultos al aire libre que Isaac practicó antes de tener el templo en Jerusalén.</a:t>
            </a:r>
            <a:endParaRPr lang="es-ES" dirty="0" smtClean="0">
              <a:solidFill>
                <a:schemeClr val="tx2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630238" indent="-630238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La visión de la plomada  (Amos 7:7-9)</a:t>
            </a:r>
          </a:p>
        </p:txBody>
      </p:sp>
      <p:pic>
        <p:nvPicPr>
          <p:cNvPr id="90114" name="Picture 2" descr="http://conformeadios.files.wordpress.com/2013/01/salomon-edifica-imagenes-de-dioses-paganos-para-sus-esposas.jpg?w=243&amp;h=30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2133600"/>
            <a:ext cx="3276600" cy="40721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</a:t>
            </a:r>
            <a:endParaRPr lang="es-PR" dirty="0" smtClean="0"/>
          </a:p>
          <a:p>
            <a:pPr>
              <a:buNone/>
            </a:pPr>
            <a:r>
              <a:rPr lang="es-PR" dirty="0" smtClean="0"/>
              <a:t>	</a:t>
            </a:r>
          </a:p>
        </p:txBody>
      </p:sp>
      <p:pic>
        <p:nvPicPr>
          <p:cNvPr id="16386" name="Picture 2" descr="Image: Bible Slides amos 164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9200" y="2057400"/>
            <a:ext cx="6806216" cy="4495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"Entonces el sacerdote </a:t>
            </a:r>
            <a:r>
              <a:rPr lang="es-ES" dirty="0" err="1" smtClean="0"/>
              <a:t>Amasías</a:t>
            </a:r>
            <a:r>
              <a:rPr lang="es-ES" dirty="0" smtClean="0"/>
              <a:t> de </a:t>
            </a:r>
            <a:r>
              <a:rPr lang="es-ES" dirty="0" err="1" smtClean="0"/>
              <a:t>Bet</a:t>
            </a:r>
            <a:r>
              <a:rPr lang="es-ES" dirty="0" smtClean="0"/>
              <a:t>-el envió a decir a </a:t>
            </a:r>
            <a:r>
              <a:rPr lang="es-ES" dirty="0" err="1" smtClean="0"/>
              <a:t>Jeroboam</a:t>
            </a:r>
            <a:r>
              <a:rPr lang="es-ES" dirty="0" smtClean="0"/>
              <a:t> rey de Israel: Amós se ha levantado contra ti en medio de la casa de Israel; la tierra no puede sufrir todas sus palabras. Porque así ha dicho Amós: </a:t>
            </a:r>
            <a:r>
              <a:rPr lang="es-ES" dirty="0" err="1" smtClean="0"/>
              <a:t>Jeroboam</a:t>
            </a:r>
            <a:r>
              <a:rPr lang="es-ES" dirty="0" smtClean="0"/>
              <a:t> morirá a espada, e Israel será llevado de su tierra en cautiverio. Y </a:t>
            </a:r>
            <a:r>
              <a:rPr lang="es-ES" dirty="0" err="1" smtClean="0"/>
              <a:t>Amasías</a:t>
            </a:r>
            <a:r>
              <a:rPr lang="es-ES" dirty="0" smtClean="0"/>
              <a:t> dijo a Amós: Vidente, vete, huye a tierra de Judá, y come allá tu pan, y profetiza allá..."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no profetices más en </a:t>
            </a:r>
            <a:r>
              <a:rPr lang="es-ES" dirty="0" err="1" smtClean="0"/>
              <a:t>Bet</a:t>
            </a:r>
            <a:r>
              <a:rPr lang="es-ES" dirty="0" smtClean="0"/>
              <a:t>-el, porque es santuario del rey, y capital del reino. Entonces respondió Amós, y dijo a </a:t>
            </a:r>
            <a:r>
              <a:rPr lang="es-ES" dirty="0" err="1" smtClean="0"/>
              <a:t>Amasías</a:t>
            </a:r>
            <a:r>
              <a:rPr lang="es-ES" dirty="0" smtClean="0"/>
              <a:t>: No soy profeta, ni soy hijo de profeta, sino que soy boyero, y recojo higos silvestres. Y Jehová me tomó de detrás del ganado, y me dijo: Ve y profetiza a mi pueblo Israel. Ahora, pues, oye palabra de Jehová..."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"...Tú dices: No profetices contra Israel, ni hables contra la casa de Isaac. Por tanto, así ha dicho Jehová: Tu mujer será ramera en medio de la ciudad, y tus hijos y tus hijas caerán a espada, y tu tierra será repartida por suertes; y tú morirás en tierra inmunda, e Israel será llevado cautivo lejos de su tierra."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343400" cy="4572000"/>
          </a:xfrm>
        </p:spPr>
        <p:txBody>
          <a:bodyPr/>
          <a:lstStyle/>
          <a:p>
            <a:pPr marL="346075" indent="-346075"/>
            <a:r>
              <a:rPr lang="es-ES" dirty="0" err="1" smtClean="0"/>
              <a:t>Amasías</a:t>
            </a:r>
            <a:r>
              <a:rPr lang="es-ES" dirty="0" smtClean="0"/>
              <a:t> – sumo sacerdote del santuario oficial del rey </a:t>
            </a:r>
            <a:r>
              <a:rPr lang="es-ES" dirty="0" err="1" smtClean="0"/>
              <a:t>Jeroboam</a:t>
            </a:r>
            <a:r>
              <a:rPr lang="es-ES" dirty="0" smtClean="0"/>
              <a:t>.</a:t>
            </a:r>
          </a:p>
          <a:p>
            <a:pPr marL="346075" indent="-346075"/>
            <a:r>
              <a:rPr lang="es-ES" dirty="0" smtClean="0"/>
              <a:t>Reconoció el peligro de la predicación de Amós; era como si hubiera echado una maldición.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  <p:pic>
        <p:nvPicPr>
          <p:cNvPr id="12290" name="Picture 2" descr="http://www.evangelizafuerte.com.mx/wp-images/articulos/profeta-amos-y-joroboa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83892" y="2133600"/>
            <a:ext cx="3855308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572000" cy="4572000"/>
          </a:xfrm>
        </p:spPr>
        <p:txBody>
          <a:bodyPr/>
          <a:lstStyle/>
          <a:p>
            <a:pPr marL="346075" indent="-346075"/>
            <a:r>
              <a:rPr lang="es-ES" dirty="0" err="1" smtClean="0"/>
              <a:t>Amasías</a:t>
            </a:r>
            <a:r>
              <a:rPr lang="es-ES" dirty="0" smtClean="0"/>
              <a:t> acusa a Amós de falso profeta; por esto le llama </a:t>
            </a:r>
            <a:r>
              <a:rPr lang="es-ES" i="1" dirty="0" smtClean="0"/>
              <a:t>vidente</a:t>
            </a:r>
            <a:r>
              <a:rPr lang="es-ES" dirty="0" smtClean="0"/>
              <a:t> de manera despectiva.</a:t>
            </a:r>
          </a:p>
          <a:p>
            <a:pPr marL="346075" indent="-346075"/>
            <a:r>
              <a:rPr lang="es-ES" dirty="0" smtClean="0"/>
              <a:t>El sacerdote le insinúa que debe ir a su pueblo, para cobrar por sus oráculos.</a:t>
            </a:r>
          </a:p>
          <a:p>
            <a:pPr marL="346075" indent="-346075"/>
            <a:endParaRPr lang="es-ES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  <p:pic>
        <p:nvPicPr>
          <p:cNvPr id="12290" name="Picture 2" descr="http://www.evangelizafuerte.com.mx/wp-images/articulos/profeta-amos-y-joroboa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83892" y="2133600"/>
            <a:ext cx="3855308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5720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Amós se defiende de las calumnias de </a:t>
            </a:r>
            <a:r>
              <a:rPr lang="es-ES" dirty="0" err="1" smtClean="0"/>
              <a:t>Amasías</a:t>
            </a:r>
            <a:r>
              <a:rPr lang="es-ES" dirty="0" smtClean="0"/>
              <a:t>.</a:t>
            </a:r>
          </a:p>
          <a:p>
            <a:pPr marL="346075" indent="-346075"/>
            <a:r>
              <a:rPr lang="es-ES" dirty="0" smtClean="0"/>
              <a:t>La entrevista terminó con una descripción del sufrimiento que esperaba a la familia de </a:t>
            </a:r>
            <a:r>
              <a:rPr lang="es-ES" dirty="0" err="1" smtClean="0"/>
              <a:t>Amasías</a:t>
            </a:r>
            <a:r>
              <a:rPr lang="es-ES" dirty="0" smtClean="0"/>
              <a:t> y la caída de Israel. </a:t>
            </a:r>
          </a:p>
          <a:p>
            <a:pPr marL="346075" indent="-346075"/>
            <a:endParaRPr lang="es-ES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 smtClean="0"/>
              <a:t>Amasías</a:t>
            </a:r>
            <a:r>
              <a:rPr lang="es-PR" dirty="0" smtClean="0"/>
              <a:t> confronta a Amós (Amos 7:10-17)</a:t>
            </a:r>
          </a:p>
        </p:txBody>
      </p:sp>
      <p:pic>
        <p:nvPicPr>
          <p:cNvPr id="12290" name="Picture 2" descr="http://www.evangelizafuerte.com.mx/wp-images/articulos/profeta-amos-y-joroboa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83892" y="2133600"/>
            <a:ext cx="3855308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90513"/>
            <a:ext cx="8610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5"/>
            </a:pPr>
            <a:r>
              <a:rPr lang="es-PR" dirty="0" smtClean="0"/>
              <a:t>La visión de una cesta con frutas de verano (Amos 8:1-3)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</a:t>
            </a:r>
            <a:endParaRPr lang="es-PR" dirty="0" smtClean="0"/>
          </a:p>
          <a:p>
            <a:pPr>
              <a:buNone/>
            </a:pPr>
            <a:r>
              <a:rPr lang="es-PR" dirty="0" smtClean="0"/>
              <a:t>	</a:t>
            </a:r>
          </a:p>
        </p:txBody>
      </p:sp>
      <p:pic>
        <p:nvPicPr>
          <p:cNvPr id="10244" name="Picture 4" descr="Image: Bible Slides amos 164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639"/>
          <a:stretch/>
        </p:blipFill>
        <p:spPr bwMode="auto">
          <a:xfrm>
            <a:off x="1219200" y="2057400"/>
            <a:ext cx="6843895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590800"/>
            <a:ext cx="8458200" cy="4114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</a:t>
            </a:r>
            <a:r>
              <a:rPr lang="es-ES" dirty="0" smtClean="0"/>
              <a:t>"Jehová entonces me dijo: ¿Qué ves, Amós? Y dije: Una plomada de albañil. Y el Señor dijo: He aquí, yo pongo plomada de albañil en medio de mi pueblo Israel; no lo toleraré más." (</a:t>
            </a:r>
            <a:r>
              <a:rPr lang="es-ES" dirty="0" smtClean="0">
                <a:solidFill>
                  <a:schemeClr val="tx2"/>
                </a:solidFill>
              </a:rPr>
              <a:t>Amós 7.8, RVR60</a:t>
            </a:r>
            <a:r>
              <a:rPr lang="es-ES" dirty="0" smtClean="0"/>
              <a:t>)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77000" y="1"/>
            <a:ext cx="2667000" cy="1788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"Así me ha mostrado Jehová el Señor: He aquí un canastillo de fruta de verano. Y dijo: ¿Qué ves, Amós? Y respondí: Un canastillo de fruta de verano. Y me dijo Jehová: Ha venido el fin sobre mi pueblo Israel; no lo toleraré más. Y los cantores del templo gemirán en aquel día, dice Jehová el Señor; muchos serán los cuerpos muertos; en todo lugar los echarán fuera en silencio."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90513"/>
            <a:ext cx="8610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5"/>
            </a:pPr>
            <a:r>
              <a:rPr lang="es-PR" dirty="0" smtClean="0"/>
              <a:t>La visión de una cesta con frutas de verano (Amos 8:1-3)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41148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El tiempo del juicio estaba por llegar.</a:t>
            </a:r>
          </a:p>
          <a:p>
            <a:pPr marL="346075" indent="-346075"/>
            <a:r>
              <a:rPr lang="es-ES" dirty="0" smtClean="0"/>
              <a:t>La palabra “fin” es muy semejante al nombre de la fruta que debe haber visto Amós.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90513"/>
            <a:ext cx="8610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5"/>
            </a:pPr>
            <a:r>
              <a:rPr lang="es-PR" dirty="0" smtClean="0"/>
              <a:t>La visión de una cesta con frutas de verano (Amos 8:1-3)</a:t>
            </a:r>
          </a:p>
        </p:txBody>
      </p:sp>
      <p:pic>
        <p:nvPicPr>
          <p:cNvPr id="6146" name="Picture 2" descr="http://truthorheresy.com/wp-content/uploads/2011/05/fall-of-isra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057400"/>
            <a:ext cx="2895600" cy="41653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4114800" cy="4572000"/>
          </a:xfrm>
        </p:spPr>
        <p:txBody>
          <a:bodyPr/>
          <a:lstStyle/>
          <a:p>
            <a:pPr marL="346075" indent="-346075"/>
            <a:r>
              <a:rPr lang="es-ES" dirty="0" smtClean="0"/>
              <a:t>Después viene el silencio de la muerte por toda la tierra; el fin había llegado..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90513"/>
            <a:ext cx="8610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5"/>
            </a:pPr>
            <a:r>
              <a:rPr lang="es-PR" dirty="0" smtClean="0"/>
              <a:t>La visión de una cesta con frutas de verano (Amos 8:1-3)</a:t>
            </a:r>
          </a:p>
        </p:txBody>
      </p:sp>
      <p:pic>
        <p:nvPicPr>
          <p:cNvPr id="8" name="Picture 2" descr="http://truthorheresy.com/wp-content/uploads/2011/05/fall-of-isra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057400"/>
            <a:ext cx="2895600" cy="41653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Lecciones de la vida diaria.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Los hechos cotidianos nos enseñan grandes lecciones espirituales y morales. Hemos de tener cuidado de no sacar conclusiones indebidas de ellos.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verdadero líder intercede por su pueblo.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Reconoce que a pesar de su pecado Dios obra con la posibilidad de cambiarlos y concederles otra oportunidad de arrepentirse.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Dios no tolera la inclinación moral.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Debemos vivir de forma recta dispuestos a que se nos ponga la plomada del divino arquitecto.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170113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dirty="0" smtClean="0"/>
              <a:t>Douglas, J.D. </a:t>
            </a:r>
            <a:r>
              <a:rPr lang="es-ES" sz="1800" i="1" dirty="0" smtClean="0"/>
              <a:t>Nuevo Diccionario </a:t>
            </a:r>
            <a:r>
              <a:rPr lang="es-ES" sz="1800" i="1" dirty="0" err="1" smtClean="0"/>
              <a:t>Biblico</a:t>
            </a:r>
            <a:r>
              <a:rPr lang="es-ES" sz="1800" i="1" dirty="0" smtClean="0"/>
              <a:t> : Primera </a:t>
            </a:r>
            <a:r>
              <a:rPr lang="es-ES" sz="1800" i="1" dirty="0" err="1" smtClean="0"/>
              <a:t>Edicion</a:t>
            </a:r>
            <a:r>
              <a:rPr lang="es-ES" sz="1800" dirty="0" smtClean="0"/>
              <a:t>. Miami: Sociedades </a:t>
            </a:r>
            <a:r>
              <a:rPr lang="es-ES" sz="1800" dirty="0" err="1" smtClean="0"/>
              <a:t>Bı́blicas</a:t>
            </a:r>
            <a:r>
              <a:rPr lang="es-ES" sz="18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i="1" dirty="0" smtClean="0"/>
              <a:t>LBLA Mapas</a:t>
            </a:r>
            <a:r>
              <a:rPr lang="es-ES" sz="1800" dirty="0" smtClean="0"/>
              <a:t>, </a:t>
            </a:r>
            <a:r>
              <a:rPr lang="es-ES" sz="1800" dirty="0" err="1" smtClean="0"/>
              <a:t>electronic</a:t>
            </a:r>
            <a:r>
              <a:rPr lang="es-ES" sz="1800" dirty="0" smtClean="0"/>
              <a:t> ed. La </a:t>
            </a:r>
            <a:r>
              <a:rPr lang="es-ES" sz="1800" dirty="0" err="1" smtClean="0"/>
              <a:t>Habra</a:t>
            </a:r>
            <a:r>
              <a:rPr lang="es-ES" sz="1800" dirty="0" smtClean="0"/>
              <a:t>, CA: </a:t>
            </a:r>
            <a:r>
              <a:rPr lang="es-ES" sz="1800" dirty="0" err="1" smtClean="0"/>
              <a:t>Foundation</a:t>
            </a:r>
            <a:r>
              <a:rPr lang="es-ES" sz="1800" dirty="0" smtClean="0"/>
              <a:t> </a:t>
            </a:r>
            <a:r>
              <a:rPr lang="es-ES" sz="1800" dirty="0" err="1" smtClean="0"/>
              <a:t>Publications</a:t>
            </a:r>
            <a:r>
              <a:rPr lang="es-ES" sz="1800" dirty="0" smtClean="0"/>
              <a:t>, Inc., 2000.</a:t>
            </a:r>
            <a:endParaRPr lang="en-US" sz="1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dirty="0" err="1" smtClean="0"/>
              <a:t>Lockward</a:t>
            </a:r>
            <a:r>
              <a:rPr lang="es-ES" sz="1800" dirty="0" smtClean="0"/>
              <a:t>, Alfonso. </a:t>
            </a:r>
            <a:r>
              <a:rPr lang="es-ES" sz="1800" i="1" dirty="0" smtClean="0"/>
              <a:t>Nuevo Diccionario De La Biblia.</a:t>
            </a:r>
            <a:r>
              <a:rPr lang="es-ES" sz="1800" dirty="0" smtClean="0"/>
              <a:t> Miami: Editorial </a:t>
            </a:r>
            <a:r>
              <a:rPr lang="es-ES" sz="1800" dirty="0" err="1" smtClean="0"/>
              <a:t>Unilit</a:t>
            </a:r>
            <a:r>
              <a:rPr lang="es-ES" sz="18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i="1" dirty="0" smtClean="0"/>
              <a:t>Mapas De La Biblia Caribe</a:t>
            </a:r>
            <a:r>
              <a:rPr lang="es-ES" sz="1800" dirty="0" smtClean="0"/>
              <a:t>, </a:t>
            </a:r>
            <a:r>
              <a:rPr lang="es-ES" sz="1800" dirty="0" err="1" smtClean="0"/>
              <a:t>electronic</a:t>
            </a:r>
            <a:r>
              <a:rPr lang="es-ES" sz="1800" dirty="0" smtClean="0"/>
              <a:t> ed. Nashville: Editorial Caribe, 2000, c1998.</a:t>
            </a:r>
            <a:endParaRPr lang="en-US" sz="1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800" dirty="0" smtClean="0"/>
              <a:t>Martínez, Mario, et al, eds. </a:t>
            </a:r>
            <a:r>
              <a:rPr lang="es-PR" sz="1800" i="1" dirty="0" smtClean="0"/>
              <a:t>El Expositor Bíblico: La Biblia, Libro por Libro</a:t>
            </a:r>
            <a:r>
              <a:rPr lang="es-PR" sz="1800" dirty="0" smtClean="0"/>
              <a:t>, Maestros de jóvenes y Adultos, Volumen 5. 5ta Ed. El Paso, Texas: Casa Bautista de Publicaciones, 2002, c1995. 134-140.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dirty="0" smtClean="0"/>
              <a:t>Nelson, </a:t>
            </a:r>
            <a:r>
              <a:rPr lang="es-ES" sz="1800" dirty="0" err="1" smtClean="0"/>
              <a:t>Wilton</a:t>
            </a:r>
            <a:r>
              <a:rPr lang="es-ES" sz="1800" dirty="0" smtClean="0"/>
              <a:t> M. y Juan Rojas Mayo, </a:t>
            </a:r>
            <a:r>
              <a:rPr lang="es-ES" sz="1800" i="1" dirty="0" smtClean="0"/>
              <a:t>Nelson Nuevo Diccionario Ilustrado De La Biblia</a:t>
            </a:r>
            <a:r>
              <a:rPr lang="es-ES" sz="1800" dirty="0" smtClean="0"/>
              <a:t>, </a:t>
            </a:r>
            <a:r>
              <a:rPr lang="es-ES" sz="1800" dirty="0" err="1" smtClean="0"/>
              <a:t>electronic</a:t>
            </a:r>
            <a:r>
              <a:rPr lang="es-ES" sz="18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800" dirty="0" smtClean="0"/>
              <a:t>Vine, W.E. </a:t>
            </a:r>
            <a:r>
              <a:rPr lang="en-US" sz="1800" i="1" dirty="0" smtClean="0"/>
              <a:t>Vine </a:t>
            </a:r>
            <a:r>
              <a:rPr lang="en-US" sz="1800" i="1" dirty="0" err="1" smtClean="0"/>
              <a:t>Diccionario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Expositivo</a:t>
            </a:r>
            <a:r>
              <a:rPr lang="en-US" sz="1800" i="1" dirty="0" smtClean="0"/>
              <a:t> De </a:t>
            </a:r>
            <a:r>
              <a:rPr lang="en-US" sz="1800" i="1" dirty="0" err="1" smtClean="0"/>
              <a:t>Palabras</a:t>
            </a:r>
            <a:r>
              <a:rPr lang="en-US" sz="1800" i="1" dirty="0" smtClean="0"/>
              <a:t> Del </a:t>
            </a:r>
            <a:r>
              <a:rPr lang="en-US" sz="1800" i="1" dirty="0" err="1" smtClean="0"/>
              <a:t>Antiguo</a:t>
            </a:r>
            <a:r>
              <a:rPr lang="en-US" sz="1800" i="1" dirty="0" smtClean="0"/>
              <a:t> Y Del Nuevo </a:t>
            </a:r>
            <a:r>
              <a:rPr lang="en-US" sz="1800" i="1" dirty="0" err="1" smtClean="0"/>
              <a:t>Testamento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Exhaustivo</a:t>
            </a:r>
            <a:r>
              <a:rPr lang="en-US" sz="1800" dirty="0" smtClean="0"/>
              <a:t>, electronic ed. Nashville: Editorial </a:t>
            </a:r>
            <a:r>
              <a:rPr lang="en-US" sz="1800" dirty="0" err="1" smtClean="0"/>
              <a:t>Caribe</a:t>
            </a:r>
            <a:r>
              <a:rPr lang="en-US" sz="18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1800" dirty="0" smtClean="0">
                <a:latin typeface="Candara" pitchFamily="34" charset="0"/>
              </a:rPr>
              <a:t>  (imágenes bíblicas).</a:t>
            </a:r>
            <a:endParaRPr lang="en-US" sz="18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mage: Bible Slides amos 1647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1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37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5)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447800"/>
            <a:ext cx="7772400" cy="50292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6: El profeta Amós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19:                                                           “Dios ofrece restauración”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Amós 8:4-9:15)                                                    7 de mayo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visión de las langostas              (</a:t>
            </a:r>
            <a:r>
              <a:rPr lang="es-PR" sz="3600" dirty="0" smtClean="0">
                <a:solidFill>
                  <a:schemeClr val="tx2"/>
                </a:solidFill>
              </a:rPr>
              <a:t>Amos 7:1-3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visión del fuego (</a:t>
            </a:r>
            <a:r>
              <a:rPr lang="es-PR" sz="3600" dirty="0" smtClean="0">
                <a:solidFill>
                  <a:schemeClr val="tx2"/>
                </a:solidFill>
              </a:rPr>
              <a:t>Amos 7:4-6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visión de la plomada  (</a:t>
            </a:r>
            <a:r>
              <a:rPr lang="es-PR" sz="3600" dirty="0" smtClean="0">
                <a:solidFill>
                  <a:schemeClr val="tx2"/>
                </a:solidFill>
              </a:rPr>
              <a:t>Amos 7:7-9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Amasías</a:t>
            </a:r>
            <a:r>
              <a:rPr lang="es-PR" sz="3600" dirty="0" smtClean="0"/>
              <a:t> confronta a Amós        (</a:t>
            </a:r>
            <a:r>
              <a:rPr lang="es-PR" sz="3600" dirty="0" smtClean="0">
                <a:solidFill>
                  <a:schemeClr val="tx2"/>
                </a:solidFill>
              </a:rPr>
              <a:t>Amos 7:10-17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visión de una cesta con frutas de verano (</a:t>
            </a:r>
            <a:r>
              <a:rPr lang="es-PR" sz="3600" dirty="0" smtClean="0">
                <a:solidFill>
                  <a:schemeClr val="tx2"/>
                </a:solidFill>
              </a:rPr>
              <a:t>Amos 8:1-3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77000" y="1"/>
            <a:ext cx="2667000" cy="1788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La visión de las langostas              (Amos 7:1-3)</a:t>
            </a:r>
          </a:p>
        </p:txBody>
      </p:sp>
      <p:pic>
        <p:nvPicPr>
          <p:cNvPr id="45058" name="Picture 2" descr="Image: Bible Slides amos 1636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555" t="3390"/>
          <a:stretch/>
        </p:blipFill>
        <p:spPr bwMode="auto">
          <a:xfrm>
            <a:off x="1371600" y="2209800"/>
            <a:ext cx="6553200" cy="4343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915400" cy="4495800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"Así me ha mostrado Jehová el Señor: He aquí, él criaba langostas cuando comenzaba a crecer el heno tardío; y he aquí era el heno tardío después de las siegas del rey. Y aconteció que cuando acabó de comer la hierba de la tierra, yo dije: Señor Jehová, perdona ahora; ¿quién levantará a Jacob? porque es pequeño. Se arrepintió Jehová de esto: No será, dijo Jehová."</a:t>
            </a:r>
            <a:endParaRPr lang="es-ES" sz="30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La visión de las langostas              (Amos 7:1-3)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5181600" cy="4495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/>
              <a:t>Todas las visiones están relacionadas con asuntos de la vida diaria.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Otra persona pudo haber visto algo semejante sin darle mucha importancia.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Pero Amós vio la mano de Dios obrando en el pueblo de Dios.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La visión de las langostas              (Amos 7:1-3)</a:t>
            </a:r>
          </a:p>
        </p:txBody>
      </p:sp>
      <p:pic>
        <p:nvPicPr>
          <p:cNvPr id="40962" name="Picture 2" descr="http://2.bp.blogspot.com/-H4dqZYHdXFI/UALw8LCTPvI/AAAAAAAABCk/PTpNboUy6Gs/s1600/Amos-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6400" y="2133600"/>
            <a:ext cx="3352800" cy="42083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5181600" cy="4495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/>
              <a:t>Amós siempre indica que su visión la </a:t>
            </a:r>
            <a:r>
              <a:rPr lang="es-PR" i="1" dirty="0" smtClean="0"/>
              <a:t>mostró </a:t>
            </a:r>
            <a:r>
              <a:rPr lang="es-PR" i="1" dirty="0" err="1" smtClean="0"/>
              <a:t>Jehova</a:t>
            </a:r>
            <a:r>
              <a:rPr lang="es-PR" i="1" dirty="0" smtClean="0"/>
              <a:t> el Señor </a:t>
            </a:r>
            <a:r>
              <a:rPr lang="es-PR" dirty="0" smtClean="0"/>
              <a:t>(</a:t>
            </a:r>
            <a:r>
              <a:rPr lang="es-PR" dirty="0" smtClean="0">
                <a:solidFill>
                  <a:schemeClr val="tx2"/>
                </a:solidFill>
              </a:rPr>
              <a:t>7:1, 4, 7; 8:1</a:t>
            </a:r>
            <a:r>
              <a:rPr lang="es-PR" dirty="0" smtClean="0"/>
              <a:t>).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Dios le capacitó con una mirada profética para ver algo que la persona común no podía ver.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La visión de las langostas              (Amos 7:1-3)</a:t>
            </a:r>
          </a:p>
        </p:txBody>
      </p:sp>
      <p:pic>
        <p:nvPicPr>
          <p:cNvPr id="40962" name="Picture 2" descr="http://2.bp.blogspot.com/-H4dqZYHdXFI/UALw8LCTPvI/AAAAAAAABCk/PTpNboUy6Gs/s1600/Amos-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6400" y="2133600"/>
            <a:ext cx="3352800" cy="42083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5181600" cy="4495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/>
              <a:t>La gente habría pagado sus impuestos al rey para la cosecha tardía (</a:t>
            </a:r>
            <a:r>
              <a:rPr lang="es-PR" dirty="0" smtClean="0">
                <a:solidFill>
                  <a:schemeClr val="tx2"/>
                </a:solidFill>
              </a:rPr>
              <a:t>1 </a:t>
            </a:r>
            <a:r>
              <a:rPr lang="es-PR" dirty="0" err="1" smtClean="0">
                <a:solidFill>
                  <a:schemeClr val="tx2"/>
                </a:solidFill>
              </a:rPr>
              <a:t>Sam.</a:t>
            </a:r>
            <a:r>
              <a:rPr lang="es-PR" dirty="0" smtClean="0">
                <a:solidFill>
                  <a:schemeClr val="tx2"/>
                </a:solidFill>
              </a:rPr>
              <a:t> 8:15, 17</a:t>
            </a:r>
            <a:r>
              <a:rPr lang="es-PR" dirty="0" smtClean="0"/>
              <a:t>); ahora podrían cosechar el trigo para su propio uso.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En ese momento los insectos se lo comerían todo.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dirty="0" smtClean="0"/>
              <a:t>La visión de las langostas              (Amos 7:1-3)</a:t>
            </a:r>
          </a:p>
        </p:txBody>
      </p:sp>
      <p:pic>
        <p:nvPicPr>
          <p:cNvPr id="9" name="Picture 2" descr="http://www.forumgarden.com/forums/attachments/current-events/446d1101062686-israel-hit-worst-locust-plague-since-1950s-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6400" y="2133600"/>
            <a:ext cx="3352800" cy="419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71272</TotalTime>
  <Words>1267</Words>
  <Application>Microsoft Office PowerPoint</Application>
  <PresentationFormat>On-screen Show (4:3)</PresentationFormat>
  <Paragraphs>240</Paragraphs>
  <Slides>38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La visión de las langostas              (Amos 7:1-3)</vt:lpstr>
      <vt:lpstr>La visión de las langostas              (Amos 7:1-3)</vt:lpstr>
      <vt:lpstr>La visión de las langostas              (Amos 7:1-3)</vt:lpstr>
      <vt:lpstr>La visión de las langostas              (Amos 7:1-3)</vt:lpstr>
      <vt:lpstr>La visión de las langostas              (Amos 7:1-3)</vt:lpstr>
      <vt:lpstr>La visión de las langostas              (Amos 7:1-3)</vt:lpstr>
      <vt:lpstr>La visión del fuego      (Amos 7:4-6)</vt:lpstr>
      <vt:lpstr>La visión del fuego      (Amos 7:4-6)</vt:lpstr>
      <vt:lpstr>La visión del fuego      (Amos 7:4-6)</vt:lpstr>
      <vt:lpstr>La visión del fuego      (Amos 7:4-6)</vt:lpstr>
      <vt:lpstr>La visión de la plomada  (Amos 7:7-9)</vt:lpstr>
      <vt:lpstr>La visión de la plomada  (Amos 7:7-9)</vt:lpstr>
      <vt:lpstr>La visión de la plomada  (Amos 7:7-9)</vt:lpstr>
      <vt:lpstr>La visión de la plomada  (Amos 7:7-9)</vt:lpstr>
      <vt:lpstr>La visión de la plomada  (Amos 7:7-9)</vt:lpstr>
      <vt:lpstr>La visión de la plomada  (Amos 7:7-9)</vt:lpstr>
      <vt:lpstr>La visión de la plomada  (Amos 7:7-9)</vt:lpstr>
      <vt:lpstr>Amasías confronta a Amós (Amos 7:10-17)</vt:lpstr>
      <vt:lpstr>Amasías confronta a Amós (Amos 7:10-17)</vt:lpstr>
      <vt:lpstr>Amasías confronta a Amós (Amos 7:10-17)</vt:lpstr>
      <vt:lpstr>Amasías confronta a Amós (Amos 7:10-17)</vt:lpstr>
      <vt:lpstr>Amasías confronta a Amós (Amos 7:10-17)</vt:lpstr>
      <vt:lpstr>Amasías confronta a Amós (Amos 7:10-17)</vt:lpstr>
      <vt:lpstr>Amasías confronta a Amós (Amos 7:10-17)</vt:lpstr>
      <vt:lpstr>La visión de una cesta con frutas de verano (Amos 8:1-3)</vt:lpstr>
      <vt:lpstr>La visión de una cesta con frutas de verano (Amos 8:1-3)</vt:lpstr>
      <vt:lpstr>La visión de una cesta con frutas de verano (Amos 8:1-3)</vt:lpstr>
      <vt:lpstr>La visión de una cesta con frutas de verano (Amos 8:1-3)</vt:lpstr>
      <vt:lpstr>Aplicaciones</vt:lpstr>
      <vt:lpstr>Aplicaciones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</dc:title>
  <dc:creator>JRIVERA</dc:creator>
  <cp:lastModifiedBy>Tito Ortega</cp:lastModifiedBy>
  <cp:revision>2763</cp:revision>
  <dcterms:created xsi:type="dcterms:W3CDTF">2007-01-24T21:53:34Z</dcterms:created>
  <dcterms:modified xsi:type="dcterms:W3CDTF">2013-05-02T02:44:58Z</dcterms:modified>
</cp:coreProperties>
</file>