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theme/theme3.xml" ContentType="application/vnd.openxmlformats-officedocument.theme+xml"/>
  <Override PartName="/ppt/slideLayouts/slideLayout1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49" r:id="rId1"/>
    <p:sldMasterId id="2147483693" r:id="rId2"/>
    <p:sldMasterId id="2147483703" r:id="rId3"/>
    <p:sldMasterId id="2147483815" r:id="rId4"/>
  </p:sldMasterIdLst>
  <p:notesMasterIdLst>
    <p:notesMasterId r:id="rId73"/>
  </p:notesMasterIdLst>
  <p:handoutMasterIdLst>
    <p:handoutMasterId r:id="rId74"/>
  </p:handoutMasterIdLst>
  <p:sldIdLst>
    <p:sldId id="3461" r:id="rId5"/>
    <p:sldId id="3462" r:id="rId6"/>
    <p:sldId id="566" r:id="rId7"/>
    <p:sldId id="571" r:id="rId8"/>
    <p:sldId id="3343" r:id="rId9"/>
    <p:sldId id="3500" r:id="rId10"/>
    <p:sldId id="3499" r:id="rId11"/>
    <p:sldId id="3504" r:id="rId12"/>
    <p:sldId id="3415" r:id="rId13"/>
    <p:sldId id="2182" r:id="rId14"/>
    <p:sldId id="3465" r:id="rId15"/>
    <p:sldId id="3505" r:id="rId16"/>
    <p:sldId id="3507" r:id="rId17"/>
    <p:sldId id="3506" r:id="rId18"/>
    <p:sldId id="3509" r:id="rId19"/>
    <p:sldId id="3508" r:id="rId20"/>
    <p:sldId id="3145" r:id="rId21"/>
    <p:sldId id="3259" r:id="rId22"/>
    <p:sldId id="3510" r:id="rId23"/>
    <p:sldId id="3511" r:id="rId24"/>
    <p:sldId id="3512" r:id="rId25"/>
    <p:sldId id="3513" r:id="rId26"/>
    <p:sldId id="3514" r:id="rId27"/>
    <p:sldId id="3515" r:id="rId28"/>
    <p:sldId id="3516" r:id="rId29"/>
    <p:sldId id="3518" r:id="rId30"/>
    <p:sldId id="3519" r:id="rId31"/>
    <p:sldId id="3520" r:id="rId32"/>
    <p:sldId id="3501" r:id="rId33"/>
    <p:sldId id="3502" r:id="rId34"/>
    <p:sldId id="3524" r:id="rId35"/>
    <p:sldId id="3525" r:id="rId36"/>
    <p:sldId id="3261" r:id="rId37"/>
    <p:sldId id="3262" r:id="rId38"/>
    <p:sldId id="3521" r:id="rId39"/>
    <p:sldId id="3526" r:id="rId40"/>
    <p:sldId id="3527" r:id="rId41"/>
    <p:sldId id="3528" r:id="rId42"/>
    <p:sldId id="3529" r:id="rId43"/>
    <p:sldId id="3530" r:id="rId44"/>
    <p:sldId id="3531" r:id="rId45"/>
    <p:sldId id="3532" r:id="rId46"/>
    <p:sldId id="3535" r:id="rId47"/>
    <p:sldId id="3534" r:id="rId48"/>
    <p:sldId id="3536" r:id="rId49"/>
    <p:sldId id="3533" r:id="rId50"/>
    <p:sldId id="3538" r:id="rId51"/>
    <p:sldId id="3539" r:id="rId52"/>
    <p:sldId id="3522" r:id="rId53"/>
    <p:sldId id="3523" r:id="rId54"/>
    <p:sldId id="3503" r:id="rId55"/>
    <p:sldId id="3537" r:id="rId56"/>
    <p:sldId id="3540" r:id="rId57"/>
    <p:sldId id="3546" r:id="rId58"/>
    <p:sldId id="3541" r:id="rId59"/>
    <p:sldId id="3542" r:id="rId60"/>
    <p:sldId id="3547" r:id="rId61"/>
    <p:sldId id="3543" r:id="rId62"/>
    <p:sldId id="3548" r:id="rId63"/>
    <p:sldId id="3544" r:id="rId64"/>
    <p:sldId id="3545" r:id="rId65"/>
    <p:sldId id="3549" r:id="rId66"/>
    <p:sldId id="3458" r:id="rId67"/>
    <p:sldId id="3459" r:id="rId68"/>
    <p:sldId id="3460" r:id="rId69"/>
    <p:sldId id="1391" r:id="rId70"/>
    <p:sldId id="1843" r:id="rId71"/>
    <p:sldId id="627" r:id="rId72"/>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2602"/>
    <a:srgbClr val="848484"/>
    <a:srgbClr val="FF66FF"/>
    <a:srgbClr val="FFFF00"/>
    <a:srgbClr val="CC9900"/>
    <a:srgbClr val="996633"/>
    <a:srgbClr val="D5DDA3"/>
    <a:srgbClr val="663300"/>
    <a:srgbClr val="285633"/>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750" autoAdjust="0"/>
    <p:restoredTop sz="94533" autoAdjust="0"/>
  </p:normalViewPr>
  <p:slideViewPr>
    <p:cSldViewPr>
      <p:cViewPr varScale="1">
        <p:scale>
          <a:sx n="68" d="100"/>
          <a:sy n="68" d="100"/>
        </p:scale>
        <p:origin x="1440" y="66"/>
      </p:cViewPr>
      <p:guideLst>
        <p:guide orient="horz" pos="2160"/>
        <p:guide pos="2880"/>
      </p:guideLst>
    </p:cSldViewPr>
  </p:slideViewPr>
  <p:outlineViewPr>
    <p:cViewPr>
      <p:scale>
        <a:sx n="33" d="100"/>
        <a:sy n="33" d="100"/>
      </p:scale>
      <p:origin x="0" y="-46890"/>
    </p:cViewPr>
  </p:outlineViewPr>
  <p:notesTextViewPr>
    <p:cViewPr>
      <p:scale>
        <a:sx n="3" d="2"/>
        <a:sy n="3" d="2"/>
      </p:scale>
      <p:origin x="0" y="0"/>
    </p:cViewPr>
  </p:notesTextViewPr>
  <p:sorterViewPr>
    <p:cViewPr varScale="1">
      <p:scale>
        <a:sx n="1" d="1"/>
        <a:sy n="1" d="1"/>
      </p:scale>
      <p:origin x="0" y="-1109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viewProps" Target="viewProps.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slide" Target="slides/slide57.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notesMaster" Target="notesMasters/notesMaster1.xml"/><Relationship Id="rId78"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s-PR"/>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4A8DE024-E918-4E64-9A15-A46A6E4885D2}" type="datetimeFigureOut">
              <a:rPr lang="en-US" smtClean="0"/>
              <a:pPr/>
              <a:t>5/8/2013</a:t>
            </a:fld>
            <a:endParaRPr lang="es-PR"/>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s-PR"/>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443DB4A4-8A09-43B9-B8E9-F59D4F18FB14}" type="slidenum">
              <a:rPr lang="es-PR" smtClean="0"/>
              <a:pPr/>
              <a:t>‹#›</a:t>
            </a:fld>
            <a:endParaRPr lang="es-PR"/>
          </a:p>
        </p:txBody>
      </p:sp>
    </p:spTree>
    <p:extLst>
      <p:ext uri="{BB962C8B-B14F-4D97-AF65-F5344CB8AC3E}">
        <p14:creationId xmlns:p14="http://schemas.microsoft.com/office/powerpoint/2010/main" val="34780483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3970938"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701040" y="4415790"/>
            <a:ext cx="5608320" cy="418338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6" name="Rectangle 6"/>
          <p:cNvSpPr>
            <a:spLocks noGrp="1" noChangeArrowheads="1"/>
          </p:cNvSpPr>
          <p:nvPr>
            <p:ph type="ftr" sz="quarter" idx="4"/>
          </p:nvPr>
        </p:nvSpPr>
        <p:spPr bwMode="auto">
          <a:xfrm>
            <a:off x="0"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3970938"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val="104368617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dirty="0"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pPr/>
              <a:t>1</a:t>
            </a:fld>
            <a:endParaRPr lang="en-US" smtClean="0"/>
          </a:p>
        </p:txBody>
      </p:sp>
    </p:spTree>
    <p:extLst>
      <p:ext uri="{BB962C8B-B14F-4D97-AF65-F5344CB8AC3E}">
        <p14:creationId xmlns:p14="http://schemas.microsoft.com/office/powerpoint/2010/main" val="41111958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11</a:t>
            </a:fld>
            <a:endParaRPr lang="en-US">
              <a:solidFill>
                <a:srgbClr val="000000"/>
              </a:solidFill>
            </a:endParaRPr>
          </a:p>
        </p:txBody>
      </p:sp>
    </p:spTree>
    <p:extLst>
      <p:ext uri="{BB962C8B-B14F-4D97-AF65-F5344CB8AC3E}">
        <p14:creationId xmlns:p14="http://schemas.microsoft.com/office/powerpoint/2010/main" val="5985960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12</a:t>
            </a:fld>
            <a:endParaRPr lang="en-US">
              <a:solidFill>
                <a:srgbClr val="000000"/>
              </a:solidFill>
            </a:endParaRPr>
          </a:p>
        </p:txBody>
      </p:sp>
    </p:spTree>
    <p:extLst>
      <p:ext uri="{BB962C8B-B14F-4D97-AF65-F5344CB8AC3E}">
        <p14:creationId xmlns:p14="http://schemas.microsoft.com/office/powerpoint/2010/main" val="23393403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13</a:t>
            </a:fld>
            <a:endParaRPr lang="en-US">
              <a:solidFill>
                <a:srgbClr val="000000"/>
              </a:solidFill>
            </a:endParaRPr>
          </a:p>
        </p:txBody>
      </p:sp>
    </p:spTree>
    <p:extLst>
      <p:ext uri="{BB962C8B-B14F-4D97-AF65-F5344CB8AC3E}">
        <p14:creationId xmlns:p14="http://schemas.microsoft.com/office/powerpoint/2010/main" val="1365920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14</a:t>
            </a:fld>
            <a:endParaRPr lang="en-US">
              <a:solidFill>
                <a:srgbClr val="000000"/>
              </a:solidFill>
            </a:endParaRPr>
          </a:p>
        </p:txBody>
      </p:sp>
    </p:spTree>
    <p:extLst>
      <p:ext uri="{BB962C8B-B14F-4D97-AF65-F5344CB8AC3E}">
        <p14:creationId xmlns:p14="http://schemas.microsoft.com/office/powerpoint/2010/main" val="7119646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15</a:t>
            </a:fld>
            <a:endParaRPr lang="en-US">
              <a:solidFill>
                <a:srgbClr val="000000"/>
              </a:solidFill>
            </a:endParaRPr>
          </a:p>
        </p:txBody>
      </p:sp>
    </p:spTree>
    <p:extLst>
      <p:ext uri="{BB962C8B-B14F-4D97-AF65-F5344CB8AC3E}">
        <p14:creationId xmlns:p14="http://schemas.microsoft.com/office/powerpoint/2010/main" val="16469452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16</a:t>
            </a:fld>
            <a:endParaRPr lang="en-US">
              <a:solidFill>
                <a:srgbClr val="000000"/>
              </a:solidFill>
            </a:endParaRPr>
          </a:p>
        </p:txBody>
      </p:sp>
    </p:spTree>
    <p:extLst>
      <p:ext uri="{BB962C8B-B14F-4D97-AF65-F5344CB8AC3E}">
        <p14:creationId xmlns:p14="http://schemas.microsoft.com/office/powerpoint/2010/main" val="1336246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17</a:t>
            </a:fld>
            <a:endParaRPr lang="en-US">
              <a:solidFill>
                <a:srgbClr val="000000"/>
              </a:solidFill>
            </a:endParaRPr>
          </a:p>
        </p:txBody>
      </p:sp>
    </p:spTree>
    <p:extLst>
      <p:ext uri="{BB962C8B-B14F-4D97-AF65-F5344CB8AC3E}">
        <p14:creationId xmlns:p14="http://schemas.microsoft.com/office/powerpoint/2010/main" val="11840523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18</a:t>
            </a:fld>
            <a:endParaRPr lang="en-US">
              <a:solidFill>
                <a:srgbClr val="000000"/>
              </a:solidFill>
            </a:endParaRPr>
          </a:p>
        </p:txBody>
      </p:sp>
    </p:spTree>
    <p:extLst>
      <p:ext uri="{BB962C8B-B14F-4D97-AF65-F5344CB8AC3E}">
        <p14:creationId xmlns:p14="http://schemas.microsoft.com/office/powerpoint/2010/main" val="12404212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19</a:t>
            </a:fld>
            <a:endParaRPr lang="en-US">
              <a:solidFill>
                <a:srgbClr val="000000"/>
              </a:solidFill>
            </a:endParaRPr>
          </a:p>
        </p:txBody>
      </p:sp>
    </p:spTree>
    <p:extLst>
      <p:ext uri="{BB962C8B-B14F-4D97-AF65-F5344CB8AC3E}">
        <p14:creationId xmlns:p14="http://schemas.microsoft.com/office/powerpoint/2010/main" val="27045555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20</a:t>
            </a:fld>
            <a:endParaRPr lang="en-US">
              <a:solidFill>
                <a:srgbClr val="000000"/>
              </a:solidFill>
            </a:endParaRPr>
          </a:p>
        </p:txBody>
      </p:sp>
    </p:spTree>
    <p:extLst>
      <p:ext uri="{BB962C8B-B14F-4D97-AF65-F5344CB8AC3E}">
        <p14:creationId xmlns:p14="http://schemas.microsoft.com/office/powerpoint/2010/main" val="36957194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0BC9417E-63BB-449D-BC72-FFE2165E801D}" type="slidenum">
              <a:rPr lang="en-US" smtClean="0">
                <a:solidFill>
                  <a:srgbClr val="000000"/>
                </a:solidFill>
              </a:rPr>
              <a:pPr/>
              <a:t>2</a:t>
            </a:fld>
            <a:endParaRPr lang="en-US" dirty="0" smtClean="0">
              <a:solidFill>
                <a:srgbClr val="000000"/>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endParaRPr lang="es-PR" dirty="0" smtClean="0"/>
          </a:p>
        </p:txBody>
      </p:sp>
    </p:spTree>
    <p:extLst>
      <p:ext uri="{BB962C8B-B14F-4D97-AF65-F5344CB8AC3E}">
        <p14:creationId xmlns:p14="http://schemas.microsoft.com/office/powerpoint/2010/main" val="29198242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21</a:t>
            </a:fld>
            <a:endParaRPr lang="en-US">
              <a:solidFill>
                <a:srgbClr val="000000"/>
              </a:solidFill>
            </a:endParaRPr>
          </a:p>
        </p:txBody>
      </p:sp>
    </p:spTree>
    <p:extLst>
      <p:ext uri="{BB962C8B-B14F-4D97-AF65-F5344CB8AC3E}">
        <p14:creationId xmlns:p14="http://schemas.microsoft.com/office/powerpoint/2010/main" val="16904877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22</a:t>
            </a:fld>
            <a:endParaRPr lang="en-US">
              <a:solidFill>
                <a:srgbClr val="000000"/>
              </a:solidFill>
            </a:endParaRPr>
          </a:p>
        </p:txBody>
      </p:sp>
    </p:spTree>
    <p:extLst>
      <p:ext uri="{BB962C8B-B14F-4D97-AF65-F5344CB8AC3E}">
        <p14:creationId xmlns:p14="http://schemas.microsoft.com/office/powerpoint/2010/main" val="36073029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23</a:t>
            </a:fld>
            <a:endParaRPr lang="en-US">
              <a:solidFill>
                <a:srgbClr val="000000"/>
              </a:solidFill>
            </a:endParaRPr>
          </a:p>
        </p:txBody>
      </p:sp>
    </p:spTree>
    <p:extLst>
      <p:ext uri="{BB962C8B-B14F-4D97-AF65-F5344CB8AC3E}">
        <p14:creationId xmlns:p14="http://schemas.microsoft.com/office/powerpoint/2010/main" val="15671400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24</a:t>
            </a:fld>
            <a:endParaRPr lang="en-US">
              <a:solidFill>
                <a:srgbClr val="000000"/>
              </a:solidFill>
            </a:endParaRPr>
          </a:p>
        </p:txBody>
      </p:sp>
    </p:spTree>
    <p:extLst>
      <p:ext uri="{BB962C8B-B14F-4D97-AF65-F5344CB8AC3E}">
        <p14:creationId xmlns:p14="http://schemas.microsoft.com/office/powerpoint/2010/main" val="41722424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25</a:t>
            </a:fld>
            <a:endParaRPr lang="en-US">
              <a:solidFill>
                <a:srgbClr val="000000"/>
              </a:solidFill>
            </a:endParaRPr>
          </a:p>
        </p:txBody>
      </p:sp>
    </p:spTree>
    <p:extLst>
      <p:ext uri="{BB962C8B-B14F-4D97-AF65-F5344CB8AC3E}">
        <p14:creationId xmlns:p14="http://schemas.microsoft.com/office/powerpoint/2010/main" val="36260221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26</a:t>
            </a:fld>
            <a:endParaRPr lang="en-US">
              <a:solidFill>
                <a:srgbClr val="000000"/>
              </a:solidFill>
            </a:endParaRPr>
          </a:p>
        </p:txBody>
      </p:sp>
    </p:spTree>
    <p:extLst>
      <p:ext uri="{BB962C8B-B14F-4D97-AF65-F5344CB8AC3E}">
        <p14:creationId xmlns:p14="http://schemas.microsoft.com/office/powerpoint/2010/main" val="390358749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27</a:t>
            </a:fld>
            <a:endParaRPr lang="en-US">
              <a:solidFill>
                <a:srgbClr val="000000"/>
              </a:solidFill>
            </a:endParaRPr>
          </a:p>
        </p:txBody>
      </p:sp>
    </p:spTree>
    <p:extLst>
      <p:ext uri="{BB962C8B-B14F-4D97-AF65-F5344CB8AC3E}">
        <p14:creationId xmlns:p14="http://schemas.microsoft.com/office/powerpoint/2010/main" val="289062365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28</a:t>
            </a:fld>
            <a:endParaRPr lang="en-US">
              <a:solidFill>
                <a:srgbClr val="000000"/>
              </a:solidFill>
            </a:endParaRPr>
          </a:p>
        </p:txBody>
      </p:sp>
    </p:spTree>
    <p:extLst>
      <p:ext uri="{BB962C8B-B14F-4D97-AF65-F5344CB8AC3E}">
        <p14:creationId xmlns:p14="http://schemas.microsoft.com/office/powerpoint/2010/main" val="403204897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29</a:t>
            </a:fld>
            <a:endParaRPr lang="en-US">
              <a:solidFill>
                <a:srgbClr val="000000"/>
              </a:solidFill>
            </a:endParaRPr>
          </a:p>
        </p:txBody>
      </p:sp>
    </p:spTree>
    <p:extLst>
      <p:ext uri="{BB962C8B-B14F-4D97-AF65-F5344CB8AC3E}">
        <p14:creationId xmlns:p14="http://schemas.microsoft.com/office/powerpoint/2010/main" val="105272754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30</a:t>
            </a:fld>
            <a:endParaRPr lang="en-US">
              <a:solidFill>
                <a:srgbClr val="000000"/>
              </a:solidFill>
            </a:endParaRPr>
          </a:p>
        </p:txBody>
      </p:sp>
    </p:spTree>
    <p:extLst>
      <p:ext uri="{BB962C8B-B14F-4D97-AF65-F5344CB8AC3E}">
        <p14:creationId xmlns:p14="http://schemas.microsoft.com/office/powerpoint/2010/main" val="25957832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5AEF668E-9D52-45FD-A50E-B390863C58B5}" type="slidenum">
              <a:rPr lang="en-US" smtClean="0">
                <a:solidFill>
                  <a:srgbClr val="000000"/>
                </a:solidFill>
              </a:rPr>
              <a:pPr/>
              <a:t>3</a:t>
            </a:fld>
            <a:endParaRPr lang="en-US" smtClean="0">
              <a:solidFill>
                <a:srgbClr val="000000"/>
              </a:solidFill>
            </a:endParaRP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163978271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31</a:t>
            </a:fld>
            <a:endParaRPr lang="en-US">
              <a:solidFill>
                <a:srgbClr val="000000"/>
              </a:solidFill>
            </a:endParaRPr>
          </a:p>
        </p:txBody>
      </p:sp>
    </p:spTree>
    <p:extLst>
      <p:ext uri="{BB962C8B-B14F-4D97-AF65-F5344CB8AC3E}">
        <p14:creationId xmlns:p14="http://schemas.microsoft.com/office/powerpoint/2010/main" val="104250075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32</a:t>
            </a:fld>
            <a:endParaRPr lang="en-US">
              <a:solidFill>
                <a:srgbClr val="000000"/>
              </a:solidFill>
            </a:endParaRPr>
          </a:p>
        </p:txBody>
      </p:sp>
    </p:spTree>
    <p:extLst>
      <p:ext uri="{BB962C8B-B14F-4D97-AF65-F5344CB8AC3E}">
        <p14:creationId xmlns:p14="http://schemas.microsoft.com/office/powerpoint/2010/main" val="291861193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33</a:t>
            </a:fld>
            <a:endParaRPr lang="en-US">
              <a:solidFill>
                <a:srgbClr val="000000"/>
              </a:solidFill>
            </a:endParaRPr>
          </a:p>
        </p:txBody>
      </p:sp>
    </p:spTree>
    <p:extLst>
      <p:ext uri="{BB962C8B-B14F-4D97-AF65-F5344CB8AC3E}">
        <p14:creationId xmlns:p14="http://schemas.microsoft.com/office/powerpoint/2010/main" val="296754888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34</a:t>
            </a:fld>
            <a:endParaRPr lang="en-US">
              <a:solidFill>
                <a:srgbClr val="000000"/>
              </a:solidFill>
            </a:endParaRPr>
          </a:p>
        </p:txBody>
      </p:sp>
    </p:spTree>
    <p:extLst>
      <p:ext uri="{BB962C8B-B14F-4D97-AF65-F5344CB8AC3E}">
        <p14:creationId xmlns:p14="http://schemas.microsoft.com/office/powerpoint/2010/main" val="147688287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35</a:t>
            </a:fld>
            <a:endParaRPr lang="en-US">
              <a:solidFill>
                <a:srgbClr val="000000"/>
              </a:solidFill>
            </a:endParaRPr>
          </a:p>
        </p:txBody>
      </p:sp>
    </p:spTree>
    <p:extLst>
      <p:ext uri="{BB962C8B-B14F-4D97-AF65-F5344CB8AC3E}">
        <p14:creationId xmlns:p14="http://schemas.microsoft.com/office/powerpoint/2010/main" val="147880276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36</a:t>
            </a:fld>
            <a:endParaRPr lang="en-US">
              <a:solidFill>
                <a:srgbClr val="000000"/>
              </a:solidFill>
            </a:endParaRPr>
          </a:p>
        </p:txBody>
      </p:sp>
    </p:spTree>
    <p:extLst>
      <p:ext uri="{BB962C8B-B14F-4D97-AF65-F5344CB8AC3E}">
        <p14:creationId xmlns:p14="http://schemas.microsoft.com/office/powerpoint/2010/main" val="284375498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37</a:t>
            </a:fld>
            <a:endParaRPr lang="en-US">
              <a:solidFill>
                <a:srgbClr val="000000"/>
              </a:solidFill>
            </a:endParaRPr>
          </a:p>
        </p:txBody>
      </p:sp>
    </p:spTree>
    <p:extLst>
      <p:ext uri="{BB962C8B-B14F-4D97-AF65-F5344CB8AC3E}">
        <p14:creationId xmlns:p14="http://schemas.microsoft.com/office/powerpoint/2010/main" val="335001603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38</a:t>
            </a:fld>
            <a:endParaRPr lang="en-US">
              <a:solidFill>
                <a:srgbClr val="000000"/>
              </a:solidFill>
            </a:endParaRPr>
          </a:p>
        </p:txBody>
      </p:sp>
    </p:spTree>
    <p:extLst>
      <p:ext uri="{BB962C8B-B14F-4D97-AF65-F5344CB8AC3E}">
        <p14:creationId xmlns:p14="http://schemas.microsoft.com/office/powerpoint/2010/main" val="213697858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39</a:t>
            </a:fld>
            <a:endParaRPr lang="en-US">
              <a:solidFill>
                <a:srgbClr val="000000"/>
              </a:solidFill>
            </a:endParaRPr>
          </a:p>
        </p:txBody>
      </p:sp>
    </p:spTree>
    <p:extLst>
      <p:ext uri="{BB962C8B-B14F-4D97-AF65-F5344CB8AC3E}">
        <p14:creationId xmlns:p14="http://schemas.microsoft.com/office/powerpoint/2010/main" val="28241582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40</a:t>
            </a:fld>
            <a:endParaRPr lang="en-US">
              <a:solidFill>
                <a:srgbClr val="000000"/>
              </a:solidFill>
            </a:endParaRPr>
          </a:p>
        </p:txBody>
      </p:sp>
    </p:spTree>
    <p:extLst>
      <p:ext uri="{BB962C8B-B14F-4D97-AF65-F5344CB8AC3E}">
        <p14:creationId xmlns:p14="http://schemas.microsoft.com/office/powerpoint/2010/main" val="16930174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fld id="{9E96FC2E-92B0-4858-A30A-9BB3A28AE976}" type="slidenum">
              <a:rPr lang="en-US" smtClean="0">
                <a:solidFill>
                  <a:srgbClr val="000000"/>
                </a:solidFill>
              </a:rPr>
              <a:pPr/>
              <a:t>4</a:t>
            </a:fld>
            <a:endParaRPr lang="en-US">
              <a:solidFill>
                <a:srgbClr val="000000"/>
              </a:solidFill>
            </a:endParaRPr>
          </a:p>
        </p:txBody>
      </p:sp>
    </p:spTree>
    <p:extLst>
      <p:ext uri="{BB962C8B-B14F-4D97-AF65-F5344CB8AC3E}">
        <p14:creationId xmlns:p14="http://schemas.microsoft.com/office/powerpoint/2010/main" val="385911357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41</a:t>
            </a:fld>
            <a:endParaRPr lang="en-US">
              <a:solidFill>
                <a:srgbClr val="000000"/>
              </a:solidFill>
            </a:endParaRPr>
          </a:p>
        </p:txBody>
      </p:sp>
    </p:spTree>
    <p:extLst>
      <p:ext uri="{BB962C8B-B14F-4D97-AF65-F5344CB8AC3E}">
        <p14:creationId xmlns:p14="http://schemas.microsoft.com/office/powerpoint/2010/main" val="8555317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42</a:t>
            </a:fld>
            <a:endParaRPr lang="en-US">
              <a:solidFill>
                <a:srgbClr val="000000"/>
              </a:solidFill>
            </a:endParaRPr>
          </a:p>
        </p:txBody>
      </p:sp>
    </p:spTree>
    <p:extLst>
      <p:ext uri="{BB962C8B-B14F-4D97-AF65-F5344CB8AC3E}">
        <p14:creationId xmlns:p14="http://schemas.microsoft.com/office/powerpoint/2010/main" val="6966793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43</a:t>
            </a:fld>
            <a:endParaRPr lang="en-US">
              <a:solidFill>
                <a:srgbClr val="000000"/>
              </a:solidFill>
            </a:endParaRPr>
          </a:p>
        </p:txBody>
      </p:sp>
    </p:spTree>
    <p:extLst>
      <p:ext uri="{BB962C8B-B14F-4D97-AF65-F5344CB8AC3E}">
        <p14:creationId xmlns:p14="http://schemas.microsoft.com/office/powerpoint/2010/main" val="25367238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44</a:t>
            </a:fld>
            <a:endParaRPr lang="en-US">
              <a:solidFill>
                <a:srgbClr val="000000"/>
              </a:solidFill>
            </a:endParaRPr>
          </a:p>
        </p:txBody>
      </p:sp>
    </p:spTree>
    <p:extLst>
      <p:ext uri="{BB962C8B-B14F-4D97-AF65-F5344CB8AC3E}">
        <p14:creationId xmlns:p14="http://schemas.microsoft.com/office/powerpoint/2010/main" val="36899455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45</a:t>
            </a:fld>
            <a:endParaRPr lang="en-US">
              <a:solidFill>
                <a:srgbClr val="000000"/>
              </a:solidFill>
            </a:endParaRPr>
          </a:p>
        </p:txBody>
      </p:sp>
    </p:spTree>
    <p:extLst>
      <p:ext uri="{BB962C8B-B14F-4D97-AF65-F5344CB8AC3E}">
        <p14:creationId xmlns:p14="http://schemas.microsoft.com/office/powerpoint/2010/main" val="28615410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46</a:t>
            </a:fld>
            <a:endParaRPr lang="en-US">
              <a:solidFill>
                <a:srgbClr val="000000"/>
              </a:solidFill>
            </a:endParaRPr>
          </a:p>
        </p:txBody>
      </p:sp>
    </p:spTree>
    <p:extLst>
      <p:ext uri="{BB962C8B-B14F-4D97-AF65-F5344CB8AC3E}">
        <p14:creationId xmlns:p14="http://schemas.microsoft.com/office/powerpoint/2010/main" val="408149202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47</a:t>
            </a:fld>
            <a:endParaRPr lang="en-US">
              <a:solidFill>
                <a:srgbClr val="000000"/>
              </a:solidFill>
            </a:endParaRPr>
          </a:p>
        </p:txBody>
      </p:sp>
    </p:spTree>
    <p:extLst>
      <p:ext uri="{BB962C8B-B14F-4D97-AF65-F5344CB8AC3E}">
        <p14:creationId xmlns:p14="http://schemas.microsoft.com/office/powerpoint/2010/main" val="52651580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48</a:t>
            </a:fld>
            <a:endParaRPr lang="en-US">
              <a:solidFill>
                <a:srgbClr val="000000"/>
              </a:solidFill>
            </a:endParaRPr>
          </a:p>
        </p:txBody>
      </p:sp>
    </p:spTree>
    <p:extLst>
      <p:ext uri="{BB962C8B-B14F-4D97-AF65-F5344CB8AC3E}">
        <p14:creationId xmlns:p14="http://schemas.microsoft.com/office/powerpoint/2010/main" val="39085135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49</a:t>
            </a:fld>
            <a:endParaRPr lang="en-US">
              <a:solidFill>
                <a:srgbClr val="000000"/>
              </a:solidFill>
            </a:endParaRPr>
          </a:p>
        </p:txBody>
      </p:sp>
    </p:spTree>
    <p:extLst>
      <p:ext uri="{BB962C8B-B14F-4D97-AF65-F5344CB8AC3E}">
        <p14:creationId xmlns:p14="http://schemas.microsoft.com/office/powerpoint/2010/main" val="282707042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50</a:t>
            </a:fld>
            <a:endParaRPr lang="en-US">
              <a:solidFill>
                <a:srgbClr val="000000"/>
              </a:solidFill>
            </a:endParaRPr>
          </a:p>
        </p:txBody>
      </p:sp>
    </p:spTree>
    <p:extLst>
      <p:ext uri="{BB962C8B-B14F-4D97-AF65-F5344CB8AC3E}">
        <p14:creationId xmlns:p14="http://schemas.microsoft.com/office/powerpoint/2010/main" val="19427252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a:t>
            </a:fld>
            <a:endParaRPr lang="en-US">
              <a:solidFill>
                <a:srgbClr val="000000"/>
              </a:solidFill>
            </a:endParaRPr>
          </a:p>
        </p:txBody>
      </p:sp>
    </p:spTree>
    <p:extLst>
      <p:ext uri="{BB962C8B-B14F-4D97-AF65-F5344CB8AC3E}">
        <p14:creationId xmlns:p14="http://schemas.microsoft.com/office/powerpoint/2010/main" val="165410432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51</a:t>
            </a:fld>
            <a:endParaRPr lang="en-US">
              <a:solidFill>
                <a:srgbClr val="000000"/>
              </a:solidFill>
            </a:endParaRPr>
          </a:p>
        </p:txBody>
      </p:sp>
    </p:spTree>
    <p:extLst>
      <p:ext uri="{BB962C8B-B14F-4D97-AF65-F5344CB8AC3E}">
        <p14:creationId xmlns:p14="http://schemas.microsoft.com/office/powerpoint/2010/main" val="162900310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52</a:t>
            </a:fld>
            <a:endParaRPr lang="en-US">
              <a:solidFill>
                <a:srgbClr val="000000"/>
              </a:solidFill>
            </a:endParaRPr>
          </a:p>
        </p:txBody>
      </p:sp>
    </p:spTree>
    <p:extLst>
      <p:ext uri="{BB962C8B-B14F-4D97-AF65-F5344CB8AC3E}">
        <p14:creationId xmlns:p14="http://schemas.microsoft.com/office/powerpoint/2010/main" val="265799356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53</a:t>
            </a:fld>
            <a:endParaRPr lang="en-US">
              <a:solidFill>
                <a:srgbClr val="000000"/>
              </a:solidFill>
            </a:endParaRPr>
          </a:p>
        </p:txBody>
      </p:sp>
    </p:spTree>
    <p:extLst>
      <p:ext uri="{BB962C8B-B14F-4D97-AF65-F5344CB8AC3E}">
        <p14:creationId xmlns:p14="http://schemas.microsoft.com/office/powerpoint/2010/main" val="364525410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54</a:t>
            </a:fld>
            <a:endParaRPr lang="en-US">
              <a:solidFill>
                <a:srgbClr val="000000"/>
              </a:solidFill>
            </a:endParaRPr>
          </a:p>
        </p:txBody>
      </p:sp>
    </p:spTree>
    <p:extLst>
      <p:ext uri="{BB962C8B-B14F-4D97-AF65-F5344CB8AC3E}">
        <p14:creationId xmlns:p14="http://schemas.microsoft.com/office/powerpoint/2010/main" val="255416104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55</a:t>
            </a:fld>
            <a:endParaRPr lang="en-US">
              <a:solidFill>
                <a:srgbClr val="000000"/>
              </a:solidFill>
            </a:endParaRPr>
          </a:p>
        </p:txBody>
      </p:sp>
    </p:spTree>
    <p:extLst>
      <p:ext uri="{BB962C8B-B14F-4D97-AF65-F5344CB8AC3E}">
        <p14:creationId xmlns:p14="http://schemas.microsoft.com/office/powerpoint/2010/main" val="424089400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56</a:t>
            </a:fld>
            <a:endParaRPr lang="en-US">
              <a:solidFill>
                <a:srgbClr val="000000"/>
              </a:solidFill>
            </a:endParaRPr>
          </a:p>
        </p:txBody>
      </p:sp>
    </p:spTree>
    <p:extLst>
      <p:ext uri="{BB962C8B-B14F-4D97-AF65-F5344CB8AC3E}">
        <p14:creationId xmlns:p14="http://schemas.microsoft.com/office/powerpoint/2010/main" val="321157747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57</a:t>
            </a:fld>
            <a:endParaRPr lang="en-US">
              <a:solidFill>
                <a:srgbClr val="000000"/>
              </a:solidFill>
            </a:endParaRPr>
          </a:p>
        </p:txBody>
      </p:sp>
    </p:spTree>
    <p:extLst>
      <p:ext uri="{BB962C8B-B14F-4D97-AF65-F5344CB8AC3E}">
        <p14:creationId xmlns:p14="http://schemas.microsoft.com/office/powerpoint/2010/main" val="122674970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58</a:t>
            </a:fld>
            <a:endParaRPr lang="en-US">
              <a:solidFill>
                <a:srgbClr val="000000"/>
              </a:solidFill>
            </a:endParaRPr>
          </a:p>
        </p:txBody>
      </p:sp>
    </p:spTree>
    <p:extLst>
      <p:ext uri="{BB962C8B-B14F-4D97-AF65-F5344CB8AC3E}">
        <p14:creationId xmlns:p14="http://schemas.microsoft.com/office/powerpoint/2010/main" val="246189023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59</a:t>
            </a:fld>
            <a:endParaRPr lang="en-US">
              <a:solidFill>
                <a:srgbClr val="000000"/>
              </a:solidFill>
            </a:endParaRPr>
          </a:p>
        </p:txBody>
      </p:sp>
    </p:spTree>
    <p:extLst>
      <p:ext uri="{BB962C8B-B14F-4D97-AF65-F5344CB8AC3E}">
        <p14:creationId xmlns:p14="http://schemas.microsoft.com/office/powerpoint/2010/main" val="63830107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60</a:t>
            </a:fld>
            <a:endParaRPr lang="en-US">
              <a:solidFill>
                <a:srgbClr val="000000"/>
              </a:solidFill>
            </a:endParaRPr>
          </a:p>
        </p:txBody>
      </p:sp>
    </p:spTree>
    <p:extLst>
      <p:ext uri="{BB962C8B-B14F-4D97-AF65-F5344CB8AC3E}">
        <p14:creationId xmlns:p14="http://schemas.microsoft.com/office/powerpoint/2010/main" val="35969797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a:t>
            </a:fld>
            <a:endParaRPr lang="en-US">
              <a:solidFill>
                <a:srgbClr val="000000"/>
              </a:solidFill>
            </a:endParaRPr>
          </a:p>
        </p:txBody>
      </p:sp>
    </p:spTree>
    <p:extLst>
      <p:ext uri="{BB962C8B-B14F-4D97-AF65-F5344CB8AC3E}">
        <p14:creationId xmlns:p14="http://schemas.microsoft.com/office/powerpoint/2010/main" val="180251860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61</a:t>
            </a:fld>
            <a:endParaRPr lang="en-US">
              <a:solidFill>
                <a:srgbClr val="000000"/>
              </a:solidFill>
            </a:endParaRPr>
          </a:p>
        </p:txBody>
      </p:sp>
    </p:spTree>
    <p:extLst>
      <p:ext uri="{BB962C8B-B14F-4D97-AF65-F5344CB8AC3E}">
        <p14:creationId xmlns:p14="http://schemas.microsoft.com/office/powerpoint/2010/main" val="269877964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62</a:t>
            </a:fld>
            <a:endParaRPr lang="en-US">
              <a:solidFill>
                <a:srgbClr val="000000"/>
              </a:solidFill>
            </a:endParaRPr>
          </a:p>
        </p:txBody>
      </p:sp>
    </p:spTree>
    <p:extLst>
      <p:ext uri="{BB962C8B-B14F-4D97-AF65-F5344CB8AC3E}">
        <p14:creationId xmlns:p14="http://schemas.microsoft.com/office/powerpoint/2010/main" val="397125164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63</a:t>
            </a:fld>
            <a:endParaRPr lang="en-US">
              <a:solidFill>
                <a:srgbClr val="000000"/>
              </a:solidFill>
            </a:endParaRPr>
          </a:p>
        </p:txBody>
      </p:sp>
    </p:spTree>
    <p:extLst>
      <p:ext uri="{BB962C8B-B14F-4D97-AF65-F5344CB8AC3E}">
        <p14:creationId xmlns:p14="http://schemas.microsoft.com/office/powerpoint/2010/main" val="421236523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64</a:t>
            </a:fld>
            <a:endParaRPr lang="en-US">
              <a:solidFill>
                <a:srgbClr val="000000"/>
              </a:solidFill>
            </a:endParaRPr>
          </a:p>
        </p:txBody>
      </p:sp>
    </p:spTree>
    <p:extLst>
      <p:ext uri="{BB962C8B-B14F-4D97-AF65-F5344CB8AC3E}">
        <p14:creationId xmlns:p14="http://schemas.microsoft.com/office/powerpoint/2010/main" val="119970461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65</a:t>
            </a:fld>
            <a:endParaRPr lang="en-US">
              <a:solidFill>
                <a:srgbClr val="000000"/>
              </a:solidFill>
            </a:endParaRPr>
          </a:p>
        </p:txBody>
      </p:sp>
    </p:spTree>
    <p:extLst>
      <p:ext uri="{BB962C8B-B14F-4D97-AF65-F5344CB8AC3E}">
        <p14:creationId xmlns:p14="http://schemas.microsoft.com/office/powerpoint/2010/main" val="22035474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7"/>
          <p:cNvSpPr txBox="1">
            <a:spLocks noGrp="1" noChangeArrowheads="1"/>
          </p:cNvSpPr>
          <p:nvPr/>
        </p:nvSpPr>
        <p:spPr bwMode="auto">
          <a:xfrm>
            <a:off x="3970939" y="8829824"/>
            <a:ext cx="3037840" cy="464981"/>
          </a:xfrm>
          <a:prstGeom prst="rect">
            <a:avLst/>
          </a:prstGeom>
          <a:noFill/>
          <a:ln w="9525">
            <a:noFill/>
            <a:miter lim="800000"/>
            <a:headEnd/>
            <a:tailEnd/>
          </a:ln>
        </p:spPr>
        <p:txBody>
          <a:bodyPr lIns="93170" tIns="46585" rIns="93170" bIns="46585" anchor="b"/>
          <a:lstStyle/>
          <a:p>
            <a:pPr algn="r"/>
            <a:fld id="{A81C3BFB-BBE1-4283-851A-447CDD52158C}" type="slidenum">
              <a:rPr lang="en-US" sz="1200">
                <a:solidFill>
                  <a:srgbClr val="000000"/>
                </a:solidFill>
                <a:latin typeface="Arial" charset="0"/>
              </a:rPr>
              <a:pPr algn="r"/>
              <a:t>66</a:t>
            </a:fld>
            <a:endParaRPr lang="en-US" sz="1200">
              <a:solidFill>
                <a:srgbClr val="000000"/>
              </a:solidFill>
              <a:latin typeface="Arial" charset="0"/>
            </a:endParaRPr>
          </a:p>
        </p:txBody>
      </p:sp>
      <p:sp>
        <p:nvSpPr>
          <p:cNvPr id="261123" name="Rectangle 2"/>
          <p:cNvSpPr>
            <a:spLocks noGrp="1" noRot="1" noChangeAspect="1" noChangeArrowheads="1" noTextEdit="1"/>
          </p:cNvSpPr>
          <p:nvPr>
            <p:ph type="sldImg"/>
          </p:nvPr>
        </p:nvSpPr>
        <p:spPr>
          <a:ln/>
        </p:spPr>
      </p:sp>
      <p:sp>
        <p:nvSpPr>
          <p:cNvPr id="261124"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263958002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pPr/>
              <a:t>67</a:t>
            </a:fld>
            <a:endParaRPr lang="en-US" smtClean="0"/>
          </a:p>
        </p:txBody>
      </p:sp>
    </p:spTree>
    <p:extLst>
      <p:ext uri="{BB962C8B-B14F-4D97-AF65-F5344CB8AC3E}">
        <p14:creationId xmlns:p14="http://schemas.microsoft.com/office/powerpoint/2010/main" val="235411814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solidFill>
                  <a:srgbClr val="000000"/>
                </a:solidFill>
              </a:rPr>
              <a:pPr/>
              <a:t>68</a:t>
            </a:fld>
            <a:endParaRPr lang="en-US">
              <a:solidFill>
                <a:srgbClr val="000000"/>
              </a:solidFill>
            </a:endParaRPr>
          </a:p>
        </p:txBody>
      </p:sp>
      <p:sp>
        <p:nvSpPr>
          <p:cNvPr id="18434" name="Rectangle 2"/>
          <p:cNvSpPr>
            <a:spLocks noGrp="1" noRot="1" noChangeAspect="1" noChangeArrowheads="1" noTextEdit="1"/>
          </p:cNvSpPr>
          <p:nvPr>
            <p:ph type="sldImg"/>
          </p:nvPr>
        </p:nvSpPr>
        <p:spPr>
          <a:xfrm>
            <a:off x="1181100" y="696913"/>
            <a:ext cx="4648200" cy="3486150"/>
          </a:xfrm>
          <a:ln/>
        </p:spPr>
      </p:sp>
      <p:sp>
        <p:nvSpPr>
          <p:cNvPr id="184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2042391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a:t>
            </a:fld>
            <a:endParaRPr lang="en-US">
              <a:solidFill>
                <a:srgbClr val="000000"/>
              </a:solidFill>
            </a:endParaRPr>
          </a:p>
        </p:txBody>
      </p:sp>
    </p:spTree>
    <p:extLst>
      <p:ext uri="{BB962C8B-B14F-4D97-AF65-F5344CB8AC3E}">
        <p14:creationId xmlns:p14="http://schemas.microsoft.com/office/powerpoint/2010/main" val="27339547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8</a:t>
            </a:fld>
            <a:endParaRPr lang="en-US">
              <a:solidFill>
                <a:srgbClr val="000000"/>
              </a:solidFill>
            </a:endParaRPr>
          </a:p>
        </p:txBody>
      </p:sp>
    </p:spTree>
    <p:extLst>
      <p:ext uri="{BB962C8B-B14F-4D97-AF65-F5344CB8AC3E}">
        <p14:creationId xmlns:p14="http://schemas.microsoft.com/office/powerpoint/2010/main" val="24474743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10</a:t>
            </a:fld>
            <a:endParaRPr lang="en-US">
              <a:solidFill>
                <a:srgbClr val="000000"/>
              </a:solidFill>
            </a:endParaRPr>
          </a:p>
        </p:txBody>
      </p:sp>
    </p:spTree>
    <p:extLst>
      <p:ext uri="{BB962C8B-B14F-4D97-AF65-F5344CB8AC3E}">
        <p14:creationId xmlns:p14="http://schemas.microsoft.com/office/powerpoint/2010/main" val="202285249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1515" name="Rectangle 11"/>
          <p:cNvSpPr>
            <a:spLocks noChangeArrowheads="1"/>
          </p:cNvSpPr>
          <p:nvPr/>
        </p:nvSpPr>
        <p:spPr bwMode="auto">
          <a:xfrm flipV="1">
            <a:off x="315913" y="3260725"/>
            <a:ext cx="8693150" cy="55563"/>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dirty="0"/>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pic>
        <p:nvPicPr>
          <p:cNvPr id="17" name="Picture 16" descr="IBB2.jpg"/>
          <p:cNvPicPr>
            <a:picLocks noChangeAspect="1"/>
          </p:cNvPicPr>
          <p:nvPr userDrawn="1"/>
        </p:nvPicPr>
        <p:blipFill>
          <a:blip r:embed="rId2" cstate="email"/>
          <a:srcRect/>
          <a:stretch>
            <a:fillRect/>
          </a:stretch>
        </p:blipFill>
        <p:spPr>
          <a:xfrm>
            <a:off x="0" y="2819400"/>
            <a:ext cx="1122680" cy="990600"/>
          </a:xfrm>
          <a:prstGeom prst="rect">
            <a:avLst/>
          </a:prstGeom>
        </p:spPr>
      </p:pic>
    </p:spTree>
  </p:cSld>
  <p:clrMapOvr>
    <a:masterClrMapping/>
  </p:clrMapOvr>
  <p:transition>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p:fade thruBlk="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p:fade thruBlk="1"/>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s-PR"/>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4" name="Content Placeholder 3"/>
          <p:cNvSpPr>
            <a:spLocks noGrp="1"/>
          </p:cNvSpPr>
          <p:nvPr>
            <p:ph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5" name="Rectangle 11"/>
          <p:cNvSpPr>
            <a:spLocks noGrp="1" noChangeArrowheads="1"/>
          </p:cNvSpPr>
          <p:nvPr>
            <p:ph type="dt" sz="half" idx="10"/>
          </p:nvPr>
        </p:nvSpPr>
        <p:spPr>
          <a:ln/>
        </p:spPr>
        <p:txBody>
          <a:bodyPr/>
          <a:lstStyle>
            <a:lvl1pPr>
              <a:defRPr/>
            </a:lvl1pPr>
          </a:lstStyle>
          <a:p>
            <a:fld id="{51321620-7B8A-449A-98FB-69EC33E1586B}" type="datetime1">
              <a:rPr lang="en-US"/>
              <a:pPr/>
              <a:t>5/8/2013</a:t>
            </a:fld>
            <a:endParaRPr lang="en-US"/>
          </a:p>
        </p:txBody>
      </p:sp>
      <p:sp>
        <p:nvSpPr>
          <p:cNvPr id="6" name="Rectangle 12"/>
          <p:cNvSpPr>
            <a:spLocks noGrp="1" noChangeArrowheads="1"/>
          </p:cNvSpPr>
          <p:nvPr>
            <p:ph type="ftr" sz="quarter" idx="11"/>
          </p:nvPr>
        </p:nvSpPr>
        <p:spPr>
          <a:ln/>
        </p:spPr>
        <p:txBody>
          <a:bodyPr/>
          <a:lstStyle>
            <a:lvl1pPr>
              <a:defRPr/>
            </a:lvl1pPr>
          </a:lstStyle>
          <a:p>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01426BC6-9C44-4822-8B07-F963A8030F45}" type="slidenum">
              <a:rPr lang="en-US"/>
              <a:pPr>
                <a:defRPr/>
              </a:pPr>
              <a:t>‹#›</a:t>
            </a:fld>
            <a:endParaRPr lang="en-US"/>
          </a:p>
        </p:txBody>
      </p:sp>
    </p:spTree>
    <p:extLst>
      <p:ext uri="{BB962C8B-B14F-4D97-AF65-F5344CB8AC3E}">
        <p14:creationId xmlns:p14="http://schemas.microsoft.com/office/powerpoint/2010/main" val="439088206"/>
      </p:ext>
    </p:extLst>
  </p:cSld>
  <p:clrMapOvr>
    <a:masterClrMapping/>
  </p:clrMapOvr>
  <p:transition spd="slow">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14.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3.xml"/><Relationship Id="rId1" Type="http://schemas.openxmlformats.org/officeDocument/2006/relationships/slideLayout" Target="../slideLayouts/slideLayout15.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4.xml"/><Relationship Id="rId1"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pic>
        <p:nvPicPr>
          <p:cNvPr id="14" name="Picture 13" descr="IBB2.jpg"/>
          <p:cNvPicPr>
            <a:picLocks noChangeAspect="1"/>
          </p:cNvPicPr>
          <p:nvPr userDrawn="1"/>
        </p:nvPicPr>
        <p:blipFill>
          <a:blip r:embed="rId15"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 id="2147483817" r:id="rId13"/>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5" name="Picture 14" descr="IBB2.jpg"/>
          <p:cNvPicPr>
            <a:picLocks noChangeAspect="1"/>
          </p:cNvPicPr>
          <p:nvPr userDrawn="1"/>
        </p:nvPicPr>
        <p:blipFill>
          <a:blip r:embed="rId3"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94"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3" cstate="email"/>
          <a:srcRect/>
          <a:stretch>
            <a:fillRect/>
          </a:stretch>
        </p:blipFill>
        <p:spPr>
          <a:xfrm>
            <a:off x="0" y="0"/>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704"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3"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816"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gif"/><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microsoft.com/office/2007/relationships/hdphoto" Target="../media/hdphoto7.wdp"/></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microsoft.com/office/2007/relationships/hdphoto" Target="../media/hdphoto8.wdp"/></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microsoft.com/office/2007/relationships/hdphoto" Target="../media/hdphoto9.wdp"/></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microsoft.com/office/2007/relationships/hdphoto" Target="../media/hdphoto10.wdp"/></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microsoft.com/office/2007/relationships/hdphoto" Target="../media/hdphoto11.wdp"/></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microsoft.com/office/2007/relationships/hdphoto" Target="../media/hdphoto12.wdp"/></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microsoft.com/office/2007/relationships/hdphoto" Target="../media/hdphoto13.wdp"/></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microsoft.com/office/2007/relationships/hdphoto" Target="../media/hdphoto2.wdp"/></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microsoft.com/office/2007/relationships/hdphoto" Target="../media/hdphoto14.wdp"/></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microsoft.com/office/2007/relationships/hdphoto" Target="../media/hdphoto15.wdp"/></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microsoft.com/office/2007/relationships/hdphoto" Target="../media/hdphoto16.wdp"/></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microsoft.com/office/2007/relationships/hdphoto" Target="../media/hdphoto17.wdp"/></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microsoft.com/office/2007/relationships/hdphoto" Target="../media/hdphoto18.wdp"/></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microsoft.com/office/2007/relationships/hdphoto" Target="../media/hdphoto19.wdp"/></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microsoft.com/office/2007/relationships/hdphoto" Target="../media/hdphoto20.wdp"/></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microsoft.com/office/2007/relationships/hdphoto" Target="../media/hdphoto21.wdp"/></Relationships>
</file>

<file path=ppt/slides/_rels/slide2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microsoft.com/office/2007/relationships/hdphoto" Target="../media/hdphoto22.wdp"/></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microsoft.com/office/2007/relationships/hdphoto" Target="../media/hdphoto23.wdp"/></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microsoft.com/office/2007/relationships/hdphoto" Target="../media/hdphoto24.wdp"/></Relationships>
</file>

<file path=ppt/slides/_rels/slide3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microsoft.com/office/2007/relationships/hdphoto" Target="../media/hdphoto25.wdp"/></Relationships>
</file>

<file path=ppt/slides/_rels/slide3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microsoft.com/office/2007/relationships/hdphoto" Target="../media/hdphoto26.wdp"/></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microsoft.com/office/2007/relationships/hdphoto" Target="../media/hdphoto27.wdp"/></Relationships>
</file>

<file path=ppt/slides/_rels/slide3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microsoft.com/office/2007/relationships/hdphoto" Target="../media/hdphoto28.wdp"/></Relationships>
</file>

<file path=ppt/slides/_rels/slide3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microsoft.com/office/2007/relationships/hdphoto" Target="../media/hdphoto29.wdp"/></Relationships>
</file>

<file path=ppt/slides/_rels/slide3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microsoft.com/office/2007/relationships/hdphoto" Target="../media/hdphoto30.wdp"/></Relationships>
</file>

<file path=ppt/slides/_rels/slide3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microsoft.com/office/2007/relationships/hdphoto" Target="../media/hdphoto31.wdp"/></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microsoft.com/office/2007/relationships/hdphoto" Target="../media/hdphoto32.wdp"/></Relationships>
</file>

<file path=ppt/slides/_rels/slide4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microsoft.com/office/2007/relationships/hdphoto" Target="../media/hdphoto33.wdp"/></Relationships>
</file>

<file path=ppt/slides/_rels/slide4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microsoft.com/office/2007/relationships/hdphoto" Target="../media/hdphoto34.wdp"/></Relationships>
</file>

<file path=ppt/slides/_rels/slide4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microsoft.com/office/2007/relationships/hdphoto" Target="../media/hdphoto35.wdp"/></Relationships>
</file>

<file path=ppt/slides/_rels/slide4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microsoft.com/office/2007/relationships/hdphoto" Target="../media/hdphoto36.wdp"/></Relationships>
</file>

<file path=ppt/slides/_rels/slide4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microsoft.com/office/2007/relationships/hdphoto" Target="../media/hdphoto37.wdp"/></Relationships>
</file>

<file path=ppt/slides/_rels/slide4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microsoft.com/office/2007/relationships/hdphoto" Target="../media/hdphoto39.wdp"/><Relationship Id="rId5" Type="http://schemas.openxmlformats.org/officeDocument/2006/relationships/image" Target="../media/image45.png"/><Relationship Id="rId4" Type="http://schemas.microsoft.com/office/2007/relationships/hdphoto" Target="../media/hdphoto38.wdp"/></Relationships>
</file>

<file path=ppt/slides/_rels/slide4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microsoft.com/office/2007/relationships/hdphoto" Target="../media/hdphoto39.wdp"/><Relationship Id="rId5" Type="http://schemas.openxmlformats.org/officeDocument/2006/relationships/image" Target="../media/image45.png"/><Relationship Id="rId4" Type="http://schemas.microsoft.com/office/2007/relationships/hdphoto" Target="../media/hdphoto38.wdp"/></Relationships>
</file>

<file path=ppt/slides/_rels/slide4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microsoft.com/office/2007/relationships/hdphoto" Target="../media/hdphoto40.wdp"/></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microsoft.com/office/2007/relationships/hdphoto" Target="../media/hdphoto3.wdp"/></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microsoft.com/office/2007/relationships/hdphoto" Target="../media/hdphoto41.wdp"/></Relationships>
</file>

<file path=ppt/slides/_rels/slide5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microsoft.com/office/2007/relationships/hdphoto" Target="../media/hdphoto41.wdp"/></Relationships>
</file>

<file path=ppt/slides/_rels/slide5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microsoft.com/office/2007/relationships/hdphoto" Target="../media/hdphoto42.wdp"/></Relationships>
</file>

<file path=ppt/slides/_rels/slide5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55.xml"/><Relationship Id="rId1" Type="http://schemas.openxmlformats.org/officeDocument/2006/relationships/slideLayout" Target="../slideLayouts/slideLayout2.xml"/><Relationship Id="rId4" Type="http://schemas.microsoft.com/office/2007/relationships/hdphoto" Target="../media/hdphoto43.wdp"/></Relationships>
</file>

<file path=ppt/slides/_rels/slide5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6.xml"/><Relationship Id="rId1" Type="http://schemas.openxmlformats.org/officeDocument/2006/relationships/slideLayout" Target="../slideLayouts/slideLayout2.xml"/><Relationship Id="rId4" Type="http://schemas.microsoft.com/office/2007/relationships/hdphoto" Target="../media/hdphoto44.wdp"/></Relationships>
</file>

<file path=ppt/slides/_rels/slide5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57.xml"/><Relationship Id="rId1" Type="http://schemas.openxmlformats.org/officeDocument/2006/relationships/slideLayout" Target="../slideLayouts/slideLayout2.xml"/><Relationship Id="rId4" Type="http://schemas.microsoft.com/office/2007/relationships/hdphoto" Target="../media/hdphoto45.wdp"/></Relationships>
</file>

<file path=ppt/slides/_rels/slide5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58.xml"/><Relationship Id="rId1" Type="http://schemas.openxmlformats.org/officeDocument/2006/relationships/slideLayout" Target="../slideLayouts/slideLayout2.xml"/><Relationship Id="rId4" Type="http://schemas.microsoft.com/office/2007/relationships/hdphoto" Target="../media/hdphoto46.wdp"/></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60.xml"/><Relationship Id="rId1" Type="http://schemas.openxmlformats.org/officeDocument/2006/relationships/slideLayout" Target="../slideLayouts/slideLayout2.xml"/><Relationship Id="rId4" Type="http://schemas.microsoft.com/office/2007/relationships/hdphoto" Target="../media/hdphoto47.wdp"/></Relationships>
</file>

<file path=ppt/slides/_rels/slide6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61.xml"/><Relationship Id="rId1" Type="http://schemas.openxmlformats.org/officeDocument/2006/relationships/slideLayout" Target="../slideLayouts/slideLayout2.xml"/><Relationship Id="rId4" Type="http://schemas.microsoft.com/office/2007/relationships/hdphoto" Target="../media/hdphoto48.wdp"/></Relationships>
</file>

<file path=ppt/slides/_rels/slide6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66.xml"/><Relationship Id="rId1" Type="http://schemas.openxmlformats.org/officeDocument/2006/relationships/slideLayout" Target="../slideLayouts/slideLayout7.xml"/><Relationship Id="rId5" Type="http://schemas.openxmlformats.org/officeDocument/2006/relationships/image" Target="../media/image57.png"/><Relationship Id="rId4" Type="http://schemas.microsoft.com/office/2007/relationships/hdphoto" Target="../media/hdphoto49.wdp"/></Relationships>
</file>

<file path=ppt/slides/_rels/slide68.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67.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microsoft.com/office/2007/relationships/hdphoto" Target="../media/hdphoto4.wdp"/></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microsoft.com/office/2007/relationships/hdphoto" Target="../media/hdphoto5.wdp"/></Relationships>
</file>

<file path=ppt/slides/_rels/slide9.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0.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833" t="1262"/>
          <a:stretch/>
        </p:blipFill>
        <p:spPr>
          <a:xfrm>
            <a:off x="0" y="-1"/>
            <a:ext cx="9144000" cy="6013043"/>
          </a:xfrm>
          <a:prstGeom prst="rect">
            <a:avLst/>
          </a:prstGeom>
        </p:spPr>
      </p:pic>
      <p:sp>
        <p:nvSpPr>
          <p:cNvPr id="5" name="Slide Number Placeholder 3"/>
          <p:cNvSpPr>
            <a:spLocks noGrp="1"/>
          </p:cNvSpPr>
          <p:nvPr>
            <p:ph type="sldNum" sz="quarter" idx="12"/>
          </p:nvPr>
        </p:nvSpPr>
        <p:spPr/>
        <p:txBody>
          <a:bodyPr/>
          <a:lstStyle/>
          <a:p>
            <a:fld id="{6168C845-AC6A-4CB1-AD25-7DB23307EAA9}" type="slidenum">
              <a:rPr lang="en-US"/>
              <a:pPr/>
              <a:t>1</a:t>
            </a:fld>
            <a:endParaRPr lang="en-US"/>
          </a:p>
        </p:txBody>
      </p:sp>
      <p:sp>
        <p:nvSpPr>
          <p:cNvPr id="238596" name="Rectangle 4"/>
          <p:cNvSpPr>
            <a:spLocks noGrp="1" noChangeArrowheads="1"/>
          </p:cNvSpPr>
          <p:nvPr>
            <p:ph type="body" sz="half" idx="4294967295"/>
          </p:nvPr>
        </p:nvSpPr>
        <p:spPr>
          <a:xfrm>
            <a:off x="685800" y="663575"/>
            <a:ext cx="7772400" cy="5029200"/>
          </a:xfrm>
          <a:solidFill>
            <a:schemeClr val="bg1">
              <a:lumMod val="95000"/>
              <a:lumOff val="5000"/>
              <a:alpha val="45000"/>
            </a:schemeClr>
          </a:solidFill>
          <a:ln/>
        </p:spPr>
        <p:txBody>
          <a:bodyPr anchor="ctr">
            <a:noAutofit/>
          </a:bodyPr>
          <a:lstStyle/>
          <a:p>
            <a:pPr marL="0" indent="0" algn="ctr">
              <a:spcAft>
                <a:spcPts val="600"/>
              </a:spcAft>
              <a:buFontTx/>
              <a:buNone/>
            </a:pPr>
            <a:r>
              <a:rPr lang="es-PR" sz="3600" dirty="0" smtClean="0">
                <a:effectLst>
                  <a:outerShdw blurRad="38100" dist="38100" dir="2700000" algn="tl">
                    <a:srgbClr val="000000">
                      <a:alpha val="43137"/>
                    </a:srgbClr>
                  </a:outerShdw>
                </a:effectLst>
                <a:latin typeface="Candara" panose="020E0502030303020204" pitchFamily="34" charset="0"/>
              </a:rPr>
              <a:t>Unidad 6: El profeta Amós</a:t>
            </a:r>
          </a:p>
          <a:p>
            <a:pPr marL="0" indent="0" algn="ctr">
              <a:spcAft>
                <a:spcPts val="600"/>
              </a:spcAft>
              <a:buFontTx/>
              <a:buNone/>
            </a:pPr>
            <a:r>
              <a:rPr lang="es-PR" sz="4000" dirty="0" smtClean="0">
                <a:effectLst>
                  <a:outerShdw blurRad="38100" dist="38100" dir="2700000" algn="tl">
                    <a:srgbClr val="000000">
                      <a:alpha val="43137"/>
                    </a:srgbClr>
                  </a:outerShdw>
                </a:effectLst>
                <a:latin typeface="Candara" panose="020E0502030303020204" pitchFamily="34" charset="0"/>
              </a:rPr>
              <a:t>Estudio 19:                   </a:t>
            </a:r>
          </a:p>
          <a:p>
            <a:pPr marL="0" indent="0" algn="ctr">
              <a:spcAft>
                <a:spcPts val="600"/>
              </a:spcAft>
              <a:buFontTx/>
              <a:buNone/>
            </a:pPr>
            <a:r>
              <a:rPr lang="es-PR" sz="4000" dirty="0" smtClean="0">
                <a:effectLst>
                  <a:outerShdw blurRad="38100" dist="38100" dir="2700000" algn="tl">
                    <a:srgbClr val="000000">
                      <a:alpha val="43137"/>
                    </a:srgbClr>
                  </a:outerShdw>
                </a:effectLst>
                <a:latin typeface="Candara" panose="020E0502030303020204" pitchFamily="34" charset="0"/>
              </a:rPr>
              <a:t> “Dios Ofrece Restauración”</a:t>
            </a:r>
          </a:p>
          <a:p>
            <a:pPr marL="0" indent="0" algn="ctr">
              <a:buFontTx/>
              <a:buNone/>
              <a:tabLst>
                <a:tab pos="457200" algn="l"/>
              </a:tabLst>
            </a:pPr>
            <a:r>
              <a:rPr lang="es-PR" sz="3600" dirty="0" smtClean="0">
                <a:effectLst>
                  <a:outerShdw blurRad="38100" dist="38100" dir="2700000" algn="tl">
                    <a:srgbClr val="000000">
                      <a:alpha val="43137"/>
                    </a:srgbClr>
                  </a:outerShdw>
                </a:effectLst>
                <a:latin typeface="Candara" panose="020E0502030303020204" pitchFamily="34" charset="0"/>
              </a:rPr>
              <a:t>(</a:t>
            </a:r>
            <a:r>
              <a:rPr lang="es-PR" dirty="0" smtClean="0">
                <a:effectLst>
                  <a:outerShdw blurRad="38100" dist="38100" dir="2700000" algn="tl">
                    <a:srgbClr val="000000">
                      <a:alpha val="43137"/>
                    </a:srgbClr>
                  </a:outerShdw>
                </a:effectLst>
                <a:latin typeface="Candara" panose="020E0502030303020204" pitchFamily="34" charset="0"/>
              </a:rPr>
              <a:t>Amós 8:4 a 9.15) </a:t>
            </a:r>
          </a:p>
          <a:p>
            <a:pPr marL="0" indent="0" algn="ctr">
              <a:buFontTx/>
              <a:buNone/>
            </a:pPr>
            <a:r>
              <a:rPr lang="es-PR" dirty="0" smtClean="0">
                <a:effectLst>
                  <a:outerShdw blurRad="38100" dist="38100" dir="2700000" algn="tl">
                    <a:srgbClr val="000000">
                      <a:alpha val="43137"/>
                    </a:srgbClr>
                  </a:outerShdw>
                </a:effectLst>
                <a:latin typeface="Candara" panose="020E0502030303020204" pitchFamily="34" charset="0"/>
              </a:rPr>
              <a:t>7 de mayo de 2013</a:t>
            </a:r>
            <a:endParaRPr lang="es-PR" dirty="0">
              <a:effectLst>
                <a:outerShdw blurRad="38100" dist="38100" dir="2700000" algn="tl">
                  <a:srgbClr val="000000">
                    <a:alpha val="43137"/>
                  </a:srgbClr>
                </a:outerShdw>
              </a:effectLst>
              <a:latin typeface="Candara" panose="020E0502030303020204" pitchFamily="34" charset="0"/>
            </a:endParaRPr>
          </a:p>
        </p:txBody>
      </p:sp>
      <p:sp>
        <p:nvSpPr>
          <p:cNvPr id="6" name="Slide Number Placeholder 3"/>
          <p:cNvSpPr txBox="1">
            <a:spLocks/>
          </p:cNvSpPr>
          <p:nvPr/>
        </p:nvSpPr>
        <p:spPr>
          <a:xfrm>
            <a:off x="7042151" y="6248400"/>
            <a:ext cx="1905000" cy="457200"/>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a:lstStyle>
          <a:p>
            <a:fld id="{6168C845-AC6A-4CB1-AD25-7DB23307EAA9}" type="slidenum">
              <a:rPr lang="en-US" smtClean="0"/>
              <a:pPr/>
              <a:t>1</a:t>
            </a:fld>
            <a:endParaRPr lang="en-US" dirty="0"/>
          </a:p>
        </p:txBody>
      </p:sp>
      <p:sp>
        <p:nvSpPr>
          <p:cNvPr id="7" name="Text Box 5"/>
          <p:cNvSpPr txBox="1">
            <a:spLocks noChangeArrowheads="1"/>
          </p:cNvSpPr>
          <p:nvPr/>
        </p:nvSpPr>
        <p:spPr bwMode="auto">
          <a:xfrm>
            <a:off x="0" y="6211669"/>
            <a:ext cx="3048000" cy="646331"/>
          </a:xfrm>
          <a:prstGeom prst="rect">
            <a:avLst/>
          </a:prstGeom>
          <a:solidFill>
            <a:schemeClr val="tx1">
              <a:alpha val="63000"/>
            </a:schemeClr>
          </a:solidFill>
          <a:ln w="9525">
            <a:noFill/>
            <a:miter lim="800000"/>
            <a:headEnd/>
            <a:tailEnd/>
          </a:ln>
        </p:spPr>
        <p:txBody>
          <a:bodyPr wrap="square">
            <a:spAutoFit/>
          </a:bodyPr>
          <a:lstStyle>
            <a:defPPr>
              <a:defRPr lang="en-US"/>
            </a:defPPr>
            <a:lvl1pPr>
              <a:spcBef>
                <a:spcPct val="50000"/>
              </a:spcBef>
              <a:defRPr i="1">
                <a:solidFill>
                  <a:schemeClr val="bg1"/>
                </a:solidFill>
                <a:effectLst>
                  <a:outerShdw blurRad="38100" dist="38100" dir="2700000" algn="tl">
                    <a:srgbClr val="000000">
                      <a:alpha val="43137"/>
                    </a:srgbClr>
                  </a:outerShdw>
                </a:effectLst>
                <a:latin typeface="Arial" charset="0"/>
              </a:defRPr>
            </a:lvl1pPr>
          </a:lstStyle>
          <a:p>
            <a:pPr algn="ctr"/>
            <a:r>
              <a:rPr lang="es-PR" dirty="0"/>
              <a:t>Iglesia Bíblica Bautista de Aguadilla</a:t>
            </a:r>
          </a:p>
        </p:txBody>
      </p:sp>
      <p:sp>
        <p:nvSpPr>
          <p:cNvPr id="8" name="Text Box 7"/>
          <p:cNvSpPr txBox="1">
            <a:spLocks noChangeArrowheads="1"/>
          </p:cNvSpPr>
          <p:nvPr/>
        </p:nvSpPr>
        <p:spPr bwMode="auto">
          <a:xfrm>
            <a:off x="5791200" y="6211669"/>
            <a:ext cx="3352800" cy="369332"/>
          </a:xfrm>
          <a:prstGeom prst="rect">
            <a:avLst/>
          </a:prstGeom>
          <a:solidFill>
            <a:schemeClr val="tx1">
              <a:alpha val="63000"/>
            </a:schemeClr>
          </a:solidFill>
          <a:ln w="9525">
            <a:noFill/>
            <a:miter lim="800000"/>
            <a:headEnd/>
            <a:tailEnd/>
          </a:ln>
        </p:spPr>
        <p:txBody>
          <a:bodyPr wrap="square">
            <a:spAutoFit/>
          </a:bodyPr>
          <a:lstStyle/>
          <a:p>
            <a:pPr>
              <a:spcBef>
                <a:spcPct val="50000"/>
              </a:spcBef>
              <a:defRPr/>
            </a:pPr>
            <a:r>
              <a:rPr lang="es-PR" i="1" dirty="0">
                <a:solidFill>
                  <a:schemeClr val="bg1"/>
                </a:solidFill>
                <a:effectLst>
                  <a:outerShdw blurRad="38100" dist="38100" dir="2700000" algn="tl">
                    <a:srgbClr val="000000">
                      <a:alpha val="43137"/>
                    </a:srgbClr>
                  </a:outerShdw>
                </a:effectLst>
                <a:latin typeface="Arial" charset="0"/>
              </a:rPr>
              <a:t>La Biblia Libro por Libro, CBP</a:t>
            </a:r>
            <a:r>
              <a:rPr lang="en-US" i="1" baseline="30000" dirty="0">
                <a:solidFill>
                  <a:schemeClr val="bg1"/>
                </a:solidFill>
                <a:effectLst>
                  <a:outerShdw blurRad="38100" dist="38100" dir="2700000" algn="tl">
                    <a:srgbClr val="000000">
                      <a:alpha val="43137"/>
                    </a:srgbClr>
                  </a:outerShdw>
                </a:effectLst>
                <a:latin typeface="Arial" charset="0"/>
              </a:rPr>
              <a:t>®</a:t>
            </a:r>
            <a:endParaRPr lang="en-US" dirty="0">
              <a:solidFill>
                <a:schemeClr val="bg1"/>
              </a:solidFill>
              <a:effectLst>
                <a:outerShdw blurRad="38100" dist="38100" dir="2700000" algn="tl">
                  <a:srgbClr val="000000">
                    <a:alpha val="43137"/>
                  </a:srgbClr>
                </a:outerShdw>
              </a:effectLst>
              <a:latin typeface="Arial" charset="0"/>
            </a:endParaRPr>
          </a:p>
        </p:txBody>
      </p:sp>
      <p:pic>
        <p:nvPicPr>
          <p:cNvPr id="9" name="Picture 7" descr="jesus_fish_lg_cl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057400" y="6515100"/>
            <a:ext cx="685800" cy="342900"/>
          </a:xfrm>
          <a:prstGeom prst="rect">
            <a:avLst/>
          </a:prstGeom>
          <a:noFill/>
          <a:ln w="9525">
            <a:noFill/>
            <a:miter lim="800000"/>
            <a:headEnd/>
            <a:tailEnd/>
          </a:ln>
        </p:spPr>
      </p:pic>
    </p:spTree>
    <p:extLst>
      <p:ext uri="{BB962C8B-B14F-4D97-AF65-F5344CB8AC3E}">
        <p14:creationId xmlns:p14="http://schemas.microsoft.com/office/powerpoint/2010/main" val="2880406288"/>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38596">
                                            <p:bg/>
                                          </p:spTgt>
                                        </p:tgtEl>
                                        <p:attrNameLst>
                                          <p:attrName>style.visibility</p:attrName>
                                        </p:attrNameLst>
                                      </p:cBhvr>
                                      <p:to>
                                        <p:strVal val="visible"/>
                                      </p:to>
                                    </p:set>
                                    <p:animEffect transition="in" filter="fade">
                                      <p:cBhvr>
                                        <p:cTn id="7" dur="2000"/>
                                        <p:tgtEl>
                                          <p:spTgt spid="238596">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38596">
                                            <p:txEl>
                                              <p:pRg st="0" end="0"/>
                                            </p:txEl>
                                          </p:spTgt>
                                        </p:tgtEl>
                                        <p:attrNameLst>
                                          <p:attrName>style.visibility</p:attrName>
                                        </p:attrNameLst>
                                      </p:cBhvr>
                                      <p:to>
                                        <p:strVal val="visible"/>
                                      </p:to>
                                    </p:set>
                                    <p:animEffect transition="in" filter="fade">
                                      <p:cBhvr>
                                        <p:cTn id="10" dur="2000"/>
                                        <p:tgtEl>
                                          <p:spTgt spid="238596">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38596">
                                            <p:txEl>
                                              <p:pRg st="1" end="1"/>
                                            </p:txEl>
                                          </p:spTgt>
                                        </p:tgtEl>
                                        <p:attrNameLst>
                                          <p:attrName>style.visibility</p:attrName>
                                        </p:attrNameLst>
                                      </p:cBhvr>
                                      <p:to>
                                        <p:strVal val="visible"/>
                                      </p:to>
                                    </p:set>
                                    <p:animEffect transition="in" filter="fade">
                                      <p:cBhvr>
                                        <p:cTn id="13" dur="2000"/>
                                        <p:tgtEl>
                                          <p:spTgt spid="238596">
                                            <p:txEl>
                                              <p:pRg st="1" end="1"/>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38596">
                                            <p:txEl>
                                              <p:pRg st="2" end="2"/>
                                            </p:txEl>
                                          </p:spTgt>
                                        </p:tgtEl>
                                        <p:attrNameLst>
                                          <p:attrName>style.visibility</p:attrName>
                                        </p:attrNameLst>
                                      </p:cBhvr>
                                      <p:to>
                                        <p:strVal val="visible"/>
                                      </p:to>
                                    </p:set>
                                    <p:animEffect transition="in" filter="fade">
                                      <p:cBhvr>
                                        <p:cTn id="16" dur="2000"/>
                                        <p:tgtEl>
                                          <p:spTgt spid="238596">
                                            <p:txEl>
                                              <p:pRg st="2" end="2"/>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38596">
                                            <p:txEl>
                                              <p:pRg st="3" end="3"/>
                                            </p:txEl>
                                          </p:spTgt>
                                        </p:tgtEl>
                                        <p:attrNameLst>
                                          <p:attrName>style.visibility</p:attrName>
                                        </p:attrNameLst>
                                      </p:cBhvr>
                                      <p:to>
                                        <p:strVal val="visible"/>
                                      </p:to>
                                    </p:set>
                                    <p:animEffect transition="in" filter="fade">
                                      <p:cBhvr>
                                        <p:cTn id="19" dur="2000"/>
                                        <p:tgtEl>
                                          <p:spTgt spid="238596">
                                            <p:txEl>
                                              <p:pRg st="3" end="3"/>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38596">
                                            <p:txEl>
                                              <p:pRg st="4" end="4"/>
                                            </p:txEl>
                                          </p:spTgt>
                                        </p:tgtEl>
                                        <p:attrNameLst>
                                          <p:attrName>style.visibility</p:attrName>
                                        </p:attrNameLst>
                                      </p:cBhvr>
                                      <p:to>
                                        <p:strVal val="visible"/>
                                      </p:to>
                                    </p:set>
                                    <p:animEffect transition="in" filter="fade">
                                      <p:cBhvr>
                                        <p:cTn id="22" dur="2000"/>
                                        <p:tgtEl>
                                          <p:spTgt spid="238596">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2000"/>
                                        <p:tgtEl>
                                          <p:spTgt spid="7"/>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fade">
                                      <p:cBhvr>
                                        <p:cTn id="30" dur="2000"/>
                                        <p:tgtEl>
                                          <p:spTgt spid="8"/>
                                        </p:tgtEl>
                                      </p:cBhvr>
                                    </p:animEffect>
                                  </p:childTnLst>
                                </p:cTn>
                              </p:par>
                              <p:par>
                                <p:cTn id="31" presetID="10" presetClass="entr" presetSubtype="0" fill="hold" nodeType="with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fade">
                                      <p:cBhvr>
                                        <p:cTn id="33"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6" grpId="0" build="p" animBg="1"/>
      <p:bldP spid="8"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796212" cy="1462087"/>
          </a:xfrm>
        </p:spPr>
        <p:txBody>
          <a:bodyPr/>
          <a:lstStyle/>
          <a:p>
            <a:r>
              <a:rPr lang="es-PR" dirty="0">
                <a:latin typeface="Candara" pitchFamily="34" charset="0"/>
                <a:cs typeface="Calibri" pitchFamily="34" charset="0"/>
              </a:rPr>
              <a:t>Mensaje contra injusticia social</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Amós 8.4-6</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3" name="Picture 2"/>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colorTemperature colorTemp="4465"/>
                    </a14:imgEffect>
                    <a14:imgEffect>
                      <a14:saturation sat="93000"/>
                    </a14:imgEffect>
                    <a14:imgEffect>
                      <a14:brightnessContrast contrast="20000"/>
                    </a14:imgEffect>
                  </a14:imgLayer>
                </a14:imgProps>
              </a:ext>
              <a:ext uri="{28A0092B-C50C-407E-A947-70E740481C1C}">
                <a14:useLocalDpi xmlns:a14="http://schemas.microsoft.com/office/drawing/2010/main"/>
              </a:ext>
            </a:extLst>
          </a:blip>
          <a:srcRect l="1110"/>
          <a:stretch/>
        </p:blipFill>
        <p:spPr>
          <a:xfrm>
            <a:off x="1123976" y="1981200"/>
            <a:ext cx="6788203" cy="4572000"/>
          </a:xfrm>
          <a:prstGeom prst="rect">
            <a:avLst/>
          </a:prstGeom>
        </p:spPr>
      </p:pic>
    </p:spTree>
    <p:extLst>
      <p:ext uri="{BB962C8B-B14F-4D97-AF65-F5344CB8AC3E}">
        <p14:creationId xmlns:p14="http://schemas.microsoft.com/office/powerpoint/2010/main" val="2308796262"/>
      </p:ext>
    </p:extLst>
  </p:cSld>
  <p:clrMapOvr>
    <a:masterClrMapping/>
  </p:clrMapOvr>
  <p:transition>
    <p:fade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Mensaje contra injusticia social</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Amós 8.4-6</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4750" cy="4719638"/>
          </a:xfrm>
        </p:spPr>
        <p:txBody>
          <a:bodyPr>
            <a:normAutofit/>
          </a:bodyPr>
          <a:lstStyle/>
          <a:p>
            <a:r>
              <a:rPr lang="es-PR" dirty="0">
                <a:latin typeface="Candara" panose="020E0502030303020204" pitchFamily="34" charset="0"/>
              </a:rPr>
              <a:t>“</a:t>
            </a:r>
            <a:r>
              <a:rPr lang="es-PR" i="1" dirty="0">
                <a:latin typeface="Candara" panose="020E0502030303020204" pitchFamily="34" charset="0"/>
              </a:rPr>
              <a:t>Oíd esto, los que explotáis a los menesterosos, y arruináis a los pobres de la tierra</a:t>
            </a:r>
            <a:r>
              <a:rPr lang="es-PR" i="1" dirty="0" smtClean="0">
                <a:latin typeface="Candara" panose="020E0502030303020204" pitchFamily="34" charset="0"/>
              </a:rPr>
              <a:t>, diciendo</a:t>
            </a:r>
            <a:r>
              <a:rPr lang="es-PR" i="1" dirty="0">
                <a:latin typeface="Candara" panose="020E0502030303020204" pitchFamily="34" charset="0"/>
              </a:rPr>
              <a:t>: ¿Cuándo pasará el mes, y venderemos el trigo; y la semana, y abriremos los graneros del pan, y achicaremos la medida, y subiremos el precio, y falsearemos con engaño la balanza</a:t>
            </a:r>
            <a:r>
              <a:rPr lang="es-PR" i="1" dirty="0" smtClean="0">
                <a:latin typeface="Candara" panose="020E0502030303020204" pitchFamily="34" charset="0"/>
              </a:rPr>
              <a:t>, para </a:t>
            </a:r>
            <a:r>
              <a:rPr lang="es-PR" i="1" dirty="0">
                <a:latin typeface="Candara" panose="020E0502030303020204" pitchFamily="34" charset="0"/>
              </a:rPr>
              <a:t>comprar los pobres por dinero, y los necesitados por un par de zapatos, y venderemos los desechos del trigo?</a:t>
            </a:r>
            <a:r>
              <a:rPr lang="es-PR" dirty="0">
                <a:latin typeface="Candara" panose="020E0502030303020204" pitchFamily="34" charset="0"/>
              </a:rPr>
              <a:t>” </a:t>
            </a:r>
            <a:r>
              <a:rPr lang="es-PR" dirty="0">
                <a:solidFill>
                  <a:srgbClr val="FF0000"/>
                </a:solidFill>
                <a:latin typeface="Candara" panose="020E0502030303020204" pitchFamily="34" charset="0"/>
              </a:rPr>
              <a:t>(Amós 8.4–6, RVR60) </a:t>
            </a:r>
          </a:p>
        </p:txBody>
      </p:sp>
    </p:spTree>
    <p:extLst>
      <p:ext uri="{BB962C8B-B14F-4D97-AF65-F5344CB8AC3E}">
        <p14:creationId xmlns:p14="http://schemas.microsoft.com/office/powerpoint/2010/main" val="324226263"/>
      </p:ext>
    </p:extLst>
  </p:cSld>
  <p:clrMapOvr>
    <a:masterClrMapping/>
  </p:clrMapOvr>
  <p:transition>
    <p:fade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tretch>
            <a:fillRect/>
          </a:stretch>
        </p:blipFill>
        <p:spPr>
          <a:xfrm>
            <a:off x="5328237" y="2050494"/>
            <a:ext cx="3810000" cy="2733675"/>
          </a:xfrm>
          <a:prstGeom prst="rect">
            <a:avLst/>
          </a:prstGeom>
        </p:spPr>
      </p:pic>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Mensaje contra injusticia social</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Amós 8.4-6</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410199" cy="4495800"/>
          </a:xfrm>
        </p:spPr>
        <p:txBody>
          <a:bodyPr>
            <a:noAutofit/>
          </a:bodyPr>
          <a:lstStyle/>
          <a:p>
            <a:r>
              <a:rPr lang="es-PR" sz="2800" dirty="0">
                <a:latin typeface="Candara" panose="020E0502030303020204" pitchFamily="34" charset="0"/>
              </a:rPr>
              <a:t>Este sermón es muy semejante a otros que comienzan con un llamado a oír la Palabra de Dios. (Ver </a:t>
            </a:r>
            <a:r>
              <a:rPr lang="es-PR" sz="2800" dirty="0">
                <a:solidFill>
                  <a:srgbClr val="FF0000"/>
                </a:solidFill>
                <a:latin typeface="Candara" panose="020E0502030303020204" pitchFamily="34" charset="0"/>
              </a:rPr>
              <a:t>2:6</a:t>
            </a:r>
            <a:r>
              <a:rPr lang="es-PR" sz="2800" dirty="0">
                <a:latin typeface="Candara" panose="020E0502030303020204" pitchFamily="34" charset="0"/>
              </a:rPr>
              <a:t>; </a:t>
            </a:r>
            <a:r>
              <a:rPr lang="es-PR" sz="2800" dirty="0">
                <a:solidFill>
                  <a:srgbClr val="FF0000"/>
                </a:solidFill>
                <a:latin typeface="Candara" panose="020E0502030303020204" pitchFamily="34" charset="0"/>
              </a:rPr>
              <a:t>4:1</a:t>
            </a:r>
            <a:r>
              <a:rPr lang="es-PR" sz="2800" dirty="0">
                <a:latin typeface="Candara" panose="020E0502030303020204" pitchFamily="34" charset="0"/>
              </a:rPr>
              <a:t>; y </a:t>
            </a:r>
            <a:r>
              <a:rPr lang="es-PR" sz="2800" dirty="0">
                <a:solidFill>
                  <a:srgbClr val="FF0000"/>
                </a:solidFill>
                <a:latin typeface="Candara" panose="020E0502030303020204" pitchFamily="34" charset="0"/>
              </a:rPr>
              <a:t>5:1</a:t>
            </a:r>
            <a:r>
              <a:rPr lang="es-PR" sz="2800" dirty="0">
                <a:latin typeface="Candara" panose="020E0502030303020204" pitchFamily="34" charset="0"/>
              </a:rPr>
              <a:t>.) </a:t>
            </a:r>
            <a:endParaRPr lang="es-PR" sz="2800" dirty="0" smtClean="0">
              <a:latin typeface="Candara" panose="020E0502030303020204" pitchFamily="34" charset="0"/>
            </a:endParaRPr>
          </a:p>
          <a:p>
            <a:r>
              <a:rPr lang="es-PR" sz="2800" dirty="0" smtClean="0">
                <a:latin typeface="Candara" panose="020E0502030303020204" pitchFamily="34" charset="0"/>
              </a:rPr>
              <a:t>Es </a:t>
            </a:r>
            <a:r>
              <a:rPr lang="es-PR" sz="2800" dirty="0">
                <a:latin typeface="Candara" panose="020E0502030303020204" pitchFamily="34" charset="0"/>
              </a:rPr>
              <a:t>dirigido a los que explotan a los pobres. </a:t>
            </a:r>
            <a:endParaRPr lang="es-PR" sz="2800" dirty="0" smtClean="0">
              <a:latin typeface="Candara" panose="020E0502030303020204" pitchFamily="34" charset="0"/>
            </a:endParaRPr>
          </a:p>
          <a:p>
            <a:r>
              <a:rPr lang="es-PR" sz="2800" dirty="0" smtClean="0">
                <a:latin typeface="Candara" panose="020E0502030303020204" pitchFamily="34" charset="0"/>
              </a:rPr>
              <a:t>La </a:t>
            </a:r>
            <a:r>
              <a:rPr lang="es-PR" sz="2800" dirty="0">
                <a:latin typeface="Candara" panose="020E0502030303020204" pitchFamily="34" charset="0"/>
              </a:rPr>
              <a:t>sociedad de Israel había dejado de ser una comunidad que vivía de la agricultura y había llegado a ser una que vivía del comercio. </a:t>
            </a:r>
            <a:endParaRPr lang="es-PR" sz="2800" dirty="0" smtClean="0">
              <a:latin typeface="Candara" panose="020E0502030303020204" pitchFamily="34" charset="0"/>
            </a:endParaRPr>
          </a:p>
        </p:txBody>
      </p:sp>
    </p:spTree>
    <p:extLst>
      <p:ext uri="{BB962C8B-B14F-4D97-AF65-F5344CB8AC3E}">
        <p14:creationId xmlns:p14="http://schemas.microsoft.com/office/powerpoint/2010/main" val="3645751097"/>
      </p:ext>
    </p:extLst>
  </p:cSld>
  <p:clrMapOvr>
    <a:masterClrMapping/>
  </p:clrMapOvr>
  <p:transition>
    <p:fade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Mensaje contra injusticia social</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Amós 8.4-6</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81599" cy="4719638"/>
          </a:xfrm>
        </p:spPr>
        <p:txBody>
          <a:bodyPr>
            <a:normAutofit fontScale="92500" lnSpcReduction="10000"/>
          </a:bodyPr>
          <a:lstStyle/>
          <a:p>
            <a:r>
              <a:rPr lang="es-PR" dirty="0" smtClean="0">
                <a:latin typeface="Candara" panose="020E0502030303020204" pitchFamily="34" charset="0"/>
              </a:rPr>
              <a:t>Era </a:t>
            </a:r>
            <a:r>
              <a:rPr lang="es-PR" dirty="0">
                <a:latin typeface="Candara" panose="020E0502030303020204" pitchFamily="34" charset="0"/>
              </a:rPr>
              <a:t>un cambio radical para todos, muy semejante a la revolución industrial que cambió totalmente la economía de Inglaterra a principios del siglo XIX. </a:t>
            </a:r>
            <a:endParaRPr lang="es-PR" dirty="0" smtClean="0">
              <a:latin typeface="Candara" panose="020E0502030303020204" pitchFamily="34" charset="0"/>
            </a:endParaRPr>
          </a:p>
          <a:p>
            <a:r>
              <a:rPr lang="es-PR" dirty="0" smtClean="0">
                <a:latin typeface="Candara" panose="020E0502030303020204" pitchFamily="34" charset="0"/>
              </a:rPr>
              <a:t>En </a:t>
            </a:r>
            <a:r>
              <a:rPr lang="es-PR" dirty="0">
                <a:latin typeface="Candara" panose="020E0502030303020204" pitchFamily="34" charset="0"/>
              </a:rPr>
              <a:t>este sermón Amós toca de nuevo los temas que destacó en el capítulo dos del libro</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5410200" y="2073776"/>
            <a:ext cx="3533776" cy="3612918"/>
          </a:xfrm>
          <a:prstGeom prst="rect">
            <a:avLst/>
          </a:prstGeom>
        </p:spPr>
      </p:pic>
    </p:spTree>
    <p:extLst>
      <p:ext uri="{BB962C8B-B14F-4D97-AF65-F5344CB8AC3E}">
        <p14:creationId xmlns:p14="http://schemas.microsoft.com/office/powerpoint/2010/main" val="1144658148"/>
      </p:ext>
    </p:extLst>
  </p:cSld>
  <p:clrMapOvr>
    <a:masterClrMapping/>
  </p:clrMapOvr>
  <p:transition>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Mensaje contra injusticia social</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Amós 8.4-6</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81599" cy="4719638"/>
          </a:xfrm>
        </p:spPr>
        <p:txBody>
          <a:bodyPr>
            <a:normAutofit fontScale="92500" lnSpcReduction="20000"/>
          </a:bodyPr>
          <a:lstStyle/>
          <a:p>
            <a:r>
              <a:rPr lang="es-PR" dirty="0" smtClean="0">
                <a:latin typeface="Candara" panose="020E0502030303020204" pitchFamily="34" charset="0"/>
              </a:rPr>
              <a:t>En </a:t>
            </a:r>
            <a:r>
              <a:rPr lang="es-PR" dirty="0">
                <a:solidFill>
                  <a:srgbClr val="FF0000"/>
                </a:solidFill>
                <a:latin typeface="Candara" panose="020E0502030303020204" pitchFamily="34" charset="0"/>
              </a:rPr>
              <a:t>8:4–6</a:t>
            </a:r>
            <a:r>
              <a:rPr lang="es-PR" dirty="0">
                <a:latin typeface="Candara" panose="020E0502030303020204" pitchFamily="34" charset="0"/>
              </a:rPr>
              <a:t> el profeta ataca el fraude en el comercio: empleaban medidas más chicas que las del tamaño oficial y utilizaban balanzas falsas. </a:t>
            </a:r>
            <a:endParaRPr lang="es-PR" dirty="0" smtClean="0">
              <a:latin typeface="Candara" panose="020E0502030303020204" pitchFamily="34" charset="0"/>
            </a:endParaRPr>
          </a:p>
          <a:p>
            <a:r>
              <a:rPr lang="es-PR" dirty="0" smtClean="0">
                <a:latin typeface="Candara" panose="020E0502030303020204" pitchFamily="34" charset="0"/>
              </a:rPr>
              <a:t>Todo </a:t>
            </a:r>
            <a:r>
              <a:rPr lang="es-PR" dirty="0">
                <a:latin typeface="Candara" panose="020E0502030303020204" pitchFamily="34" charset="0"/>
              </a:rPr>
              <a:t>esto se hacía en los negocios sin pensar en los pobres que compraban con sacrificio estos artículos básicos para la comida diaria: el pan. </a:t>
            </a:r>
            <a:endParaRPr lang="es-PR" dirty="0" smtClean="0">
              <a:latin typeface="Candara" panose="020E0502030303020204" pitchFamily="34" charset="0"/>
            </a:endParaRPr>
          </a:p>
        </p:txBody>
      </p:sp>
      <p:pic>
        <p:nvPicPr>
          <p:cNvPr id="3" name="Picture 2"/>
          <p:cNvPicPr>
            <a:picLocks noChangeAspect="1"/>
          </p:cNvPicPr>
          <p:nvPr/>
        </p:nvPicPr>
        <p:blipFill>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tretch>
            <a:fillRect/>
          </a:stretch>
        </p:blipFill>
        <p:spPr>
          <a:xfrm>
            <a:off x="5334000" y="1976438"/>
            <a:ext cx="3147632" cy="4724400"/>
          </a:xfrm>
          <a:prstGeom prst="rect">
            <a:avLst/>
          </a:prstGeom>
        </p:spPr>
      </p:pic>
    </p:spTree>
    <p:extLst>
      <p:ext uri="{BB962C8B-B14F-4D97-AF65-F5344CB8AC3E}">
        <p14:creationId xmlns:p14="http://schemas.microsoft.com/office/powerpoint/2010/main" val="2143491468"/>
      </p:ext>
    </p:extLst>
  </p:cSld>
  <p:clrMapOvr>
    <a:masterClrMapping/>
  </p:clrMapOvr>
  <p:transition>
    <p:fade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Mensaje contra injusticia social</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Amós 8.4-6</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789513" cy="4719638"/>
          </a:xfrm>
        </p:spPr>
        <p:txBody>
          <a:bodyPr>
            <a:normAutofit fontScale="85000" lnSpcReduction="10000"/>
          </a:bodyPr>
          <a:lstStyle/>
          <a:p>
            <a:r>
              <a:rPr lang="es-PR" dirty="0" smtClean="0">
                <a:latin typeface="Candara" panose="020E0502030303020204" pitchFamily="34" charset="0"/>
              </a:rPr>
              <a:t>Es </a:t>
            </a:r>
            <a:r>
              <a:rPr lang="es-PR" dirty="0">
                <a:latin typeface="Candara" panose="020E0502030303020204" pitchFamily="34" charset="0"/>
              </a:rPr>
              <a:t>muy interesante que entre los códigos del Medio Oriente antiguo solamente los hebreos tenían leyes que prohibían el uso de medidas fraudulentas </a:t>
            </a:r>
            <a:r>
              <a:rPr lang="es-PR" dirty="0" smtClean="0">
                <a:latin typeface="Candara" panose="020E0502030303020204" pitchFamily="34" charset="0"/>
              </a:rPr>
              <a:t>(</a:t>
            </a:r>
            <a:r>
              <a:rPr lang="es-PR" dirty="0" smtClean="0">
                <a:solidFill>
                  <a:srgbClr val="FF0000"/>
                </a:solidFill>
                <a:latin typeface="Candara" panose="020E0502030303020204" pitchFamily="34" charset="0"/>
              </a:rPr>
              <a:t>Levítico 19:35, 36; Deuteronomio 25:13–16</a:t>
            </a:r>
            <a:r>
              <a:rPr lang="es-PR" dirty="0" smtClean="0">
                <a:latin typeface="Candara" panose="020E0502030303020204" pitchFamily="34" charset="0"/>
              </a:rPr>
              <a:t>). </a:t>
            </a:r>
          </a:p>
          <a:p>
            <a:r>
              <a:rPr lang="es-PR" dirty="0" smtClean="0">
                <a:latin typeface="Candara" panose="020E0502030303020204" pitchFamily="34" charset="0"/>
              </a:rPr>
              <a:t>Se </a:t>
            </a:r>
            <a:r>
              <a:rPr lang="es-PR" dirty="0">
                <a:latin typeface="Candara" panose="020E0502030303020204" pitchFamily="34" charset="0"/>
              </a:rPr>
              <a:t>entiende que un pueblo </a:t>
            </a:r>
            <a:r>
              <a:rPr lang="es-PR" dirty="0" smtClean="0">
                <a:latin typeface="Candara" panose="020E0502030303020204" pitchFamily="34" charset="0"/>
              </a:rPr>
              <a:t>consagrado </a:t>
            </a:r>
            <a:r>
              <a:rPr lang="es-PR" dirty="0">
                <a:latin typeface="Candara" panose="020E0502030303020204" pitchFamily="34" charset="0"/>
              </a:rPr>
              <a:t>a Dios no debe hacer semejante injusticia a su prójimo, a quien debe amar porque Dios lo manda (</a:t>
            </a:r>
            <a:r>
              <a:rPr lang="es-PR" dirty="0" smtClean="0">
                <a:solidFill>
                  <a:srgbClr val="FF0000"/>
                </a:solidFill>
                <a:latin typeface="Candara" panose="020E0502030303020204" pitchFamily="34" charset="0"/>
              </a:rPr>
              <a:t>Levítico </a:t>
            </a:r>
            <a:r>
              <a:rPr lang="es-PR" dirty="0">
                <a:solidFill>
                  <a:srgbClr val="FF0000"/>
                </a:solidFill>
                <a:latin typeface="Candara" panose="020E0502030303020204" pitchFamily="34" charset="0"/>
              </a:rPr>
              <a:t>19:13–18</a:t>
            </a:r>
            <a:r>
              <a:rPr lang="es-PR" dirty="0">
                <a:latin typeface="Candara" panose="020E0502030303020204" pitchFamily="34" charset="0"/>
              </a:rPr>
              <a:t>). </a:t>
            </a:r>
          </a:p>
        </p:txBody>
      </p:sp>
      <p:pic>
        <p:nvPicPr>
          <p:cNvPr id="2" name="Picture 1"/>
          <p:cNvPicPr>
            <a:picLocks noChangeAspect="1"/>
          </p:cNvPicPr>
          <p:nvPr/>
        </p:nvPicPr>
        <p:blipFill>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tretch>
            <a:fillRect/>
          </a:stretch>
        </p:blipFill>
        <p:spPr>
          <a:xfrm>
            <a:off x="5959841" y="2088191"/>
            <a:ext cx="3005237" cy="4505655"/>
          </a:xfrm>
          <a:prstGeom prst="rect">
            <a:avLst/>
          </a:prstGeom>
        </p:spPr>
      </p:pic>
    </p:spTree>
    <p:extLst>
      <p:ext uri="{BB962C8B-B14F-4D97-AF65-F5344CB8AC3E}">
        <p14:creationId xmlns:p14="http://schemas.microsoft.com/office/powerpoint/2010/main" val="2432660576"/>
      </p:ext>
    </p:extLst>
  </p:cSld>
  <p:clrMapOvr>
    <a:masterClrMapping/>
  </p:clrMapOvr>
  <p:transition>
    <p:fade thruBlk="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Mensaje contra injusticia social</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Amós 8.4-6</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81599" cy="4719638"/>
          </a:xfrm>
        </p:spPr>
        <p:txBody>
          <a:bodyPr>
            <a:normAutofit fontScale="92500" lnSpcReduction="20000"/>
          </a:bodyPr>
          <a:lstStyle/>
          <a:p>
            <a:r>
              <a:rPr lang="es-PR" dirty="0" smtClean="0">
                <a:latin typeface="Candara" panose="020E0502030303020204" pitchFamily="34" charset="0"/>
              </a:rPr>
              <a:t>Estos </a:t>
            </a:r>
            <a:r>
              <a:rPr lang="es-PR" dirty="0">
                <a:latin typeface="Candara" panose="020E0502030303020204" pitchFamily="34" charset="0"/>
              </a:rPr>
              <a:t>versículos muestran que había un plan premeditado para acabar con los agricultores pequeños y obreros pobres endeudándolos hasta que perdieran sus tierras, sus casas y su independencia, hasta que no les quedara más remedio que venderse a sí mismos o a sus hijos como esclavos (</a:t>
            </a:r>
            <a:r>
              <a:rPr lang="es-PR" dirty="0" smtClean="0">
                <a:solidFill>
                  <a:srgbClr val="FF0000"/>
                </a:solidFill>
                <a:latin typeface="Candara" panose="020E0502030303020204" pitchFamily="34" charset="0"/>
              </a:rPr>
              <a:t>Levítico </a:t>
            </a:r>
            <a:r>
              <a:rPr lang="es-PR" dirty="0">
                <a:solidFill>
                  <a:srgbClr val="FF0000"/>
                </a:solidFill>
                <a:latin typeface="Candara" panose="020E0502030303020204" pitchFamily="34" charset="0"/>
              </a:rPr>
              <a:t>25:39, 40</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30208"/>
          <a:stretch/>
        </p:blipFill>
        <p:spPr>
          <a:xfrm>
            <a:off x="5380224" y="2133600"/>
            <a:ext cx="3649589" cy="3921918"/>
          </a:xfrm>
          <a:prstGeom prst="rect">
            <a:avLst/>
          </a:prstGeom>
        </p:spPr>
      </p:pic>
    </p:spTree>
    <p:extLst>
      <p:ext uri="{BB962C8B-B14F-4D97-AF65-F5344CB8AC3E}">
        <p14:creationId xmlns:p14="http://schemas.microsoft.com/office/powerpoint/2010/main" val="3704301430"/>
      </p:ext>
    </p:extLst>
  </p:cSld>
  <p:clrMapOvr>
    <a:masterClrMapping/>
  </p:clrMapOvr>
  <p:transition>
    <p:fade thruBlk="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Mensaje de la inminencia del </a:t>
            </a:r>
            <a:r>
              <a:rPr lang="es-PR" dirty="0" smtClean="0">
                <a:latin typeface="Candara" pitchFamily="34" charset="0"/>
                <a:cs typeface="Calibri" pitchFamily="34" charset="0"/>
              </a:rPr>
              <a:t>castigo </a:t>
            </a:r>
            <a:r>
              <a:rPr lang="es-PR" sz="4000" dirty="0" smtClean="0">
                <a:solidFill>
                  <a:srgbClr val="FF0000"/>
                </a:solidFill>
                <a:latin typeface="Candara" pitchFamily="34" charset="0"/>
                <a:cs typeface="Calibri" pitchFamily="34" charset="0"/>
              </a:rPr>
              <a:t>Amós </a:t>
            </a:r>
            <a:r>
              <a:rPr lang="es-PR" sz="4000" dirty="0">
                <a:solidFill>
                  <a:srgbClr val="FF0000"/>
                </a:solidFill>
                <a:latin typeface="Candara" pitchFamily="34" charset="0"/>
                <a:cs typeface="Calibri" pitchFamily="34" charset="0"/>
              </a:rPr>
              <a:t>8.7-10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17</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colorTemperature colorTemp="4465"/>
                    </a14:imgEffect>
                    <a14:imgEffect>
                      <a14:saturation sat="142000"/>
                    </a14:imgEffect>
                    <a14:imgEffect>
                      <a14:brightnessContrast contrast="20000"/>
                    </a14:imgEffect>
                  </a14:imgLayer>
                </a14:imgProps>
              </a:ext>
              <a:ext uri="{28A0092B-C50C-407E-A947-70E740481C1C}">
                <a14:useLocalDpi xmlns:a14="http://schemas.microsoft.com/office/drawing/2010/main"/>
              </a:ext>
            </a:extLst>
          </a:blip>
          <a:srcRect l="1136" t="1687"/>
          <a:stretch/>
        </p:blipFill>
        <p:spPr>
          <a:xfrm>
            <a:off x="1143000" y="1981199"/>
            <a:ext cx="6934200" cy="4644213"/>
          </a:xfrm>
          <a:prstGeom prst="rect">
            <a:avLst/>
          </a:prstGeom>
        </p:spPr>
      </p:pic>
    </p:spTree>
    <p:extLst>
      <p:ext uri="{BB962C8B-B14F-4D97-AF65-F5344CB8AC3E}">
        <p14:creationId xmlns:p14="http://schemas.microsoft.com/office/powerpoint/2010/main" val="1328471220"/>
      </p:ext>
    </p:extLst>
  </p:cSld>
  <p:clrMapOvr>
    <a:masterClrMapping/>
  </p:clrMapOvr>
  <p:transition>
    <p:fade thruBlk="1"/>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Mensaje de la inminencia del castigo </a:t>
            </a:r>
            <a:r>
              <a:rPr lang="es-PR" sz="4000" dirty="0">
                <a:solidFill>
                  <a:srgbClr val="FF0000"/>
                </a:solidFill>
                <a:latin typeface="Candara" pitchFamily="34" charset="0"/>
                <a:cs typeface="Calibri" pitchFamily="34" charset="0"/>
              </a:rPr>
              <a:t>Amós 8.7-10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4750" cy="4719638"/>
          </a:xfrm>
        </p:spPr>
        <p:txBody>
          <a:bodyPr>
            <a:normAutofit fontScale="92500" lnSpcReduction="20000"/>
          </a:bodyPr>
          <a:lstStyle/>
          <a:p>
            <a:r>
              <a:rPr lang="es-PR" dirty="0">
                <a:latin typeface="Candara" panose="020E0502030303020204" pitchFamily="34" charset="0"/>
              </a:rPr>
              <a:t>“</a:t>
            </a:r>
            <a:r>
              <a:rPr lang="es-PR" i="1" dirty="0">
                <a:latin typeface="Candara" panose="020E0502030303020204" pitchFamily="34" charset="0"/>
              </a:rPr>
              <a:t>Jehová juró por la gloria de Jacob: No me olvidaré jamás de todas sus obras. ¿No se estremecerá la tierra sobre esto? ¿No llorará todo habitante de ella? Subirá toda, como un río, y crecerá y mermará como el río de Egipto. Acontecerá en aquel día, dice Jehová el Señor, que haré que se ponga el sol a mediodía, y cubriré de tinieblas la tierra en el día claro. Y cambiaré vuestras fiestas en lloro, y todos vuestros cantares en lamentaciones; y haré poner cilicio sobre todo lomo, y que se rape toda cabeza; y la volveré como en llanto de unigénito, y su postrimería como día amargo.</a:t>
            </a:r>
            <a:r>
              <a:rPr lang="es-PR" dirty="0">
                <a:latin typeface="Candara" panose="020E0502030303020204" pitchFamily="34" charset="0"/>
              </a:rPr>
              <a:t>” </a:t>
            </a:r>
            <a:r>
              <a:rPr lang="es-PR" dirty="0">
                <a:solidFill>
                  <a:srgbClr val="FF0000"/>
                </a:solidFill>
                <a:latin typeface="Candara" panose="020E0502030303020204" pitchFamily="34" charset="0"/>
              </a:rPr>
              <a:t>(Amós 8.7–10, RVR60) </a:t>
            </a:r>
          </a:p>
        </p:txBody>
      </p:sp>
    </p:spTree>
    <p:extLst>
      <p:ext uri="{BB962C8B-B14F-4D97-AF65-F5344CB8AC3E}">
        <p14:creationId xmlns:p14="http://schemas.microsoft.com/office/powerpoint/2010/main" val="3684667125"/>
      </p:ext>
    </p:extLst>
  </p:cSld>
  <p:clrMapOvr>
    <a:masterClrMapping/>
  </p:clrMapOvr>
  <p:transition>
    <p:fade thruBlk="1"/>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Mensaje de la inminencia del castigo </a:t>
            </a:r>
            <a:r>
              <a:rPr lang="es-PR" sz="4000" dirty="0">
                <a:solidFill>
                  <a:srgbClr val="FF0000"/>
                </a:solidFill>
                <a:latin typeface="Candara" pitchFamily="34" charset="0"/>
                <a:cs typeface="Calibri" pitchFamily="34" charset="0"/>
              </a:rPr>
              <a:t>Amós 8.7-10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002709" cy="4719638"/>
          </a:xfrm>
        </p:spPr>
        <p:txBody>
          <a:bodyPr>
            <a:normAutofit fontScale="92500"/>
          </a:bodyPr>
          <a:lstStyle/>
          <a:p>
            <a:r>
              <a:rPr lang="es-PR" dirty="0">
                <a:latin typeface="Candara" panose="020E0502030303020204" pitchFamily="34" charset="0"/>
              </a:rPr>
              <a:t>El mensaje del profeta Amós debe ser oído para que todas aquellas personas sean tratadas con justicia y compasión en lugar de que se les quite su forma de sustento y, como consecuencia, su autoestima como personas</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99559" y="1983545"/>
            <a:ext cx="3792041" cy="4371211"/>
          </a:xfrm>
          <a:prstGeom prst="rect">
            <a:avLst/>
          </a:prstGeom>
        </p:spPr>
      </p:pic>
    </p:spTree>
    <p:extLst>
      <p:ext uri="{BB962C8B-B14F-4D97-AF65-F5344CB8AC3E}">
        <p14:creationId xmlns:p14="http://schemas.microsoft.com/office/powerpoint/2010/main" val="247933336"/>
      </p:ext>
    </p:extLst>
  </p:cSld>
  <p:clrMapOvr>
    <a:masterClrMapping/>
  </p:clrMapOvr>
  <p:transition>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3"/>
          <p:cNvSpPr>
            <a:spLocks noGrp="1" noChangeArrowheads="1"/>
          </p:cNvSpPr>
          <p:nvPr>
            <p:ph type="sldNum" sz="quarter" idx="12"/>
          </p:nvPr>
        </p:nvSpPr>
        <p:spPr>
          <a:ln/>
        </p:spPr>
        <p:txBody>
          <a:bodyPr/>
          <a:lstStyle/>
          <a:p>
            <a:pPr>
              <a:defRPr/>
            </a:pPr>
            <a:fld id="{B40BEE61-78A7-4B3C-8981-FE4F09B794B2}" type="slidenum">
              <a:rPr lang="en-US">
                <a:solidFill>
                  <a:srgbClr val="000000"/>
                </a:solidFill>
              </a:rPr>
              <a:pPr>
                <a:defRPr/>
              </a:pPr>
              <a:t>2</a:t>
            </a:fld>
            <a:endParaRPr lang="en-US" dirty="0">
              <a:solidFill>
                <a:srgbClr val="000000"/>
              </a:solidFill>
            </a:endParaRPr>
          </a:p>
        </p:txBody>
      </p:sp>
      <p:sp>
        <p:nvSpPr>
          <p:cNvPr id="4098" name="Rectangle 2"/>
          <p:cNvSpPr>
            <a:spLocks noGrp="1" noChangeArrowheads="1"/>
          </p:cNvSpPr>
          <p:nvPr>
            <p:ph type="title"/>
          </p:nvPr>
        </p:nvSpPr>
        <p:spPr>
          <a:xfrm>
            <a:off x="1143000" y="838200"/>
            <a:ext cx="3649663" cy="838200"/>
          </a:xfrm>
        </p:spPr>
        <p:txBody>
          <a:bodyPr/>
          <a:lstStyle/>
          <a:p>
            <a:pPr eaLnBrk="1" hangingPunct="1"/>
            <a:r>
              <a:rPr lang="es-PR" dirty="0" smtClean="0">
                <a:latin typeface="Candara" panose="020E0502030303020204" pitchFamily="34" charset="0"/>
              </a:rPr>
              <a:t>Contexto</a:t>
            </a:r>
          </a:p>
        </p:txBody>
      </p:sp>
      <p:sp>
        <p:nvSpPr>
          <p:cNvPr id="4099" name="Rectangle 3"/>
          <p:cNvSpPr>
            <a:spLocks noGrp="1" noChangeArrowheads="1"/>
          </p:cNvSpPr>
          <p:nvPr>
            <p:ph type="body" sz="half" idx="1"/>
          </p:nvPr>
        </p:nvSpPr>
        <p:spPr>
          <a:xfrm>
            <a:off x="381000" y="2362200"/>
            <a:ext cx="4419600" cy="3581400"/>
          </a:xfrm>
        </p:spPr>
        <p:txBody>
          <a:bodyPr/>
          <a:lstStyle/>
          <a:p>
            <a:pPr eaLnBrk="1" hangingPunct="1"/>
            <a:r>
              <a:rPr lang="es-PR" dirty="0" smtClean="0">
                <a:latin typeface="Candara" panose="020E0502030303020204" pitchFamily="34" charset="0"/>
              </a:rPr>
              <a:t>Amós</a:t>
            </a:r>
          </a:p>
          <a:p>
            <a:pPr lvl="1" eaLnBrk="1" hangingPunct="1"/>
            <a:r>
              <a:rPr lang="es-PR" dirty="0" smtClean="0">
                <a:latin typeface="Candara" panose="020E0502030303020204" pitchFamily="34" charset="0"/>
              </a:rPr>
              <a:t>8:4 – 9.15</a:t>
            </a:r>
          </a:p>
        </p:txBody>
      </p:sp>
      <p:pic>
        <p:nvPicPr>
          <p:cNvPr id="45059" name="Picture 3"/>
          <p:cNvPicPr>
            <a:picLocks noChangeAspect="1" noChangeArrowheads="1"/>
          </p:cNvPicPr>
          <p:nvPr/>
        </p:nvPicPr>
        <p:blipFill>
          <a:blip r:embed="rId3" cstate="email">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a:ext>
            </a:extLst>
          </a:blip>
          <a:srcRect/>
          <a:stretch>
            <a:fillRect/>
          </a:stretch>
        </p:blipFill>
        <p:spPr bwMode="auto">
          <a:xfrm>
            <a:off x="4568126" y="2438400"/>
            <a:ext cx="4347273" cy="2914649"/>
          </a:xfrm>
          <a:prstGeom prst="rect">
            <a:avLst/>
          </a:prstGeom>
          <a:noFill/>
          <a:ln w="9525">
            <a:noFill/>
            <a:miter lim="800000"/>
            <a:headEnd/>
            <a:tailEnd/>
          </a:ln>
        </p:spPr>
      </p:pic>
    </p:spTree>
    <p:extLst>
      <p:ext uri="{BB962C8B-B14F-4D97-AF65-F5344CB8AC3E}">
        <p14:creationId xmlns:p14="http://schemas.microsoft.com/office/powerpoint/2010/main" val="510880856"/>
      </p:ext>
    </p:extLst>
  </p:cSld>
  <p:clrMapOvr>
    <a:masterClrMapping/>
  </p:clrMapOvr>
  <p:transition spd="slow">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tretch>
            <a:fillRect/>
          </a:stretch>
        </p:blipFill>
        <p:spPr>
          <a:xfrm>
            <a:off x="4405428" y="2209800"/>
            <a:ext cx="4742089" cy="3124200"/>
          </a:xfrm>
          <a:prstGeom prst="rect">
            <a:avLst/>
          </a:prstGeom>
        </p:spPr>
      </p:pic>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Mensaje de la inminencia del castigo </a:t>
            </a:r>
            <a:r>
              <a:rPr lang="es-PR" sz="4000" dirty="0">
                <a:solidFill>
                  <a:srgbClr val="FF0000"/>
                </a:solidFill>
                <a:latin typeface="Candara" pitchFamily="34" charset="0"/>
                <a:cs typeface="Calibri" pitchFamily="34" charset="0"/>
              </a:rPr>
              <a:t>Amós 8.7-10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952999" cy="4719638"/>
          </a:xfrm>
        </p:spPr>
        <p:txBody>
          <a:bodyPr>
            <a:normAutofit lnSpcReduction="10000"/>
          </a:bodyPr>
          <a:lstStyle/>
          <a:p>
            <a:r>
              <a:rPr lang="es-PR" dirty="0" smtClean="0">
                <a:latin typeface="Candara" panose="020E0502030303020204" pitchFamily="34" charset="0"/>
              </a:rPr>
              <a:t>Es </a:t>
            </a:r>
            <a:r>
              <a:rPr lang="es-PR" dirty="0">
                <a:latin typeface="Candara" panose="020E0502030303020204" pitchFamily="34" charset="0"/>
              </a:rPr>
              <a:t>muy fácil decir: “En 100 años nadie se acordará de lo que hacemos hoy”. </a:t>
            </a:r>
            <a:endParaRPr lang="es-PR" dirty="0" smtClean="0">
              <a:latin typeface="Candara" panose="020E0502030303020204" pitchFamily="34" charset="0"/>
            </a:endParaRPr>
          </a:p>
          <a:p>
            <a:r>
              <a:rPr lang="es-PR" dirty="0" smtClean="0">
                <a:latin typeface="Candara" panose="020E0502030303020204" pitchFamily="34" charset="0"/>
              </a:rPr>
              <a:t>El </a:t>
            </a:r>
            <a:r>
              <a:rPr lang="es-PR" dirty="0">
                <a:latin typeface="Candara" panose="020E0502030303020204" pitchFamily="34" charset="0"/>
              </a:rPr>
              <a:t>pueblo tenía un concepto de un Dios benévolo; había hecho caso omiso a tantos pecados y todavía ellos existían como nación. </a:t>
            </a:r>
            <a:endParaRPr lang="es-PR" dirty="0" smtClean="0">
              <a:latin typeface="Candara" panose="020E0502030303020204" pitchFamily="34" charset="0"/>
            </a:endParaRPr>
          </a:p>
        </p:txBody>
      </p:sp>
    </p:spTree>
    <p:extLst>
      <p:ext uri="{BB962C8B-B14F-4D97-AF65-F5344CB8AC3E}">
        <p14:creationId xmlns:p14="http://schemas.microsoft.com/office/powerpoint/2010/main" val="1957213283"/>
      </p:ext>
    </p:extLst>
  </p:cSld>
  <p:clrMapOvr>
    <a:masterClrMapping/>
  </p:clrMapOvr>
  <p:transition>
    <p:fade thruBlk="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Mensaje de la inminencia del castigo </a:t>
            </a:r>
            <a:r>
              <a:rPr lang="es-PR" sz="4000" dirty="0">
                <a:solidFill>
                  <a:srgbClr val="FF0000"/>
                </a:solidFill>
                <a:latin typeface="Candara" pitchFamily="34" charset="0"/>
                <a:cs typeface="Calibri" pitchFamily="34" charset="0"/>
              </a:rPr>
              <a:t>Amós 8.7-10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333999" cy="4719638"/>
          </a:xfrm>
        </p:spPr>
        <p:txBody>
          <a:bodyPr>
            <a:normAutofit fontScale="77500" lnSpcReduction="20000"/>
          </a:bodyPr>
          <a:lstStyle/>
          <a:p>
            <a:r>
              <a:rPr lang="es-PR" dirty="0" smtClean="0">
                <a:latin typeface="Candara" panose="020E0502030303020204" pitchFamily="34" charset="0"/>
              </a:rPr>
              <a:t>Es </a:t>
            </a:r>
            <a:r>
              <a:rPr lang="es-PR" dirty="0">
                <a:latin typeface="Candara" panose="020E0502030303020204" pitchFamily="34" charset="0"/>
              </a:rPr>
              <a:t>más, habían alcanzado un nivel de prosperidad como la de Salomón, </a:t>
            </a:r>
            <a:r>
              <a:rPr lang="es-PR" dirty="0" smtClean="0">
                <a:latin typeface="Candara" panose="020E0502030303020204" pitchFamily="34" charset="0"/>
              </a:rPr>
              <a:t>y creían que era </a:t>
            </a:r>
            <a:r>
              <a:rPr lang="es-PR" dirty="0">
                <a:latin typeface="Candara" panose="020E0502030303020204" pitchFamily="34" charset="0"/>
              </a:rPr>
              <a:t>evidencia de que Dios no los consideraba muy malos. </a:t>
            </a:r>
            <a:endParaRPr lang="es-PR" dirty="0" smtClean="0">
              <a:latin typeface="Candara" panose="020E0502030303020204" pitchFamily="34" charset="0"/>
            </a:endParaRPr>
          </a:p>
          <a:p>
            <a:r>
              <a:rPr lang="es-PR" dirty="0" smtClean="0">
                <a:latin typeface="Candara" panose="020E0502030303020204" pitchFamily="34" charset="0"/>
              </a:rPr>
              <a:t>Por </a:t>
            </a:r>
            <a:r>
              <a:rPr lang="es-PR" dirty="0">
                <a:latin typeface="Candara" panose="020E0502030303020204" pitchFamily="34" charset="0"/>
              </a:rPr>
              <a:t>otro lado, seguramente muchos pensaban que el Dios de las estrellas y toda la tierra no dedicaba tiempo a pensar en una nación tan pequeña. </a:t>
            </a:r>
            <a:endParaRPr lang="es-PR" dirty="0" smtClean="0">
              <a:latin typeface="Candara" panose="020E0502030303020204" pitchFamily="34" charset="0"/>
            </a:endParaRPr>
          </a:p>
          <a:p>
            <a:r>
              <a:rPr lang="es-PR" dirty="0" smtClean="0">
                <a:latin typeface="Candara" panose="020E0502030303020204" pitchFamily="34" charset="0"/>
              </a:rPr>
              <a:t>Era </a:t>
            </a:r>
            <a:r>
              <a:rPr lang="es-PR" dirty="0">
                <a:latin typeface="Candara" panose="020E0502030303020204" pitchFamily="34" charset="0"/>
              </a:rPr>
              <a:t>obvio, pensaban, que no le importara a Dios lo que la gente hacía en este país pequeño al lado del mar Grande</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5667376" y="2020203"/>
            <a:ext cx="3276600" cy="4452035"/>
          </a:xfrm>
          <a:prstGeom prst="rect">
            <a:avLst/>
          </a:prstGeom>
        </p:spPr>
      </p:pic>
    </p:spTree>
    <p:extLst>
      <p:ext uri="{BB962C8B-B14F-4D97-AF65-F5344CB8AC3E}">
        <p14:creationId xmlns:p14="http://schemas.microsoft.com/office/powerpoint/2010/main" val="1271561907"/>
      </p:ext>
    </p:extLst>
  </p:cSld>
  <p:clrMapOvr>
    <a:masterClrMapping/>
  </p:clrMapOvr>
  <p:transition>
    <p:fade thruBlk="1"/>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Mensaje de la inminencia del castigo </a:t>
            </a:r>
            <a:r>
              <a:rPr lang="es-PR" sz="4000" dirty="0">
                <a:solidFill>
                  <a:srgbClr val="FF0000"/>
                </a:solidFill>
                <a:latin typeface="Candara" pitchFamily="34" charset="0"/>
                <a:cs typeface="Calibri" pitchFamily="34" charset="0"/>
              </a:rPr>
              <a:t>Amós 8.7-10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333999" cy="4719638"/>
          </a:xfrm>
        </p:spPr>
        <p:txBody>
          <a:bodyPr>
            <a:normAutofit fontScale="92500" lnSpcReduction="20000"/>
          </a:bodyPr>
          <a:lstStyle/>
          <a:p>
            <a:r>
              <a:rPr lang="es-PR" dirty="0">
                <a:latin typeface="Candara" panose="020E0502030303020204" pitchFamily="34" charset="0"/>
              </a:rPr>
              <a:t>Estos pensamientos estaban muy lejos de la mente de Dios. </a:t>
            </a:r>
            <a:endParaRPr lang="es-PR" dirty="0" smtClean="0">
              <a:latin typeface="Candara" panose="020E0502030303020204" pitchFamily="34" charset="0"/>
            </a:endParaRPr>
          </a:p>
          <a:p>
            <a:r>
              <a:rPr lang="es-PR" dirty="0" smtClean="0">
                <a:latin typeface="Candara" panose="020E0502030303020204" pitchFamily="34" charset="0"/>
              </a:rPr>
              <a:t>Dios </a:t>
            </a:r>
            <a:r>
              <a:rPr lang="es-PR" dirty="0">
                <a:latin typeface="Candara" panose="020E0502030303020204" pitchFamily="34" charset="0"/>
              </a:rPr>
              <a:t>no paga cada viernes, pero sí paga finalmente. </a:t>
            </a:r>
            <a:endParaRPr lang="es-PR" dirty="0" smtClean="0">
              <a:latin typeface="Candara" panose="020E0502030303020204" pitchFamily="34" charset="0"/>
            </a:endParaRPr>
          </a:p>
          <a:p>
            <a:r>
              <a:rPr lang="es-PR" dirty="0" smtClean="0">
                <a:latin typeface="Candara" panose="020E0502030303020204" pitchFamily="34" charset="0"/>
              </a:rPr>
              <a:t>Amós </a:t>
            </a:r>
            <a:r>
              <a:rPr lang="es-PR" dirty="0">
                <a:latin typeface="Candara" panose="020E0502030303020204" pitchFamily="34" charset="0"/>
              </a:rPr>
              <a:t>dice que Dios ha jurado por el orgullo de los hijos de Jacob que no va a pasar por alto los pecados de esta gente que estaba consciente de lo que hacía</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39000"/>
                    </a14:imgEffect>
                    <a14:imgEffect>
                      <a14:brightnessContrast bright="14000" contrast="-4000"/>
                    </a14:imgEffect>
                  </a14:imgLayer>
                </a14:imgProps>
              </a:ext>
              <a:ext uri="{28A0092B-C50C-407E-A947-70E740481C1C}">
                <a14:useLocalDpi xmlns:a14="http://schemas.microsoft.com/office/drawing/2010/main"/>
              </a:ext>
            </a:extLst>
          </a:blip>
          <a:srcRect l="18729" t="2632" r="17056"/>
          <a:stretch/>
        </p:blipFill>
        <p:spPr>
          <a:xfrm>
            <a:off x="5453575" y="2055959"/>
            <a:ext cx="3657600" cy="3735241"/>
          </a:xfrm>
          <a:prstGeom prst="rect">
            <a:avLst/>
          </a:prstGeom>
        </p:spPr>
      </p:pic>
    </p:spTree>
    <p:extLst>
      <p:ext uri="{BB962C8B-B14F-4D97-AF65-F5344CB8AC3E}">
        <p14:creationId xmlns:p14="http://schemas.microsoft.com/office/powerpoint/2010/main" val="4183132152"/>
      </p:ext>
    </p:extLst>
  </p:cSld>
  <p:clrMapOvr>
    <a:masterClrMapping/>
  </p:clrMapOvr>
  <p:transition>
    <p:fade thruBlk="1"/>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Mensaje de la inminencia del castigo </a:t>
            </a:r>
            <a:r>
              <a:rPr lang="es-PR" sz="4000" dirty="0">
                <a:solidFill>
                  <a:srgbClr val="FF0000"/>
                </a:solidFill>
                <a:latin typeface="Candara" pitchFamily="34" charset="0"/>
                <a:cs typeface="Calibri" pitchFamily="34" charset="0"/>
              </a:rPr>
              <a:t>Amós 8.7-10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029199" cy="4719638"/>
          </a:xfrm>
        </p:spPr>
        <p:txBody>
          <a:bodyPr>
            <a:normAutofit fontScale="92500" lnSpcReduction="20000"/>
          </a:bodyPr>
          <a:lstStyle/>
          <a:p>
            <a:r>
              <a:rPr lang="es-PR" dirty="0">
                <a:latin typeface="Candara" panose="020E0502030303020204" pitchFamily="34" charset="0"/>
              </a:rPr>
              <a:t>Amós ya no habla solamente de un ejército humano que va a invadir sus territorios; también habla de un terremoto de proporciones desconocidas hasta aquel entonces. </a:t>
            </a:r>
            <a:endParaRPr lang="es-PR" dirty="0" smtClean="0">
              <a:latin typeface="Candara" panose="020E0502030303020204" pitchFamily="34" charset="0"/>
            </a:endParaRPr>
          </a:p>
          <a:p>
            <a:r>
              <a:rPr lang="es-PR" dirty="0" smtClean="0">
                <a:latin typeface="Candara" panose="020E0502030303020204" pitchFamily="34" charset="0"/>
              </a:rPr>
              <a:t>La </a:t>
            </a:r>
            <a:r>
              <a:rPr lang="es-PR" dirty="0">
                <a:latin typeface="Candara" panose="020E0502030303020204" pitchFamily="34" charset="0"/>
              </a:rPr>
              <a:t>tierra se va a mover como un río agitado con distintas cascadas enormes de agua que se precipitarán de las montañas.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28454" r="7546"/>
          <a:stretch/>
        </p:blipFill>
        <p:spPr>
          <a:xfrm>
            <a:off x="5303665" y="2029851"/>
            <a:ext cx="3840335" cy="3860336"/>
          </a:xfrm>
          <a:prstGeom prst="rect">
            <a:avLst/>
          </a:prstGeom>
        </p:spPr>
      </p:pic>
    </p:spTree>
    <p:extLst>
      <p:ext uri="{BB962C8B-B14F-4D97-AF65-F5344CB8AC3E}">
        <p14:creationId xmlns:p14="http://schemas.microsoft.com/office/powerpoint/2010/main" val="3167815418"/>
      </p:ext>
    </p:extLst>
  </p:cSld>
  <p:clrMapOvr>
    <a:masterClrMapping/>
  </p:clrMapOvr>
  <p:transition>
    <p:fade thruBlk="1"/>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Mensaje de la inminencia del castigo </a:t>
            </a:r>
            <a:r>
              <a:rPr lang="es-PR" sz="4000" dirty="0">
                <a:solidFill>
                  <a:srgbClr val="FF0000"/>
                </a:solidFill>
                <a:latin typeface="Candara" pitchFamily="34" charset="0"/>
                <a:cs typeface="Calibri" pitchFamily="34" charset="0"/>
              </a:rPr>
              <a:t>Amós 8.7-10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333999" cy="4719638"/>
          </a:xfrm>
        </p:spPr>
        <p:txBody>
          <a:bodyPr>
            <a:normAutofit fontScale="92500" lnSpcReduction="10000"/>
          </a:bodyPr>
          <a:lstStyle/>
          <a:p>
            <a:r>
              <a:rPr lang="es-PR" dirty="0" smtClean="0">
                <a:latin typeface="Candara" panose="020E0502030303020204" pitchFamily="34" charset="0"/>
              </a:rPr>
              <a:t>Es </a:t>
            </a:r>
            <a:r>
              <a:rPr lang="es-PR" dirty="0">
                <a:latin typeface="Candara" panose="020E0502030303020204" pitchFamily="34" charset="0"/>
              </a:rPr>
              <a:t>más, todo será acompañado con un eclipse de sol como nunca se ha visto antes. </a:t>
            </a:r>
            <a:endParaRPr lang="es-PR" dirty="0" smtClean="0">
              <a:latin typeface="Candara" panose="020E0502030303020204" pitchFamily="34" charset="0"/>
            </a:endParaRPr>
          </a:p>
          <a:p>
            <a:r>
              <a:rPr lang="es-PR" dirty="0" smtClean="0">
                <a:latin typeface="Candara" panose="020E0502030303020204" pitchFamily="34" charset="0"/>
              </a:rPr>
              <a:t>Se </a:t>
            </a:r>
            <a:r>
              <a:rPr lang="es-PR" dirty="0">
                <a:latin typeface="Candara" panose="020E0502030303020204" pitchFamily="34" charset="0"/>
              </a:rPr>
              <a:t>ha calculado que hubo un eclipse parcial de sol, visible en Israel el 15 de junio del 763 a. de J.C. y otro eclipse total el 9 de febrero del 784 a. de J.C.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l="11130" r="10205"/>
          <a:stretch/>
        </p:blipFill>
        <p:spPr>
          <a:xfrm flipH="1">
            <a:off x="5500468" y="2133600"/>
            <a:ext cx="3567332" cy="3506018"/>
          </a:xfrm>
          <a:prstGeom prst="rect">
            <a:avLst/>
          </a:prstGeom>
        </p:spPr>
      </p:pic>
    </p:spTree>
    <p:extLst>
      <p:ext uri="{BB962C8B-B14F-4D97-AF65-F5344CB8AC3E}">
        <p14:creationId xmlns:p14="http://schemas.microsoft.com/office/powerpoint/2010/main" val="567946116"/>
      </p:ext>
    </p:extLst>
  </p:cSld>
  <p:clrMapOvr>
    <a:masterClrMapping/>
  </p:clrMapOvr>
  <p:transition>
    <p:fade thruBlk="1"/>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Mensaje de la inminencia del castigo </a:t>
            </a:r>
            <a:r>
              <a:rPr lang="es-PR" sz="4000" dirty="0">
                <a:solidFill>
                  <a:srgbClr val="FF0000"/>
                </a:solidFill>
                <a:latin typeface="Candara" pitchFamily="34" charset="0"/>
                <a:cs typeface="Calibri" pitchFamily="34" charset="0"/>
              </a:rPr>
              <a:t>Amós 8.7-10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084297" cy="4719638"/>
          </a:xfrm>
        </p:spPr>
        <p:txBody>
          <a:bodyPr>
            <a:normAutofit lnSpcReduction="10000"/>
          </a:bodyPr>
          <a:lstStyle/>
          <a:p>
            <a:r>
              <a:rPr lang="es-PR" dirty="0" smtClean="0">
                <a:latin typeface="Candara" panose="020E0502030303020204" pitchFamily="34" charset="0"/>
              </a:rPr>
              <a:t>Es </a:t>
            </a:r>
            <a:r>
              <a:rPr lang="es-PR" dirty="0">
                <a:latin typeface="Candara" panose="020E0502030303020204" pitchFamily="34" charset="0"/>
              </a:rPr>
              <a:t>importante aquí hacer referencia a las palabras de Jesús en </a:t>
            </a:r>
            <a:r>
              <a:rPr lang="es-PR" dirty="0">
                <a:solidFill>
                  <a:srgbClr val="FF0000"/>
                </a:solidFill>
                <a:latin typeface="Candara" panose="020E0502030303020204" pitchFamily="34" charset="0"/>
              </a:rPr>
              <a:t>Mateo 24:6–8</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Sin </a:t>
            </a:r>
            <a:r>
              <a:rPr lang="es-PR" dirty="0">
                <a:latin typeface="Candara" panose="020E0502030303020204" pitchFamily="34" charset="0"/>
              </a:rPr>
              <a:t>duda Dios emplea los desastres naturales para sus propósitos, pero solo Dios sabe cuándo va a ser el momento del regreso de Jesús y el fin de esta edad. </a:t>
            </a: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l="11746" r="16975"/>
          <a:stretch/>
        </p:blipFill>
        <p:spPr>
          <a:xfrm>
            <a:off x="5236698" y="2122994"/>
            <a:ext cx="3886200" cy="4088992"/>
          </a:xfrm>
          <a:prstGeom prst="rect">
            <a:avLst/>
          </a:prstGeom>
        </p:spPr>
      </p:pic>
    </p:spTree>
    <p:extLst>
      <p:ext uri="{BB962C8B-B14F-4D97-AF65-F5344CB8AC3E}">
        <p14:creationId xmlns:p14="http://schemas.microsoft.com/office/powerpoint/2010/main" val="1553735072"/>
      </p:ext>
    </p:extLst>
  </p:cSld>
  <p:clrMapOvr>
    <a:masterClrMapping/>
  </p:clrMapOvr>
  <p:transition>
    <p:fade thruBlk="1"/>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Mensaje de la inminencia del castigo </a:t>
            </a:r>
            <a:r>
              <a:rPr lang="es-PR" sz="4000" dirty="0">
                <a:solidFill>
                  <a:srgbClr val="FF0000"/>
                </a:solidFill>
                <a:latin typeface="Candara" pitchFamily="34" charset="0"/>
                <a:cs typeface="Calibri" pitchFamily="34" charset="0"/>
              </a:rPr>
              <a:t>Amós 8.7-10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333999" cy="4719638"/>
          </a:xfrm>
        </p:spPr>
        <p:txBody>
          <a:bodyPr>
            <a:normAutofit fontScale="77500" lnSpcReduction="20000"/>
          </a:bodyPr>
          <a:lstStyle/>
          <a:p>
            <a:r>
              <a:rPr lang="es-PR" dirty="0">
                <a:latin typeface="Candara" panose="020E0502030303020204" pitchFamily="34" charset="0"/>
              </a:rPr>
              <a:t>No debemos menospreciar a Amós; él sabía que Dios iba a mandar un “día de amargura” sobre este pueblo escogido y protegido por Dios pero también tan ingrato. </a:t>
            </a:r>
            <a:endParaRPr lang="es-PR" dirty="0" smtClean="0">
              <a:latin typeface="Candara" panose="020E0502030303020204" pitchFamily="34" charset="0"/>
            </a:endParaRPr>
          </a:p>
          <a:p>
            <a:r>
              <a:rPr lang="es-PR" dirty="0" smtClean="0">
                <a:latin typeface="Candara" panose="020E0502030303020204" pitchFamily="34" charset="0"/>
              </a:rPr>
              <a:t>En </a:t>
            </a:r>
            <a:r>
              <a:rPr lang="es-PR" dirty="0">
                <a:latin typeface="Candara" panose="020E0502030303020204" pitchFamily="34" charset="0"/>
              </a:rPr>
              <a:t>nuestra época también, cuando ocurre un terremoto o una inundación, debemos recordar que todo esto nos demuestra quién es el dueño absoluto de la tierra y quién tiene la última palabra sobre lo que pasa en esta tierra.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13444" r="23890"/>
          <a:stretch/>
        </p:blipFill>
        <p:spPr>
          <a:xfrm>
            <a:off x="5562600" y="2083594"/>
            <a:ext cx="3581400" cy="3752850"/>
          </a:xfrm>
          <a:prstGeom prst="rect">
            <a:avLst/>
          </a:prstGeom>
        </p:spPr>
      </p:pic>
    </p:spTree>
    <p:extLst>
      <p:ext uri="{BB962C8B-B14F-4D97-AF65-F5344CB8AC3E}">
        <p14:creationId xmlns:p14="http://schemas.microsoft.com/office/powerpoint/2010/main" val="2722658610"/>
      </p:ext>
    </p:extLst>
  </p:cSld>
  <p:clrMapOvr>
    <a:masterClrMapping/>
  </p:clrMapOvr>
  <p:transition>
    <p:fade thruBlk="1"/>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Mensaje de la inminencia del castigo </a:t>
            </a:r>
            <a:r>
              <a:rPr lang="es-PR" sz="4000" dirty="0">
                <a:solidFill>
                  <a:srgbClr val="FF0000"/>
                </a:solidFill>
                <a:latin typeface="Candara" pitchFamily="34" charset="0"/>
                <a:cs typeface="Calibri" pitchFamily="34" charset="0"/>
              </a:rPr>
              <a:t>Amós 8.7-10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333999" cy="4719638"/>
          </a:xfrm>
        </p:spPr>
        <p:txBody>
          <a:bodyPr>
            <a:normAutofit/>
          </a:bodyPr>
          <a:lstStyle/>
          <a:p>
            <a:r>
              <a:rPr lang="es-PR" dirty="0" smtClean="0">
                <a:latin typeface="Candara" panose="020E0502030303020204" pitchFamily="34" charset="0"/>
              </a:rPr>
              <a:t>El </a:t>
            </a:r>
            <a:r>
              <a:rPr lang="es-PR" dirty="0">
                <a:latin typeface="Candara" panose="020E0502030303020204" pitchFamily="34" charset="0"/>
              </a:rPr>
              <a:t>cristiano debe recordar en momentos así la promesa de Cristo: </a:t>
            </a:r>
            <a:r>
              <a:rPr lang="es-PR" i="1" dirty="0">
                <a:latin typeface="Candara" panose="020E0502030303020204" pitchFamily="34" charset="0"/>
              </a:rPr>
              <a:t>“En el mundo tendréis aflicción, pero </a:t>
            </a:r>
            <a:r>
              <a:rPr lang="es-PR" i="1" dirty="0" smtClean="0">
                <a:latin typeface="Candara" panose="020E0502030303020204" pitchFamily="34" charset="0"/>
              </a:rPr>
              <a:t>¡confiad; </a:t>
            </a:r>
            <a:r>
              <a:rPr lang="es-PR" i="1" dirty="0">
                <a:latin typeface="Candara" panose="020E0502030303020204" pitchFamily="34" charset="0"/>
              </a:rPr>
              <a:t>yo he vencido al mundo!”</a:t>
            </a:r>
            <a:r>
              <a:rPr lang="es-PR" dirty="0">
                <a:latin typeface="Candara" panose="020E0502030303020204" pitchFamily="34" charset="0"/>
              </a:rPr>
              <a:t> (</a:t>
            </a:r>
            <a:r>
              <a:rPr lang="es-PR" dirty="0">
                <a:solidFill>
                  <a:srgbClr val="FF0000"/>
                </a:solidFill>
                <a:latin typeface="Candara" panose="020E0502030303020204" pitchFamily="34" charset="0"/>
              </a:rPr>
              <a:t>Juan 16:33</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40000"/>
                    </a14:imgEffect>
                    <a14:imgEffect>
                      <a14:brightnessContrast bright="16000" contrast="30000"/>
                    </a14:imgEffect>
                  </a14:imgLayer>
                </a14:imgProps>
              </a:ext>
            </a:extLst>
          </a:blip>
          <a:stretch>
            <a:fillRect/>
          </a:stretch>
        </p:blipFill>
        <p:spPr>
          <a:xfrm>
            <a:off x="5478194" y="2133600"/>
            <a:ext cx="3451714" cy="4261375"/>
          </a:xfrm>
          <a:prstGeom prst="rect">
            <a:avLst/>
          </a:prstGeom>
        </p:spPr>
      </p:pic>
    </p:spTree>
    <p:extLst>
      <p:ext uri="{BB962C8B-B14F-4D97-AF65-F5344CB8AC3E}">
        <p14:creationId xmlns:p14="http://schemas.microsoft.com/office/powerpoint/2010/main" val="117728886"/>
      </p:ext>
    </p:extLst>
  </p:cSld>
  <p:clrMapOvr>
    <a:masterClrMapping/>
  </p:clrMapOvr>
  <p:transition>
    <p:fade thruBlk="1"/>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Mensaje de la inminencia del castigo </a:t>
            </a:r>
            <a:r>
              <a:rPr lang="es-PR" sz="4000" dirty="0">
                <a:solidFill>
                  <a:srgbClr val="FF0000"/>
                </a:solidFill>
                <a:latin typeface="Candara" pitchFamily="34" charset="0"/>
                <a:cs typeface="Calibri" pitchFamily="34" charset="0"/>
              </a:rPr>
              <a:t>Amós 8.7-10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333999" cy="4719638"/>
          </a:xfrm>
        </p:spPr>
        <p:txBody>
          <a:bodyPr>
            <a:normAutofit fontScale="85000" lnSpcReduction="10000"/>
          </a:bodyPr>
          <a:lstStyle/>
          <a:p>
            <a:r>
              <a:rPr lang="es-PR" dirty="0">
                <a:latin typeface="Candara" panose="020E0502030303020204" pitchFamily="34" charset="0"/>
              </a:rPr>
              <a:t>Este país tan acostumbrado a fiestas y canciones populares se convertirá en un país de luto. </a:t>
            </a:r>
            <a:endParaRPr lang="es-PR" dirty="0" smtClean="0">
              <a:latin typeface="Candara" panose="020E0502030303020204" pitchFamily="34" charset="0"/>
            </a:endParaRPr>
          </a:p>
          <a:p>
            <a:r>
              <a:rPr lang="es-PR" dirty="0" smtClean="0">
                <a:latin typeface="Candara" panose="020E0502030303020204" pitchFamily="34" charset="0"/>
              </a:rPr>
              <a:t>La </a:t>
            </a:r>
            <a:r>
              <a:rPr lang="es-PR" dirty="0">
                <a:latin typeface="Candara" panose="020E0502030303020204" pitchFamily="34" charset="0"/>
              </a:rPr>
              <a:t>imagen que Amós invoca de nuevo es la muerte de los primogénitos de Egipto; sin embargo, esta vez serán los hijos únicos. </a:t>
            </a:r>
            <a:endParaRPr lang="es-PR" dirty="0" smtClean="0">
              <a:latin typeface="Candara" panose="020E0502030303020204" pitchFamily="34" charset="0"/>
            </a:endParaRPr>
          </a:p>
          <a:p>
            <a:r>
              <a:rPr lang="es-PR" dirty="0" smtClean="0">
                <a:latin typeface="Candara" panose="020E0502030303020204" pitchFamily="34" charset="0"/>
              </a:rPr>
              <a:t>Una </a:t>
            </a:r>
            <a:r>
              <a:rPr lang="es-PR" dirty="0">
                <a:latin typeface="Candara" panose="020E0502030303020204" pitchFamily="34" charset="0"/>
              </a:rPr>
              <a:t>vez más Amós hace referencia al “día de </a:t>
            </a:r>
            <a:r>
              <a:rPr lang="es-PR" dirty="0" smtClean="0">
                <a:latin typeface="Candara" panose="020E0502030303020204" pitchFamily="34" charset="0"/>
              </a:rPr>
              <a:t>Jehová” </a:t>
            </a:r>
            <a:r>
              <a:rPr lang="es-PR" dirty="0">
                <a:latin typeface="Candara" panose="020E0502030303020204" pitchFamily="34" charset="0"/>
              </a:rPr>
              <a:t>que menciona por primera vez en el capítulo cinco</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tretch>
            <a:fillRect/>
          </a:stretch>
        </p:blipFill>
        <p:spPr>
          <a:xfrm>
            <a:off x="5486400" y="1981200"/>
            <a:ext cx="3486150" cy="4648200"/>
          </a:xfrm>
          <a:prstGeom prst="rect">
            <a:avLst/>
          </a:prstGeom>
        </p:spPr>
      </p:pic>
    </p:spTree>
    <p:extLst>
      <p:ext uri="{BB962C8B-B14F-4D97-AF65-F5344CB8AC3E}">
        <p14:creationId xmlns:p14="http://schemas.microsoft.com/office/powerpoint/2010/main" val="415663797"/>
      </p:ext>
    </p:extLst>
  </p:cSld>
  <p:clrMapOvr>
    <a:masterClrMapping/>
  </p:clrMapOvr>
  <p:transition>
    <p:fade thruBlk="1"/>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4114" y="214313"/>
            <a:ext cx="7793037" cy="1462087"/>
          </a:xfrm>
        </p:spPr>
        <p:txBody>
          <a:bodyPr/>
          <a:lstStyle/>
          <a:p>
            <a:r>
              <a:rPr lang="es-PR" dirty="0" smtClean="0">
                <a:latin typeface="Candara" pitchFamily="34" charset="0"/>
                <a:cs typeface="Calibri" pitchFamily="34" charset="0"/>
              </a:rPr>
              <a:t>Hambre y Sed de la Palabra de Dios </a:t>
            </a:r>
            <a:r>
              <a:rPr lang="es-PR" sz="4000" dirty="0" smtClean="0">
                <a:solidFill>
                  <a:srgbClr val="FF0000"/>
                </a:solidFill>
                <a:latin typeface="Candara" pitchFamily="34" charset="0"/>
                <a:cs typeface="Calibri" pitchFamily="34" charset="0"/>
              </a:rPr>
              <a:t>Amós 8.11-14</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29</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5" name="Picture 4"/>
          <p:cNvPicPr>
            <a:picLocks noChangeAspect="1"/>
          </p:cNvPicPr>
          <p:nvPr/>
        </p:nvPicPr>
        <p:blipFill>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tretch>
            <a:fillRect/>
          </a:stretch>
        </p:blipFill>
        <p:spPr>
          <a:xfrm>
            <a:off x="1066800" y="1899323"/>
            <a:ext cx="6962775" cy="4827306"/>
          </a:xfrm>
          <a:prstGeom prst="rect">
            <a:avLst/>
          </a:prstGeom>
        </p:spPr>
      </p:pic>
    </p:spTree>
    <p:extLst>
      <p:ext uri="{BB962C8B-B14F-4D97-AF65-F5344CB8AC3E}">
        <p14:creationId xmlns:p14="http://schemas.microsoft.com/office/powerpoint/2010/main" val="3466165783"/>
      </p:ext>
    </p:extLst>
  </p:cSld>
  <p:clrMapOvr>
    <a:masterClrMapping/>
  </p:clrMapOvr>
  <p:transition>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p:cNvSpPr>
            <a:spLocks noGrp="1" noChangeArrowheads="1"/>
          </p:cNvSpPr>
          <p:nvPr>
            <p:ph type="sldNum" sz="quarter" idx="12"/>
          </p:nvPr>
        </p:nvSpPr>
        <p:spPr>
          <a:ln/>
        </p:spPr>
        <p:txBody>
          <a:bodyPr/>
          <a:lstStyle/>
          <a:p>
            <a:pPr>
              <a:defRPr/>
            </a:pPr>
            <a:fld id="{244539E1-5723-46F7-AC1E-E9CCE0994344}" type="slidenum">
              <a:rPr lang="en-US">
                <a:solidFill>
                  <a:srgbClr val="000000"/>
                </a:solidFill>
              </a:rPr>
              <a:pPr>
                <a:defRPr/>
              </a:pPr>
              <a:t>3</a:t>
            </a:fld>
            <a:endParaRPr lang="en-US">
              <a:solidFill>
                <a:srgbClr val="000000"/>
              </a:solidFill>
            </a:endParaRPr>
          </a:p>
        </p:txBody>
      </p:sp>
      <p:pic>
        <p:nvPicPr>
          <p:cNvPr id="5122" name="Picture 2" descr="rollos"/>
          <p:cNvPicPr>
            <a:picLocks noGrp="1" noChangeAspect="1" noChangeArrowheads="1"/>
          </p:cNvPicPr>
          <p:nvPr>
            <p:ph sz="half" idx="4294967295"/>
          </p:nvPr>
        </p:nvPicPr>
        <p:blipFill>
          <a:blip r:embed="rId3" cstate="email">
            <a:lum bright="10000" contrast="2000"/>
          </a:blip>
          <a:srcRect/>
          <a:stretch>
            <a:fillRect/>
          </a:stretch>
        </p:blipFill>
        <p:spPr>
          <a:xfrm>
            <a:off x="0" y="0"/>
            <a:ext cx="9144000" cy="6858000"/>
          </a:xfrm>
        </p:spPr>
      </p:pic>
      <p:sp>
        <p:nvSpPr>
          <p:cNvPr id="5123" name="Rectangle 3"/>
          <p:cNvSpPr>
            <a:spLocks noGrp="1" noChangeArrowheads="1"/>
          </p:cNvSpPr>
          <p:nvPr>
            <p:ph type="title"/>
          </p:nvPr>
        </p:nvSpPr>
        <p:spPr>
          <a:xfrm>
            <a:off x="2293938" y="214313"/>
            <a:ext cx="5326062" cy="1462087"/>
          </a:xfrm>
        </p:spPr>
        <p:txBody>
          <a:bodyPr/>
          <a:lstStyle/>
          <a:p>
            <a:pPr eaLnBrk="1" hangingPunct="1"/>
            <a:r>
              <a:rPr lang="es-PR" noProof="0" dirty="0" smtClean="0">
                <a:latin typeface="Candara" pitchFamily="34" charset="0"/>
                <a:cs typeface="Calibri" pitchFamily="34" charset="0"/>
              </a:rPr>
              <a:t>Versículo Clave:</a:t>
            </a:r>
          </a:p>
        </p:txBody>
      </p:sp>
      <p:sp>
        <p:nvSpPr>
          <p:cNvPr id="5124" name="Rectangle 4"/>
          <p:cNvSpPr>
            <a:spLocks noGrp="1" noChangeArrowheads="1"/>
          </p:cNvSpPr>
          <p:nvPr>
            <p:ph type="body" idx="1"/>
          </p:nvPr>
        </p:nvSpPr>
        <p:spPr>
          <a:xfrm>
            <a:off x="1981200" y="1600200"/>
            <a:ext cx="6934200" cy="4876800"/>
          </a:xfrm>
        </p:spPr>
        <p:txBody>
          <a:bodyPr>
            <a:normAutofit/>
          </a:bodyPr>
          <a:lstStyle/>
          <a:p>
            <a:r>
              <a:rPr lang="es-PR" sz="3600" dirty="0">
                <a:latin typeface="Candara" panose="020E0502030303020204" pitchFamily="34" charset="0"/>
              </a:rPr>
              <a:t>“</a:t>
            </a:r>
            <a:r>
              <a:rPr lang="es-PR" sz="3600" i="1" dirty="0">
                <a:latin typeface="Candara" panose="020E0502030303020204" pitchFamily="34" charset="0"/>
              </a:rPr>
              <a:t>Pues los plantaré sobre su tierra, y nunca más serán arrancados de su tierra que yo les di, ha dicho Jehová Dios tuyo.</a:t>
            </a:r>
            <a:r>
              <a:rPr lang="es-PR" sz="3600" dirty="0">
                <a:latin typeface="Candara" panose="020E0502030303020204" pitchFamily="34" charset="0"/>
              </a:rPr>
              <a:t>” </a:t>
            </a:r>
            <a:r>
              <a:rPr lang="es-PR" sz="3600" dirty="0">
                <a:solidFill>
                  <a:srgbClr val="FF0000"/>
                </a:solidFill>
                <a:latin typeface="Candara" panose="020E0502030303020204" pitchFamily="34" charset="0"/>
              </a:rPr>
              <a:t>(Amós 9.15, RVR60) </a:t>
            </a:r>
          </a:p>
        </p:txBody>
      </p:sp>
    </p:spTree>
  </p:cSld>
  <p:clrMapOvr>
    <a:masterClrMapping/>
  </p:clrMapOvr>
  <p:transition>
    <p:fade thruBlk="1"/>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Hambre y Sed de la Palabra de Dios </a:t>
            </a:r>
            <a:r>
              <a:rPr lang="es-PR" sz="4000" dirty="0">
                <a:solidFill>
                  <a:srgbClr val="FF0000"/>
                </a:solidFill>
                <a:latin typeface="Candara" pitchFamily="34" charset="0"/>
                <a:cs typeface="Calibri" pitchFamily="34" charset="0"/>
              </a:rPr>
              <a:t>Amós 8.11-14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30</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4750" cy="4719638"/>
          </a:xfrm>
        </p:spPr>
        <p:txBody>
          <a:bodyPr>
            <a:normAutofit fontScale="92500"/>
          </a:bodyPr>
          <a:lstStyle/>
          <a:p>
            <a:r>
              <a:rPr lang="es-PR" dirty="0">
                <a:latin typeface="Candara" panose="020E0502030303020204" pitchFamily="34" charset="0"/>
              </a:rPr>
              <a:t>“</a:t>
            </a:r>
            <a:r>
              <a:rPr lang="es-PR" i="1" dirty="0">
                <a:latin typeface="Candara" panose="020E0502030303020204" pitchFamily="34" charset="0"/>
              </a:rPr>
              <a:t>He aquí vienen días, dice Jehová el Señor, en los cuales enviaré hambre a la tierra, no hambre de pan, ni sed de agua, sino de oír la palabra de Jehová. E irán errantes de mar a mar; desde el norte hasta el oriente discurrirán buscando palabra de Jehová, y no la hallarán. En aquel tiempo las doncellas hermosas y los jóvenes desmayarán de sed. Los que juran por el pecado de Samaria, y dicen: Por tu Dios, oh Dan, y: Por el camino de </a:t>
            </a:r>
            <a:r>
              <a:rPr lang="es-PR" i="1" dirty="0" err="1">
                <a:latin typeface="Candara" panose="020E0502030303020204" pitchFamily="34" charset="0"/>
              </a:rPr>
              <a:t>Beerseba</a:t>
            </a:r>
            <a:r>
              <a:rPr lang="es-PR" i="1" dirty="0">
                <a:latin typeface="Candara" panose="020E0502030303020204" pitchFamily="34" charset="0"/>
              </a:rPr>
              <a:t>, caerán, y nunca más se levantarán.</a:t>
            </a:r>
            <a:r>
              <a:rPr lang="es-PR" dirty="0">
                <a:latin typeface="Candara" panose="020E0502030303020204" pitchFamily="34" charset="0"/>
              </a:rPr>
              <a:t>” </a:t>
            </a:r>
            <a:r>
              <a:rPr lang="es-PR" dirty="0">
                <a:solidFill>
                  <a:srgbClr val="FF0000"/>
                </a:solidFill>
                <a:latin typeface="Candara" panose="020E0502030303020204" pitchFamily="34" charset="0"/>
              </a:rPr>
              <a:t>(Amós 8.11–14, RVR60) </a:t>
            </a:r>
          </a:p>
        </p:txBody>
      </p:sp>
    </p:spTree>
    <p:extLst>
      <p:ext uri="{BB962C8B-B14F-4D97-AF65-F5344CB8AC3E}">
        <p14:creationId xmlns:p14="http://schemas.microsoft.com/office/powerpoint/2010/main" val="303469922"/>
      </p:ext>
    </p:extLst>
  </p:cSld>
  <p:clrMapOvr>
    <a:masterClrMapping/>
  </p:clrMapOvr>
  <p:transition>
    <p:fade thruBlk="1"/>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Hambre y Sed de la Palabra de Dios </a:t>
            </a:r>
            <a:r>
              <a:rPr lang="es-PR" sz="4000" dirty="0">
                <a:solidFill>
                  <a:srgbClr val="FF0000"/>
                </a:solidFill>
                <a:latin typeface="Candara" pitchFamily="34" charset="0"/>
                <a:cs typeface="Calibri" pitchFamily="34" charset="0"/>
              </a:rPr>
              <a:t>Amós 8.11-14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31</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029199" cy="4719638"/>
          </a:xfrm>
        </p:spPr>
        <p:txBody>
          <a:bodyPr>
            <a:normAutofit fontScale="85000" lnSpcReduction="20000"/>
          </a:bodyPr>
          <a:lstStyle/>
          <a:p>
            <a:r>
              <a:rPr lang="es-PR" dirty="0">
                <a:latin typeface="Candara" panose="020E0502030303020204" pitchFamily="34" charset="0"/>
              </a:rPr>
              <a:t>Estos versículos nos </a:t>
            </a:r>
            <a:r>
              <a:rPr lang="es-PR" dirty="0" smtClean="0">
                <a:latin typeface="Candara" panose="020E0502030303020204" pitchFamily="34" charset="0"/>
              </a:rPr>
              <a:t>demuestran </a:t>
            </a:r>
            <a:r>
              <a:rPr lang="es-PR" dirty="0">
                <a:latin typeface="Candara" panose="020E0502030303020204" pitchFamily="34" charset="0"/>
              </a:rPr>
              <a:t>el enorme poder oratorio de Amós. </a:t>
            </a:r>
          </a:p>
          <a:p>
            <a:r>
              <a:rPr lang="es-PR" dirty="0" smtClean="0">
                <a:latin typeface="Candara" panose="020E0502030303020204" pitchFamily="34" charset="0"/>
              </a:rPr>
              <a:t>El </a:t>
            </a:r>
            <a:r>
              <a:rPr lang="es-PR" dirty="0">
                <a:latin typeface="Candara" panose="020E0502030303020204" pitchFamily="34" charset="0"/>
              </a:rPr>
              <a:t>hambre más grave no se satisface con carne y pan. </a:t>
            </a:r>
            <a:endParaRPr lang="es-PR" dirty="0" smtClean="0">
              <a:latin typeface="Candara" panose="020E0502030303020204" pitchFamily="34" charset="0"/>
            </a:endParaRPr>
          </a:p>
          <a:p>
            <a:r>
              <a:rPr lang="es-PR" dirty="0" smtClean="0">
                <a:latin typeface="Candara" panose="020E0502030303020204" pitchFamily="34" charset="0"/>
              </a:rPr>
              <a:t>Esta </a:t>
            </a:r>
            <a:r>
              <a:rPr lang="es-PR" dirty="0">
                <a:latin typeface="Candara" panose="020E0502030303020204" pitchFamily="34" charset="0"/>
              </a:rPr>
              <a:t>gente tenía todo; no había lujos del Medio Oriente que ellos no pudieran comprar. </a:t>
            </a:r>
            <a:endParaRPr lang="es-PR" dirty="0" smtClean="0">
              <a:latin typeface="Candara" panose="020E0502030303020204" pitchFamily="34" charset="0"/>
            </a:endParaRPr>
          </a:p>
          <a:p>
            <a:r>
              <a:rPr lang="es-PR" dirty="0" smtClean="0">
                <a:latin typeface="Candara" panose="020E0502030303020204" pitchFamily="34" charset="0"/>
              </a:rPr>
              <a:t>Pero </a:t>
            </a:r>
            <a:r>
              <a:rPr lang="es-PR" dirty="0">
                <a:latin typeface="Candara" panose="020E0502030303020204" pitchFamily="34" charset="0"/>
              </a:rPr>
              <a:t>en su corazón había un espacio grande. Deseaban escuchar una palabra genuina de Dios.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29225" b="5571"/>
          <a:stretch/>
        </p:blipFill>
        <p:spPr>
          <a:xfrm>
            <a:off x="5297902" y="2109948"/>
            <a:ext cx="3812101" cy="3700143"/>
          </a:xfrm>
          <a:prstGeom prst="rect">
            <a:avLst/>
          </a:prstGeom>
        </p:spPr>
      </p:pic>
    </p:spTree>
    <p:extLst>
      <p:ext uri="{BB962C8B-B14F-4D97-AF65-F5344CB8AC3E}">
        <p14:creationId xmlns:p14="http://schemas.microsoft.com/office/powerpoint/2010/main" val="2259602270"/>
      </p:ext>
    </p:extLst>
  </p:cSld>
  <p:clrMapOvr>
    <a:masterClrMapping/>
  </p:clrMapOvr>
  <p:transition>
    <p:fade thruBlk="1"/>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Hambre y Sed de la Palabra de Dios </a:t>
            </a:r>
            <a:r>
              <a:rPr lang="es-PR" sz="4000" dirty="0">
                <a:solidFill>
                  <a:srgbClr val="FF0000"/>
                </a:solidFill>
                <a:latin typeface="Candara" pitchFamily="34" charset="0"/>
                <a:cs typeface="Calibri" pitchFamily="34" charset="0"/>
              </a:rPr>
              <a:t>Amós 8.11-14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32</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410199" cy="4719638"/>
          </a:xfrm>
        </p:spPr>
        <p:txBody>
          <a:bodyPr>
            <a:normAutofit fontScale="92500" lnSpcReduction="20000"/>
          </a:bodyPr>
          <a:lstStyle/>
          <a:p>
            <a:r>
              <a:rPr lang="es-PR" dirty="0" smtClean="0">
                <a:latin typeface="Candara" panose="020E0502030303020204" pitchFamily="34" charset="0"/>
              </a:rPr>
              <a:t>Sus </a:t>
            </a:r>
            <a:r>
              <a:rPr lang="es-PR" dirty="0">
                <a:latin typeface="Candara" panose="020E0502030303020204" pitchFamily="34" charset="0"/>
              </a:rPr>
              <a:t>profetas y sacerdotes falsos decían siempre lo que más les agradara, pero la gente supo que esto no era una palabra de Dios. </a:t>
            </a:r>
            <a:endParaRPr lang="es-PR" dirty="0" smtClean="0">
              <a:latin typeface="Candara" panose="020E0502030303020204" pitchFamily="34" charset="0"/>
            </a:endParaRPr>
          </a:p>
          <a:p>
            <a:r>
              <a:rPr lang="es-PR" dirty="0" smtClean="0">
                <a:latin typeface="Candara" panose="020E0502030303020204" pitchFamily="34" charset="0"/>
              </a:rPr>
              <a:t>Al </a:t>
            </a:r>
            <a:r>
              <a:rPr lang="es-PR" dirty="0">
                <a:latin typeface="Candara" panose="020E0502030303020204" pitchFamily="34" charset="0"/>
              </a:rPr>
              <a:t>fin se quedarían absolutamente solos. </a:t>
            </a:r>
            <a:endParaRPr lang="es-PR" dirty="0" smtClean="0">
              <a:latin typeface="Candara" panose="020E0502030303020204" pitchFamily="34" charset="0"/>
            </a:endParaRPr>
          </a:p>
          <a:p>
            <a:r>
              <a:rPr lang="es-PR" dirty="0" smtClean="0">
                <a:latin typeface="Candara" panose="020E0502030303020204" pitchFamily="34" charset="0"/>
              </a:rPr>
              <a:t>No </a:t>
            </a:r>
            <a:r>
              <a:rPr lang="es-PR" dirty="0">
                <a:latin typeface="Candara" panose="020E0502030303020204" pitchFamily="34" charset="0"/>
              </a:rPr>
              <a:t>sabían qué hacer ni cuál dirección debían tomar y no había ninguna palabra de Dios para orientarlos. </a:t>
            </a: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36854"/>
          <a:stretch/>
        </p:blipFill>
        <p:spPr>
          <a:xfrm>
            <a:off x="5422608" y="2068869"/>
            <a:ext cx="3721392" cy="4027131"/>
          </a:xfrm>
          <a:prstGeom prst="rect">
            <a:avLst/>
          </a:prstGeom>
        </p:spPr>
      </p:pic>
    </p:spTree>
    <p:extLst>
      <p:ext uri="{BB962C8B-B14F-4D97-AF65-F5344CB8AC3E}">
        <p14:creationId xmlns:p14="http://schemas.microsoft.com/office/powerpoint/2010/main" val="696899601"/>
      </p:ext>
    </p:extLst>
  </p:cSld>
  <p:clrMapOvr>
    <a:masterClrMapping/>
  </p:clrMapOvr>
  <p:transition>
    <p:fade thruBlk="1"/>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4114" y="152400"/>
            <a:ext cx="7793037" cy="1462087"/>
          </a:xfrm>
        </p:spPr>
        <p:txBody>
          <a:bodyPr/>
          <a:lstStyle/>
          <a:p>
            <a:r>
              <a:rPr lang="es-PR" dirty="0">
                <a:latin typeface="Candara" pitchFamily="34" charset="0"/>
                <a:cs typeface="Calibri" pitchFamily="34" charset="0"/>
              </a:rPr>
              <a:t>Vanos recursos para escapar de </a:t>
            </a:r>
            <a:r>
              <a:rPr lang="es-PR" dirty="0" smtClean="0">
                <a:latin typeface="Candara" pitchFamily="34" charset="0"/>
                <a:cs typeface="Calibri" pitchFamily="34" charset="0"/>
              </a:rPr>
              <a:t>Dios </a:t>
            </a:r>
            <a:r>
              <a:rPr lang="es-PR" sz="4000" dirty="0" smtClean="0">
                <a:solidFill>
                  <a:srgbClr val="FF0000"/>
                </a:solidFill>
                <a:latin typeface="Candara" pitchFamily="34" charset="0"/>
                <a:cs typeface="Calibri" pitchFamily="34" charset="0"/>
              </a:rPr>
              <a:t>Amós </a:t>
            </a:r>
            <a:r>
              <a:rPr lang="es-PR" sz="4000" dirty="0">
                <a:solidFill>
                  <a:srgbClr val="FF0000"/>
                </a:solidFill>
                <a:latin typeface="Candara" pitchFamily="34" charset="0"/>
                <a:cs typeface="Calibri" pitchFamily="34" charset="0"/>
              </a:rPr>
              <a:t>9.2-4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33</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2" name="Picture 1"/>
          <p:cNvPicPr>
            <a:picLocks noChangeAspect="1"/>
          </p:cNvPicPr>
          <p:nvPr/>
        </p:nvPicPr>
        <p:blipFill>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tretch>
            <a:fillRect/>
          </a:stretch>
        </p:blipFill>
        <p:spPr>
          <a:xfrm>
            <a:off x="990600" y="1889426"/>
            <a:ext cx="7187418" cy="4811412"/>
          </a:xfrm>
          <a:prstGeom prst="rect">
            <a:avLst/>
          </a:prstGeom>
        </p:spPr>
      </p:pic>
    </p:spTree>
    <p:extLst>
      <p:ext uri="{BB962C8B-B14F-4D97-AF65-F5344CB8AC3E}">
        <p14:creationId xmlns:p14="http://schemas.microsoft.com/office/powerpoint/2010/main" val="79994975"/>
      </p:ext>
    </p:extLst>
  </p:cSld>
  <p:clrMapOvr>
    <a:masterClrMapping/>
  </p:clrMapOvr>
  <p:transition>
    <p:fade thruBlk="1"/>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Vanos recursos para escapar de Dios </a:t>
            </a:r>
            <a:r>
              <a:rPr lang="es-PR" sz="4000" dirty="0">
                <a:solidFill>
                  <a:srgbClr val="FF0000"/>
                </a:solidFill>
                <a:latin typeface="Candara" pitchFamily="34" charset="0"/>
                <a:cs typeface="Calibri" pitchFamily="34" charset="0"/>
              </a:rPr>
              <a:t>Amós 9.2-4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4750" cy="4719638"/>
          </a:xfrm>
        </p:spPr>
        <p:txBody>
          <a:bodyPr>
            <a:normAutofit lnSpcReduction="10000"/>
          </a:bodyPr>
          <a:lstStyle/>
          <a:p>
            <a:r>
              <a:rPr lang="es-PR" dirty="0">
                <a:latin typeface="Candara" panose="020E0502030303020204" pitchFamily="34" charset="0"/>
              </a:rPr>
              <a:t>“</a:t>
            </a:r>
            <a:r>
              <a:rPr lang="es-PR" i="1" dirty="0">
                <a:latin typeface="Candara" panose="020E0502030303020204" pitchFamily="34" charset="0"/>
              </a:rPr>
              <a:t>Aunque cavasen hasta el </a:t>
            </a:r>
            <a:r>
              <a:rPr lang="es-PR" i="1" dirty="0" err="1">
                <a:latin typeface="Candara" panose="020E0502030303020204" pitchFamily="34" charset="0"/>
              </a:rPr>
              <a:t>Seol</a:t>
            </a:r>
            <a:r>
              <a:rPr lang="es-PR" i="1" dirty="0">
                <a:latin typeface="Candara" panose="020E0502030303020204" pitchFamily="34" charset="0"/>
              </a:rPr>
              <a:t>, de allá los tomará mi mano; y aunque subieren hasta el cielo, de allá los haré descender. Si se escondieren en la cumbre del Carmelo, allí los buscaré y los tomaré; y aunque se escondieren de delante de mis ojos en lo profundo del mar, allí mandaré a la serpiente y los morderá. Y si fueren en cautiverio delante de sus enemigos, allí mandaré la espada, y los matará; y pondré sobre ellos mis ojos para mal, y no para bien.</a:t>
            </a:r>
            <a:r>
              <a:rPr lang="es-PR" dirty="0">
                <a:latin typeface="Candara" panose="020E0502030303020204" pitchFamily="34" charset="0"/>
              </a:rPr>
              <a:t>” </a:t>
            </a:r>
            <a:r>
              <a:rPr lang="es-PR" dirty="0">
                <a:solidFill>
                  <a:srgbClr val="FF0000"/>
                </a:solidFill>
                <a:latin typeface="Candara" panose="020E0502030303020204" pitchFamily="34" charset="0"/>
              </a:rPr>
              <a:t>(Amós 9.2–4, RVR60) </a:t>
            </a:r>
          </a:p>
        </p:txBody>
      </p:sp>
    </p:spTree>
    <p:extLst>
      <p:ext uri="{BB962C8B-B14F-4D97-AF65-F5344CB8AC3E}">
        <p14:creationId xmlns:p14="http://schemas.microsoft.com/office/powerpoint/2010/main" val="344349753"/>
      </p:ext>
    </p:extLst>
  </p:cSld>
  <p:clrMapOvr>
    <a:masterClrMapping/>
  </p:clrMapOvr>
  <p:transition>
    <p:fade thruBlk="1"/>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Vanos recursos para escapar de Dios </a:t>
            </a:r>
            <a:r>
              <a:rPr lang="es-PR" sz="4000" dirty="0">
                <a:solidFill>
                  <a:srgbClr val="FF0000"/>
                </a:solidFill>
                <a:latin typeface="Candara" pitchFamily="34" charset="0"/>
                <a:cs typeface="Calibri" pitchFamily="34" charset="0"/>
              </a:rPr>
              <a:t>Amós 9.2-4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81599" cy="4719638"/>
          </a:xfrm>
        </p:spPr>
        <p:txBody>
          <a:bodyPr>
            <a:normAutofit/>
          </a:bodyPr>
          <a:lstStyle/>
          <a:p>
            <a:r>
              <a:rPr lang="es-PR" dirty="0">
                <a:latin typeface="Candara" panose="020E0502030303020204" pitchFamily="34" charset="0"/>
              </a:rPr>
              <a:t>La quinta y última visión tiene una relación estrecha con la visión que comienza con </a:t>
            </a:r>
            <a:r>
              <a:rPr lang="es-PR" dirty="0">
                <a:solidFill>
                  <a:srgbClr val="FF0000"/>
                </a:solidFill>
                <a:latin typeface="Candara" panose="020E0502030303020204" pitchFamily="34" charset="0"/>
              </a:rPr>
              <a:t>7:7</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En </a:t>
            </a:r>
            <a:r>
              <a:rPr lang="es-PR" dirty="0">
                <a:latin typeface="Candara" panose="020E0502030303020204" pitchFamily="34" charset="0"/>
              </a:rPr>
              <a:t>ambos se ve al Señor mientras observa a su pueblo y descubre que les falta sinceridad y honradez. </a:t>
            </a:r>
            <a:endParaRPr lang="es-PR" dirty="0" smtClean="0">
              <a:latin typeface="Candara" panose="020E0502030303020204" pitchFamily="34" charset="0"/>
            </a:endParaRPr>
          </a:p>
        </p:txBody>
      </p:sp>
      <p:pic>
        <p:nvPicPr>
          <p:cNvPr id="2" name="Picture 1"/>
          <p:cNvPicPr>
            <a:picLocks noChangeAspect="1"/>
          </p:cNvPicPr>
          <p:nvPr/>
        </p:nvPicPr>
        <p:blipFill>
          <a:blip r:embed="rId3" cstate="email">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tretch>
            <a:fillRect/>
          </a:stretch>
        </p:blipFill>
        <p:spPr>
          <a:xfrm>
            <a:off x="5301175" y="2209800"/>
            <a:ext cx="3480591" cy="4192154"/>
          </a:xfrm>
          <a:prstGeom prst="rect">
            <a:avLst/>
          </a:prstGeom>
        </p:spPr>
      </p:pic>
    </p:spTree>
    <p:extLst>
      <p:ext uri="{BB962C8B-B14F-4D97-AF65-F5344CB8AC3E}">
        <p14:creationId xmlns:p14="http://schemas.microsoft.com/office/powerpoint/2010/main" val="689364833"/>
      </p:ext>
    </p:extLst>
  </p:cSld>
  <p:clrMapOvr>
    <a:masterClrMapping/>
  </p:clrMapOvr>
  <p:transition>
    <p:fade thruBlk="1"/>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Vanos recursos para escapar de Dios </a:t>
            </a:r>
            <a:r>
              <a:rPr lang="es-PR" sz="4000" dirty="0">
                <a:solidFill>
                  <a:srgbClr val="FF0000"/>
                </a:solidFill>
                <a:latin typeface="Candara" pitchFamily="34" charset="0"/>
                <a:cs typeface="Calibri" pitchFamily="34" charset="0"/>
              </a:rPr>
              <a:t>Amós 9.2-4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81599" cy="4719638"/>
          </a:xfrm>
        </p:spPr>
        <p:txBody>
          <a:bodyPr>
            <a:normAutofit fontScale="92500" lnSpcReduction="20000"/>
          </a:bodyPr>
          <a:lstStyle/>
          <a:p>
            <a:r>
              <a:rPr lang="es-PR" dirty="0" smtClean="0">
                <a:latin typeface="Candara" panose="020E0502030303020204" pitchFamily="34" charset="0"/>
              </a:rPr>
              <a:t>Tomó </a:t>
            </a:r>
            <a:r>
              <a:rPr lang="es-PR" dirty="0">
                <a:latin typeface="Candara" panose="020E0502030303020204" pitchFamily="34" charset="0"/>
              </a:rPr>
              <a:t>la decisión de destruir la casa de refugio tradicional para el pueblo de Dios. </a:t>
            </a:r>
            <a:endParaRPr lang="es-PR" dirty="0" smtClean="0">
              <a:latin typeface="Candara" panose="020E0502030303020204" pitchFamily="34" charset="0"/>
            </a:endParaRPr>
          </a:p>
          <a:p>
            <a:r>
              <a:rPr lang="es-PR" dirty="0" smtClean="0">
                <a:latin typeface="Candara" panose="020E0502030303020204" pitchFamily="34" charset="0"/>
              </a:rPr>
              <a:t>Probablemente </a:t>
            </a:r>
            <a:r>
              <a:rPr lang="es-PR" dirty="0">
                <a:latin typeface="Candara" panose="020E0502030303020204" pitchFamily="34" charset="0"/>
              </a:rPr>
              <a:t>el mandamiento es a las huestes de ángeles; lo que tenían que hacer era quitar la cabeza de las columnas del templo de Betel para que cayese el techo sobre la gente dejándola sepultada bajo los escombros. </a:t>
            </a: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27626" r="372"/>
          <a:stretch/>
        </p:blipFill>
        <p:spPr>
          <a:xfrm>
            <a:off x="5513917" y="2090738"/>
            <a:ext cx="3630083" cy="4381500"/>
          </a:xfrm>
          <a:prstGeom prst="rect">
            <a:avLst/>
          </a:prstGeom>
        </p:spPr>
      </p:pic>
    </p:spTree>
    <p:extLst>
      <p:ext uri="{BB962C8B-B14F-4D97-AF65-F5344CB8AC3E}">
        <p14:creationId xmlns:p14="http://schemas.microsoft.com/office/powerpoint/2010/main" val="3789899548"/>
      </p:ext>
    </p:extLst>
  </p:cSld>
  <p:clrMapOvr>
    <a:masterClrMapping/>
  </p:clrMapOvr>
  <p:transition>
    <p:fade thruBlk="1"/>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Vanos recursos para escapar de Dios </a:t>
            </a:r>
            <a:r>
              <a:rPr lang="es-PR" sz="4000" dirty="0">
                <a:solidFill>
                  <a:srgbClr val="FF0000"/>
                </a:solidFill>
                <a:latin typeface="Candara" pitchFamily="34" charset="0"/>
                <a:cs typeface="Calibri" pitchFamily="34" charset="0"/>
              </a:rPr>
              <a:t>Amós 9.2-4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81599" cy="4719638"/>
          </a:xfrm>
        </p:spPr>
        <p:txBody>
          <a:bodyPr>
            <a:normAutofit/>
          </a:bodyPr>
          <a:lstStyle/>
          <a:p>
            <a:r>
              <a:rPr lang="es-PR" dirty="0" smtClean="0">
                <a:latin typeface="Candara" panose="020E0502030303020204" pitchFamily="34" charset="0"/>
              </a:rPr>
              <a:t>Sería </a:t>
            </a:r>
            <a:r>
              <a:rPr lang="es-PR" dirty="0">
                <a:latin typeface="Candara" panose="020E0502030303020204" pitchFamily="34" charset="0"/>
              </a:rPr>
              <a:t>exactamente como lo que pasó cuando Sansón derribó el templo de los filisteos, con lo que causó su propia muerte y la de muchos enemigos de Israel (</a:t>
            </a:r>
            <a:r>
              <a:rPr lang="es-PR" dirty="0" smtClean="0">
                <a:solidFill>
                  <a:srgbClr val="FF0000"/>
                </a:solidFill>
                <a:latin typeface="Candara" panose="020E0502030303020204" pitchFamily="34" charset="0"/>
              </a:rPr>
              <a:t>Jueces </a:t>
            </a:r>
            <a:r>
              <a:rPr lang="es-PR" dirty="0">
                <a:solidFill>
                  <a:srgbClr val="FF0000"/>
                </a:solidFill>
                <a:latin typeface="Candara" panose="020E0502030303020204" pitchFamily="34" charset="0"/>
              </a:rPr>
              <a:t>16:23–31</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3672" t="2212" b="2695"/>
          <a:stretch/>
        </p:blipFill>
        <p:spPr>
          <a:xfrm>
            <a:off x="5382587" y="2133600"/>
            <a:ext cx="3705072" cy="3657600"/>
          </a:xfrm>
          <a:prstGeom prst="rect">
            <a:avLst/>
          </a:prstGeom>
        </p:spPr>
      </p:pic>
    </p:spTree>
    <p:extLst>
      <p:ext uri="{BB962C8B-B14F-4D97-AF65-F5344CB8AC3E}">
        <p14:creationId xmlns:p14="http://schemas.microsoft.com/office/powerpoint/2010/main" val="806693179"/>
      </p:ext>
    </p:extLst>
  </p:cSld>
  <p:clrMapOvr>
    <a:masterClrMapping/>
  </p:clrMapOvr>
  <p:transition>
    <p:fade thruBlk="1"/>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tretch>
            <a:fillRect/>
          </a:stretch>
        </p:blipFill>
        <p:spPr>
          <a:xfrm>
            <a:off x="4343401" y="2405882"/>
            <a:ext cx="4620616" cy="3465462"/>
          </a:xfrm>
          <a:prstGeom prst="rect">
            <a:avLst/>
          </a:prstGeom>
        </p:spPr>
      </p:pic>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Vanos recursos para escapar de Dios </a:t>
            </a:r>
            <a:r>
              <a:rPr lang="es-PR" sz="4000" dirty="0">
                <a:solidFill>
                  <a:srgbClr val="FF0000"/>
                </a:solidFill>
                <a:latin typeface="Candara" pitchFamily="34" charset="0"/>
                <a:cs typeface="Calibri" pitchFamily="34" charset="0"/>
              </a:rPr>
              <a:t>Amós 9.2-4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81599" cy="4719638"/>
          </a:xfrm>
        </p:spPr>
        <p:txBody>
          <a:bodyPr>
            <a:normAutofit fontScale="92500" lnSpcReduction="10000"/>
          </a:bodyPr>
          <a:lstStyle/>
          <a:p>
            <a:r>
              <a:rPr lang="es-PR" dirty="0">
                <a:latin typeface="Candara" panose="020E0502030303020204" pitchFamily="34" charset="0"/>
              </a:rPr>
              <a:t>Probablemente la gente se había congregado para celebrar una fiesta de la cosecha. </a:t>
            </a:r>
            <a:endParaRPr lang="es-PR" dirty="0" smtClean="0">
              <a:latin typeface="Candara" panose="020E0502030303020204" pitchFamily="34" charset="0"/>
            </a:endParaRPr>
          </a:p>
          <a:p>
            <a:r>
              <a:rPr lang="es-PR" dirty="0" smtClean="0">
                <a:latin typeface="Candara" panose="020E0502030303020204" pitchFamily="34" charset="0"/>
              </a:rPr>
              <a:t>Los </a:t>
            </a:r>
            <a:r>
              <a:rPr lang="es-PR" dirty="0">
                <a:latin typeface="Candara" panose="020E0502030303020204" pitchFamily="34" charset="0"/>
              </a:rPr>
              <a:t>cultivos habían producido abundantemente. </a:t>
            </a:r>
            <a:endParaRPr lang="es-PR" dirty="0" smtClean="0">
              <a:latin typeface="Candara" panose="020E0502030303020204" pitchFamily="34" charset="0"/>
            </a:endParaRPr>
          </a:p>
          <a:p>
            <a:r>
              <a:rPr lang="es-PR" dirty="0" smtClean="0">
                <a:latin typeface="Candara" panose="020E0502030303020204" pitchFamily="34" charset="0"/>
              </a:rPr>
              <a:t>Tenían </a:t>
            </a:r>
            <a:r>
              <a:rPr lang="es-PR" dirty="0">
                <a:latin typeface="Candara" panose="020E0502030303020204" pitchFamily="34" charset="0"/>
              </a:rPr>
              <a:t>trigo, cebada, aceite de olivo y vino para suplir sus necesidades por muchos meses. </a:t>
            </a:r>
            <a:endParaRPr lang="es-PR" dirty="0" smtClean="0">
              <a:latin typeface="Candara" panose="020E0502030303020204" pitchFamily="34" charset="0"/>
            </a:endParaRPr>
          </a:p>
        </p:txBody>
      </p:sp>
    </p:spTree>
    <p:extLst>
      <p:ext uri="{BB962C8B-B14F-4D97-AF65-F5344CB8AC3E}">
        <p14:creationId xmlns:p14="http://schemas.microsoft.com/office/powerpoint/2010/main" val="929078882"/>
      </p:ext>
    </p:extLst>
  </p:cSld>
  <p:clrMapOvr>
    <a:masterClrMapping/>
  </p:clrMapOvr>
  <p:transition>
    <p:fade thruBlk="1"/>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Vanos recursos para escapar de Dios </a:t>
            </a:r>
            <a:r>
              <a:rPr lang="es-PR" sz="4000" dirty="0">
                <a:solidFill>
                  <a:srgbClr val="FF0000"/>
                </a:solidFill>
                <a:latin typeface="Candara" pitchFamily="34" charset="0"/>
                <a:cs typeface="Calibri" pitchFamily="34" charset="0"/>
              </a:rPr>
              <a:t>Amós 9.2-4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81599" cy="4719638"/>
          </a:xfrm>
        </p:spPr>
        <p:txBody>
          <a:bodyPr>
            <a:normAutofit fontScale="85000" lnSpcReduction="20000"/>
          </a:bodyPr>
          <a:lstStyle/>
          <a:p>
            <a:r>
              <a:rPr lang="es-PR" dirty="0" smtClean="0">
                <a:latin typeface="Candara" panose="020E0502030303020204" pitchFamily="34" charset="0"/>
              </a:rPr>
              <a:t>Entonces </a:t>
            </a:r>
            <a:r>
              <a:rPr lang="es-PR" dirty="0">
                <a:latin typeface="Candara" panose="020E0502030303020204" pitchFamily="34" charset="0"/>
              </a:rPr>
              <a:t>algo horrible les pasa; Dios manda a sus ángeles a destruir el templo donde se han congregado. </a:t>
            </a:r>
            <a:endParaRPr lang="es-PR" dirty="0" smtClean="0">
              <a:latin typeface="Candara" panose="020E0502030303020204" pitchFamily="34" charset="0"/>
            </a:endParaRPr>
          </a:p>
          <a:p>
            <a:r>
              <a:rPr lang="es-PR" dirty="0" smtClean="0">
                <a:latin typeface="Candara" panose="020E0502030303020204" pitchFamily="34" charset="0"/>
              </a:rPr>
              <a:t>Destruye </a:t>
            </a:r>
            <a:r>
              <a:rPr lang="es-PR" dirty="0">
                <a:latin typeface="Candara" panose="020E0502030303020204" pitchFamily="34" charset="0"/>
              </a:rPr>
              <a:t>el mismo altar donde han colocado las primera frutas de su cosecha. Ni los cuernos del altar sirven como lugar de protección. </a:t>
            </a:r>
            <a:endParaRPr lang="es-PR" dirty="0" smtClean="0">
              <a:latin typeface="Candara" panose="020E0502030303020204" pitchFamily="34" charset="0"/>
            </a:endParaRPr>
          </a:p>
          <a:p>
            <a:r>
              <a:rPr lang="es-PR" dirty="0" smtClean="0">
                <a:latin typeface="Candara" panose="020E0502030303020204" pitchFamily="34" charset="0"/>
              </a:rPr>
              <a:t>Dios </a:t>
            </a:r>
            <a:r>
              <a:rPr lang="es-PR" dirty="0">
                <a:latin typeface="Candara" panose="020E0502030303020204" pitchFamily="34" charset="0"/>
              </a:rPr>
              <a:t>va a llegar a Betel no para recibir sus ofrendas sino para aplicar el castigo que merece su pueblo</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a:blip r:embed="rId3" cstate="email">
            <a:extLst>
              <a:ext uri="{BEBA8EAE-BF5A-486C-A8C5-ECC9F3942E4B}">
                <a14:imgProps xmlns:a14="http://schemas.microsoft.com/office/drawing/2010/main">
                  <a14:imgLayer r:embed="rId4">
                    <a14:imgEffect>
                      <a14:sharpenSoften amount="35000"/>
                    </a14:imgEffect>
                    <a14:imgEffect>
                      <a14:brightnessContrast bright="13000"/>
                    </a14:imgEffect>
                  </a14:imgLayer>
                </a14:imgProps>
              </a:ext>
              <a:ext uri="{28A0092B-C50C-407E-A947-70E740481C1C}">
                <a14:useLocalDpi xmlns:a14="http://schemas.microsoft.com/office/drawing/2010/main"/>
              </a:ext>
            </a:extLst>
          </a:blip>
          <a:stretch>
            <a:fillRect/>
          </a:stretch>
        </p:blipFill>
        <p:spPr>
          <a:xfrm>
            <a:off x="5529646" y="2079638"/>
            <a:ext cx="3080954" cy="4358567"/>
          </a:xfrm>
          <a:prstGeom prst="rect">
            <a:avLst/>
          </a:prstGeom>
        </p:spPr>
      </p:pic>
    </p:spTree>
    <p:extLst>
      <p:ext uri="{BB962C8B-B14F-4D97-AF65-F5344CB8AC3E}">
        <p14:creationId xmlns:p14="http://schemas.microsoft.com/office/powerpoint/2010/main" val="1290214531"/>
      </p:ext>
    </p:extLst>
  </p:cSld>
  <p:clrMapOvr>
    <a:masterClrMapping/>
  </p:clrMapOvr>
  <p:transition>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Rectangle 2"/>
          <p:cNvSpPr>
            <a:spLocks noGrp="1" noChangeArrowheads="1"/>
          </p:cNvSpPr>
          <p:nvPr>
            <p:ph type="title"/>
          </p:nvPr>
        </p:nvSpPr>
        <p:spPr/>
        <p:txBody>
          <a:bodyPr/>
          <a:lstStyle/>
          <a:p>
            <a:r>
              <a:rPr lang="es-PR" noProof="0" dirty="0" smtClean="0">
                <a:latin typeface="Candara" pitchFamily="34" charset="0"/>
                <a:cs typeface="Calibri" pitchFamily="34" charset="0"/>
              </a:rPr>
              <a:t>Bosquejo de Estudio</a:t>
            </a:r>
            <a:endParaRPr lang="es-PR" noProof="0" dirty="0">
              <a:latin typeface="Candara" pitchFamily="34" charset="0"/>
              <a:cs typeface="Calibri" pitchFamily="34" charset="0"/>
            </a:endParaRPr>
          </a:p>
        </p:txBody>
      </p:sp>
      <p:sp>
        <p:nvSpPr>
          <p:cNvPr id="317443" name="Rectangle 3"/>
          <p:cNvSpPr>
            <a:spLocks noGrp="1" noChangeArrowheads="1"/>
          </p:cNvSpPr>
          <p:nvPr>
            <p:ph type="body" idx="1"/>
          </p:nvPr>
        </p:nvSpPr>
        <p:spPr>
          <a:xfrm>
            <a:off x="304800" y="1905000"/>
            <a:ext cx="8639176" cy="4800600"/>
          </a:xfrm>
        </p:spPr>
        <p:txBody>
          <a:bodyPr>
            <a:normAutofit lnSpcReduction="10000"/>
          </a:bodyPr>
          <a:lstStyle/>
          <a:p>
            <a:r>
              <a:rPr lang="es-PR" sz="3600" dirty="0" smtClean="0">
                <a:latin typeface="Candara" pitchFamily="34" charset="0"/>
                <a:cs typeface="Calibri" pitchFamily="34" charset="0"/>
              </a:rPr>
              <a:t>Mensaje contra injusticia social</a:t>
            </a:r>
            <a:endParaRPr lang="es-PR" sz="3600" noProof="0" dirty="0" smtClean="0">
              <a:latin typeface="Candara" pitchFamily="34" charset="0"/>
              <a:cs typeface="Calibri" pitchFamily="34" charset="0"/>
            </a:endParaRPr>
          </a:p>
          <a:p>
            <a:pPr lvl="1"/>
            <a:r>
              <a:rPr lang="es-PR" sz="3200" noProof="0" dirty="0" smtClean="0">
                <a:solidFill>
                  <a:srgbClr val="FF0000"/>
                </a:solidFill>
                <a:latin typeface="Candara" pitchFamily="34" charset="0"/>
                <a:ea typeface="+mn-ea"/>
                <a:cs typeface="Calibri" pitchFamily="34" charset="0"/>
              </a:rPr>
              <a:t>Amós 8.4-6</a:t>
            </a:r>
          </a:p>
          <a:p>
            <a:r>
              <a:rPr lang="es-PR" sz="3600" dirty="0" smtClean="0">
                <a:latin typeface="Candara" pitchFamily="34" charset="0"/>
                <a:cs typeface="Calibri" pitchFamily="34" charset="0"/>
              </a:rPr>
              <a:t>Mensaje de la inminencia del castigo</a:t>
            </a:r>
          </a:p>
          <a:p>
            <a:pPr lvl="1"/>
            <a:r>
              <a:rPr lang="es-PR" sz="3200" dirty="0" smtClean="0">
                <a:solidFill>
                  <a:srgbClr val="FF0000"/>
                </a:solidFill>
                <a:latin typeface="Candara" pitchFamily="34" charset="0"/>
                <a:cs typeface="Calibri" pitchFamily="34" charset="0"/>
              </a:rPr>
              <a:t>Amós 8.7-10</a:t>
            </a:r>
          </a:p>
          <a:p>
            <a:r>
              <a:rPr lang="es-PR" sz="3600" dirty="0" smtClean="0">
                <a:latin typeface="Candara" pitchFamily="34" charset="0"/>
                <a:cs typeface="Calibri" pitchFamily="34" charset="0"/>
              </a:rPr>
              <a:t>Vanos recursos para escapar de Dios</a:t>
            </a:r>
          </a:p>
          <a:p>
            <a:pPr lvl="1"/>
            <a:r>
              <a:rPr lang="es-PR" sz="3200" dirty="0" smtClean="0">
                <a:solidFill>
                  <a:srgbClr val="FF0000"/>
                </a:solidFill>
                <a:latin typeface="Candara" pitchFamily="34" charset="0"/>
                <a:cs typeface="Calibri" pitchFamily="34" charset="0"/>
              </a:rPr>
              <a:t>Amós 9.2-4</a:t>
            </a:r>
          </a:p>
          <a:p>
            <a:r>
              <a:rPr lang="es-PR" sz="3600" dirty="0" smtClean="0">
                <a:latin typeface="Candara" pitchFamily="34" charset="0"/>
                <a:cs typeface="Calibri" pitchFamily="34" charset="0"/>
              </a:rPr>
              <a:t>Promesa de restauración de Judá e Israe</a:t>
            </a:r>
            <a:r>
              <a:rPr lang="es-PR" sz="3600" dirty="0">
                <a:latin typeface="Candara" pitchFamily="34" charset="0"/>
                <a:cs typeface="Calibri" pitchFamily="34" charset="0"/>
              </a:rPr>
              <a:t>l</a:t>
            </a:r>
          </a:p>
          <a:p>
            <a:pPr lvl="1"/>
            <a:r>
              <a:rPr lang="es-PR" sz="3200" dirty="0">
                <a:solidFill>
                  <a:srgbClr val="FF0000"/>
                </a:solidFill>
                <a:latin typeface="Candara" pitchFamily="34" charset="0"/>
                <a:cs typeface="Calibri" pitchFamily="34" charset="0"/>
              </a:rPr>
              <a:t>Amós </a:t>
            </a:r>
            <a:r>
              <a:rPr lang="es-PR" sz="3200" dirty="0" smtClean="0">
                <a:solidFill>
                  <a:srgbClr val="FF0000"/>
                </a:solidFill>
                <a:latin typeface="Candara" pitchFamily="34" charset="0"/>
                <a:cs typeface="Calibri" pitchFamily="34" charset="0"/>
              </a:rPr>
              <a:t>9.11-15</a:t>
            </a:r>
            <a:endParaRPr lang="es-PR" sz="3200" dirty="0">
              <a:solidFill>
                <a:srgbClr val="FF0000"/>
              </a:solidFill>
              <a:latin typeface="Candara" pitchFamily="34" charset="0"/>
              <a:cs typeface="Calibri" pitchFamily="34" charset="0"/>
            </a:endParaRPr>
          </a:p>
        </p:txBody>
      </p:sp>
      <p:sp>
        <p:nvSpPr>
          <p:cNvPr id="7" name="Slide Number Placeholder 5"/>
          <p:cNvSpPr>
            <a:spLocks noGrp="1"/>
          </p:cNvSpPr>
          <p:nvPr>
            <p:ph type="sldNum" sz="quarter" idx="12"/>
          </p:nvPr>
        </p:nvSpPr>
        <p:spPr/>
        <p:txBody>
          <a:bodyPr/>
          <a:lstStyle/>
          <a:p>
            <a:fld id="{5A691704-8AD3-4869-913C-6C059867AFF4}" type="slidenum">
              <a:rPr lang="en-US" smtClean="0">
                <a:solidFill>
                  <a:srgbClr val="000000"/>
                </a:solidFill>
              </a:rPr>
              <a:pPr/>
              <a:t>4</a:t>
            </a:fld>
            <a:endParaRPr lang="en-US">
              <a:solidFill>
                <a:srgbClr val="000000"/>
              </a:solidFill>
            </a:endParaRPr>
          </a:p>
        </p:txBody>
      </p:sp>
    </p:spTree>
  </p:cSld>
  <p:clrMapOvr>
    <a:masterClrMapping/>
  </p:clrMapOvr>
  <p:transition>
    <p:fade thruBlk="1"/>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Vanos recursos para escapar de Dios </a:t>
            </a:r>
            <a:r>
              <a:rPr lang="es-PR" sz="4000" dirty="0">
                <a:solidFill>
                  <a:srgbClr val="FF0000"/>
                </a:solidFill>
                <a:latin typeface="Candara" pitchFamily="34" charset="0"/>
                <a:cs typeface="Calibri" pitchFamily="34" charset="0"/>
              </a:rPr>
              <a:t>Amós 9.2-4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81599" cy="4719638"/>
          </a:xfrm>
        </p:spPr>
        <p:txBody>
          <a:bodyPr>
            <a:normAutofit fontScale="92500" lnSpcReduction="20000"/>
          </a:bodyPr>
          <a:lstStyle/>
          <a:p>
            <a:r>
              <a:rPr lang="es-PR" dirty="0">
                <a:latin typeface="Candara" panose="020E0502030303020204" pitchFamily="34" charset="0"/>
              </a:rPr>
              <a:t>Amós describe el juicio como un terremoto como nunca han visto antes. </a:t>
            </a:r>
            <a:endParaRPr lang="es-PR" dirty="0" smtClean="0">
              <a:latin typeface="Candara" panose="020E0502030303020204" pitchFamily="34" charset="0"/>
            </a:endParaRPr>
          </a:p>
          <a:p>
            <a:r>
              <a:rPr lang="es-PR" dirty="0" smtClean="0">
                <a:latin typeface="Candara" panose="020E0502030303020204" pitchFamily="34" charset="0"/>
              </a:rPr>
              <a:t>No </a:t>
            </a:r>
            <a:r>
              <a:rPr lang="es-PR" dirty="0">
                <a:latin typeface="Candara" panose="020E0502030303020204" pitchFamily="34" charset="0"/>
              </a:rPr>
              <a:t>habrá ningún sitio de refugio de este desastre; nadie puede escapar de la mano de Dios. </a:t>
            </a:r>
            <a:endParaRPr lang="es-PR" dirty="0" smtClean="0">
              <a:latin typeface="Candara" panose="020E0502030303020204" pitchFamily="34" charset="0"/>
            </a:endParaRPr>
          </a:p>
          <a:p>
            <a:r>
              <a:rPr lang="es-PR" dirty="0" smtClean="0">
                <a:latin typeface="Candara" panose="020E0502030303020204" pitchFamily="34" charset="0"/>
              </a:rPr>
              <a:t>Es </a:t>
            </a:r>
            <a:r>
              <a:rPr lang="es-PR" dirty="0">
                <a:latin typeface="Candara" panose="020E0502030303020204" pitchFamily="34" charset="0"/>
              </a:rPr>
              <a:t>imposible saber si Amós habría leído el </a:t>
            </a:r>
            <a:r>
              <a:rPr lang="es-PR" dirty="0">
                <a:solidFill>
                  <a:srgbClr val="FF0000"/>
                </a:solidFill>
                <a:latin typeface="Candara" panose="020E0502030303020204" pitchFamily="34" charset="0"/>
              </a:rPr>
              <a:t>Salmo 139:7–12</a:t>
            </a:r>
            <a:r>
              <a:rPr lang="es-PR" dirty="0">
                <a:latin typeface="Candara" panose="020E0502030303020204" pitchFamily="34" charset="0"/>
              </a:rPr>
              <a:t> antes de proclamar este mensaje.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38047"/>
          <a:stretch/>
        </p:blipFill>
        <p:spPr>
          <a:xfrm>
            <a:off x="5357446" y="1981200"/>
            <a:ext cx="3722357" cy="4393462"/>
          </a:xfrm>
          <a:prstGeom prst="rect">
            <a:avLst/>
          </a:prstGeom>
        </p:spPr>
      </p:pic>
    </p:spTree>
    <p:extLst>
      <p:ext uri="{BB962C8B-B14F-4D97-AF65-F5344CB8AC3E}">
        <p14:creationId xmlns:p14="http://schemas.microsoft.com/office/powerpoint/2010/main" val="3604818848"/>
      </p:ext>
    </p:extLst>
  </p:cSld>
  <p:clrMapOvr>
    <a:masterClrMapping/>
  </p:clrMapOvr>
  <p:transition>
    <p:fade thruBlk="1"/>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Vanos recursos para escapar de Dios </a:t>
            </a:r>
            <a:r>
              <a:rPr lang="es-PR" sz="4000" dirty="0">
                <a:solidFill>
                  <a:srgbClr val="FF0000"/>
                </a:solidFill>
                <a:latin typeface="Candara" pitchFamily="34" charset="0"/>
                <a:cs typeface="Calibri" pitchFamily="34" charset="0"/>
              </a:rPr>
              <a:t>Amós 9.2-4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81599" cy="4719638"/>
          </a:xfrm>
        </p:spPr>
        <p:txBody>
          <a:bodyPr>
            <a:normAutofit/>
          </a:bodyPr>
          <a:lstStyle/>
          <a:p>
            <a:r>
              <a:rPr lang="es-PR" dirty="0" smtClean="0">
                <a:latin typeface="Candara" panose="020E0502030303020204" pitchFamily="34" charset="0"/>
              </a:rPr>
              <a:t>Lo </a:t>
            </a:r>
            <a:r>
              <a:rPr lang="es-PR" dirty="0">
                <a:latin typeface="Candara" panose="020E0502030303020204" pitchFamily="34" charset="0"/>
              </a:rPr>
              <a:t>que sí es evidente es que tal como Isaías veinte años más tarde tuvo una visión de Dios (</a:t>
            </a:r>
            <a:r>
              <a:rPr lang="es-PR" dirty="0" smtClean="0">
                <a:solidFill>
                  <a:srgbClr val="FF0000"/>
                </a:solidFill>
                <a:latin typeface="Candara" panose="020E0502030303020204" pitchFamily="34" charset="0"/>
              </a:rPr>
              <a:t>Isaías </a:t>
            </a:r>
            <a:r>
              <a:rPr lang="es-PR" dirty="0">
                <a:solidFill>
                  <a:srgbClr val="FF0000"/>
                </a:solidFill>
                <a:latin typeface="Candara" panose="020E0502030303020204" pitchFamily="34" charset="0"/>
              </a:rPr>
              <a:t>6</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Amós </a:t>
            </a:r>
            <a:r>
              <a:rPr lang="es-PR" dirty="0">
                <a:latin typeface="Candara" panose="020E0502030303020204" pitchFamily="34" charset="0"/>
              </a:rPr>
              <a:t>ha visto al Señor no “sentado sobre un trono alto y sublime”, sino </a:t>
            </a:r>
            <a:r>
              <a:rPr lang="es-PR" i="1" dirty="0">
                <a:latin typeface="Candara" panose="020E0502030303020204" pitchFamily="34" charset="0"/>
              </a:rPr>
              <a:t>de pie sobre el altar </a:t>
            </a:r>
            <a:r>
              <a:rPr lang="es-PR" dirty="0">
                <a:latin typeface="Candara" panose="020E0502030303020204" pitchFamily="34" charset="0"/>
              </a:rPr>
              <a:t>en juicio sobre el pueblo. </a:t>
            </a:r>
          </a:p>
        </p:txBody>
      </p:sp>
      <p:pic>
        <p:nvPicPr>
          <p:cNvPr id="2" name="Picture 1"/>
          <p:cNvPicPr>
            <a:picLocks noChangeAspect="1"/>
          </p:cNvPicPr>
          <p:nvPr/>
        </p:nvPicPr>
        <p:blipFill>
          <a:blip r:embed="rId3" cstate="email">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tretch>
            <a:fillRect/>
          </a:stretch>
        </p:blipFill>
        <p:spPr>
          <a:xfrm>
            <a:off x="5354698" y="2089675"/>
            <a:ext cx="3484502" cy="4280387"/>
          </a:xfrm>
          <a:prstGeom prst="rect">
            <a:avLst/>
          </a:prstGeom>
        </p:spPr>
      </p:pic>
    </p:spTree>
    <p:extLst>
      <p:ext uri="{BB962C8B-B14F-4D97-AF65-F5344CB8AC3E}">
        <p14:creationId xmlns:p14="http://schemas.microsoft.com/office/powerpoint/2010/main" val="26756857"/>
      </p:ext>
    </p:extLst>
  </p:cSld>
  <p:clrMapOvr>
    <a:masterClrMapping/>
  </p:clrMapOvr>
  <p:transition>
    <p:fade thruBlk="1"/>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Vanos recursos para escapar de Dios </a:t>
            </a:r>
            <a:r>
              <a:rPr lang="es-PR" sz="4000" dirty="0">
                <a:solidFill>
                  <a:srgbClr val="FF0000"/>
                </a:solidFill>
                <a:latin typeface="Candara" pitchFamily="34" charset="0"/>
                <a:cs typeface="Calibri" pitchFamily="34" charset="0"/>
              </a:rPr>
              <a:t>Amós 9.2-4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81599" cy="4719638"/>
          </a:xfrm>
        </p:spPr>
        <p:txBody>
          <a:bodyPr>
            <a:normAutofit fontScale="92500" lnSpcReduction="10000"/>
          </a:bodyPr>
          <a:lstStyle/>
          <a:p>
            <a:r>
              <a:rPr lang="es-PR" dirty="0">
                <a:latin typeface="Candara" panose="020E0502030303020204" pitchFamily="34" charset="0"/>
              </a:rPr>
              <a:t>En esta visión Amós comprendió que no hay lugar en la tierra, los cielos o el mar a donde uno pueda ir para escapar de la presencia de Dios. </a:t>
            </a:r>
            <a:endParaRPr lang="es-PR" dirty="0" smtClean="0">
              <a:latin typeface="Candara" panose="020E0502030303020204" pitchFamily="34" charset="0"/>
            </a:endParaRPr>
          </a:p>
          <a:p>
            <a:r>
              <a:rPr lang="es-PR" dirty="0" smtClean="0">
                <a:latin typeface="Candara" panose="020E0502030303020204" pitchFamily="34" charset="0"/>
              </a:rPr>
              <a:t>El </a:t>
            </a:r>
            <a:r>
              <a:rPr lang="es-PR" dirty="0">
                <a:latin typeface="Candara" panose="020E0502030303020204" pitchFamily="34" charset="0"/>
              </a:rPr>
              <a:t>monte Carmelo asciende a unos 900 m sobre el nivel de mar y está lleno de cuevas, más de </a:t>
            </a:r>
            <a:r>
              <a:rPr lang="es-PR" dirty="0" smtClean="0">
                <a:latin typeface="Candara" panose="020E0502030303020204" pitchFamily="34" charset="0"/>
              </a:rPr>
              <a:t>2,000 </a:t>
            </a:r>
            <a:r>
              <a:rPr lang="es-PR" dirty="0">
                <a:latin typeface="Candara" panose="020E0502030303020204" pitchFamily="34" charset="0"/>
              </a:rPr>
              <a:t>según los judíos. </a:t>
            </a:r>
            <a:endParaRPr lang="es-PR" dirty="0" smtClean="0">
              <a:latin typeface="Candara" panose="020E0502030303020204" pitchFamily="34" charset="0"/>
            </a:endParaRPr>
          </a:p>
        </p:txBody>
      </p:sp>
      <p:pic>
        <p:nvPicPr>
          <p:cNvPr id="2" name="Picture 1"/>
          <p:cNvPicPr>
            <a:picLocks noChangeAspect="1"/>
          </p:cNvPicPr>
          <p:nvPr/>
        </p:nvPicPr>
        <p:blipFill>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tretch>
            <a:fillRect/>
          </a:stretch>
        </p:blipFill>
        <p:spPr>
          <a:xfrm>
            <a:off x="5349204" y="2180978"/>
            <a:ext cx="3718596" cy="4270158"/>
          </a:xfrm>
          <a:prstGeom prst="rect">
            <a:avLst/>
          </a:prstGeom>
        </p:spPr>
      </p:pic>
    </p:spTree>
    <p:extLst>
      <p:ext uri="{BB962C8B-B14F-4D97-AF65-F5344CB8AC3E}">
        <p14:creationId xmlns:p14="http://schemas.microsoft.com/office/powerpoint/2010/main" val="1229525713"/>
      </p:ext>
    </p:extLst>
  </p:cSld>
  <p:clrMapOvr>
    <a:masterClrMapping/>
  </p:clrMapOvr>
  <p:transition>
    <p:fade thruBlk="1"/>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5"/>
            <a:ext cx="7793037" cy="623886"/>
          </a:xfrm>
        </p:spPr>
        <p:txBody>
          <a:bodyPr/>
          <a:lstStyle/>
          <a:p>
            <a:r>
              <a:rPr lang="es-ES" dirty="0">
                <a:latin typeface="Candara" panose="020E0502030303020204" pitchFamily="34" charset="0"/>
              </a:rPr>
              <a:t>El monte Carmelo</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2" name="Picture 1"/>
          <p:cNvPicPr>
            <a:picLocks noChangeAspect="1"/>
          </p:cNvPicPr>
          <p:nvPr/>
        </p:nvPicPr>
        <p:blipFill>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tretch>
            <a:fillRect/>
          </a:stretch>
        </p:blipFill>
        <p:spPr>
          <a:xfrm>
            <a:off x="-8206" y="953842"/>
            <a:ext cx="9152206" cy="4713317"/>
          </a:xfrm>
          <a:prstGeom prst="rect">
            <a:avLst/>
          </a:prstGeom>
        </p:spPr>
      </p:pic>
      <p:sp>
        <p:nvSpPr>
          <p:cNvPr id="7" name="Content Placeholder 1"/>
          <p:cNvSpPr>
            <a:spLocks noGrp="1"/>
          </p:cNvSpPr>
          <p:nvPr>
            <p:ph idx="1"/>
          </p:nvPr>
        </p:nvSpPr>
        <p:spPr>
          <a:xfrm>
            <a:off x="96570" y="5667159"/>
            <a:ext cx="8971230" cy="1226010"/>
          </a:xfrm>
        </p:spPr>
        <p:txBody>
          <a:bodyPr>
            <a:noAutofit/>
          </a:bodyPr>
          <a:lstStyle/>
          <a:p>
            <a:r>
              <a:rPr lang="es-PR" sz="2400" dirty="0">
                <a:latin typeface="Candara" panose="020E0502030303020204" pitchFamily="34" charset="0"/>
              </a:rPr>
              <a:t>Localizado cerca de la costa del Mediterráneo y de la presente ciudad de Haifa, el Monte Carmelo se levanta a unos 190 m sobre la llanura y marca la entrada al valle de </a:t>
            </a:r>
            <a:r>
              <a:rPr lang="es-PR" sz="2400" dirty="0" err="1">
                <a:latin typeface="Candara" panose="020E0502030303020204" pitchFamily="34" charset="0"/>
              </a:rPr>
              <a:t>Jezreel</a:t>
            </a:r>
            <a:r>
              <a:rPr lang="es-PR" sz="2400" dirty="0" smtClean="0">
                <a:latin typeface="Candara" panose="020E0502030303020204" pitchFamily="34" charset="0"/>
              </a:rPr>
              <a:t>.</a:t>
            </a:r>
            <a:endParaRPr lang="es-PR" sz="2400" dirty="0">
              <a:latin typeface="Candara" panose="020E0502030303020204" pitchFamily="34" charset="0"/>
            </a:endParaRPr>
          </a:p>
        </p:txBody>
      </p:sp>
    </p:spTree>
    <p:extLst>
      <p:ext uri="{BB962C8B-B14F-4D97-AF65-F5344CB8AC3E}">
        <p14:creationId xmlns:p14="http://schemas.microsoft.com/office/powerpoint/2010/main" val="3777418017"/>
      </p:ext>
    </p:extLst>
  </p:cSld>
  <p:clrMapOvr>
    <a:masterClrMapping/>
  </p:clrMapOvr>
  <p:transition>
    <p:fade thruBlk="1"/>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4114" y="147836"/>
            <a:ext cx="7793037" cy="618238"/>
          </a:xfrm>
        </p:spPr>
        <p:txBody>
          <a:bodyPr/>
          <a:lstStyle/>
          <a:p>
            <a:r>
              <a:rPr lang="es-ES" dirty="0">
                <a:latin typeface="Candara" panose="020E0502030303020204" pitchFamily="34" charset="0"/>
              </a:rPr>
              <a:t>El monte Carmelo</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0" y="5125402"/>
            <a:ext cx="9143999" cy="1732598"/>
          </a:xfrm>
        </p:spPr>
        <p:txBody>
          <a:bodyPr>
            <a:normAutofit lnSpcReduction="10000"/>
          </a:bodyPr>
          <a:lstStyle/>
          <a:p>
            <a:r>
              <a:rPr lang="es-PR" sz="2800" dirty="0" smtClean="0">
                <a:latin typeface="Candara" panose="020E0502030303020204" pitchFamily="34" charset="0"/>
              </a:rPr>
              <a:t>Hubo </a:t>
            </a:r>
            <a:r>
              <a:rPr lang="es-PR" sz="2800" dirty="0">
                <a:latin typeface="Candara" panose="020E0502030303020204" pitchFamily="34" charset="0"/>
              </a:rPr>
              <a:t>un centro de culto al dios Baal sobre el monte, y fue allí mismo donde el profeta Elías retó a los 450 profetas de Baal. La victoria de Jehovah indicó su soberanía sobre el pueblo y el territorio</a:t>
            </a:r>
            <a:r>
              <a:rPr lang="es-PR" sz="2800" dirty="0" smtClean="0">
                <a:latin typeface="Candara" panose="020E0502030303020204" pitchFamily="34" charset="0"/>
              </a:rPr>
              <a:t>.</a:t>
            </a:r>
            <a:endParaRPr lang="es-PR" sz="2800" dirty="0">
              <a:latin typeface="Candara" panose="020E0502030303020204" pitchFamily="34" charset="0"/>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34000"/>
                    </a14:imgEffect>
                    <a14:imgEffect>
                      <a14:brightnessContrast contrast="20000"/>
                    </a14:imgEffect>
                  </a14:imgLayer>
                </a14:imgProps>
              </a:ext>
              <a:ext uri="{28A0092B-C50C-407E-A947-70E740481C1C}">
                <a14:useLocalDpi xmlns:a14="http://schemas.microsoft.com/office/drawing/2010/main"/>
              </a:ext>
            </a:extLst>
          </a:blip>
          <a:srcRect t="2237"/>
          <a:stretch/>
        </p:blipFill>
        <p:spPr>
          <a:xfrm>
            <a:off x="1523999" y="656115"/>
            <a:ext cx="6096000" cy="4469738"/>
          </a:xfrm>
          <a:prstGeom prst="rect">
            <a:avLst/>
          </a:prstGeom>
        </p:spPr>
      </p:pic>
    </p:spTree>
    <p:extLst>
      <p:ext uri="{BB962C8B-B14F-4D97-AF65-F5344CB8AC3E}">
        <p14:creationId xmlns:p14="http://schemas.microsoft.com/office/powerpoint/2010/main" val="59581661"/>
      </p:ext>
    </p:extLst>
  </p:cSld>
  <p:clrMapOvr>
    <a:masterClrMapping/>
  </p:clrMapOvr>
  <p:transition>
    <p:fade thruBlk="1"/>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ES" dirty="0">
                <a:latin typeface="Candara" panose="020E0502030303020204" pitchFamily="34" charset="0"/>
              </a:rPr>
              <a:t>El monte Carmelo</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304800" y="2109054"/>
            <a:ext cx="8381999" cy="4719638"/>
          </a:xfrm>
        </p:spPr>
        <p:txBody>
          <a:bodyPr>
            <a:normAutofit fontScale="92500" lnSpcReduction="20000"/>
          </a:bodyPr>
          <a:lstStyle/>
          <a:p>
            <a:r>
              <a:rPr lang="es-PR" dirty="0" smtClean="0">
                <a:latin typeface="Candara" panose="020E0502030303020204" pitchFamily="34" charset="0"/>
              </a:rPr>
              <a:t>El </a:t>
            </a:r>
            <a:r>
              <a:rPr lang="es-PR" dirty="0">
                <a:latin typeface="Candara" panose="020E0502030303020204" pitchFamily="34" charset="0"/>
              </a:rPr>
              <a:t>monte Carmelo era importante para Amós y para Israel. Al anunciar el mensaje de juicio de Dios a su pueblo dice que se seca la cumbre del Carmelo (</a:t>
            </a:r>
            <a:r>
              <a:rPr lang="es-PR" dirty="0">
                <a:solidFill>
                  <a:srgbClr val="FF0000"/>
                </a:solidFill>
                <a:latin typeface="Candara" panose="020E0502030303020204" pitchFamily="34" charset="0"/>
              </a:rPr>
              <a:t>1:2</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Inmediatamente </a:t>
            </a:r>
            <a:r>
              <a:rPr lang="es-PR" dirty="0">
                <a:latin typeface="Candara" panose="020E0502030303020204" pitchFamily="34" charset="0"/>
              </a:rPr>
              <a:t>esto llamaría la atención porque todo el monte era muy fértil, y su sequedad sería una muestra clara del castigo a la nación que no había obedecido a Dios. </a:t>
            </a:r>
            <a:endParaRPr lang="es-PR" dirty="0" smtClean="0">
              <a:latin typeface="Candara" panose="020E0502030303020204" pitchFamily="34" charset="0"/>
            </a:endParaRPr>
          </a:p>
          <a:p>
            <a:r>
              <a:rPr lang="es-PR" dirty="0" smtClean="0">
                <a:latin typeface="Candara" panose="020E0502030303020204" pitchFamily="34" charset="0"/>
              </a:rPr>
              <a:t>Isaías </a:t>
            </a:r>
            <a:r>
              <a:rPr lang="es-PR" dirty="0">
                <a:latin typeface="Candara" panose="020E0502030303020204" pitchFamily="34" charset="0"/>
              </a:rPr>
              <a:t>y Jeremías anuncian que después del castigo al pueblo, el Carmelo volverá a su hermosura anterior (</a:t>
            </a:r>
            <a:r>
              <a:rPr lang="es-PR" dirty="0" smtClean="0">
                <a:solidFill>
                  <a:srgbClr val="FF0000"/>
                </a:solidFill>
                <a:latin typeface="Candara" panose="020E0502030303020204" pitchFamily="34" charset="0"/>
              </a:rPr>
              <a:t>Isaías </a:t>
            </a:r>
            <a:r>
              <a:rPr lang="es-PR" dirty="0">
                <a:solidFill>
                  <a:srgbClr val="FF0000"/>
                </a:solidFill>
                <a:latin typeface="Candara" panose="020E0502030303020204" pitchFamily="34" charset="0"/>
              </a:rPr>
              <a:t>35:2 y </a:t>
            </a:r>
            <a:r>
              <a:rPr lang="es-PR" dirty="0" smtClean="0">
                <a:solidFill>
                  <a:srgbClr val="FF0000"/>
                </a:solidFill>
                <a:latin typeface="Candara" panose="020E0502030303020204" pitchFamily="34" charset="0"/>
              </a:rPr>
              <a:t>Jeremías </a:t>
            </a:r>
            <a:r>
              <a:rPr lang="es-PR" dirty="0">
                <a:solidFill>
                  <a:srgbClr val="FF0000"/>
                </a:solidFill>
                <a:latin typeface="Candara" panose="020E0502030303020204" pitchFamily="34" charset="0"/>
              </a:rPr>
              <a:t>50:19</a:t>
            </a:r>
            <a:r>
              <a:rPr lang="es-PR" dirty="0" smtClean="0">
                <a:latin typeface="Candara" panose="020E0502030303020204" pitchFamily="34" charset="0"/>
              </a:rPr>
              <a:t>).</a:t>
            </a:r>
            <a:endParaRPr lang="es-PR" dirty="0">
              <a:latin typeface="Candara" panose="020E0502030303020204" pitchFamily="34" charset="0"/>
            </a:endParaRPr>
          </a:p>
        </p:txBody>
      </p:sp>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752113" y="1"/>
            <a:ext cx="3398776" cy="1752600"/>
          </a:xfrm>
          <a:prstGeom prst="rect">
            <a:avLst/>
          </a:prstGeom>
        </p:spPr>
      </p:pic>
    </p:spTree>
    <p:extLst>
      <p:ext uri="{BB962C8B-B14F-4D97-AF65-F5344CB8AC3E}">
        <p14:creationId xmlns:p14="http://schemas.microsoft.com/office/powerpoint/2010/main" val="3220009497"/>
      </p:ext>
    </p:extLst>
  </p:cSld>
  <p:clrMapOvr>
    <a:masterClrMapping/>
  </p:clrMapOvr>
  <p:transition>
    <p:fade thruBlk="1"/>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Vanos recursos para escapar de Dios </a:t>
            </a:r>
            <a:r>
              <a:rPr lang="es-PR" sz="4000" dirty="0">
                <a:solidFill>
                  <a:srgbClr val="FF0000"/>
                </a:solidFill>
                <a:latin typeface="Candara" pitchFamily="34" charset="0"/>
                <a:cs typeface="Calibri" pitchFamily="34" charset="0"/>
              </a:rPr>
              <a:t>Amós 9.2-4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1"/>
          <p:cNvSpPr>
            <a:spLocks noGrp="1"/>
          </p:cNvSpPr>
          <p:nvPr>
            <p:ph idx="1"/>
          </p:nvPr>
        </p:nvSpPr>
        <p:spPr>
          <a:xfrm>
            <a:off x="152401" y="1981200"/>
            <a:ext cx="5181599" cy="4719638"/>
          </a:xfrm>
        </p:spPr>
        <p:txBody>
          <a:bodyPr>
            <a:normAutofit fontScale="92500" lnSpcReduction="20000"/>
          </a:bodyPr>
          <a:lstStyle/>
          <a:p>
            <a:r>
              <a:rPr lang="es-PR" dirty="0" smtClean="0">
                <a:latin typeface="Candara" panose="020E0502030303020204" pitchFamily="34" charset="0"/>
              </a:rPr>
              <a:t>Aún </a:t>
            </a:r>
            <a:r>
              <a:rPr lang="es-PR" dirty="0">
                <a:latin typeface="Candara" panose="020E0502030303020204" pitchFamily="34" charset="0"/>
              </a:rPr>
              <a:t>hasta el día de hoy tiene fama de ser refugio de criminales. </a:t>
            </a:r>
            <a:endParaRPr lang="es-PR" dirty="0" smtClean="0">
              <a:latin typeface="Candara" panose="020E0502030303020204" pitchFamily="34" charset="0"/>
            </a:endParaRPr>
          </a:p>
          <a:p>
            <a:r>
              <a:rPr lang="es-PR" dirty="0" smtClean="0">
                <a:latin typeface="Candara" panose="020E0502030303020204" pitchFamily="34" charset="0"/>
              </a:rPr>
              <a:t>Pero </a:t>
            </a:r>
            <a:r>
              <a:rPr lang="es-PR" dirty="0">
                <a:latin typeface="Candara" panose="020E0502030303020204" pitchFamily="34" charset="0"/>
              </a:rPr>
              <a:t>allí el Señor los buscaría y los tomaría. </a:t>
            </a:r>
            <a:endParaRPr lang="es-PR" dirty="0" smtClean="0">
              <a:latin typeface="Candara" panose="020E0502030303020204" pitchFamily="34" charset="0"/>
            </a:endParaRPr>
          </a:p>
          <a:p>
            <a:r>
              <a:rPr lang="es-PR" dirty="0" smtClean="0">
                <a:latin typeface="Candara" panose="020E0502030303020204" pitchFamily="34" charset="0"/>
              </a:rPr>
              <a:t>Si </a:t>
            </a:r>
            <a:r>
              <a:rPr lang="es-PR" dirty="0">
                <a:latin typeface="Candara" panose="020E0502030303020204" pitchFamily="34" charset="0"/>
              </a:rPr>
              <a:t>el fugitivo era tan loco como para echarse al mar, aún allí Dios tenía un instrumento de juicio para atacarlo: la </a:t>
            </a:r>
            <a:r>
              <a:rPr lang="es-PR" i="1" dirty="0">
                <a:latin typeface="Candara" panose="020E0502030303020204" pitchFamily="34" charset="0"/>
              </a:rPr>
              <a:t>serpiente</a:t>
            </a:r>
            <a:r>
              <a:rPr lang="es-PR" dirty="0">
                <a:latin typeface="Candara" panose="020E0502030303020204" pitchFamily="34" charset="0"/>
              </a:rPr>
              <a:t> puede hacer referencia al Leviatán mencionado en </a:t>
            </a:r>
            <a:r>
              <a:rPr lang="es-PR" dirty="0">
                <a:solidFill>
                  <a:srgbClr val="FF0000"/>
                </a:solidFill>
                <a:latin typeface="Candara" panose="020E0502030303020204" pitchFamily="34" charset="0"/>
              </a:rPr>
              <a:t>Isaías 27:1</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Lst>
          </a:blip>
          <a:stretch>
            <a:fillRect/>
          </a:stretch>
        </p:blipFill>
        <p:spPr>
          <a:xfrm>
            <a:off x="5229224" y="2133301"/>
            <a:ext cx="3762376" cy="4115099"/>
          </a:xfrm>
          <a:prstGeom prst="rect">
            <a:avLst/>
          </a:prstGeom>
        </p:spPr>
      </p:pic>
    </p:spTree>
    <p:extLst>
      <p:ext uri="{BB962C8B-B14F-4D97-AF65-F5344CB8AC3E}">
        <p14:creationId xmlns:p14="http://schemas.microsoft.com/office/powerpoint/2010/main" val="3812610648"/>
      </p:ext>
    </p:extLst>
  </p:cSld>
  <p:clrMapOvr>
    <a:masterClrMapping/>
  </p:clrMapOvr>
  <p:transition>
    <p:fade thruBlk="1"/>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Vanos recursos para escapar de Dios </a:t>
            </a:r>
            <a:r>
              <a:rPr lang="es-PR" sz="4000" dirty="0">
                <a:solidFill>
                  <a:srgbClr val="FF0000"/>
                </a:solidFill>
                <a:latin typeface="Candara" pitchFamily="34" charset="0"/>
                <a:cs typeface="Calibri" pitchFamily="34" charset="0"/>
              </a:rPr>
              <a:t>Amós 9.2-4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1"/>
          <p:cNvSpPr>
            <a:spLocks noGrp="1"/>
          </p:cNvSpPr>
          <p:nvPr>
            <p:ph idx="1"/>
          </p:nvPr>
        </p:nvSpPr>
        <p:spPr>
          <a:xfrm>
            <a:off x="152401" y="1981200"/>
            <a:ext cx="5333999" cy="4719638"/>
          </a:xfrm>
        </p:spPr>
        <p:txBody>
          <a:bodyPr>
            <a:normAutofit fontScale="85000" lnSpcReduction="10000"/>
          </a:bodyPr>
          <a:lstStyle/>
          <a:p>
            <a:r>
              <a:rPr lang="es-PR" dirty="0">
                <a:latin typeface="Candara" panose="020E0502030303020204" pitchFamily="34" charset="0"/>
              </a:rPr>
              <a:t>El versículo que más debe preocuparnos es el </a:t>
            </a:r>
            <a:r>
              <a:rPr lang="es-PR" dirty="0">
                <a:solidFill>
                  <a:srgbClr val="FF0000"/>
                </a:solidFill>
                <a:latin typeface="Candara" panose="020E0502030303020204" pitchFamily="34" charset="0"/>
              </a:rPr>
              <a:t>4</a:t>
            </a:r>
            <a:r>
              <a:rPr lang="es-PR" dirty="0">
                <a:latin typeface="Candara" panose="020E0502030303020204" pitchFamily="34" charset="0"/>
              </a:rPr>
              <a:t>: Sobre ellos pondré mis ojos para mal y no para bien. </a:t>
            </a:r>
            <a:endParaRPr lang="es-PR" dirty="0" smtClean="0">
              <a:latin typeface="Candara" panose="020E0502030303020204" pitchFamily="34" charset="0"/>
            </a:endParaRPr>
          </a:p>
          <a:p>
            <a:r>
              <a:rPr lang="es-PR" dirty="0" smtClean="0">
                <a:latin typeface="Candara" panose="020E0502030303020204" pitchFamily="34" charset="0"/>
              </a:rPr>
              <a:t>Normalmente </a:t>
            </a:r>
            <a:r>
              <a:rPr lang="es-PR" dirty="0">
                <a:latin typeface="Candara" panose="020E0502030303020204" pitchFamily="34" charset="0"/>
              </a:rPr>
              <a:t>la frase que dice que Dios pone sus ojos sobre su pueblo es de gran consuelo. </a:t>
            </a:r>
            <a:endParaRPr lang="es-PR" dirty="0" smtClean="0">
              <a:latin typeface="Candara" panose="020E0502030303020204" pitchFamily="34" charset="0"/>
            </a:endParaRPr>
          </a:p>
          <a:p>
            <a:r>
              <a:rPr lang="es-PR" dirty="0" smtClean="0">
                <a:latin typeface="Candara" panose="020E0502030303020204" pitchFamily="34" charset="0"/>
              </a:rPr>
              <a:t>Vea </a:t>
            </a:r>
            <a:r>
              <a:rPr lang="es-PR" dirty="0">
                <a:solidFill>
                  <a:srgbClr val="FF0000"/>
                </a:solidFill>
                <a:latin typeface="Candara" panose="020E0502030303020204" pitchFamily="34" charset="0"/>
              </a:rPr>
              <a:t>Jeremías 24:6</a:t>
            </a:r>
            <a:r>
              <a:rPr lang="es-PR" dirty="0">
                <a:latin typeface="Candara" panose="020E0502030303020204" pitchFamily="34" charset="0"/>
              </a:rPr>
              <a:t>; también la bendición de </a:t>
            </a:r>
            <a:r>
              <a:rPr lang="es-PR" dirty="0">
                <a:solidFill>
                  <a:srgbClr val="FF0000"/>
                </a:solidFill>
                <a:latin typeface="Candara" panose="020E0502030303020204" pitchFamily="34" charset="0"/>
              </a:rPr>
              <a:t>Números 6:24–26</a:t>
            </a:r>
            <a:r>
              <a:rPr lang="es-PR" dirty="0">
                <a:latin typeface="Candara" panose="020E0502030303020204" pitchFamily="34" charset="0"/>
              </a:rPr>
              <a:t> es una de las más hermosas de la Biblia hablando del rostro de Dios sobre su pueblo. </a:t>
            </a:r>
            <a:endParaRPr lang="es-PR" dirty="0" smtClean="0">
              <a:latin typeface="Candara" panose="020E0502030303020204" pitchFamily="34" charset="0"/>
            </a:endParaRPr>
          </a:p>
        </p:txBody>
      </p:sp>
      <p:pic>
        <p:nvPicPr>
          <p:cNvPr id="3" name="Picture 2"/>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5647317" y="4542620"/>
            <a:ext cx="3296659" cy="1905000"/>
          </a:xfrm>
          <a:prstGeom prst="rect">
            <a:avLst/>
          </a:prstGeom>
        </p:spPr>
      </p:pic>
      <p:pic>
        <p:nvPicPr>
          <p:cNvPr id="9" name="Picture 8"/>
          <p:cNvPicPr>
            <a:picLocks noChangeAspect="1"/>
          </p:cNvPicPr>
          <p:nvPr/>
        </p:nvPicPr>
        <p:blipFill rotWithShape="1">
          <a:blip r:embed="rId5" cstate="email">
            <a:extLst>
              <a:ext uri="{BEBA8EAE-BF5A-486C-A8C5-ECC9F3942E4B}">
                <a14:imgProps xmlns:a14="http://schemas.microsoft.com/office/drawing/2010/main">
                  <a14:imgLayer r:embed="rId6">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5647316" y="2112976"/>
            <a:ext cx="3296659" cy="1847044"/>
          </a:xfrm>
          <a:prstGeom prst="rect">
            <a:avLst/>
          </a:prstGeom>
        </p:spPr>
      </p:pic>
    </p:spTree>
    <p:extLst>
      <p:ext uri="{BB962C8B-B14F-4D97-AF65-F5344CB8AC3E}">
        <p14:creationId xmlns:p14="http://schemas.microsoft.com/office/powerpoint/2010/main" val="167729890"/>
      </p:ext>
    </p:extLst>
  </p:cSld>
  <p:clrMapOvr>
    <a:masterClrMapping/>
  </p:clrMapOvr>
  <p:transition>
    <p:fade thruBlk="1"/>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Vanos recursos para escapar de Dios </a:t>
            </a:r>
            <a:r>
              <a:rPr lang="es-PR" sz="4000" dirty="0">
                <a:solidFill>
                  <a:srgbClr val="FF0000"/>
                </a:solidFill>
                <a:latin typeface="Candara" pitchFamily="34" charset="0"/>
                <a:cs typeface="Calibri" pitchFamily="34" charset="0"/>
              </a:rPr>
              <a:t>Amós 9.2-4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1"/>
          <p:cNvSpPr>
            <a:spLocks noGrp="1"/>
          </p:cNvSpPr>
          <p:nvPr>
            <p:ph idx="1"/>
          </p:nvPr>
        </p:nvSpPr>
        <p:spPr>
          <a:xfrm>
            <a:off x="152401" y="1981200"/>
            <a:ext cx="5486399" cy="4719638"/>
          </a:xfrm>
        </p:spPr>
        <p:txBody>
          <a:bodyPr>
            <a:normAutofit fontScale="92500" lnSpcReduction="10000"/>
          </a:bodyPr>
          <a:lstStyle/>
          <a:p>
            <a:r>
              <a:rPr lang="es-PR" dirty="0" smtClean="0">
                <a:latin typeface="Candara" panose="020E0502030303020204" pitchFamily="34" charset="0"/>
              </a:rPr>
              <a:t>No </a:t>
            </a:r>
            <a:r>
              <a:rPr lang="es-PR" dirty="0">
                <a:latin typeface="Candara" panose="020E0502030303020204" pitchFamily="34" charset="0"/>
              </a:rPr>
              <a:t>obstante, Dios es el Juez Supremo de todos. </a:t>
            </a:r>
            <a:endParaRPr lang="es-PR" dirty="0" smtClean="0">
              <a:latin typeface="Candara" panose="020E0502030303020204" pitchFamily="34" charset="0"/>
            </a:endParaRPr>
          </a:p>
          <a:p>
            <a:r>
              <a:rPr lang="es-PR" dirty="0" smtClean="0">
                <a:latin typeface="Candara" panose="020E0502030303020204" pitchFamily="34" charset="0"/>
              </a:rPr>
              <a:t>Ninguna </a:t>
            </a:r>
            <a:r>
              <a:rPr lang="es-PR" dirty="0">
                <a:latin typeface="Candara" panose="020E0502030303020204" pitchFamily="34" charset="0"/>
              </a:rPr>
              <a:t>acción nuestra escapa a su atención. </a:t>
            </a:r>
            <a:endParaRPr lang="es-PR" dirty="0" smtClean="0">
              <a:latin typeface="Candara" panose="020E0502030303020204" pitchFamily="34" charset="0"/>
            </a:endParaRPr>
          </a:p>
          <a:p>
            <a:r>
              <a:rPr lang="es-PR" dirty="0" smtClean="0">
                <a:latin typeface="Candara" panose="020E0502030303020204" pitchFamily="34" charset="0"/>
              </a:rPr>
              <a:t>Pero </a:t>
            </a:r>
            <a:r>
              <a:rPr lang="es-PR" dirty="0">
                <a:latin typeface="Candara" panose="020E0502030303020204" pitchFamily="34" charset="0"/>
              </a:rPr>
              <a:t>nos ha abierto un camino para cambiar nuestras acciones pecaminosas: solamente en Cristo el pecador encuentra “el camino, la verdad y la vida</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5647317" y="4542620"/>
            <a:ext cx="3296659" cy="1905000"/>
          </a:xfrm>
          <a:prstGeom prst="rect">
            <a:avLst/>
          </a:prstGeom>
        </p:spPr>
      </p:pic>
      <p:pic>
        <p:nvPicPr>
          <p:cNvPr id="9" name="Picture 8"/>
          <p:cNvPicPr>
            <a:picLocks noChangeAspect="1"/>
          </p:cNvPicPr>
          <p:nvPr/>
        </p:nvPicPr>
        <p:blipFill rotWithShape="1">
          <a:blip r:embed="rId5" cstate="email">
            <a:extLst>
              <a:ext uri="{BEBA8EAE-BF5A-486C-A8C5-ECC9F3942E4B}">
                <a14:imgProps xmlns:a14="http://schemas.microsoft.com/office/drawing/2010/main">
                  <a14:imgLayer r:embed="rId6">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5647316" y="2112976"/>
            <a:ext cx="3296659" cy="1847044"/>
          </a:xfrm>
          <a:prstGeom prst="rect">
            <a:avLst/>
          </a:prstGeom>
        </p:spPr>
      </p:pic>
    </p:spTree>
    <p:extLst>
      <p:ext uri="{BB962C8B-B14F-4D97-AF65-F5344CB8AC3E}">
        <p14:creationId xmlns:p14="http://schemas.microsoft.com/office/powerpoint/2010/main" val="3960410274"/>
      </p:ext>
    </p:extLst>
  </p:cSld>
  <p:clrMapOvr>
    <a:masterClrMapping/>
  </p:clrMapOvr>
  <p:transition>
    <p:fade thruBlk="1"/>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4114" y="214313"/>
            <a:ext cx="7793037" cy="1462087"/>
          </a:xfrm>
        </p:spPr>
        <p:txBody>
          <a:bodyPr/>
          <a:lstStyle/>
          <a:p>
            <a:r>
              <a:rPr lang="es-PR" dirty="0">
                <a:latin typeface="Candara" pitchFamily="34" charset="0"/>
                <a:cs typeface="Calibri" pitchFamily="34" charset="0"/>
              </a:rPr>
              <a:t>Promesa de restauración de Judá e </a:t>
            </a:r>
            <a:r>
              <a:rPr lang="es-PR" dirty="0" smtClean="0">
                <a:latin typeface="Candara" pitchFamily="34" charset="0"/>
                <a:cs typeface="Calibri" pitchFamily="34" charset="0"/>
              </a:rPr>
              <a:t>Israel </a:t>
            </a:r>
            <a:r>
              <a:rPr lang="es-PR" sz="4000" dirty="0" smtClean="0">
                <a:solidFill>
                  <a:srgbClr val="FF0000"/>
                </a:solidFill>
                <a:latin typeface="Candara" pitchFamily="34" charset="0"/>
                <a:cs typeface="Calibri" pitchFamily="34" charset="0"/>
              </a:rPr>
              <a:t>Amós </a:t>
            </a:r>
            <a:r>
              <a:rPr lang="es-PR" sz="4000" dirty="0">
                <a:solidFill>
                  <a:srgbClr val="FF0000"/>
                </a:solidFill>
                <a:latin typeface="Candara" pitchFamily="34" charset="0"/>
                <a:cs typeface="Calibri" pitchFamily="34" charset="0"/>
              </a:rPr>
              <a:t>9.11-15</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49</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b="34444"/>
          <a:stretch/>
        </p:blipFill>
        <p:spPr>
          <a:xfrm>
            <a:off x="946688" y="1976438"/>
            <a:ext cx="7206712" cy="4724400"/>
          </a:xfrm>
          <a:prstGeom prst="rect">
            <a:avLst/>
          </a:prstGeom>
        </p:spPr>
      </p:pic>
    </p:spTree>
    <p:extLst>
      <p:ext uri="{BB962C8B-B14F-4D97-AF65-F5344CB8AC3E}">
        <p14:creationId xmlns:p14="http://schemas.microsoft.com/office/powerpoint/2010/main" val="4027812952"/>
      </p:ext>
    </p:extLst>
  </p:cSld>
  <p:clrMapOvr>
    <a:masterClrMapping/>
  </p:clrMapOvr>
  <p:transition>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1" y="1905000"/>
            <a:ext cx="4952999" cy="4823901"/>
          </a:xfrm>
        </p:spPr>
        <p:txBody>
          <a:bodyPr>
            <a:normAutofit fontScale="92500" lnSpcReduction="20000"/>
          </a:bodyPr>
          <a:lstStyle/>
          <a:p>
            <a:r>
              <a:rPr lang="es-PR" dirty="0" smtClean="0">
                <a:latin typeface="Candara" panose="020E0502030303020204" pitchFamily="34" charset="0"/>
              </a:rPr>
              <a:t>En este estudio vemos cómo el libro de Amós termina con una descripción gráfica de los últimos días del reino del norte antes de su derrota total por los ejércitos de Asiria en 722 A.C.</a:t>
            </a:r>
          </a:p>
          <a:p>
            <a:r>
              <a:rPr lang="es-PR" dirty="0" smtClean="0">
                <a:latin typeface="Candara" panose="020E0502030303020204" pitchFamily="34" charset="0"/>
              </a:rPr>
              <a:t>Reinó la anarquía total y al fin ninguno de los palacios y templos lujosos quedaron en pie.</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9" name="Rectangle 2"/>
          <p:cNvSpPr>
            <a:spLocks noGrp="1" noChangeArrowheads="1"/>
          </p:cNvSpPr>
          <p:nvPr>
            <p:ph type="title"/>
          </p:nvPr>
        </p:nvSpPr>
        <p:spPr>
          <a:xfrm>
            <a:off x="1150939" y="214314"/>
            <a:ext cx="7796212" cy="1462087"/>
          </a:xfrm>
        </p:spPr>
        <p:txBody>
          <a:bodyPr/>
          <a:lstStyle/>
          <a:p>
            <a:r>
              <a:rPr lang="es-PR" sz="4000" dirty="0" smtClean="0">
                <a:latin typeface="Candara" panose="020E0502030303020204" pitchFamily="34" charset="0"/>
              </a:rPr>
              <a:t>Trasfondo - Amós 8 y 9 </a:t>
            </a:r>
            <a:endParaRPr lang="es-PR" sz="4000" dirty="0">
              <a:solidFill>
                <a:schemeClr val="bg1"/>
              </a:solidFill>
              <a:latin typeface="Candara" pitchFamily="34" charset="0"/>
              <a:cs typeface="Calibri" pitchFamily="34" charset="0"/>
            </a:endParaRPr>
          </a:p>
        </p:txBody>
      </p:sp>
      <p:pic>
        <p:nvPicPr>
          <p:cNvPr id="5" name="Picture 4"/>
          <p:cNvPicPr>
            <a:picLocks noChangeAspect="1"/>
          </p:cNvPicPr>
          <p:nvPr/>
        </p:nvPicPr>
        <p:blipFill>
          <a:blip r:embed="rId3" cstate="email">
            <a:extLst>
              <a:ext uri="{BEBA8EAE-BF5A-486C-A8C5-ECC9F3942E4B}">
                <a14:imgProps xmlns:a14="http://schemas.microsoft.com/office/drawing/2010/main">
                  <a14:imgLayer r:embed="rId4">
                    <a14:imgEffect>
                      <a14:sharpenSoften amount="50000"/>
                    </a14:imgEffect>
                    <a14:imgEffect>
                      <a14:brightnessContrast bright="20000"/>
                    </a14:imgEffect>
                  </a14:imgLayer>
                </a14:imgProps>
              </a:ext>
              <a:ext uri="{28A0092B-C50C-407E-A947-70E740481C1C}">
                <a14:useLocalDpi xmlns:a14="http://schemas.microsoft.com/office/drawing/2010/main"/>
              </a:ext>
            </a:extLst>
          </a:blip>
          <a:stretch>
            <a:fillRect/>
          </a:stretch>
        </p:blipFill>
        <p:spPr>
          <a:xfrm>
            <a:off x="5402023" y="2057400"/>
            <a:ext cx="3741977" cy="3816816"/>
          </a:xfrm>
          <a:prstGeom prst="rect">
            <a:avLst/>
          </a:prstGeom>
        </p:spPr>
      </p:pic>
    </p:spTree>
    <p:extLst>
      <p:ext uri="{BB962C8B-B14F-4D97-AF65-F5344CB8AC3E}">
        <p14:creationId xmlns:p14="http://schemas.microsoft.com/office/powerpoint/2010/main" val="921008667"/>
      </p:ext>
    </p:extLst>
  </p:cSld>
  <p:clrMapOvr>
    <a:masterClrMapping/>
  </p:clrMapOvr>
  <p:transition>
    <p:fade thruBlk="1"/>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Promesa de restauración de Judá e Israel </a:t>
            </a:r>
            <a:r>
              <a:rPr lang="es-PR" sz="4000" dirty="0">
                <a:solidFill>
                  <a:srgbClr val="FF0000"/>
                </a:solidFill>
                <a:latin typeface="Candara" pitchFamily="34" charset="0"/>
                <a:cs typeface="Calibri" pitchFamily="34" charset="0"/>
              </a:rPr>
              <a:t>Amós 9.11-15</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50</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4750" cy="4719638"/>
          </a:xfrm>
        </p:spPr>
        <p:txBody>
          <a:bodyPr>
            <a:normAutofit lnSpcReduction="10000"/>
          </a:bodyPr>
          <a:lstStyle/>
          <a:p>
            <a:r>
              <a:rPr lang="es-PR" dirty="0">
                <a:latin typeface="Candara" panose="020E0502030303020204" pitchFamily="34" charset="0"/>
              </a:rPr>
              <a:t>“</a:t>
            </a:r>
            <a:r>
              <a:rPr lang="es-PR" i="1" dirty="0">
                <a:latin typeface="Candara" panose="020E0502030303020204" pitchFamily="34" charset="0"/>
              </a:rPr>
              <a:t>En aquel día yo levantaré el tabernáculo caído de David, y cerraré sus portillos y levantaré sus ruinas, y lo edificaré como en el tiempo pasado</a:t>
            </a:r>
            <a:r>
              <a:rPr lang="es-PR" i="1" dirty="0" smtClean="0">
                <a:latin typeface="Candara" panose="020E0502030303020204" pitchFamily="34" charset="0"/>
              </a:rPr>
              <a:t>; para </a:t>
            </a:r>
            <a:r>
              <a:rPr lang="es-PR" i="1" dirty="0">
                <a:latin typeface="Candara" panose="020E0502030303020204" pitchFamily="34" charset="0"/>
              </a:rPr>
              <a:t>que aquellos sobre los cuales es invocado mi nombre posean el resto de </a:t>
            </a:r>
            <a:r>
              <a:rPr lang="es-PR" i="1" dirty="0" err="1">
                <a:latin typeface="Candara" panose="020E0502030303020204" pitchFamily="34" charset="0"/>
              </a:rPr>
              <a:t>Edom</a:t>
            </a:r>
            <a:r>
              <a:rPr lang="es-PR" i="1" dirty="0">
                <a:latin typeface="Candara" panose="020E0502030303020204" pitchFamily="34" charset="0"/>
              </a:rPr>
              <a:t>, y a todas las naciones, dice Jehová que hace esto. He aquí vienen días, dice Jehová, en que el que ara alcanzará al segador, y el pisador de las uvas al que lleve la simiente; y los montes destilarán mosto, y todos los collados se </a:t>
            </a:r>
            <a:r>
              <a:rPr lang="es-PR" i="1" dirty="0" smtClean="0">
                <a:latin typeface="Candara" panose="020E0502030303020204" pitchFamily="34" charset="0"/>
              </a:rPr>
              <a:t>derretirán…”</a:t>
            </a:r>
            <a:endParaRPr lang="es-PR" dirty="0">
              <a:latin typeface="Candara" panose="020E0502030303020204" pitchFamily="34" charset="0"/>
            </a:endParaRPr>
          </a:p>
        </p:txBody>
      </p:sp>
    </p:spTree>
    <p:extLst>
      <p:ext uri="{BB962C8B-B14F-4D97-AF65-F5344CB8AC3E}">
        <p14:creationId xmlns:p14="http://schemas.microsoft.com/office/powerpoint/2010/main" val="1593219079"/>
      </p:ext>
    </p:extLst>
  </p:cSld>
  <p:clrMapOvr>
    <a:masterClrMapping/>
  </p:clrMapOvr>
  <p:transition>
    <p:fade thruBlk="1"/>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Promesa de restauración de Judá e Israel </a:t>
            </a:r>
            <a:r>
              <a:rPr lang="es-PR" sz="4000" dirty="0">
                <a:solidFill>
                  <a:srgbClr val="FF0000"/>
                </a:solidFill>
                <a:latin typeface="Candara" pitchFamily="34" charset="0"/>
                <a:cs typeface="Calibri" pitchFamily="34" charset="0"/>
              </a:rPr>
              <a:t>Amós 9.11-15</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51</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4750" cy="4719638"/>
          </a:xfrm>
        </p:spPr>
        <p:txBody>
          <a:bodyPr>
            <a:normAutofit/>
          </a:bodyPr>
          <a:lstStyle/>
          <a:p>
            <a:r>
              <a:rPr lang="es-PR" dirty="0" smtClean="0">
                <a:latin typeface="Candara" panose="020E0502030303020204" pitchFamily="34" charset="0"/>
              </a:rPr>
              <a:t>“</a:t>
            </a:r>
            <a:r>
              <a:rPr lang="es-PR" i="1" dirty="0" smtClean="0">
                <a:latin typeface="Candara" panose="020E0502030303020204" pitchFamily="34" charset="0"/>
              </a:rPr>
              <a:t>…Y </a:t>
            </a:r>
            <a:r>
              <a:rPr lang="es-PR" i="1" dirty="0">
                <a:latin typeface="Candara" panose="020E0502030303020204" pitchFamily="34" charset="0"/>
              </a:rPr>
              <a:t>traeré del cautiverio a mi pueblo Israel, y edificarán ellos las ciudades asoladas, y las habitarán; plantarán viñas, y beberán el vino de ellas, y harán huertos, y comerán el fruto de ellos. Pues los plantaré sobre su tierra, y nunca más serán arrancados de su tierra que yo les di, ha dicho Jehová Dios tuyo.</a:t>
            </a:r>
            <a:r>
              <a:rPr lang="es-PR" dirty="0">
                <a:latin typeface="Candara" panose="020E0502030303020204" pitchFamily="34" charset="0"/>
              </a:rPr>
              <a:t>” </a:t>
            </a:r>
            <a:endParaRPr lang="es-PR" dirty="0" smtClean="0">
              <a:latin typeface="Candara" panose="020E0502030303020204" pitchFamily="34" charset="0"/>
            </a:endParaRPr>
          </a:p>
          <a:p>
            <a:pPr marL="0" indent="0">
              <a:buNone/>
            </a:pPr>
            <a:r>
              <a:rPr lang="es-PR" dirty="0">
                <a:solidFill>
                  <a:srgbClr val="FF0000"/>
                </a:solidFill>
                <a:latin typeface="Candara" panose="020E0502030303020204" pitchFamily="34" charset="0"/>
              </a:rPr>
              <a:t>	</a:t>
            </a:r>
            <a:r>
              <a:rPr lang="es-PR" dirty="0" smtClean="0">
                <a:solidFill>
                  <a:srgbClr val="FF0000"/>
                </a:solidFill>
                <a:latin typeface="Candara" panose="020E0502030303020204" pitchFamily="34" charset="0"/>
              </a:rPr>
              <a:t>(</a:t>
            </a:r>
            <a:r>
              <a:rPr lang="es-PR" dirty="0">
                <a:solidFill>
                  <a:srgbClr val="FF0000"/>
                </a:solidFill>
                <a:latin typeface="Candara" panose="020E0502030303020204" pitchFamily="34" charset="0"/>
              </a:rPr>
              <a:t>Amós 9.11–15, RVR60) </a:t>
            </a:r>
          </a:p>
        </p:txBody>
      </p:sp>
    </p:spTree>
    <p:extLst>
      <p:ext uri="{BB962C8B-B14F-4D97-AF65-F5344CB8AC3E}">
        <p14:creationId xmlns:p14="http://schemas.microsoft.com/office/powerpoint/2010/main" val="2515651192"/>
      </p:ext>
    </p:extLst>
  </p:cSld>
  <p:clrMapOvr>
    <a:masterClrMapping/>
  </p:clrMapOvr>
  <p:transition>
    <p:fade thruBlk="1"/>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Promesa de restauración de Judá e Israel </a:t>
            </a:r>
            <a:r>
              <a:rPr lang="es-PR" sz="4000" dirty="0">
                <a:solidFill>
                  <a:srgbClr val="FF0000"/>
                </a:solidFill>
                <a:latin typeface="Candara" pitchFamily="34" charset="0"/>
                <a:cs typeface="Calibri" pitchFamily="34" charset="0"/>
              </a:rPr>
              <a:t>Amós 9.11-15</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52</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381999" cy="4719638"/>
          </a:xfrm>
        </p:spPr>
        <p:txBody>
          <a:bodyPr>
            <a:normAutofit fontScale="92500" lnSpcReduction="20000"/>
          </a:bodyPr>
          <a:lstStyle/>
          <a:p>
            <a:r>
              <a:rPr lang="es-PR" dirty="0">
                <a:latin typeface="Candara" panose="020E0502030303020204" pitchFamily="34" charset="0"/>
              </a:rPr>
              <a:t>El </a:t>
            </a:r>
            <a:r>
              <a:rPr lang="es-PR" dirty="0">
                <a:solidFill>
                  <a:srgbClr val="FF0000"/>
                </a:solidFill>
                <a:latin typeface="Candara" panose="020E0502030303020204" pitchFamily="34" charset="0"/>
              </a:rPr>
              <a:t>v. 11 </a:t>
            </a:r>
            <a:r>
              <a:rPr lang="es-PR" dirty="0">
                <a:latin typeface="Candara" panose="020E0502030303020204" pitchFamily="34" charset="0"/>
              </a:rPr>
              <a:t>comienza con la frase clásica en el hebreo, </a:t>
            </a:r>
            <a:r>
              <a:rPr lang="es-PR" i="1" dirty="0" err="1">
                <a:latin typeface="Candara" panose="020E0502030303020204" pitchFamily="34" charset="0"/>
              </a:rPr>
              <a:t>bayom</a:t>
            </a:r>
            <a:r>
              <a:rPr lang="es-PR" i="1" dirty="0">
                <a:latin typeface="Candara" panose="020E0502030303020204" pitchFamily="34" charset="0"/>
              </a:rPr>
              <a:t> </a:t>
            </a:r>
            <a:r>
              <a:rPr lang="es-PR" i="1" dirty="0" err="1">
                <a:latin typeface="Candara" panose="020E0502030303020204" pitchFamily="34" charset="0"/>
              </a:rPr>
              <a:t>hahu</a:t>
            </a:r>
            <a:r>
              <a:rPr lang="es-PR" dirty="0">
                <a:latin typeface="Candara" panose="020E0502030303020204" pitchFamily="34" charset="0"/>
              </a:rPr>
              <a:t>, en aquel día. </a:t>
            </a:r>
            <a:endParaRPr lang="es-PR" dirty="0" smtClean="0">
              <a:latin typeface="Candara" panose="020E0502030303020204" pitchFamily="34" charset="0"/>
            </a:endParaRPr>
          </a:p>
          <a:p>
            <a:r>
              <a:rPr lang="es-PR" dirty="0" smtClean="0">
                <a:latin typeface="Candara" panose="020E0502030303020204" pitchFamily="34" charset="0"/>
              </a:rPr>
              <a:t>Ese </a:t>
            </a:r>
            <a:r>
              <a:rPr lang="es-PR" dirty="0">
                <a:latin typeface="Candara" panose="020E0502030303020204" pitchFamily="34" charset="0"/>
              </a:rPr>
              <a:t>día podría llegar pronto o tardar muchos años, pero es el día de un nuevo comienzo en la historia del mundo, el amanecer de la edad dorada cuando el reino de Dios será el único reino sobre la tierra. </a:t>
            </a:r>
            <a:endParaRPr lang="es-PR" dirty="0" smtClean="0">
              <a:latin typeface="Candara" panose="020E0502030303020204" pitchFamily="34" charset="0"/>
            </a:endParaRPr>
          </a:p>
          <a:p>
            <a:r>
              <a:rPr lang="es-PR" dirty="0" smtClean="0">
                <a:solidFill>
                  <a:srgbClr val="FF0000"/>
                </a:solidFill>
                <a:latin typeface="Candara" panose="020E0502030303020204" pitchFamily="34" charset="0"/>
              </a:rPr>
              <a:t>Isaías </a:t>
            </a:r>
            <a:r>
              <a:rPr lang="es-PR" dirty="0">
                <a:solidFill>
                  <a:srgbClr val="FF0000"/>
                </a:solidFill>
                <a:latin typeface="Candara" panose="020E0502030303020204" pitchFamily="34" charset="0"/>
              </a:rPr>
              <a:t>2</a:t>
            </a:r>
            <a:r>
              <a:rPr lang="es-PR" dirty="0">
                <a:latin typeface="Candara" panose="020E0502030303020204" pitchFamily="34" charset="0"/>
              </a:rPr>
              <a:t> y </a:t>
            </a:r>
            <a:r>
              <a:rPr lang="es-PR" dirty="0">
                <a:solidFill>
                  <a:srgbClr val="FF0000"/>
                </a:solidFill>
                <a:latin typeface="Candara" panose="020E0502030303020204" pitchFamily="34" charset="0"/>
              </a:rPr>
              <a:t>Miqueas 4</a:t>
            </a:r>
            <a:r>
              <a:rPr lang="es-PR" dirty="0">
                <a:latin typeface="Candara" panose="020E0502030303020204" pitchFamily="34" charset="0"/>
              </a:rPr>
              <a:t> emplean la frase para hablar de la época gloriosa cuando habrá paz mundial y todas las naciones subirán a Jerusalén para recibir la instrucción (</a:t>
            </a:r>
            <a:r>
              <a:rPr lang="es-PR" dirty="0" err="1">
                <a:latin typeface="Candara" panose="020E0502030303020204" pitchFamily="34" charset="0"/>
              </a:rPr>
              <a:t>torah</a:t>
            </a:r>
            <a:r>
              <a:rPr lang="es-PR" dirty="0">
                <a:latin typeface="Candara" panose="020E0502030303020204" pitchFamily="34" charset="0"/>
              </a:rPr>
              <a:t>) de Dios</a:t>
            </a:r>
            <a:r>
              <a:rPr lang="es-PR" dirty="0" smtClean="0">
                <a:latin typeface="Candara" panose="020E0502030303020204" pitchFamily="34" charset="0"/>
              </a:rPr>
              <a:t>.</a:t>
            </a:r>
            <a:endParaRPr lang="es-PR" dirty="0">
              <a:latin typeface="Candara" panose="020E0502030303020204" pitchFamily="34" charset="0"/>
            </a:endParaRPr>
          </a:p>
        </p:txBody>
      </p:sp>
    </p:spTree>
    <p:extLst>
      <p:ext uri="{BB962C8B-B14F-4D97-AF65-F5344CB8AC3E}">
        <p14:creationId xmlns:p14="http://schemas.microsoft.com/office/powerpoint/2010/main" val="4095096204"/>
      </p:ext>
    </p:extLst>
  </p:cSld>
  <p:clrMapOvr>
    <a:masterClrMapping/>
  </p:clrMapOvr>
  <p:transition>
    <p:fade thruBlk="1"/>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Promesa de restauración de Judá e Israel </a:t>
            </a:r>
            <a:r>
              <a:rPr lang="es-PR" sz="4000" dirty="0">
                <a:solidFill>
                  <a:srgbClr val="FF0000"/>
                </a:solidFill>
                <a:latin typeface="Candara" pitchFamily="34" charset="0"/>
                <a:cs typeface="Calibri" pitchFamily="34" charset="0"/>
              </a:rPr>
              <a:t>Amós 9.11-15</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53</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2" y="1981200"/>
            <a:ext cx="5228722" cy="4719638"/>
          </a:xfrm>
        </p:spPr>
        <p:txBody>
          <a:bodyPr>
            <a:normAutofit fontScale="92500" lnSpcReduction="20000"/>
          </a:bodyPr>
          <a:lstStyle/>
          <a:p>
            <a:r>
              <a:rPr lang="es-PR" dirty="0">
                <a:latin typeface="Candara" panose="020E0502030303020204" pitchFamily="34" charset="0"/>
              </a:rPr>
              <a:t>La palabra tabernáculo</a:t>
            </a:r>
            <a:r>
              <a:rPr lang="es-PR" dirty="0" smtClean="0">
                <a:latin typeface="Candara" panose="020E0502030303020204" pitchFamily="34" charset="0"/>
              </a:rPr>
              <a:t> se </a:t>
            </a:r>
            <a:r>
              <a:rPr lang="es-PR" dirty="0">
                <a:latin typeface="Candara" panose="020E0502030303020204" pitchFamily="34" charset="0"/>
              </a:rPr>
              <a:t>podría entender como la ciudad de David o el templo de David, pero lo más probable es que se refiera a la dinastía de David. </a:t>
            </a:r>
            <a:endParaRPr lang="es-PR" dirty="0" smtClean="0">
              <a:latin typeface="Candara" panose="020E0502030303020204" pitchFamily="34" charset="0"/>
            </a:endParaRPr>
          </a:p>
          <a:p>
            <a:r>
              <a:rPr lang="es-PR" dirty="0" smtClean="0">
                <a:latin typeface="Candara" panose="020E0502030303020204" pitchFamily="34" charset="0"/>
              </a:rPr>
              <a:t>Será </a:t>
            </a:r>
            <a:r>
              <a:rPr lang="es-PR" dirty="0">
                <a:latin typeface="Candara" panose="020E0502030303020204" pitchFamily="34" charset="0"/>
              </a:rPr>
              <a:t>una estructura frágil. </a:t>
            </a:r>
            <a:endParaRPr lang="es-PR" dirty="0" smtClean="0">
              <a:latin typeface="Candara" panose="020E0502030303020204" pitchFamily="34" charset="0"/>
            </a:endParaRPr>
          </a:p>
          <a:p>
            <a:r>
              <a:rPr lang="es-PR" dirty="0" smtClean="0">
                <a:latin typeface="Candara" panose="020E0502030303020204" pitchFamily="34" charset="0"/>
              </a:rPr>
              <a:t>Se </a:t>
            </a:r>
            <a:r>
              <a:rPr lang="es-PR" dirty="0">
                <a:latin typeface="Candara" panose="020E0502030303020204" pitchFamily="34" charset="0"/>
              </a:rPr>
              <a:t>dice esto para advertir a los reyes futuros que la prosperidad de Israel depende de su fidelidad a Dios. </a:t>
            </a:r>
            <a:endParaRPr lang="es-PR" dirty="0" smtClean="0">
              <a:latin typeface="Candara" panose="020E0502030303020204" pitchFamily="34" charset="0"/>
            </a:endParaRPr>
          </a:p>
        </p:txBody>
      </p:sp>
      <p:pic>
        <p:nvPicPr>
          <p:cNvPr id="2" name="Picture 1"/>
          <p:cNvPicPr>
            <a:picLocks noChangeAspect="1"/>
          </p:cNvPicPr>
          <p:nvPr/>
        </p:nvPicPr>
        <p:blipFill>
          <a:blip r:embed="rId3" cstate="email">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tretch>
            <a:fillRect/>
          </a:stretch>
        </p:blipFill>
        <p:spPr>
          <a:xfrm>
            <a:off x="5381123" y="2079070"/>
            <a:ext cx="3748809" cy="4164567"/>
          </a:xfrm>
          <a:prstGeom prst="rect">
            <a:avLst/>
          </a:prstGeom>
        </p:spPr>
      </p:pic>
    </p:spTree>
    <p:extLst>
      <p:ext uri="{BB962C8B-B14F-4D97-AF65-F5344CB8AC3E}">
        <p14:creationId xmlns:p14="http://schemas.microsoft.com/office/powerpoint/2010/main" val="3414983442"/>
      </p:ext>
    </p:extLst>
  </p:cSld>
  <p:clrMapOvr>
    <a:masterClrMapping/>
  </p:clrMapOvr>
  <p:transition>
    <p:fade thruBlk="1"/>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Promesa de restauración de Judá e Israel </a:t>
            </a:r>
            <a:r>
              <a:rPr lang="es-PR" sz="4000" dirty="0">
                <a:solidFill>
                  <a:srgbClr val="FF0000"/>
                </a:solidFill>
                <a:latin typeface="Candara" pitchFamily="34" charset="0"/>
                <a:cs typeface="Calibri" pitchFamily="34" charset="0"/>
              </a:rPr>
              <a:t>Amós 9.11-15</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54</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2" y="1981200"/>
            <a:ext cx="5242790" cy="4719638"/>
          </a:xfrm>
        </p:spPr>
        <p:txBody>
          <a:bodyPr>
            <a:normAutofit fontScale="92500" lnSpcReduction="10000"/>
          </a:bodyPr>
          <a:lstStyle/>
          <a:p>
            <a:r>
              <a:rPr lang="es-PR" dirty="0" smtClean="0">
                <a:latin typeface="Candara" panose="020E0502030303020204" pitchFamily="34" charset="0"/>
              </a:rPr>
              <a:t>El </a:t>
            </a:r>
            <a:r>
              <a:rPr lang="es-PR" dirty="0">
                <a:solidFill>
                  <a:srgbClr val="FF0000"/>
                </a:solidFill>
                <a:latin typeface="Candara" panose="020E0502030303020204" pitchFamily="34" charset="0"/>
              </a:rPr>
              <a:t>Salmo 89:38–51</a:t>
            </a:r>
            <a:r>
              <a:rPr lang="es-PR" dirty="0">
                <a:latin typeface="Candara" panose="020E0502030303020204" pitchFamily="34" charset="0"/>
              </a:rPr>
              <a:t> y </a:t>
            </a:r>
            <a:r>
              <a:rPr lang="es-PR" dirty="0">
                <a:solidFill>
                  <a:srgbClr val="FF0000"/>
                </a:solidFill>
                <a:latin typeface="Candara" panose="020E0502030303020204" pitchFamily="34" charset="0"/>
              </a:rPr>
              <a:t>Jeremías 30:9 </a:t>
            </a:r>
            <a:r>
              <a:rPr lang="es-PR" dirty="0">
                <a:latin typeface="Candara" panose="020E0502030303020204" pitchFamily="34" charset="0"/>
              </a:rPr>
              <a:t>emplean expresiones semejantes. </a:t>
            </a:r>
            <a:endParaRPr lang="es-PR" dirty="0" smtClean="0">
              <a:latin typeface="Candara" panose="020E0502030303020204" pitchFamily="34" charset="0"/>
            </a:endParaRPr>
          </a:p>
          <a:p>
            <a:r>
              <a:rPr lang="es-PR" dirty="0" smtClean="0">
                <a:latin typeface="Candara" panose="020E0502030303020204" pitchFamily="34" charset="0"/>
              </a:rPr>
              <a:t>De </a:t>
            </a:r>
            <a:r>
              <a:rPr lang="es-PR" dirty="0">
                <a:latin typeface="Candara" panose="020E0502030303020204" pitchFamily="34" charset="0"/>
              </a:rPr>
              <a:t>todos modos, un profeta tan inteligente como Amós sabía que tarde o temprano la ciudad de Jerusalén iba a caer ante un enemigo extranjero, víctima de su inmoralidad, pecado e idolatría</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a:blip r:embed="rId3" cstate="email">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tretch>
            <a:fillRect/>
          </a:stretch>
        </p:blipFill>
        <p:spPr>
          <a:xfrm>
            <a:off x="5395191" y="2079071"/>
            <a:ext cx="3748809" cy="4164567"/>
          </a:xfrm>
          <a:prstGeom prst="rect">
            <a:avLst/>
          </a:prstGeom>
        </p:spPr>
      </p:pic>
    </p:spTree>
    <p:extLst>
      <p:ext uri="{BB962C8B-B14F-4D97-AF65-F5344CB8AC3E}">
        <p14:creationId xmlns:p14="http://schemas.microsoft.com/office/powerpoint/2010/main" val="722795555"/>
      </p:ext>
    </p:extLst>
  </p:cSld>
  <p:clrMapOvr>
    <a:masterClrMapping/>
  </p:clrMapOvr>
  <p:transition>
    <p:fade thruBlk="1"/>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Promesa de restauración de Judá e Israel </a:t>
            </a:r>
            <a:r>
              <a:rPr lang="es-PR" sz="4000" dirty="0">
                <a:solidFill>
                  <a:srgbClr val="FF0000"/>
                </a:solidFill>
                <a:latin typeface="Candara" pitchFamily="34" charset="0"/>
                <a:cs typeface="Calibri" pitchFamily="34" charset="0"/>
              </a:rPr>
              <a:t>Amós 9.11-15</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55</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410199" cy="4719638"/>
          </a:xfrm>
        </p:spPr>
        <p:txBody>
          <a:bodyPr>
            <a:normAutofit/>
          </a:bodyPr>
          <a:lstStyle/>
          <a:p>
            <a:r>
              <a:rPr lang="es-PR" dirty="0">
                <a:latin typeface="Candara" panose="020E0502030303020204" pitchFamily="34" charset="0"/>
              </a:rPr>
              <a:t>En </a:t>
            </a:r>
            <a:r>
              <a:rPr lang="es-PR" dirty="0">
                <a:solidFill>
                  <a:srgbClr val="FF0000"/>
                </a:solidFill>
                <a:latin typeface="Candara" panose="020E0502030303020204" pitchFamily="34" charset="0"/>
              </a:rPr>
              <a:t>Hechos 15:16–18 </a:t>
            </a:r>
            <a:r>
              <a:rPr lang="es-PR" dirty="0">
                <a:latin typeface="Candara" panose="020E0502030303020204" pitchFamily="34" charset="0"/>
              </a:rPr>
              <a:t>Jacobo, medio hermano de Jesús (</a:t>
            </a:r>
            <a:r>
              <a:rPr lang="es-PR" dirty="0" smtClean="0">
                <a:solidFill>
                  <a:srgbClr val="FF0000"/>
                </a:solidFill>
                <a:latin typeface="Candara" panose="020E0502030303020204" pitchFamily="34" charset="0"/>
              </a:rPr>
              <a:t>Mateo13:55</a:t>
            </a:r>
            <a:r>
              <a:rPr lang="es-PR" dirty="0">
                <a:solidFill>
                  <a:srgbClr val="FF0000"/>
                </a:solidFill>
                <a:latin typeface="Candara" panose="020E0502030303020204" pitchFamily="34" charset="0"/>
              </a:rPr>
              <a:t>; Juan 7:3–5; </a:t>
            </a:r>
            <a:r>
              <a:rPr lang="es-PR" dirty="0" smtClean="0">
                <a:solidFill>
                  <a:srgbClr val="FF0000"/>
                </a:solidFill>
                <a:latin typeface="Candara" panose="020E0502030303020204" pitchFamily="34" charset="0"/>
              </a:rPr>
              <a:t>Hechos </a:t>
            </a:r>
            <a:r>
              <a:rPr lang="es-PR" dirty="0">
                <a:solidFill>
                  <a:srgbClr val="FF0000"/>
                </a:solidFill>
                <a:latin typeface="Candara" panose="020E0502030303020204" pitchFamily="34" charset="0"/>
              </a:rPr>
              <a:t>1:14</a:t>
            </a:r>
            <a:r>
              <a:rPr lang="es-PR" dirty="0">
                <a:latin typeface="Candara" panose="020E0502030303020204" pitchFamily="34" charset="0"/>
              </a:rPr>
              <a:t>) citó estas palabras dejando fuera el nombre de </a:t>
            </a:r>
            <a:r>
              <a:rPr lang="es-PR" dirty="0" err="1">
                <a:latin typeface="Candara" panose="020E0502030303020204" pitchFamily="34" charset="0"/>
              </a:rPr>
              <a:t>Edom</a:t>
            </a:r>
            <a:r>
              <a:rPr lang="es-PR" dirty="0">
                <a:latin typeface="Candara" panose="020E0502030303020204" pitchFamily="34" charset="0"/>
              </a:rPr>
              <a:t> y empleando el texto como profecía que los gentiles van a buscar al Señor. </a:t>
            </a:r>
            <a:endParaRPr lang="es-PR" dirty="0" smtClean="0">
              <a:latin typeface="Candara" panose="020E0502030303020204" pitchFamily="34" charset="0"/>
            </a:endParaRPr>
          </a:p>
        </p:txBody>
      </p:sp>
      <p:pic>
        <p:nvPicPr>
          <p:cNvPr id="2" name="Picture 1"/>
          <p:cNvPicPr>
            <a:picLocks noChangeAspect="1"/>
          </p:cNvPicPr>
          <p:nvPr/>
        </p:nvPicPr>
        <p:blipFill>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tretch>
            <a:fillRect/>
          </a:stretch>
        </p:blipFill>
        <p:spPr>
          <a:xfrm>
            <a:off x="5562600" y="2169318"/>
            <a:ext cx="3581400" cy="4182657"/>
          </a:xfrm>
          <a:prstGeom prst="rect">
            <a:avLst/>
          </a:prstGeom>
        </p:spPr>
      </p:pic>
    </p:spTree>
    <p:extLst>
      <p:ext uri="{BB962C8B-B14F-4D97-AF65-F5344CB8AC3E}">
        <p14:creationId xmlns:p14="http://schemas.microsoft.com/office/powerpoint/2010/main" val="1556465407"/>
      </p:ext>
    </p:extLst>
  </p:cSld>
  <p:clrMapOvr>
    <a:masterClrMapping/>
  </p:clrMapOvr>
  <p:transition>
    <p:fade thruBlk="1"/>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Promesa de restauración de Judá e Israel </a:t>
            </a:r>
            <a:r>
              <a:rPr lang="es-PR" sz="4000" dirty="0">
                <a:solidFill>
                  <a:srgbClr val="FF0000"/>
                </a:solidFill>
                <a:latin typeface="Candara" pitchFamily="34" charset="0"/>
                <a:cs typeface="Calibri" pitchFamily="34" charset="0"/>
              </a:rPr>
              <a:t>Amós 9.11-15</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56</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638799" cy="4719638"/>
          </a:xfrm>
        </p:spPr>
        <p:txBody>
          <a:bodyPr>
            <a:normAutofit fontScale="85000" lnSpcReduction="10000"/>
          </a:bodyPr>
          <a:lstStyle/>
          <a:p>
            <a:r>
              <a:rPr lang="es-PR" dirty="0">
                <a:latin typeface="Candara" panose="020E0502030303020204" pitchFamily="34" charset="0"/>
              </a:rPr>
              <a:t>La futura prosperidad de Israel se expresa en una metáfora muy linda. </a:t>
            </a:r>
            <a:endParaRPr lang="es-PR" dirty="0" smtClean="0">
              <a:latin typeface="Candara" panose="020E0502030303020204" pitchFamily="34" charset="0"/>
            </a:endParaRPr>
          </a:p>
          <a:p>
            <a:r>
              <a:rPr lang="es-PR" dirty="0" smtClean="0">
                <a:latin typeface="Candara" panose="020E0502030303020204" pitchFamily="34" charset="0"/>
              </a:rPr>
              <a:t>Normalmente </a:t>
            </a:r>
            <a:r>
              <a:rPr lang="es-PR" dirty="0">
                <a:latin typeface="Candara" panose="020E0502030303020204" pitchFamily="34" charset="0"/>
              </a:rPr>
              <a:t>la cebada se cosechaba en marzo/abril y el trigo en mayo/junio, pero la cosecha será tan abundante que los segadores van a estar todavía trabajando en octubre/noviembre cuando los agricultores deben estar rompiendo de nuevo la tierra para sembrar el nuevo cultivo.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41481"/>
          <a:stretch/>
        </p:blipFill>
        <p:spPr>
          <a:xfrm>
            <a:off x="5765408" y="2041113"/>
            <a:ext cx="3378591" cy="3902487"/>
          </a:xfrm>
          <a:prstGeom prst="rect">
            <a:avLst/>
          </a:prstGeom>
        </p:spPr>
      </p:pic>
    </p:spTree>
    <p:extLst>
      <p:ext uri="{BB962C8B-B14F-4D97-AF65-F5344CB8AC3E}">
        <p14:creationId xmlns:p14="http://schemas.microsoft.com/office/powerpoint/2010/main" val="1867730154"/>
      </p:ext>
    </p:extLst>
  </p:cSld>
  <p:clrMapOvr>
    <a:masterClrMapping/>
  </p:clrMapOvr>
  <p:transition>
    <p:fade thruBlk="1"/>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Promesa de restauración de Judá e Israel </a:t>
            </a:r>
            <a:r>
              <a:rPr lang="es-PR" sz="4000" dirty="0">
                <a:solidFill>
                  <a:srgbClr val="FF0000"/>
                </a:solidFill>
                <a:latin typeface="Candara" pitchFamily="34" charset="0"/>
                <a:cs typeface="Calibri" pitchFamily="34" charset="0"/>
              </a:rPr>
              <a:t>Amós 9.11-15</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57</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638799" cy="4719638"/>
          </a:xfrm>
        </p:spPr>
        <p:txBody>
          <a:bodyPr>
            <a:normAutofit fontScale="85000" lnSpcReduction="10000"/>
          </a:bodyPr>
          <a:lstStyle/>
          <a:p>
            <a:r>
              <a:rPr lang="es-PR" dirty="0" smtClean="0">
                <a:latin typeface="Candara" panose="020E0502030303020204" pitchFamily="34" charset="0"/>
              </a:rPr>
              <a:t>Lo </a:t>
            </a:r>
            <a:r>
              <a:rPr lang="es-PR" dirty="0">
                <a:latin typeface="Candara" panose="020E0502030303020204" pitchFamily="34" charset="0"/>
              </a:rPr>
              <a:t>mismo con los que recogen las uvas. Encontramos una promesa semejante en </a:t>
            </a:r>
            <a:r>
              <a:rPr lang="es-PR" dirty="0">
                <a:solidFill>
                  <a:srgbClr val="FF0000"/>
                </a:solidFill>
                <a:latin typeface="Candara" panose="020E0502030303020204" pitchFamily="34" charset="0"/>
              </a:rPr>
              <a:t>Levítico 26:5</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No </a:t>
            </a:r>
            <a:r>
              <a:rPr lang="es-PR" dirty="0">
                <a:latin typeface="Candara" panose="020E0502030303020204" pitchFamily="34" charset="0"/>
              </a:rPr>
              <a:t>solamente habrá abundancia de comida sino también abundancia de bendiciones espirituales. </a:t>
            </a:r>
            <a:endParaRPr lang="es-PR" dirty="0" smtClean="0">
              <a:latin typeface="Candara" panose="020E0502030303020204" pitchFamily="34" charset="0"/>
            </a:endParaRPr>
          </a:p>
          <a:p>
            <a:r>
              <a:rPr lang="es-PR" dirty="0" smtClean="0">
                <a:latin typeface="Candara" panose="020E0502030303020204" pitchFamily="34" charset="0"/>
              </a:rPr>
              <a:t>Es </a:t>
            </a:r>
            <a:r>
              <a:rPr lang="es-PR" dirty="0">
                <a:latin typeface="Candara" panose="020E0502030303020204" pitchFamily="34" charset="0"/>
              </a:rPr>
              <a:t>interesante que </a:t>
            </a:r>
            <a:r>
              <a:rPr lang="es-PR" dirty="0">
                <a:solidFill>
                  <a:srgbClr val="FF0000"/>
                </a:solidFill>
                <a:latin typeface="Candara" panose="020E0502030303020204" pitchFamily="34" charset="0"/>
              </a:rPr>
              <a:t>9:14</a:t>
            </a:r>
            <a:r>
              <a:rPr lang="es-PR" dirty="0">
                <a:latin typeface="Candara" panose="020E0502030303020204" pitchFamily="34" charset="0"/>
              </a:rPr>
              <a:t> es lo opuesto de </a:t>
            </a:r>
            <a:r>
              <a:rPr lang="es-PR" dirty="0">
                <a:solidFill>
                  <a:srgbClr val="FF0000"/>
                </a:solidFill>
                <a:latin typeface="Candara" panose="020E0502030303020204" pitchFamily="34" charset="0"/>
              </a:rPr>
              <a:t>5:11</a:t>
            </a:r>
            <a:r>
              <a:rPr lang="es-PR" dirty="0">
                <a:latin typeface="Candara" panose="020E0502030303020204" pitchFamily="34" charset="0"/>
              </a:rPr>
              <a:t>. Nunca más van a trabajar para que otros coman los frutos de sus labores. </a:t>
            </a:r>
          </a:p>
        </p:txBody>
      </p:sp>
      <p:pic>
        <p:nvPicPr>
          <p:cNvPr id="2" name="Picture 1"/>
          <p:cNvPicPr>
            <a:picLocks noChangeAspect="1"/>
          </p:cNvPicPr>
          <p:nvPr/>
        </p:nvPicPr>
        <p:blipFill>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tretch>
            <a:fillRect/>
          </a:stretch>
        </p:blipFill>
        <p:spPr>
          <a:xfrm>
            <a:off x="5616315" y="2138362"/>
            <a:ext cx="3505856" cy="4262438"/>
          </a:xfrm>
          <a:prstGeom prst="rect">
            <a:avLst/>
          </a:prstGeom>
        </p:spPr>
      </p:pic>
    </p:spTree>
    <p:extLst>
      <p:ext uri="{BB962C8B-B14F-4D97-AF65-F5344CB8AC3E}">
        <p14:creationId xmlns:p14="http://schemas.microsoft.com/office/powerpoint/2010/main" val="1099974757"/>
      </p:ext>
    </p:extLst>
  </p:cSld>
  <p:clrMapOvr>
    <a:masterClrMapping/>
  </p:clrMapOvr>
  <p:transition>
    <p:fade thruBlk="1"/>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Promesa de restauración de Judá e Israel </a:t>
            </a:r>
            <a:r>
              <a:rPr lang="es-PR" sz="4000" dirty="0">
                <a:solidFill>
                  <a:srgbClr val="FF0000"/>
                </a:solidFill>
                <a:latin typeface="Candara" pitchFamily="34" charset="0"/>
                <a:cs typeface="Calibri" pitchFamily="34" charset="0"/>
              </a:rPr>
              <a:t>Amós 9.11-15</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58</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410199" cy="4719638"/>
          </a:xfrm>
        </p:spPr>
        <p:txBody>
          <a:bodyPr>
            <a:normAutofit/>
          </a:bodyPr>
          <a:lstStyle/>
          <a:p>
            <a:r>
              <a:rPr lang="es-PR" sz="2800" dirty="0">
                <a:latin typeface="Candara" panose="020E0502030303020204" pitchFamily="34" charset="0"/>
              </a:rPr>
              <a:t>En </a:t>
            </a:r>
            <a:r>
              <a:rPr lang="es-PR" sz="2800" dirty="0">
                <a:solidFill>
                  <a:srgbClr val="FF0000"/>
                </a:solidFill>
                <a:latin typeface="Candara" panose="020E0502030303020204" pitchFamily="34" charset="0"/>
              </a:rPr>
              <a:t>9:15</a:t>
            </a:r>
            <a:r>
              <a:rPr lang="es-PR" sz="2800" dirty="0">
                <a:latin typeface="Candara" panose="020E0502030303020204" pitchFamily="34" charset="0"/>
              </a:rPr>
              <a:t> Amós emplea la palabra </a:t>
            </a:r>
            <a:r>
              <a:rPr lang="es-PR" sz="2800" i="1" dirty="0" smtClean="0">
                <a:latin typeface="Candara" panose="020E0502030303020204" pitchFamily="34" charset="0"/>
              </a:rPr>
              <a:t>natas</a:t>
            </a:r>
            <a:r>
              <a:rPr lang="es-PR" sz="2800" dirty="0" smtClean="0">
                <a:latin typeface="Candara" panose="020E0502030303020204" pitchFamily="34" charset="0"/>
              </a:rPr>
              <a:t>, </a:t>
            </a:r>
            <a:r>
              <a:rPr lang="es-PR" sz="2800" dirty="0">
                <a:latin typeface="Candara" panose="020E0502030303020204" pitchFamily="34" charset="0"/>
              </a:rPr>
              <a:t>“arrancar” con referencia al destierro. </a:t>
            </a:r>
            <a:endParaRPr lang="es-PR" sz="2800" dirty="0" smtClean="0">
              <a:latin typeface="Candara" panose="020E0502030303020204" pitchFamily="34" charset="0"/>
            </a:endParaRPr>
          </a:p>
          <a:p>
            <a:r>
              <a:rPr lang="es-PR" sz="2800" dirty="0" smtClean="0">
                <a:latin typeface="Candara" panose="020E0502030303020204" pitchFamily="34" charset="0"/>
              </a:rPr>
              <a:t>Solamente </a:t>
            </a:r>
            <a:r>
              <a:rPr lang="es-PR" sz="2800" dirty="0">
                <a:latin typeface="Candara" panose="020E0502030303020204" pitchFamily="34" charset="0"/>
              </a:rPr>
              <a:t>Jeremías usa esta palabra en lugar de </a:t>
            </a:r>
            <a:r>
              <a:rPr lang="es-PR" sz="2800" i="1" dirty="0" err="1" smtClean="0">
                <a:latin typeface="Candara" panose="020E0502030303020204" pitchFamily="34" charset="0"/>
              </a:rPr>
              <a:t>galah</a:t>
            </a:r>
            <a:r>
              <a:rPr lang="es-PR" sz="2800" i="1" dirty="0" smtClean="0">
                <a:latin typeface="Candara" panose="020E0502030303020204" pitchFamily="34" charset="0"/>
              </a:rPr>
              <a:t>,</a:t>
            </a:r>
            <a:r>
              <a:rPr lang="es-PR" sz="2800" dirty="0" smtClean="0">
                <a:latin typeface="Candara" panose="020E0502030303020204" pitchFamily="34" charset="0"/>
              </a:rPr>
              <a:t> </a:t>
            </a:r>
            <a:r>
              <a:rPr lang="es-PR" sz="2800" dirty="0">
                <a:latin typeface="Candara" panose="020E0502030303020204" pitchFamily="34" charset="0"/>
              </a:rPr>
              <a:t>“enviar” a la gente a otro país como presos de guerra. </a:t>
            </a:r>
            <a:endParaRPr lang="es-PR" sz="2800" dirty="0" smtClean="0">
              <a:latin typeface="Candara" panose="020E0502030303020204" pitchFamily="34" charset="0"/>
            </a:endParaRPr>
          </a:p>
        </p:txBody>
      </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5334000" y="1886637"/>
            <a:ext cx="3276600" cy="4908764"/>
          </a:xfrm>
          <a:prstGeom prst="rect">
            <a:avLst/>
          </a:prstGeom>
        </p:spPr>
      </p:pic>
    </p:spTree>
    <p:extLst>
      <p:ext uri="{BB962C8B-B14F-4D97-AF65-F5344CB8AC3E}">
        <p14:creationId xmlns:p14="http://schemas.microsoft.com/office/powerpoint/2010/main" val="1052559165"/>
      </p:ext>
    </p:extLst>
  </p:cSld>
  <p:clrMapOvr>
    <a:masterClrMapping/>
  </p:clrMapOvr>
  <p:transition>
    <p:fade thruBlk="1"/>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Promesa de restauración de Judá e Israel </a:t>
            </a:r>
            <a:r>
              <a:rPr lang="es-PR" sz="4000" dirty="0">
                <a:solidFill>
                  <a:srgbClr val="FF0000"/>
                </a:solidFill>
                <a:latin typeface="Candara" pitchFamily="34" charset="0"/>
                <a:cs typeface="Calibri" pitchFamily="34" charset="0"/>
              </a:rPr>
              <a:t>Amós 9.11-15</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59</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69555" cy="4719638"/>
          </a:xfrm>
        </p:spPr>
        <p:txBody>
          <a:bodyPr>
            <a:normAutofit/>
          </a:bodyPr>
          <a:lstStyle/>
          <a:p>
            <a:r>
              <a:rPr lang="es-PR" sz="2800" dirty="0" smtClean="0">
                <a:latin typeface="Candara" panose="020E0502030303020204" pitchFamily="34" charset="0"/>
              </a:rPr>
              <a:t>Para </a:t>
            </a:r>
            <a:r>
              <a:rPr lang="es-PR" sz="2800" dirty="0">
                <a:latin typeface="Candara" panose="020E0502030303020204" pitchFamily="34" charset="0"/>
              </a:rPr>
              <a:t>Amós, como hombre del campo, fue de gran gozo anunciar que nunca más el pueblo sería “arrancado” forzosamente de su tierra. </a:t>
            </a:r>
            <a:endParaRPr lang="es-PR" sz="2800" dirty="0" smtClean="0">
              <a:latin typeface="Candara" panose="020E0502030303020204" pitchFamily="34" charset="0"/>
            </a:endParaRPr>
          </a:p>
          <a:p>
            <a:r>
              <a:rPr lang="es-PR" sz="2800" dirty="0" smtClean="0">
                <a:latin typeface="Candara" panose="020E0502030303020204" pitchFamily="34" charset="0"/>
              </a:rPr>
              <a:t>Van </a:t>
            </a:r>
            <a:r>
              <a:rPr lang="es-PR" sz="2800" dirty="0">
                <a:latin typeface="Candara" panose="020E0502030303020204" pitchFamily="34" charset="0"/>
              </a:rPr>
              <a:t>a habitar para siempre en la tierra prometida, como dice </a:t>
            </a:r>
            <a:r>
              <a:rPr lang="es-PR" sz="2800" dirty="0">
                <a:solidFill>
                  <a:srgbClr val="FF0000"/>
                </a:solidFill>
                <a:latin typeface="Candara" panose="020E0502030303020204" pitchFamily="34" charset="0"/>
              </a:rPr>
              <a:t>Salmo 1:3</a:t>
            </a:r>
            <a:r>
              <a:rPr lang="es-PR" sz="2800" dirty="0">
                <a:latin typeface="Candara" panose="020E0502030303020204" pitchFamily="34" charset="0"/>
              </a:rPr>
              <a:t>. El pacto entre Dios y el pueblo será establecido de nuevo y durará eternamente.</a:t>
            </a: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bright="20000" contrast="20000"/>
                    </a14:imgEffect>
                  </a14:imgLayer>
                </a14:imgProps>
              </a:ext>
              <a:ext uri="{28A0092B-C50C-407E-A947-70E740481C1C}">
                <a14:useLocalDpi xmlns:a14="http://schemas.microsoft.com/office/drawing/2010/main"/>
              </a:ext>
            </a:extLst>
          </a:blip>
          <a:srcRect l="285" t="1218" r="24615" b="-1218"/>
          <a:stretch/>
        </p:blipFill>
        <p:spPr>
          <a:xfrm>
            <a:off x="5424301" y="2102644"/>
            <a:ext cx="3719699" cy="3714750"/>
          </a:xfrm>
          <a:prstGeom prst="rect">
            <a:avLst/>
          </a:prstGeom>
        </p:spPr>
      </p:pic>
    </p:spTree>
    <p:extLst>
      <p:ext uri="{BB962C8B-B14F-4D97-AF65-F5344CB8AC3E}">
        <p14:creationId xmlns:p14="http://schemas.microsoft.com/office/powerpoint/2010/main" val="4012583898"/>
      </p:ext>
    </p:extLst>
  </p:cSld>
  <p:clrMapOvr>
    <a:masterClrMapping/>
  </p:clrMapOvr>
  <p:transition>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1" y="1905000"/>
            <a:ext cx="4952999" cy="4823901"/>
          </a:xfrm>
        </p:spPr>
        <p:txBody>
          <a:bodyPr>
            <a:normAutofit/>
          </a:bodyPr>
          <a:lstStyle/>
          <a:p>
            <a:r>
              <a:rPr lang="es-PR" dirty="0" smtClean="0">
                <a:latin typeface="Candara" panose="020E0502030303020204" pitchFamily="34" charset="0"/>
              </a:rPr>
              <a:t>No obstante, Amós vio más allá del al tragedia y contempló el gran día cuando Dios iba a unir la nación dividida bajo un hijo de David y proveerles una prosperidad desconocida por toda nación del medio oriente.</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9" name="Rectangle 2"/>
          <p:cNvSpPr>
            <a:spLocks noGrp="1" noChangeArrowheads="1"/>
          </p:cNvSpPr>
          <p:nvPr>
            <p:ph type="title"/>
          </p:nvPr>
        </p:nvSpPr>
        <p:spPr>
          <a:xfrm>
            <a:off x="1150939" y="214314"/>
            <a:ext cx="7796212" cy="1462087"/>
          </a:xfrm>
        </p:spPr>
        <p:txBody>
          <a:bodyPr/>
          <a:lstStyle/>
          <a:p>
            <a:r>
              <a:rPr lang="es-PR" sz="4000" dirty="0" smtClean="0">
                <a:latin typeface="Candara" panose="020E0502030303020204" pitchFamily="34" charset="0"/>
              </a:rPr>
              <a:t>Trasfondo - Amós 8 y 9 </a:t>
            </a:r>
            <a:endParaRPr lang="es-PR" sz="4000" dirty="0">
              <a:solidFill>
                <a:schemeClr val="bg1"/>
              </a:solidFill>
              <a:latin typeface="Candara" pitchFamily="34" charset="0"/>
              <a:cs typeface="Calibri" pitchFamily="34" charset="0"/>
            </a:endParaRPr>
          </a:p>
        </p:txBody>
      </p:sp>
      <p:pic>
        <p:nvPicPr>
          <p:cNvPr id="3" name="Picture 2"/>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181601" y="2133599"/>
            <a:ext cx="3938954" cy="4010571"/>
          </a:xfrm>
          <a:prstGeom prst="rect">
            <a:avLst/>
          </a:prstGeom>
        </p:spPr>
      </p:pic>
    </p:spTree>
    <p:extLst>
      <p:ext uri="{BB962C8B-B14F-4D97-AF65-F5344CB8AC3E}">
        <p14:creationId xmlns:p14="http://schemas.microsoft.com/office/powerpoint/2010/main" val="991767688"/>
      </p:ext>
    </p:extLst>
  </p:cSld>
  <p:clrMapOvr>
    <a:masterClrMapping/>
  </p:clrMapOvr>
  <p:transition>
    <p:fade thruBlk="1"/>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Promesa de restauración de Judá e Israel </a:t>
            </a:r>
            <a:r>
              <a:rPr lang="es-PR" sz="4000" dirty="0">
                <a:solidFill>
                  <a:srgbClr val="FF0000"/>
                </a:solidFill>
                <a:latin typeface="Candara" pitchFamily="34" charset="0"/>
                <a:cs typeface="Calibri" pitchFamily="34" charset="0"/>
              </a:rPr>
              <a:t>Amós 9.11-15</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60</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381999" cy="4719638"/>
          </a:xfrm>
        </p:spPr>
        <p:txBody>
          <a:bodyPr>
            <a:normAutofit fontScale="85000" lnSpcReduction="10000"/>
          </a:bodyPr>
          <a:lstStyle/>
          <a:p>
            <a:r>
              <a:rPr lang="es-PR" dirty="0">
                <a:latin typeface="Candara" panose="020E0502030303020204" pitchFamily="34" charset="0"/>
              </a:rPr>
              <a:t>Amós empleó lenguaje muy fuerte, pero al mismo tiempo sabía que hay un equilibrio muy fino en el corazón de Dios entre juicio y misericordia. </a:t>
            </a:r>
            <a:endParaRPr lang="es-PR" dirty="0" smtClean="0">
              <a:latin typeface="Candara" panose="020E0502030303020204" pitchFamily="34" charset="0"/>
            </a:endParaRPr>
          </a:p>
          <a:p>
            <a:r>
              <a:rPr lang="es-PR" dirty="0" smtClean="0">
                <a:latin typeface="Candara" panose="020E0502030303020204" pitchFamily="34" charset="0"/>
              </a:rPr>
              <a:t>Muchas </a:t>
            </a:r>
            <a:r>
              <a:rPr lang="es-PR" dirty="0">
                <a:latin typeface="Candara" panose="020E0502030303020204" pitchFamily="34" charset="0"/>
              </a:rPr>
              <a:t>veces dijo al pueblo de Israel y Judá: ¡Buscad a Jehovah y vivid! ¡Buscad el bien y no el mal, para que viváis! Aborreced el mal y amad el bien. (</a:t>
            </a:r>
            <a:r>
              <a:rPr lang="es-PR" dirty="0">
                <a:solidFill>
                  <a:srgbClr val="FF0000"/>
                </a:solidFill>
                <a:latin typeface="Candara" panose="020E0502030303020204" pitchFamily="34" charset="0"/>
              </a:rPr>
              <a:t>5:6, 14, 15</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No </a:t>
            </a:r>
            <a:r>
              <a:rPr lang="es-PR" dirty="0">
                <a:latin typeface="Candara" panose="020E0502030303020204" pitchFamily="34" charset="0"/>
              </a:rPr>
              <a:t>pudo ver la resolución del problema pero sabía que Dios daría vida a los que lo buscaran con sinceridad. </a:t>
            </a:r>
            <a:endParaRPr lang="es-PR" dirty="0" smtClean="0">
              <a:latin typeface="Candara" panose="020E0502030303020204" pitchFamily="34" charset="0"/>
            </a:endParaRPr>
          </a:p>
          <a:p>
            <a:r>
              <a:rPr lang="es-PR" dirty="0" smtClean="0">
                <a:latin typeface="Candara" panose="020E0502030303020204" pitchFamily="34" charset="0"/>
              </a:rPr>
              <a:t>Este </a:t>
            </a:r>
            <a:r>
              <a:rPr lang="es-PR" dirty="0">
                <a:latin typeface="Candara" panose="020E0502030303020204" pitchFamily="34" charset="0"/>
              </a:rPr>
              <a:t>dilema se resolvió solamente por la cruz de Jesús. </a:t>
            </a:r>
          </a:p>
        </p:txBody>
      </p:sp>
    </p:spTree>
    <p:extLst>
      <p:ext uri="{BB962C8B-B14F-4D97-AF65-F5344CB8AC3E}">
        <p14:creationId xmlns:p14="http://schemas.microsoft.com/office/powerpoint/2010/main" val="1087661645"/>
      </p:ext>
    </p:extLst>
  </p:cSld>
  <p:clrMapOvr>
    <a:masterClrMapping/>
  </p:clrMapOvr>
  <p:transition>
    <p:fade thruBlk="1"/>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tretch>
            <a:fillRect/>
          </a:stretch>
        </p:blipFill>
        <p:spPr>
          <a:xfrm>
            <a:off x="2362200" y="1828800"/>
            <a:ext cx="4457700" cy="2057400"/>
          </a:xfrm>
          <a:prstGeom prst="rect">
            <a:avLst/>
          </a:prstGeom>
        </p:spPr>
      </p:pic>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Promesa de restauración de Judá e Israel </a:t>
            </a:r>
            <a:r>
              <a:rPr lang="es-PR" sz="4000" dirty="0">
                <a:solidFill>
                  <a:srgbClr val="FF0000"/>
                </a:solidFill>
                <a:latin typeface="Candara" pitchFamily="34" charset="0"/>
                <a:cs typeface="Calibri" pitchFamily="34" charset="0"/>
              </a:rPr>
              <a:t>Amós 9.11-15</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61</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3814763"/>
            <a:ext cx="8610599" cy="2967037"/>
          </a:xfrm>
        </p:spPr>
        <p:txBody>
          <a:bodyPr>
            <a:normAutofit fontScale="92500" lnSpcReduction="20000"/>
          </a:bodyPr>
          <a:lstStyle/>
          <a:p>
            <a:r>
              <a:rPr lang="es-PR" dirty="0">
                <a:latin typeface="Candara" panose="020E0502030303020204" pitchFamily="34" charset="0"/>
              </a:rPr>
              <a:t>Necesitamos </a:t>
            </a:r>
            <a:r>
              <a:rPr lang="es-PR" dirty="0" smtClean="0">
                <a:latin typeface="Candara" panose="020E0502030303020204" pitchFamily="34" charset="0"/>
              </a:rPr>
              <a:t>predicar </a:t>
            </a:r>
            <a:r>
              <a:rPr lang="es-PR" dirty="0">
                <a:latin typeface="Candara" panose="020E0502030303020204" pitchFamily="34" charset="0"/>
              </a:rPr>
              <a:t>y enseñar las palabras de Amós. </a:t>
            </a:r>
            <a:endParaRPr lang="es-PR" dirty="0" smtClean="0">
              <a:latin typeface="Candara" panose="020E0502030303020204" pitchFamily="34" charset="0"/>
            </a:endParaRPr>
          </a:p>
          <a:p>
            <a:r>
              <a:rPr lang="es-PR" dirty="0" smtClean="0">
                <a:latin typeface="Candara" panose="020E0502030303020204" pitchFamily="34" charset="0"/>
              </a:rPr>
              <a:t>El </a:t>
            </a:r>
            <a:r>
              <a:rPr lang="es-PR" dirty="0">
                <a:latin typeface="Candara" panose="020E0502030303020204" pitchFamily="34" charset="0"/>
              </a:rPr>
              <a:t>pecado todavía reina en las corporaciones multinacionales, los gobiernos, las industrias, como también en los corazones de personas de todas las naciones, sin distinción de sexo, raza, posición social o económica. </a:t>
            </a:r>
            <a:endParaRPr lang="es-PR" dirty="0" smtClean="0">
              <a:latin typeface="Candara" panose="020E0502030303020204" pitchFamily="34" charset="0"/>
            </a:endParaRPr>
          </a:p>
        </p:txBody>
      </p:sp>
    </p:spTree>
    <p:extLst>
      <p:ext uri="{BB962C8B-B14F-4D97-AF65-F5344CB8AC3E}">
        <p14:creationId xmlns:p14="http://schemas.microsoft.com/office/powerpoint/2010/main" val="3569484351"/>
      </p:ext>
    </p:extLst>
  </p:cSld>
  <p:clrMapOvr>
    <a:masterClrMapping/>
  </p:clrMapOvr>
  <p:transition>
    <p:fade thruBlk="1"/>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Promesa de restauración de Judá e Israel </a:t>
            </a:r>
            <a:r>
              <a:rPr lang="es-PR" sz="4000" dirty="0">
                <a:solidFill>
                  <a:srgbClr val="FF0000"/>
                </a:solidFill>
                <a:latin typeface="Candara" pitchFamily="34" charset="0"/>
                <a:cs typeface="Calibri" pitchFamily="34" charset="0"/>
              </a:rPr>
              <a:t>Amós 9.11-15</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62</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81599" cy="4719638"/>
          </a:xfrm>
        </p:spPr>
        <p:txBody>
          <a:bodyPr>
            <a:normAutofit fontScale="92500" lnSpcReduction="20000"/>
          </a:bodyPr>
          <a:lstStyle/>
          <a:p>
            <a:r>
              <a:rPr lang="es-PR" dirty="0" smtClean="0">
                <a:latin typeface="Candara" panose="020E0502030303020204" pitchFamily="34" charset="0"/>
              </a:rPr>
              <a:t>Debemos </a:t>
            </a:r>
            <a:r>
              <a:rPr lang="es-PR" dirty="0">
                <a:latin typeface="Candara" panose="020E0502030303020204" pitchFamily="34" charset="0"/>
              </a:rPr>
              <a:t>señalar el pecado con amor e indicar el camino de Jesús como la única solución duradera a la injusticia. </a:t>
            </a:r>
            <a:endParaRPr lang="es-PR" dirty="0" smtClean="0">
              <a:latin typeface="Candara" panose="020E0502030303020204" pitchFamily="34" charset="0"/>
            </a:endParaRPr>
          </a:p>
          <a:p>
            <a:r>
              <a:rPr lang="es-PR" dirty="0" smtClean="0">
                <a:latin typeface="Candara" panose="020E0502030303020204" pitchFamily="34" charset="0"/>
              </a:rPr>
              <a:t>La </a:t>
            </a:r>
            <a:r>
              <a:rPr lang="es-PR" dirty="0">
                <a:latin typeface="Candara" panose="020E0502030303020204" pitchFamily="34" charset="0"/>
              </a:rPr>
              <a:t>nación, la familia o la persona que sigue el camino que Israel tomó en el año 760 a. de J.C. va a experimentar un desastre de aun mayores proporciones de lo que Israel sufrió</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13968" r="9841"/>
          <a:stretch/>
        </p:blipFill>
        <p:spPr>
          <a:xfrm>
            <a:off x="5241683" y="2097881"/>
            <a:ext cx="3902317" cy="3837278"/>
          </a:xfrm>
          <a:prstGeom prst="rect">
            <a:avLst/>
          </a:prstGeom>
        </p:spPr>
      </p:pic>
    </p:spTree>
    <p:extLst>
      <p:ext uri="{BB962C8B-B14F-4D97-AF65-F5344CB8AC3E}">
        <p14:creationId xmlns:p14="http://schemas.microsoft.com/office/powerpoint/2010/main" val="2208882425"/>
      </p:ext>
    </p:extLst>
  </p:cSld>
  <p:clrMapOvr>
    <a:masterClrMapping/>
  </p:clrMapOvr>
  <p:transition>
    <p:fade thruBlk="1"/>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noProof="0" dirty="0" smtClean="0">
                <a:latin typeface="Candara" pitchFamily="34" charset="0"/>
                <a:cs typeface="Calibri" pitchFamily="34" charset="0"/>
              </a:rPr>
              <a:t>Aplicaciones</a:t>
            </a:r>
            <a:endParaRPr lang="es-PR" sz="3600" noProof="0" dirty="0">
              <a:solidFill>
                <a:srgbClr val="FF0000"/>
              </a:solidFill>
              <a:latin typeface="Candara" pitchFamily="34" charset="0"/>
              <a:cs typeface="Calibri" pitchFamily="34" charset="0"/>
            </a:endParaRPr>
          </a:p>
        </p:txBody>
      </p:sp>
      <p:sp>
        <p:nvSpPr>
          <p:cNvPr id="7" name="Content Placeholder 6"/>
          <p:cNvSpPr>
            <a:spLocks noGrp="1"/>
          </p:cNvSpPr>
          <p:nvPr>
            <p:ph idx="1"/>
          </p:nvPr>
        </p:nvSpPr>
        <p:spPr>
          <a:xfrm>
            <a:off x="152399" y="2017712"/>
            <a:ext cx="8534401" cy="4683126"/>
          </a:xfrm>
        </p:spPr>
        <p:txBody>
          <a:bodyPr>
            <a:normAutofit/>
          </a:bodyPr>
          <a:lstStyle/>
          <a:p>
            <a:r>
              <a:rPr lang="es-PR" sz="3600" dirty="0" smtClean="0">
                <a:latin typeface="Candara" pitchFamily="34" charset="0"/>
                <a:cs typeface="Calibri" pitchFamily="34" charset="0"/>
              </a:rPr>
              <a:t>Los parámetros de Dios no son los del hombre.</a:t>
            </a:r>
          </a:p>
          <a:p>
            <a:pPr lvl="1"/>
            <a:r>
              <a:rPr lang="es-PR" sz="3200" dirty="0" smtClean="0">
                <a:latin typeface="Candara" pitchFamily="34" charset="0"/>
                <a:cs typeface="Calibri" pitchFamily="34" charset="0"/>
              </a:rPr>
              <a:t>Lo que algunos comerciantes llaman astucia y buen negocio es deshonesto.</a:t>
            </a:r>
          </a:p>
          <a:p>
            <a:pPr lvl="1"/>
            <a:r>
              <a:rPr lang="es-PR" sz="3200" dirty="0" smtClean="0">
                <a:latin typeface="Candara" pitchFamily="34" charset="0"/>
                <a:cs typeface="Calibri" pitchFamily="34" charset="0"/>
              </a:rPr>
              <a:t>El creyente no debe nunca valerse del engaño y la trampa para lograr nada.</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9" name="Picture 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490346" y="0"/>
            <a:ext cx="2653654" cy="1752600"/>
          </a:xfrm>
          <a:prstGeom prst="rect">
            <a:avLst/>
          </a:prstGeom>
        </p:spPr>
      </p:pic>
    </p:spTree>
    <p:extLst>
      <p:ext uri="{BB962C8B-B14F-4D97-AF65-F5344CB8AC3E}">
        <p14:creationId xmlns:p14="http://schemas.microsoft.com/office/powerpoint/2010/main" val="725627178"/>
      </p:ext>
    </p:extLst>
  </p:cSld>
  <p:clrMapOvr>
    <a:masterClrMapping/>
  </p:clrMapOvr>
  <p:transition>
    <p:fade thruBlk="1"/>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noProof="0" dirty="0" smtClean="0">
                <a:latin typeface="Candara" pitchFamily="34" charset="0"/>
                <a:cs typeface="Calibri" pitchFamily="34" charset="0"/>
              </a:rPr>
              <a:t>Aplicaciones</a:t>
            </a:r>
            <a:endParaRPr lang="es-PR" sz="3600" noProof="0" dirty="0">
              <a:solidFill>
                <a:srgbClr val="FF0000"/>
              </a:solidFill>
              <a:latin typeface="Candara" pitchFamily="34" charset="0"/>
              <a:cs typeface="Calibri" pitchFamily="34" charset="0"/>
            </a:endParaRPr>
          </a:p>
        </p:txBody>
      </p:sp>
      <p:sp>
        <p:nvSpPr>
          <p:cNvPr id="7" name="Content Placeholder 6"/>
          <p:cNvSpPr>
            <a:spLocks noGrp="1"/>
          </p:cNvSpPr>
          <p:nvPr>
            <p:ph idx="1"/>
          </p:nvPr>
        </p:nvSpPr>
        <p:spPr>
          <a:xfrm>
            <a:off x="152399" y="2017712"/>
            <a:ext cx="8534401" cy="4683126"/>
          </a:xfrm>
        </p:spPr>
        <p:txBody>
          <a:bodyPr>
            <a:normAutofit/>
          </a:bodyPr>
          <a:lstStyle/>
          <a:p>
            <a:r>
              <a:rPr lang="es-PR" sz="3600" dirty="0" smtClean="0">
                <a:latin typeface="Candara" panose="020E0502030303020204" pitchFamily="34" charset="0"/>
              </a:rPr>
              <a:t>El poder del hombre es muy poca cosa al lado del poder de Dios.</a:t>
            </a:r>
          </a:p>
          <a:p>
            <a:pPr lvl="1"/>
            <a:r>
              <a:rPr lang="es-PR" sz="3200" dirty="0" smtClean="0">
                <a:latin typeface="Candara" panose="020E0502030303020204" pitchFamily="34" charset="0"/>
              </a:rPr>
              <a:t>Mucho antes de la invención de la bomba atómica o las corporaciones multinacionales, Dios ha empleado su poder para castigar a los pecadores.</a:t>
            </a:r>
            <a:endParaRPr lang="es-PR" sz="3200" dirty="0">
              <a:latin typeface="Candara" panose="020E0502030303020204"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10" name="Picture 9"/>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490346" y="0"/>
            <a:ext cx="2653654" cy="1752600"/>
          </a:xfrm>
          <a:prstGeom prst="rect">
            <a:avLst/>
          </a:prstGeom>
        </p:spPr>
      </p:pic>
    </p:spTree>
    <p:extLst>
      <p:ext uri="{BB962C8B-B14F-4D97-AF65-F5344CB8AC3E}">
        <p14:creationId xmlns:p14="http://schemas.microsoft.com/office/powerpoint/2010/main" val="2724774902"/>
      </p:ext>
    </p:extLst>
  </p:cSld>
  <p:clrMapOvr>
    <a:masterClrMapping/>
  </p:clrMapOvr>
  <p:transition>
    <p:fade thruBlk="1"/>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noProof="0" dirty="0" smtClean="0">
                <a:latin typeface="Candara" pitchFamily="34" charset="0"/>
                <a:cs typeface="Calibri" pitchFamily="34" charset="0"/>
              </a:rPr>
              <a:t>Aplicaciones</a:t>
            </a:r>
            <a:endParaRPr lang="es-PR" sz="3600" noProof="0" dirty="0">
              <a:solidFill>
                <a:srgbClr val="FF0000"/>
              </a:solidFill>
              <a:latin typeface="Candara" pitchFamily="34" charset="0"/>
              <a:cs typeface="Calibri" pitchFamily="34" charset="0"/>
            </a:endParaRPr>
          </a:p>
        </p:txBody>
      </p:sp>
      <p:sp>
        <p:nvSpPr>
          <p:cNvPr id="7" name="Content Placeholder 6"/>
          <p:cNvSpPr>
            <a:spLocks noGrp="1"/>
          </p:cNvSpPr>
          <p:nvPr>
            <p:ph idx="1"/>
          </p:nvPr>
        </p:nvSpPr>
        <p:spPr>
          <a:xfrm>
            <a:off x="152399" y="2017712"/>
            <a:ext cx="8534401" cy="4683126"/>
          </a:xfrm>
        </p:spPr>
        <p:txBody>
          <a:bodyPr>
            <a:normAutofit/>
          </a:bodyPr>
          <a:lstStyle/>
          <a:p>
            <a:r>
              <a:rPr lang="es-PR" sz="3600" dirty="0" smtClean="0">
                <a:latin typeface="Candara" pitchFamily="34" charset="0"/>
                <a:cs typeface="Calibri" pitchFamily="34" charset="0"/>
              </a:rPr>
              <a:t>Un día el creyente va a ser ciudadano permanente del reino de Dios.</a:t>
            </a:r>
          </a:p>
          <a:p>
            <a:pPr lvl="1"/>
            <a:r>
              <a:rPr lang="es-PR" sz="3200" dirty="0" smtClean="0">
                <a:latin typeface="Candara" pitchFamily="34" charset="0"/>
                <a:cs typeface="Calibri" pitchFamily="34" charset="0"/>
              </a:rPr>
              <a:t>No habrá más llanto ni más dolor.</a:t>
            </a:r>
          </a:p>
          <a:p>
            <a:pPr lvl="1"/>
            <a:r>
              <a:rPr lang="es-PR" sz="3200" dirty="0" smtClean="0">
                <a:latin typeface="Candara" pitchFamily="34" charset="0"/>
                <a:cs typeface="Calibri" pitchFamily="34" charset="0"/>
              </a:rPr>
              <a:t>Las bendiciones de Dios serán abundantes y continuas.</a:t>
            </a:r>
          </a:p>
          <a:p>
            <a:pPr lvl="1"/>
            <a:r>
              <a:rPr lang="es-PR" sz="3200" dirty="0" smtClean="0">
                <a:latin typeface="Candara" pitchFamily="34" charset="0"/>
                <a:cs typeface="Calibri" pitchFamily="34" charset="0"/>
              </a:rPr>
              <a:t>Gozaremos para toda la eternidad en la casa de Dios.</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9" name="Picture 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490346" y="0"/>
            <a:ext cx="2653654" cy="1752600"/>
          </a:xfrm>
          <a:prstGeom prst="rect">
            <a:avLst/>
          </a:prstGeom>
        </p:spPr>
      </p:pic>
    </p:spTree>
    <p:extLst>
      <p:ext uri="{BB962C8B-B14F-4D97-AF65-F5344CB8AC3E}">
        <p14:creationId xmlns:p14="http://schemas.microsoft.com/office/powerpoint/2010/main" val="381255438"/>
      </p:ext>
    </p:extLst>
  </p:cSld>
  <p:clrMapOvr>
    <a:masterClrMapping/>
  </p:clrMapOvr>
  <p:transition>
    <p:fade thruBlk="1"/>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p:cNvSpPr>
            <a:spLocks noGrp="1" noChangeArrowheads="1"/>
          </p:cNvSpPr>
          <p:nvPr>
            <p:ph type="sldNum" sz="quarter" idx="12"/>
          </p:nvPr>
        </p:nvSpPr>
        <p:spPr>
          <a:ln/>
        </p:spPr>
        <p:txBody>
          <a:bodyPr/>
          <a:lstStyle/>
          <a:p>
            <a:pPr>
              <a:defRPr/>
            </a:pPr>
            <a:fld id="{218A1B8D-2211-4267-85EA-46D8260B611F}" type="slidenum">
              <a:rPr lang="en-US">
                <a:solidFill>
                  <a:srgbClr val="000000"/>
                </a:solidFill>
              </a:rPr>
              <a:pPr>
                <a:defRPr/>
              </a:pPr>
              <a:t>66</a:t>
            </a:fld>
            <a:endParaRPr lang="en-US">
              <a:solidFill>
                <a:srgbClr val="000000"/>
              </a:solidFill>
            </a:endParaRPr>
          </a:p>
        </p:txBody>
      </p:sp>
      <p:sp>
        <p:nvSpPr>
          <p:cNvPr id="260098" name="Rectangle 2"/>
          <p:cNvSpPr>
            <a:spLocks noGrp="1" noChangeArrowheads="1"/>
          </p:cNvSpPr>
          <p:nvPr>
            <p:ph type="title" idx="4294967295"/>
          </p:nvPr>
        </p:nvSpPr>
        <p:spPr/>
        <p:txBody>
          <a:bodyPr/>
          <a:lstStyle/>
          <a:p>
            <a:r>
              <a:rPr lang="es-PR" noProof="0" dirty="0" smtClean="0">
                <a:latin typeface="Candara" pitchFamily="34" charset="0"/>
                <a:cs typeface="Calibri" pitchFamily="34" charset="0"/>
              </a:rPr>
              <a:t>Bibliografía</a:t>
            </a:r>
          </a:p>
        </p:txBody>
      </p:sp>
      <p:sp>
        <p:nvSpPr>
          <p:cNvPr id="260099" name="Rectangle 3"/>
          <p:cNvSpPr>
            <a:spLocks noGrp="1" noChangeArrowheads="1"/>
          </p:cNvSpPr>
          <p:nvPr>
            <p:ph type="body" idx="4294967295"/>
          </p:nvPr>
        </p:nvSpPr>
        <p:spPr>
          <a:xfrm>
            <a:off x="409576" y="1981201"/>
            <a:ext cx="8534400" cy="4719638"/>
          </a:xfrm>
        </p:spPr>
        <p:txBody>
          <a:bodyPr>
            <a:normAutofit fontScale="85000" lnSpcReduction="20000"/>
          </a:bodyPr>
          <a:lstStyle/>
          <a:p>
            <a:pPr>
              <a:lnSpc>
                <a:spcPct val="80000"/>
              </a:lnSpc>
              <a:spcAft>
                <a:spcPts val="600"/>
              </a:spcAft>
            </a:pPr>
            <a:r>
              <a:rPr lang="es-PR" sz="1400" noProof="0" dirty="0" smtClean="0">
                <a:latin typeface="Candara" pitchFamily="34" charset="0"/>
                <a:cs typeface="Calibri" pitchFamily="34" charset="0"/>
              </a:rPr>
              <a:t>Carson, D., France, R., </a:t>
            </a:r>
            <a:r>
              <a:rPr lang="es-PR" sz="1400" noProof="0" dirty="0" err="1" smtClean="0">
                <a:latin typeface="Candara" pitchFamily="34" charset="0"/>
                <a:cs typeface="Calibri" pitchFamily="34" charset="0"/>
              </a:rPr>
              <a:t>Motyer</a:t>
            </a:r>
            <a:r>
              <a:rPr lang="es-PR" sz="1400" noProof="0" dirty="0" smtClean="0">
                <a:latin typeface="Candara" pitchFamily="34" charset="0"/>
                <a:cs typeface="Calibri" pitchFamily="34" charset="0"/>
              </a:rPr>
              <a:t>, J., &amp; </a:t>
            </a:r>
            <a:r>
              <a:rPr lang="es-PR" sz="1400" noProof="0" dirty="0" err="1" smtClean="0">
                <a:latin typeface="Candara" pitchFamily="34" charset="0"/>
                <a:cs typeface="Calibri" pitchFamily="34" charset="0"/>
              </a:rPr>
              <a:t>Wenham</a:t>
            </a:r>
            <a:r>
              <a:rPr lang="es-PR" sz="1400" noProof="0" dirty="0" smtClean="0">
                <a:latin typeface="Candara" pitchFamily="34" charset="0"/>
                <a:cs typeface="Calibri" pitchFamily="34" charset="0"/>
              </a:rPr>
              <a:t>, G. (2000, c1999). </a:t>
            </a:r>
            <a:r>
              <a:rPr lang="es-PR" sz="1400" i="1" noProof="0" dirty="0" smtClean="0">
                <a:latin typeface="Candara" pitchFamily="34" charset="0"/>
                <a:cs typeface="Calibri" pitchFamily="34" charset="0"/>
              </a:rPr>
              <a:t>Nuevo comentario Bíblico : Siglo veintiuno</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a:t>
            </a:r>
            <a:r>
              <a:rPr lang="es-PR" sz="1400" noProof="0" dirty="0" err="1" smtClean="0">
                <a:latin typeface="Candara" pitchFamily="34" charset="0"/>
                <a:cs typeface="Calibri" pitchFamily="34" charset="0"/>
              </a:rPr>
              <a:t>Lc</a:t>
            </a:r>
            <a:r>
              <a:rPr lang="es-PR" sz="1400" noProof="0" dirty="0" smtClean="0">
                <a:latin typeface="Candara" pitchFamily="34" charset="0"/>
                <a:cs typeface="Calibri" pitchFamily="34" charset="0"/>
              </a:rPr>
              <a:t> 6.20-26). Miami: Sociedades </a:t>
            </a:r>
            <a:r>
              <a:rPr lang="es-PR" sz="1400" noProof="0" dirty="0" err="1" smtClean="0">
                <a:latin typeface="Candara" pitchFamily="34" charset="0"/>
                <a:cs typeface="Calibri" pitchFamily="34" charset="0"/>
              </a:rPr>
              <a:t>Bı́blicas</a:t>
            </a:r>
            <a:r>
              <a:rPr lang="es-PR" sz="1400" noProof="0" dirty="0" smtClean="0">
                <a:latin typeface="Candara" pitchFamily="34" charset="0"/>
                <a:cs typeface="Calibri" pitchFamily="34" charset="0"/>
              </a:rPr>
              <a:t> Unidas.</a:t>
            </a:r>
          </a:p>
          <a:p>
            <a:pPr>
              <a:lnSpc>
                <a:spcPct val="80000"/>
              </a:lnSpc>
              <a:spcAft>
                <a:spcPts val="600"/>
              </a:spcAft>
            </a:pPr>
            <a:r>
              <a:rPr lang="es-PR" sz="1400" noProof="0" dirty="0" smtClean="0">
                <a:latin typeface="Candara" pitchFamily="34" charset="0"/>
                <a:cs typeface="Calibri" pitchFamily="34" charset="0"/>
              </a:rPr>
              <a:t>Douglas, J.D. </a:t>
            </a:r>
            <a:r>
              <a:rPr lang="es-PR" sz="1400" i="1" noProof="0" dirty="0" smtClean="0">
                <a:latin typeface="Candara" pitchFamily="34" charset="0"/>
                <a:cs typeface="Calibri" pitchFamily="34" charset="0"/>
              </a:rPr>
              <a:t>Nuevo Diccionario Bíblico : Primera Edición</a:t>
            </a:r>
            <a:r>
              <a:rPr lang="es-PR" sz="1400" noProof="0" dirty="0" smtClean="0">
                <a:latin typeface="Candara" pitchFamily="34" charset="0"/>
                <a:cs typeface="Calibri" pitchFamily="34" charset="0"/>
              </a:rPr>
              <a:t>. Miami: Sociedades Bíblicas Unidas, 2000.</a:t>
            </a:r>
          </a:p>
          <a:p>
            <a:pPr>
              <a:lnSpc>
                <a:spcPct val="80000"/>
              </a:lnSpc>
              <a:spcAft>
                <a:spcPts val="600"/>
              </a:spcAft>
            </a:pPr>
            <a:r>
              <a:rPr lang="es-PR" sz="1400" i="1" noProof="0" dirty="0" smtClean="0">
                <a:latin typeface="Candara" pitchFamily="34" charset="0"/>
                <a:cs typeface="Calibri" pitchFamily="34" charset="0"/>
              </a:rPr>
              <a:t>LBLA Mapas</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La </a:t>
            </a:r>
            <a:r>
              <a:rPr lang="es-PR" sz="1400" noProof="0" dirty="0" err="1" smtClean="0">
                <a:latin typeface="Candara" pitchFamily="34" charset="0"/>
                <a:cs typeface="Calibri" pitchFamily="34" charset="0"/>
              </a:rPr>
              <a:t>Habra</a:t>
            </a:r>
            <a:r>
              <a:rPr lang="es-PR" sz="1400" noProof="0" dirty="0" smtClean="0">
                <a:latin typeface="Candara" pitchFamily="34" charset="0"/>
                <a:cs typeface="Calibri" pitchFamily="34" charset="0"/>
              </a:rPr>
              <a:t>, CA: </a:t>
            </a:r>
            <a:r>
              <a:rPr lang="es-PR" sz="1400" noProof="0" dirty="0" err="1" smtClean="0">
                <a:latin typeface="Candara" pitchFamily="34" charset="0"/>
                <a:cs typeface="Calibri" pitchFamily="34" charset="0"/>
              </a:rPr>
              <a:t>Foundation</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Publications</a:t>
            </a:r>
            <a:r>
              <a:rPr lang="es-PR" sz="1400" noProof="0" dirty="0" smtClean="0">
                <a:latin typeface="Candara" pitchFamily="34" charset="0"/>
                <a:cs typeface="Calibri" pitchFamily="34" charset="0"/>
              </a:rPr>
              <a:t>, Inc., 2000.</a:t>
            </a:r>
          </a:p>
          <a:p>
            <a:pPr>
              <a:lnSpc>
                <a:spcPct val="80000"/>
              </a:lnSpc>
              <a:spcAft>
                <a:spcPts val="600"/>
              </a:spcAft>
            </a:pPr>
            <a:r>
              <a:rPr lang="es-PR" sz="1400" noProof="0" dirty="0" err="1" smtClean="0">
                <a:latin typeface="Candara" pitchFamily="34" charset="0"/>
                <a:cs typeface="Calibri" pitchFamily="34" charset="0"/>
              </a:rPr>
              <a:t>Lockward</a:t>
            </a:r>
            <a:r>
              <a:rPr lang="es-PR" sz="1400" noProof="0" dirty="0" smtClean="0">
                <a:latin typeface="Candara" pitchFamily="34" charset="0"/>
                <a:cs typeface="Calibri" pitchFamily="34" charset="0"/>
              </a:rPr>
              <a:t>, Alfonso. </a:t>
            </a:r>
            <a:r>
              <a:rPr lang="es-PR" sz="1400" i="1" noProof="0" dirty="0" smtClean="0">
                <a:latin typeface="Candara" pitchFamily="34" charset="0"/>
                <a:cs typeface="Calibri" pitchFamily="34" charset="0"/>
              </a:rPr>
              <a:t>Nuevo Diccionario De La Biblia.</a:t>
            </a:r>
            <a:r>
              <a:rPr lang="es-PR" sz="1400" noProof="0" dirty="0" smtClean="0">
                <a:latin typeface="Candara" pitchFamily="34" charset="0"/>
                <a:cs typeface="Calibri" pitchFamily="34" charset="0"/>
              </a:rPr>
              <a:t> Miami: Editorial </a:t>
            </a:r>
            <a:r>
              <a:rPr lang="es-PR" sz="1400" noProof="0" dirty="0" err="1" smtClean="0">
                <a:latin typeface="Candara" pitchFamily="34" charset="0"/>
                <a:cs typeface="Calibri" pitchFamily="34" charset="0"/>
              </a:rPr>
              <a:t>Unilit</a:t>
            </a:r>
            <a:r>
              <a:rPr lang="es-PR" sz="1400" noProof="0" dirty="0" smtClean="0">
                <a:latin typeface="Candara" pitchFamily="34" charset="0"/>
                <a:cs typeface="Calibri" pitchFamily="34" charset="0"/>
              </a:rPr>
              <a:t>, 2003.</a:t>
            </a:r>
          </a:p>
          <a:p>
            <a:pPr>
              <a:lnSpc>
                <a:spcPct val="80000"/>
              </a:lnSpc>
              <a:spcAft>
                <a:spcPts val="600"/>
              </a:spcAft>
            </a:pPr>
            <a:r>
              <a:rPr lang="es-PR" sz="1400" i="1" noProof="0" dirty="0" smtClean="0">
                <a:latin typeface="Candara" pitchFamily="34" charset="0"/>
                <a:cs typeface="Calibri" pitchFamily="34" charset="0"/>
              </a:rPr>
              <a:t>Mapas De La Biblia Caribe</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Nashville: Editorial Caribe, 2000, c1998.</a:t>
            </a:r>
          </a:p>
          <a:p>
            <a:pPr>
              <a:lnSpc>
                <a:spcPct val="80000"/>
              </a:lnSpc>
              <a:spcAft>
                <a:spcPts val="600"/>
              </a:spcAft>
            </a:pPr>
            <a:r>
              <a:rPr lang="es-PR" sz="1400" noProof="0" dirty="0" smtClean="0">
                <a:latin typeface="Candara" pitchFamily="34" charset="0"/>
                <a:cs typeface="Calibri" pitchFamily="34" charset="0"/>
              </a:rPr>
              <a:t>Martínez, Mario, et al, eds. </a:t>
            </a:r>
            <a:r>
              <a:rPr lang="es-PR" sz="1400" i="1" noProof="0" dirty="0" smtClean="0">
                <a:latin typeface="Candara" pitchFamily="34" charset="0"/>
                <a:cs typeface="Calibri" pitchFamily="34" charset="0"/>
              </a:rPr>
              <a:t>El Expositor Bíblico: La Biblia, Libro por Libro</a:t>
            </a:r>
            <a:r>
              <a:rPr lang="es-PR" sz="1400" noProof="0" dirty="0" smtClean="0">
                <a:latin typeface="Candara" pitchFamily="34" charset="0"/>
                <a:cs typeface="Calibri" pitchFamily="34" charset="0"/>
              </a:rPr>
              <a:t>, Maestros de jóvenes y Adultos, Volumen 5, 5nta Ed. El Paso, Texas: Casa Bautista de Publicaciones, 2007, c1995.</a:t>
            </a:r>
          </a:p>
          <a:p>
            <a:pPr>
              <a:lnSpc>
                <a:spcPct val="80000"/>
              </a:lnSpc>
              <a:spcAft>
                <a:spcPts val="600"/>
              </a:spcAft>
            </a:pPr>
            <a:r>
              <a:rPr lang="es-PR" sz="1400" noProof="0" dirty="0" smtClean="0">
                <a:latin typeface="Candara" pitchFamily="34" charset="0"/>
                <a:cs typeface="Calibri" pitchFamily="34" charset="0"/>
              </a:rPr>
              <a:t>Nelson, </a:t>
            </a:r>
            <a:r>
              <a:rPr lang="es-PR" sz="1400" noProof="0" dirty="0" err="1" smtClean="0">
                <a:latin typeface="Candara" pitchFamily="34" charset="0"/>
                <a:cs typeface="Calibri" pitchFamily="34" charset="0"/>
              </a:rPr>
              <a:t>Wilton</a:t>
            </a:r>
            <a:r>
              <a:rPr lang="es-PR" sz="1400" noProof="0" dirty="0" smtClean="0">
                <a:latin typeface="Candara" pitchFamily="34" charset="0"/>
                <a:cs typeface="Calibri" pitchFamily="34" charset="0"/>
              </a:rPr>
              <a:t> M. y Juan Rojas Mayo, </a:t>
            </a:r>
            <a:r>
              <a:rPr lang="es-PR" sz="1400" i="1" noProof="0" dirty="0" smtClean="0">
                <a:latin typeface="Candara" pitchFamily="34" charset="0"/>
                <a:cs typeface="Calibri" pitchFamily="34" charset="0"/>
              </a:rPr>
              <a:t>Nelson Nuevo Diccionario Ilustrado De La Biblia</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Nashville: Editorial Caribe, 2000, c1998.</a:t>
            </a:r>
          </a:p>
          <a:p>
            <a:pPr>
              <a:lnSpc>
                <a:spcPct val="80000"/>
              </a:lnSpc>
              <a:spcAft>
                <a:spcPts val="600"/>
              </a:spcAft>
            </a:pPr>
            <a:r>
              <a:rPr lang="es-PR" sz="1400" dirty="0" smtClean="0">
                <a:latin typeface="Candara" pitchFamily="34" charset="0"/>
                <a:cs typeface="Calibri" pitchFamily="34" charset="0"/>
              </a:rPr>
              <a:t>Vine, W.E. </a:t>
            </a:r>
            <a:r>
              <a:rPr lang="es-PR" sz="1400" i="1" dirty="0" smtClean="0">
                <a:latin typeface="Candara" pitchFamily="34" charset="0"/>
                <a:cs typeface="Calibri" pitchFamily="34" charset="0"/>
              </a:rPr>
              <a:t>Vine Diccionario Expositivo De Palabras Del Antiguo Y Del Nuevo Testamento Exhaustivo</a:t>
            </a: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electronic</a:t>
            </a:r>
            <a:r>
              <a:rPr lang="es-PR" sz="1400" dirty="0" smtClean="0">
                <a:latin typeface="Candara" pitchFamily="34" charset="0"/>
                <a:cs typeface="Calibri" pitchFamily="34" charset="0"/>
              </a:rPr>
              <a:t> ed. Nashville: Editorial Caribe, 2000, c1999.</a:t>
            </a:r>
          </a:p>
          <a:p>
            <a:r>
              <a:rPr lang="es-PR" sz="1400" dirty="0">
                <a:latin typeface="Candara" pitchFamily="34" charset="0"/>
                <a:cs typeface="Calibri" pitchFamily="34" charset="0"/>
              </a:rPr>
              <a:t> Bryan, J., </a:t>
            </a:r>
            <a:r>
              <a:rPr lang="es-PR" sz="1400" dirty="0" err="1">
                <a:latin typeface="Candara" pitchFamily="34" charset="0"/>
                <a:cs typeface="Calibri" pitchFamily="34" charset="0"/>
              </a:rPr>
              <a:t>Byrd</a:t>
            </a:r>
            <a:r>
              <a:rPr lang="es-PR" sz="1400" dirty="0">
                <a:latin typeface="Candara" pitchFamily="34" charset="0"/>
                <a:cs typeface="Calibri" pitchFamily="34" charset="0"/>
              </a:rPr>
              <a:t>, H., </a:t>
            </a:r>
            <a:r>
              <a:rPr lang="es-PR" sz="1400" dirty="0" err="1">
                <a:latin typeface="Candara" pitchFamily="34" charset="0"/>
                <a:cs typeface="Calibri" pitchFamily="34" charset="0"/>
              </a:rPr>
              <a:t>Caruachı́n</a:t>
            </a:r>
            <a:r>
              <a:rPr lang="es-PR" sz="1400" dirty="0">
                <a:latin typeface="Candara" pitchFamily="34" charset="0"/>
                <a:cs typeface="Calibri" pitchFamily="34" charset="0"/>
              </a:rPr>
              <a:t>, C., Carroll R., M. Daniel, </a:t>
            </a:r>
            <a:r>
              <a:rPr lang="es-PR" sz="1400" dirty="0" err="1">
                <a:latin typeface="Candara" pitchFamily="34" charset="0"/>
                <a:cs typeface="Calibri" pitchFamily="34" charset="0"/>
              </a:rPr>
              <a:t>Connerly</a:t>
            </a:r>
            <a:r>
              <a:rPr lang="es-PR" sz="1400" dirty="0">
                <a:latin typeface="Candara" pitchFamily="34" charset="0"/>
                <a:cs typeface="Calibri" pitchFamily="34" charset="0"/>
              </a:rPr>
              <a:t>, R., </a:t>
            </a:r>
            <a:r>
              <a:rPr lang="es-PR" sz="1400" dirty="0" err="1">
                <a:latin typeface="Candara" pitchFamily="34" charset="0"/>
                <a:cs typeface="Calibri" pitchFamily="34" charset="0"/>
              </a:rPr>
              <a:t>Gómez</a:t>
            </a:r>
            <a:r>
              <a:rPr lang="es-PR" sz="1400" dirty="0">
                <a:latin typeface="Candara" pitchFamily="34" charset="0"/>
                <a:cs typeface="Calibri" pitchFamily="34" charset="0"/>
              </a:rPr>
              <a:t> C., A., Light, G., </a:t>
            </a:r>
            <a:r>
              <a:rPr lang="es-PR" sz="1400" dirty="0" err="1">
                <a:latin typeface="Candara" pitchFamily="34" charset="0"/>
                <a:cs typeface="Calibri" pitchFamily="34" charset="0"/>
              </a:rPr>
              <a:t>Martı́nez</a:t>
            </a:r>
            <a:r>
              <a:rPr lang="es-PR" sz="1400" dirty="0">
                <a:latin typeface="Candara" pitchFamily="34" charset="0"/>
                <a:cs typeface="Calibri" pitchFamily="34" charset="0"/>
              </a:rPr>
              <a:t>, J. F., </a:t>
            </a:r>
            <a:r>
              <a:rPr lang="es-PR" sz="1400" dirty="0" err="1">
                <a:latin typeface="Candara" pitchFamily="34" charset="0"/>
                <a:cs typeface="Calibri" pitchFamily="34" charset="0"/>
              </a:rPr>
              <a:t>Martı́nez</a:t>
            </a:r>
            <a:r>
              <a:rPr lang="es-PR" sz="1400" dirty="0">
                <a:latin typeface="Candara" pitchFamily="34" charset="0"/>
                <a:cs typeface="Calibri" pitchFamily="34" charset="0"/>
              </a:rPr>
              <a:t>, M., Morales, E., Moreno, P., </a:t>
            </a:r>
            <a:r>
              <a:rPr lang="es-PR" sz="1400" dirty="0" err="1">
                <a:latin typeface="Candara" pitchFamily="34" charset="0"/>
                <a:cs typeface="Calibri" pitchFamily="34" charset="0"/>
              </a:rPr>
              <a:t>Rodrı́guez</a:t>
            </a:r>
            <a:r>
              <a:rPr lang="es-PR" sz="1400" dirty="0">
                <a:latin typeface="Candara" pitchFamily="34" charset="0"/>
                <a:cs typeface="Calibri" pitchFamily="34" charset="0"/>
              </a:rPr>
              <a:t>, S., Ruiz, J., </a:t>
            </a:r>
            <a:r>
              <a:rPr lang="es-PR" sz="1400" dirty="0" err="1">
                <a:latin typeface="Candara" pitchFamily="34" charset="0"/>
                <a:cs typeface="Calibri" pitchFamily="34" charset="0"/>
              </a:rPr>
              <a:t>Samol</a:t>
            </a:r>
            <a:r>
              <a:rPr lang="es-PR" sz="1400" dirty="0">
                <a:latin typeface="Candara" pitchFamily="34" charset="0"/>
                <a:cs typeface="Calibri" pitchFamily="34" charset="0"/>
              </a:rPr>
              <a:t>, J. A., </a:t>
            </a:r>
            <a:r>
              <a:rPr lang="es-PR" sz="1400" dirty="0" err="1">
                <a:latin typeface="Candara" pitchFamily="34" charset="0"/>
                <a:cs typeface="Calibri" pitchFamily="34" charset="0"/>
              </a:rPr>
              <a:t>Sánchez</a:t>
            </a:r>
            <a:r>
              <a:rPr lang="es-PR" sz="1400" dirty="0">
                <a:latin typeface="Candara" pitchFamily="34" charset="0"/>
                <a:cs typeface="Calibri" pitchFamily="34" charset="0"/>
              </a:rPr>
              <a:t>, E., </a:t>
            </a:r>
            <a:r>
              <a:rPr lang="es-PR" sz="1400" dirty="0" err="1">
                <a:latin typeface="Candara" pitchFamily="34" charset="0"/>
                <a:cs typeface="Calibri" pitchFamily="34" charset="0"/>
              </a:rPr>
              <a:t>Sewell</a:t>
            </a:r>
            <a:r>
              <a:rPr lang="es-PR" sz="1400" dirty="0">
                <a:latin typeface="Candara" pitchFamily="34" charset="0"/>
                <a:cs typeface="Calibri" pitchFamily="34" charset="0"/>
              </a:rPr>
              <a:t>, D., </a:t>
            </a:r>
            <a:r>
              <a:rPr lang="es-PR" sz="1400" dirty="0" err="1">
                <a:latin typeface="Candara" pitchFamily="34" charset="0"/>
                <a:cs typeface="Calibri" pitchFamily="34" charset="0"/>
              </a:rPr>
              <a:t>Tiuc</a:t>
            </a:r>
            <a:r>
              <a:rPr lang="es-PR" sz="1400" dirty="0">
                <a:latin typeface="Candara" pitchFamily="34" charset="0"/>
                <a:cs typeface="Calibri" pitchFamily="34" charset="0"/>
              </a:rPr>
              <a:t> Sian, R., </a:t>
            </a:r>
            <a:r>
              <a:rPr lang="es-PR" sz="1400" dirty="0" err="1">
                <a:latin typeface="Candara" pitchFamily="34" charset="0"/>
                <a:cs typeface="Calibri" pitchFamily="34" charset="0"/>
              </a:rPr>
              <a:t>Welmaker</a:t>
            </a:r>
            <a:r>
              <a:rPr lang="es-PR" sz="1400" dirty="0">
                <a:latin typeface="Candara" pitchFamily="34" charset="0"/>
                <a:cs typeface="Calibri" pitchFamily="34" charset="0"/>
              </a:rPr>
              <a:t>, B., Wilson, R., </a:t>
            </a:r>
            <a:r>
              <a:rPr lang="es-PR" sz="1400" dirty="0" err="1">
                <a:latin typeface="Candara" pitchFamily="34" charset="0"/>
                <a:cs typeface="Calibri" pitchFamily="34" charset="0"/>
              </a:rPr>
              <a:t>Wyatt</a:t>
            </a:r>
            <a:r>
              <a:rPr lang="es-PR" sz="1400" dirty="0">
                <a:latin typeface="Candara" pitchFamily="34" charset="0"/>
                <a:cs typeface="Calibri" pitchFamily="34" charset="0"/>
              </a:rPr>
              <a:t>, J. C., </a:t>
            </a:r>
            <a:r>
              <a:rPr lang="es-PR" sz="1400" dirty="0" err="1">
                <a:latin typeface="Candara" pitchFamily="34" charset="0"/>
                <a:cs typeface="Calibri" pitchFamily="34" charset="0"/>
              </a:rPr>
              <a:t>Wyatt</a:t>
            </a:r>
            <a:r>
              <a:rPr lang="es-PR" sz="1400" dirty="0">
                <a:latin typeface="Candara" pitchFamily="34" charset="0"/>
                <a:cs typeface="Calibri" pitchFamily="34" charset="0"/>
              </a:rPr>
              <a:t>, R., &amp; Editorial Mundo Hispano (El Paso, T. (2003). Comentario </a:t>
            </a:r>
            <a:r>
              <a:rPr lang="es-PR" sz="1400" dirty="0" err="1">
                <a:latin typeface="Candara" pitchFamily="34" charset="0"/>
                <a:cs typeface="Calibri" pitchFamily="34" charset="0"/>
              </a:rPr>
              <a:t>bı́blico</a:t>
            </a:r>
            <a:r>
              <a:rPr lang="es-PR" sz="1400" dirty="0">
                <a:latin typeface="Candara" pitchFamily="34" charset="0"/>
                <a:cs typeface="Calibri" pitchFamily="34" charset="0"/>
              </a:rPr>
              <a:t> mundo hispano Oseas--</a:t>
            </a:r>
            <a:r>
              <a:rPr lang="es-PR" sz="1400" dirty="0" err="1">
                <a:latin typeface="Candara" pitchFamily="34" charset="0"/>
                <a:cs typeface="Calibri" pitchFamily="34" charset="0"/>
              </a:rPr>
              <a:t>Malaquı́as</a:t>
            </a:r>
            <a:r>
              <a:rPr lang="es-PR" sz="1400" dirty="0">
                <a:latin typeface="Candara" pitchFamily="34" charset="0"/>
                <a:cs typeface="Calibri" pitchFamily="34" charset="0"/>
              </a:rPr>
              <a:t> (1. ed.) (124). El Paso, TX: Editorial Mundo Hispano.</a:t>
            </a:r>
          </a:p>
          <a:p>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Wiersbe</a:t>
            </a:r>
            <a:r>
              <a:rPr lang="es-PR" sz="1400" dirty="0" smtClean="0">
                <a:latin typeface="Candara" pitchFamily="34" charset="0"/>
                <a:cs typeface="Calibri" pitchFamily="34" charset="0"/>
              </a:rPr>
              <a:t>, W. W. (1995). Bosquejos expositivos de la Biblia: Antiguo y Nuevo Testamento (</a:t>
            </a:r>
            <a:r>
              <a:rPr lang="es-PR" sz="1400" dirty="0" err="1" smtClean="0">
                <a:latin typeface="Candara" pitchFamily="34" charset="0"/>
                <a:cs typeface="Calibri" pitchFamily="34" charset="0"/>
              </a:rPr>
              <a:t>electronic</a:t>
            </a:r>
            <a:r>
              <a:rPr lang="es-PR" sz="1400" dirty="0" smtClean="0">
                <a:latin typeface="Candara" pitchFamily="34" charset="0"/>
                <a:cs typeface="Calibri" pitchFamily="34" charset="0"/>
              </a:rPr>
              <a:t> ed.). Nashville: Editorial Caribe.</a:t>
            </a:r>
          </a:p>
          <a:p>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MacDonald</a:t>
            </a:r>
            <a:r>
              <a:rPr lang="es-PR" sz="1400" dirty="0" smtClean="0">
                <a:latin typeface="Candara" pitchFamily="34" charset="0"/>
                <a:cs typeface="Calibri" pitchFamily="34" charset="0"/>
              </a:rPr>
              <a:t>, W. (2004). Comentario Bíblico de William </a:t>
            </a:r>
            <a:r>
              <a:rPr lang="es-PR" sz="1400" dirty="0" err="1" smtClean="0">
                <a:latin typeface="Candara" pitchFamily="34" charset="0"/>
                <a:cs typeface="Calibri" pitchFamily="34" charset="0"/>
              </a:rPr>
              <a:t>MacDonald</a:t>
            </a:r>
            <a:r>
              <a:rPr lang="es-PR" sz="1400" dirty="0" smtClean="0">
                <a:latin typeface="Candara" pitchFamily="34" charset="0"/>
                <a:cs typeface="Calibri" pitchFamily="34" charset="0"/>
              </a:rPr>
              <a:t>: Antiguo Testamento y Nuevo Testamento (46). </a:t>
            </a:r>
            <a:r>
              <a:rPr lang="es-PR" sz="1400" dirty="0" err="1" smtClean="0">
                <a:latin typeface="Candara" pitchFamily="34" charset="0"/>
                <a:cs typeface="Calibri" pitchFamily="34" charset="0"/>
              </a:rPr>
              <a:t>Viladecavalls</a:t>
            </a:r>
            <a:r>
              <a:rPr lang="es-PR" sz="1400" dirty="0" smtClean="0">
                <a:latin typeface="Candara" pitchFamily="34" charset="0"/>
                <a:cs typeface="Calibri" pitchFamily="34" charset="0"/>
              </a:rPr>
              <a:t> (Barcelona), </a:t>
            </a:r>
            <a:r>
              <a:rPr lang="es-PR" sz="1400" dirty="0" err="1" smtClean="0">
                <a:latin typeface="Candara" pitchFamily="34" charset="0"/>
                <a:cs typeface="Calibri" pitchFamily="34" charset="0"/>
              </a:rPr>
              <a:t>Espa±a</a:t>
            </a:r>
            <a:r>
              <a:rPr lang="es-PR" sz="1400" dirty="0" smtClean="0">
                <a:latin typeface="Candara" pitchFamily="34" charset="0"/>
                <a:cs typeface="Calibri" pitchFamily="34" charset="0"/>
              </a:rPr>
              <a:t>: Editorial CLIE. Φ</a:t>
            </a:r>
          </a:p>
          <a:p>
            <a:r>
              <a:rPr lang="es-PR" sz="1400" dirty="0" smtClean="0">
                <a:latin typeface="Candara" pitchFamily="34" charset="0"/>
                <a:cs typeface="Calibri" pitchFamily="34" charset="0"/>
              </a:rPr>
              <a:t>Vázquez, Bernardino. (2005). Estudios </a:t>
            </a:r>
            <a:r>
              <a:rPr lang="es-PR" sz="1400" dirty="0" err="1" smtClean="0">
                <a:latin typeface="Candara" pitchFamily="34" charset="0"/>
                <a:cs typeface="Calibri" pitchFamily="34" charset="0"/>
              </a:rPr>
              <a:t>Bı́blicos</a:t>
            </a:r>
            <a:r>
              <a:rPr lang="es-PR" sz="1400" dirty="0" smtClean="0">
                <a:latin typeface="Candara" pitchFamily="34" charset="0"/>
                <a:cs typeface="Calibri" pitchFamily="34" charset="0"/>
              </a:rPr>
              <a:t> ELA: Dios es Justo y Fiel (Oseas - Habacuc) (171). Puebla, Pue., </a:t>
            </a:r>
            <a:r>
              <a:rPr lang="es-PR" sz="1400" dirty="0" err="1" smtClean="0">
                <a:latin typeface="Candara" pitchFamily="34" charset="0"/>
                <a:cs typeface="Calibri" pitchFamily="34" charset="0"/>
              </a:rPr>
              <a:t>México</a:t>
            </a:r>
            <a:r>
              <a:rPr lang="es-PR" sz="1400" dirty="0" smtClean="0">
                <a:latin typeface="Candara" pitchFamily="34" charset="0"/>
                <a:cs typeface="Calibri" pitchFamily="34" charset="0"/>
              </a:rPr>
              <a:t>: Ediciones Las </a:t>
            </a:r>
            <a:r>
              <a:rPr lang="es-PR" sz="1400" dirty="0" err="1" smtClean="0">
                <a:latin typeface="Candara" pitchFamily="34" charset="0"/>
                <a:cs typeface="Calibri" pitchFamily="34" charset="0"/>
              </a:rPr>
              <a:t>Américas</a:t>
            </a:r>
            <a:r>
              <a:rPr lang="es-PR" sz="1400" dirty="0" smtClean="0">
                <a:latin typeface="Candara" pitchFamily="34" charset="0"/>
                <a:cs typeface="Calibri" pitchFamily="34" charset="0"/>
              </a:rPr>
              <a:t>, A. C.</a:t>
            </a:r>
          </a:p>
          <a:p>
            <a:r>
              <a:rPr lang="es-PR" sz="1400" dirty="0">
                <a:latin typeface="Candara" pitchFamily="34" charset="0"/>
                <a:cs typeface="Calibri" pitchFamily="34" charset="0"/>
              </a:rPr>
              <a:t> Bryan, J., </a:t>
            </a:r>
            <a:r>
              <a:rPr lang="es-PR" sz="1400" dirty="0" err="1">
                <a:latin typeface="Candara" pitchFamily="34" charset="0"/>
                <a:cs typeface="Calibri" pitchFamily="34" charset="0"/>
              </a:rPr>
              <a:t>Byrd</a:t>
            </a:r>
            <a:r>
              <a:rPr lang="es-PR" sz="1400" dirty="0">
                <a:latin typeface="Candara" pitchFamily="34" charset="0"/>
                <a:cs typeface="Calibri" pitchFamily="34" charset="0"/>
              </a:rPr>
              <a:t>, H., </a:t>
            </a:r>
            <a:r>
              <a:rPr lang="es-PR" sz="1400" dirty="0" err="1">
                <a:latin typeface="Candara" pitchFamily="34" charset="0"/>
                <a:cs typeface="Calibri" pitchFamily="34" charset="0"/>
              </a:rPr>
              <a:t>Caruachı́n</a:t>
            </a:r>
            <a:r>
              <a:rPr lang="es-PR" sz="1400" dirty="0">
                <a:latin typeface="Candara" pitchFamily="34" charset="0"/>
                <a:cs typeface="Calibri" pitchFamily="34" charset="0"/>
              </a:rPr>
              <a:t>, C., Carroll R., M. Daniel, </a:t>
            </a:r>
            <a:r>
              <a:rPr lang="es-PR" sz="1400" dirty="0" err="1">
                <a:latin typeface="Candara" pitchFamily="34" charset="0"/>
                <a:cs typeface="Calibri" pitchFamily="34" charset="0"/>
              </a:rPr>
              <a:t>Connerly</a:t>
            </a:r>
            <a:r>
              <a:rPr lang="es-PR" sz="1400" dirty="0">
                <a:latin typeface="Candara" pitchFamily="34" charset="0"/>
                <a:cs typeface="Calibri" pitchFamily="34" charset="0"/>
              </a:rPr>
              <a:t>, R., </a:t>
            </a:r>
            <a:r>
              <a:rPr lang="es-PR" sz="1400" dirty="0" err="1">
                <a:latin typeface="Candara" pitchFamily="34" charset="0"/>
                <a:cs typeface="Calibri" pitchFamily="34" charset="0"/>
              </a:rPr>
              <a:t>Gómez</a:t>
            </a:r>
            <a:r>
              <a:rPr lang="es-PR" sz="1400" dirty="0">
                <a:latin typeface="Candara" pitchFamily="34" charset="0"/>
                <a:cs typeface="Calibri" pitchFamily="34" charset="0"/>
              </a:rPr>
              <a:t> C., A., Light, G., </a:t>
            </a:r>
            <a:r>
              <a:rPr lang="es-PR" sz="1400" dirty="0" err="1">
                <a:latin typeface="Candara" pitchFamily="34" charset="0"/>
                <a:cs typeface="Calibri" pitchFamily="34" charset="0"/>
              </a:rPr>
              <a:t>Martı́nez</a:t>
            </a:r>
            <a:r>
              <a:rPr lang="es-PR" sz="1400" dirty="0">
                <a:latin typeface="Candara" pitchFamily="34" charset="0"/>
                <a:cs typeface="Calibri" pitchFamily="34" charset="0"/>
              </a:rPr>
              <a:t>, J. F., </a:t>
            </a:r>
            <a:r>
              <a:rPr lang="es-PR" sz="1400" dirty="0" err="1">
                <a:latin typeface="Candara" pitchFamily="34" charset="0"/>
                <a:cs typeface="Calibri" pitchFamily="34" charset="0"/>
              </a:rPr>
              <a:t>Martı́nez</a:t>
            </a:r>
            <a:r>
              <a:rPr lang="es-PR" sz="1400" dirty="0">
                <a:latin typeface="Candara" pitchFamily="34" charset="0"/>
                <a:cs typeface="Calibri" pitchFamily="34" charset="0"/>
              </a:rPr>
              <a:t>, M., Morales, E., Moreno, P., </a:t>
            </a:r>
            <a:r>
              <a:rPr lang="es-PR" sz="1400" dirty="0" err="1">
                <a:latin typeface="Candara" pitchFamily="34" charset="0"/>
                <a:cs typeface="Calibri" pitchFamily="34" charset="0"/>
              </a:rPr>
              <a:t>Rodrı́guez</a:t>
            </a:r>
            <a:r>
              <a:rPr lang="es-PR" sz="1400" dirty="0">
                <a:latin typeface="Candara" pitchFamily="34" charset="0"/>
                <a:cs typeface="Calibri" pitchFamily="34" charset="0"/>
              </a:rPr>
              <a:t>, S., Ruiz, J., </a:t>
            </a:r>
            <a:r>
              <a:rPr lang="es-PR" sz="1400" dirty="0" err="1">
                <a:latin typeface="Candara" pitchFamily="34" charset="0"/>
                <a:cs typeface="Calibri" pitchFamily="34" charset="0"/>
              </a:rPr>
              <a:t>Samol</a:t>
            </a:r>
            <a:r>
              <a:rPr lang="es-PR" sz="1400" dirty="0">
                <a:latin typeface="Candara" pitchFamily="34" charset="0"/>
                <a:cs typeface="Calibri" pitchFamily="34" charset="0"/>
              </a:rPr>
              <a:t>, J. A., </a:t>
            </a:r>
            <a:r>
              <a:rPr lang="es-PR" sz="1400" dirty="0" err="1">
                <a:latin typeface="Candara" pitchFamily="34" charset="0"/>
                <a:cs typeface="Calibri" pitchFamily="34" charset="0"/>
              </a:rPr>
              <a:t>Sánchez</a:t>
            </a:r>
            <a:r>
              <a:rPr lang="es-PR" sz="1400" dirty="0">
                <a:latin typeface="Candara" pitchFamily="34" charset="0"/>
                <a:cs typeface="Calibri" pitchFamily="34" charset="0"/>
              </a:rPr>
              <a:t>, E., </a:t>
            </a:r>
            <a:r>
              <a:rPr lang="es-PR" sz="1400" dirty="0" err="1">
                <a:latin typeface="Candara" pitchFamily="34" charset="0"/>
                <a:cs typeface="Calibri" pitchFamily="34" charset="0"/>
              </a:rPr>
              <a:t>Sewell</a:t>
            </a:r>
            <a:r>
              <a:rPr lang="es-PR" sz="1400" dirty="0">
                <a:latin typeface="Candara" pitchFamily="34" charset="0"/>
                <a:cs typeface="Calibri" pitchFamily="34" charset="0"/>
              </a:rPr>
              <a:t>, D., </a:t>
            </a:r>
            <a:r>
              <a:rPr lang="es-PR" sz="1400" dirty="0" err="1">
                <a:latin typeface="Candara" pitchFamily="34" charset="0"/>
                <a:cs typeface="Calibri" pitchFamily="34" charset="0"/>
              </a:rPr>
              <a:t>Tiuc</a:t>
            </a:r>
            <a:r>
              <a:rPr lang="es-PR" sz="1400" dirty="0">
                <a:latin typeface="Candara" pitchFamily="34" charset="0"/>
                <a:cs typeface="Calibri" pitchFamily="34" charset="0"/>
              </a:rPr>
              <a:t> Sian, R., </a:t>
            </a:r>
            <a:r>
              <a:rPr lang="es-PR" sz="1400" dirty="0" err="1">
                <a:latin typeface="Candara" pitchFamily="34" charset="0"/>
                <a:cs typeface="Calibri" pitchFamily="34" charset="0"/>
              </a:rPr>
              <a:t>Welmaker</a:t>
            </a:r>
            <a:r>
              <a:rPr lang="es-PR" sz="1400" dirty="0">
                <a:latin typeface="Candara" pitchFamily="34" charset="0"/>
                <a:cs typeface="Calibri" pitchFamily="34" charset="0"/>
              </a:rPr>
              <a:t>, B., Wilson, R., </a:t>
            </a:r>
            <a:r>
              <a:rPr lang="es-PR" sz="1400" dirty="0" err="1">
                <a:latin typeface="Candara" pitchFamily="34" charset="0"/>
                <a:cs typeface="Calibri" pitchFamily="34" charset="0"/>
              </a:rPr>
              <a:t>Wyatt</a:t>
            </a:r>
            <a:r>
              <a:rPr lang="es-PR" sz="1400" dirty="0">
                <a:latin typeface="Candara" pitchFamily="34" charset="0"/>
                <a:cs typeface="Calibri" pitchFamily="34" charset="0"/>
              </a:rPr>
              <a:t>, J. C., </a:t>
            </a:r>
            <a:r>
              <a:rPr lang="es-PR" sz="1400" dirty="0" err="1">
                <a:latin typeface="Candara" pitchFamily="34" charset="0"/>
                <a:cs typeface="Calibri" pitchFamily="34" charset="0"/>
              </a:rPr>
              <a:t>Wyatt</a:t>
            </a:r>
            <a:r>
              <a:rPr lang="es-PR" sz="1400" dirty="0">
                <a:latin typeface="Candara" pitchFamily="34" charset="0"/>
                <a:cs typeface="Calibri" pitchFamily="34" charset="0"/>
              </a:rPr>
              <a:t>, R., &amp; Editorial Mundo Hispano (El Paso, T. (2003). Comentario </a:t>
            </a:r>
            <a:r>
              <a:rPr lang="es-PR" sz="1400" dirty="0" err="1">
                <a:latin typeface="Candara" pitchFamily="34" charset="0"/>
                <a:cs typeface="Calibri" pitchFamily="34" charset="0"/>
              </a:rPr>
              <a:t>bı́blico</a:t>
            </a:r>
            <a:r>
              <a:rPr lang="es-PR" sz="1400" dirty="0">
                <a:latin typeface="Candara" pitchFamily="34" charset="0"/>
                <a:cs typeface="Calibri" pitchFamily="34" charset="0"/>
              </a:rPr>
              <a:t> mundo hispano Oseas--</a:t>
            </a:r>
            <a:r>
              <a:rPr lang="es-PR" sz="1400" dirty="0" err="1">
                <a:latin typeface="Candara" pitchFamily="34" charset="0"/>
                <a:cs typeface="Calibri" pitchFamily="34" charset="0"/>
              </a:rPr>
              <a:t>Malaquı́as</a:t>
            </a:r>
            <a:r>
              <a:rPr lang="es-PR" sz="1400" dirty="0">
                <a:latin typeface="Candara" pitchFamily="34" charset="0"/>
                <a:cs typeface="Calibri" pitchFamily="34" charset="0"/>
              </a:rPr>
              <a:t> (1. ed.) (135). El Paso, TX: Editorial Mundo Hispano.</a:t>
            </a:r>
          </a:p>
          <a:p>
            <a:endParaRPr lang="es-PR" sz="1400" dirty="0" smtClean="0">
              <a:latin typeface="Candara" pitchFamily="34" charset="0"/>
              <a:cs typeface="Calibri" pitchFamily="34" charset="0"/>
            </a:endParaRPr>
          </a:p>
          <a:p>
            <a:endParaRPr lang="es-PR" sz="1400" dirty="0" smtClean="0">
              <a:latin typeface="Candara" pitchFamily="34" charset="0"/>
              <a:cs typeface="Calibri" pitchFamily="34" charset="0"/>
            </a:endParaRPr>
          </a:p>
          <a:p>
            <a:pPr>
              <a:lnSpc>
                <a:spcPct val="80000"/>
              </a:lnSpc>
              <a:spcAft>
                <a:spcPts val="600"/>
              </a:spcAft>
            </a:pPr>
            <a:endParaRPr lang="es-PR" sz="1400" noProof="0" dirty="0" smtClean="0">
              <a:latin typeface="Candara" pitchFamily="34" charset="0"/>
              <a:cs typeface="Calibri" pitchFamily="34" charset="0"/>
            </a:endParaRPr>
          </a:p>
          <a:p>
            <a:pPr>
              <a:lnSpc>
                <a:spcPct val="80000"/>
              </a:lnSpc>
              <a:spcAft>
                <a:spcPts val="600"/>
              </a:spcAft>
            </a:pPr>
            <a:endParaRPr lang="es-PR" sz="1400" noProof="0" dirty="0" smtClean="0">
              <a:latin typeface="Candara" pitchFamily="34" charset="0"/>
              <a:cs typeface="Calibri" pitchFamily="34" charset="0"/>
            </a:endParaRPr>
          </a:p>
        </p:txBody>
      </p:sp>
      <p:sp>
        <p:nvSpPr>
          <p:cNvPr id="260100" name="Slide Number Placeholder 3"/>
          <p:cNvSpPr txBox="1">
            <a:spLocks noGrp="1"/>
          </p:cNvSpPr>
          <p:nvPr/>
        </p:nvSpPr>
        <p:spPr bwMode="auto">
          <a:xfrm>
            <a:off x="7042150" y="6243638"/>
            <a:ext cx="1905000" cy="457200"/>
          </a:xfrm>
          <a:prstGeom prst="rect">
            <a:avLst/>
          </a:prstGeom>
          <a:noFill/>
          <a:ln w="9525">
            <a:noFill/>
            <a:miter lim="800000"/>
            <a:headEnd/>
            <a:tailEnd/>
          </a:ln>
        </p:spPr>
        <p:txBody>
          <a:bodyPr anchor="b"/>
          <a:lstStyle/>
          <a:p>
            <a:pPr algn="r"/>
            <a:fld id="{B3F4E463-F5E4-45E0-82AC-34CAC993DA12}" type="slidenum">
              <a:rPr lang="en-US" sz="1400">
                <a:solidFill>
                  <a:srgbClr val="000000"/>
                </a:solidFill>
              </a:rPr>
              <a:pPr algn="r"/>
              <a:t>66</a:t>
            </a:fld>
            <a:endParaRPr lang="en-US" sz="1400">
              <a:solidFill>
                <a:srgbClr val="000000"/>
              </a:solidFill>
            </a:endParaRPr>
          </a:p>
        </p:txBody>
      </p:sp>
    </p:spTree>
  </p:cSld>
  <p:clrMapOvr>
    <a:masterClrMapping/>
  </p:clrMapOvr>
  <p:transition>
    <p:fade thruBlk="1"/>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1666" t="1398"/>
          <a:stretch/>
        </p:blipFill>
        <p:spPr>
          <a:xfrm>
            <a:off x="0" y="0"/>
            <a:ext cx="9144000" cy="6149935"/>
          </a:xfrm>
          <a:prstGeom prst="rect">
            <a:avLst/>
          </a:prstGeom>
        </p:spPr>
      </p:pic>
      <p:sp>
        <p:nvSpPr>
          <p:cNvPr id="5" name="Slide Number Placeholder 3"/>
          <p:cNvSpPr>
            <a:spLocks noGrp="1"/>
          </p:cNvSpPr>
          <p:nvPr>
            <p:ph type="sldNum" sz="quarter" idx="12"/>
          </p:nvPr>
        </p:nvSpPr>
        <p:spPr/>
        <p:txBody>
          <a:bodyPr/>
          <a:lstStyle/>
          <a:p>
            <a:fld id="{6168C845-AC6A-4CB1-AD25-7DB23307EAA9}" type="slidenum">
              <a:rPr lang="en-US"/>
              <a:pPr/>
              <a:t>67</a:t>
            </a:fld>
            <a:endParaRPr lang="en-US"/>
          </a:p>
        </p:txBody>
      </p:sp>
      <p:sp>
        <p:nvSpPr>
          <p:cNvPr id="238596" name="Rectangle 4"/>
          <p:cNvSpPr>
            <a:spLocks noGrp="1" noChangeArrowheads="1"/>
          </p:cNvSpPr>
          <p:nvPr>
            <p:ph type="body" sz="half" idx="4294967295"/>
          </p:nvPr>
        </p:nvSpPr>
        <p:spPr>
          <a:xfrm>
            <a:off x="370505" y="1143000"/>
            <a:ext cx="8402990" cy="4419600"/>
          </a:xfrm>
          <a:solidFill>
            <a:schemeClr val="tx1">
              <a:alpha val="44000"/>
            </a:schemeClr>
          </a:solidFill>
          <a:ln/>
          <a:effectLst>
            <a:softEdge rad="127000"/>
          </a:effectLst>
        </p:spPr>
        <p:txBody>
          <a:bodyPr anchor="ctr"/>
          <a:lstStyle/>
          <a:p>
            <a:pPr marL="0" indent="0" algn="ctr">
              <a:buFontTx/>
              <a:buNone/>
            </a:pPr>
            <a:r>
              <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rPr>
              <a:t>Unidad </a:t>
            </a: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7: El Profeta Oseas</a:t>
            </a:r>
            <a:endPar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rPr>
              <a:t>Estudio </a:t>
            </a: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20: </a:t>
            </a:r>
            <a:endPar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Amor que Perdona</a:t>
            </a:r>
            <a:endPar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(Oseas 1.1 a 3.5) </a:t>
            </a:r>
            <a:endPar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14 </a:t>
            </a:r>
            <a:r>
              <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rPr>
              <a:t>de </a:t>
            </a: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mayo </a:t>
            </a:r>
            <a:r>
              <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rPr>
              <a:t>de 2013</a:t>
            </a:r>
          </a:p>
        </p:txBody>
      </p:sp>
      <p:sp>
        <p:nvSpPr>
          <p:cNvPr id="6" name="Text Box 5"/>
          <p:cNvSpPr txBox="1">
            <a:spLocks noChangeArrowheads="1"/>
          </p:cNvSpPr>
          <p:nvPr/>
        </p:nvSpPr>
        <p:spPr bwMode="auto">
          <a:xfrm>
            <a:off x="5060951" y="6468785"/>
            <a:ext cx="3962400" cy="369332"/>
          </a:xfrm>
          <a:prstGeom prst="rect">
            <a:avLst/>
          </a:prstGeom>
          <a:noFill/>
          <a:ln w="9525">
            <a:noFill/>
            <a:miter lim="800000"/>
            <a:headEnd/>
            <a:tailEnd/>
          </a:ln>
          <a:effectLst/>
        </p:spPr>
        <p:txBody>
          <a:bodyPr wrap="square">
            <a:spAutoFit/>
          </a:bodyPr>
          <a:lstStyle/>
          <a:p>
            <a:pPr algn="ctr">
              <a:spcBef>
                <a:spcPct val="50000"/>
              </a:spcBef>
            </a:pPr>
            <a:r>
              <a:rPr lang="es-PR">
                <a:effectLst>
                  <a:outerShdw blurRad="38100" dist="38100" dir="2700000" algn="tl">
                    <a:srgbClr val="000000">
                      <a:alpha val="43137"/>
                    </a:srgbClr>
                  </a:outerShdw>
                </a:effectLst>
                <a:latin typeface="Candara" pitchFamily="34" charset="0"/>
              </a:rPr>
              <a:t>Iglesia Bíblica Bautista de </a:t>
            </a:r>
            <a:r>
              <a:rPr lang="es-PR" smtClean="0">
                <a:effectLst>
                  <a:outerShdw blurRad="38100" dist="38100" dir="2700000" algn="tl">
                    <a:srgbClr val="000000">
                      <a:alpha val="43137"/>
                    </a:srgbClr>
                  </a:outerShdw>
                </a:effectLst>
                <a:latin typeface="Candara" pitchFamily="34" charset="0"/>
              </a:rPr>
              <a:t>Aguadilla</a:t>
            </a:r>
            <a:endParaRPr lang="es-PR">
              <a:effectLst>
                <a:outerShdw blurRad="38100" dist="38100" dir="2700000" algn="tl">
                  <a:srgbClr val="000000">
                    <a:alpha val="43137"/>
                  </a:srgbClr>
                </a:outerShdw>
              </a:effectLst>
              <a:latin typeface="Candara" pitchFamily="34" charset="0"/>
            </a:endParaRPr>
          </a:p>
        </p:txBody>
      </p:sp>
      <p:sp>
        <p:nvSpPr>
          <p:cNvPr id="7" name="Text Box 7"/>
          <p:cNvSpPr txBox="1">
            <a:spLocks noChangeArrowheads="1"/>
          </p:cNvSpPr>
          <p:nvPr/>
        </p:nvSpPr>
        <p:spPr bwMode="auto">
          <a:xfrm>
            <a:off x="533400" y="6472238"/>
            <a:ext cx="3352800" cy="369332"/>
          </a:xfrm>
          <a:prstGeom prst="rect">
            <a:avLst/>
          </a:prstGeom>
          <a:noFill/>
          <a:ln w="9525">
            <a:noFill/>
            <a:miter lim="800000"/>
            <a:headEnd/>
            <a:tailEnd/>
          </a:ln>
        </p:spPr>
        <p:txBody>
          <a:bodyPr wrap="square">
            <a:spAutoFit/>
          </a:bodyPr>
          <a:lstStyle/>
          <a:p>
            <a:pPr>
              <a:spcBef>
                <a:spcPct val="50000"/>
              </a:spcBef>
              <a:defRPr/>
            </a:pPr>
            <a:r>
              <a:rPr lang="es-PR" i="1">
                <a:effectLst>
                  <a:outerShdw blurRad="38100" dist="38100" dir="2700000" algn="tl">
                    <a:srgbClr val="000000">
                      <a:alpha val="43137"/>
                    </a:srgbClr>
                  </a:outerShdw>
                </a:effectLst>
                <a:latin typeface="Candara" pitchFamily="34" charset="0"/>
              </a:rPr>
              <a:t>La Biblia Libro por Libro, CBP</a:t>
            </a:r>
            <a:r>
              <a:rPr lang="en-US" i="1" baseline="30000">
                <a:effectLst>
                  <a:outerShdw blurRad="38100" dist="38100" dir="2700000" algn="tl">
                    <a:srgbClr val="000000">
                      <a:alpha val="43137"/>
                    </a:srgbClr>
                  </a:outerShdw>
                </a:effectLst>
                <a:latin typeface="Candara" pitchFamily="34" charset="0"/>
              </a:rPr>
              <a:t>®</a:t>
            </a:r>
            <a:endParaRPr lang="en-US">
              <a:effectLst>
                <a:outerShdw blurRad="38100" dist="38100" dir="2700000" algn="tl">
                  <a:srgbClr val="000000">
                    <a:alpha val="43137"/>
                  </a:srgbClr>
                </a:outerShdw>
              </a:effectLst>
              <a:latin typeface="Candara" pitchFamily="34" charset="0"/>
            </a:endParaRPr>
          </a:p>
        </p:txBody>
      </p:sp>
      <p:pic>
        <p:nvPicPr>
          <p:cNvPr id="8"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339558" y="6112430"/>
            <a:ext cx="842042" cy="745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2854973" y="-19705"/>
            <a:ext cx="3746538" cy="707886"/>
          </a:xfrm>
          <a:prstGeom prst="rect">
            <a:avLst/>
          </a:prstGeom>
          <a:solidFill>
            <a:schemeClr val="tx1">
              <a:alpha val="44000"/>
            </a:schemeClr>
          </a:solidFill>
          <a:ln w="9525">
            <a:noFill/>
            <a:miter lim="800000"/>
            <a:headEnd/>
            <a:tailEnd/>
          </a:ln>
          <a:effectLst>
            <a:softEdge rad="127000"/>
          </a:effectLst>
        </p:spPr>
        <p:txBody>
          <a:bodyPr vert="horz" wrap="square" lIns="91440" tIns="45720" rIns="91440" bIns="45720" numCol="1" anchor="ctr" anchorCtr="0" compatLnSpc="1">
            <a:prstTxWarp prst="textNoShape">
              <a:avLst/>
            </a:prstTxWarp>
          </a:bodyPr>
          <a:lstStyle>
            <a:lvl1pPr marL="0" indent="0" algn="ctr">
              <a:spcBef>
                <a:spcPct val="20000"/>
              </a:spcBef>
              <a:buClr>
                <a:schemeClr val="folHlink"/>
              </a:buClr>
              <a:buSzPct val="60000"/>
              <a:buFontTx/>
              <a:buNone/>
              <a:defRPr sz="4000">
                <a:solidFill>
                  <a:schemeClr val="bg1"/>
                </a:solidFill>
                <a:effectLst>
                  <a:outerShdw blurRad="38100" dist="38100" dir="2700000" algn="tl">
                    <a:srgbClr val="000000">
                      <a:alpha val="43137"/>
                    </a:srgbClr>
                  </a:outerShdw>
                </a:effectLst>
                <a:latin typeface="Candara" pitchFamily="34" charset="0"/>
                <a:cs typeface="Calibri" pitchFamily="34" charset="0"/>
              </a:defRPr>
            </a:lvl1pPr>
            <a:lvl2pPr marL="742950" indent="-285750">
              <a:spcBef>
                <a:spcPct val="20000"/>
              </a:spcBef>
              <a:buClr>
                <a:schemeClr val="hlink"/>
              </a:buClr>
              <a:buSzPct val="55000"/>
              <a:buFont typeface="Wingdings" pitchFamily="2" charset="2"/>
              <a:buChar char="n"/>
              <a:defRPr sz="2800">
                <a:latin typeface="+mn-lt"/>
                <a:cs typeface="+mn-cs"/>
              </a:defRPr>
            </a:lvl2pPr>
            <a:lvl3pPr marL="1143000" indent="-228600">
              <a:spcBef>
                <a:spcPct val="20000"/>
              </a:spcBef>
              <a:buClr>
                <a:schemeClr val="folHlink"/>
              </a:buClr>
              <a:buSzPct val="50000"/>
              <a:buFont typeface="Wingdings" pitchFamily="2" charset="2"/>
              <a:buChar char="n"/>
              <a:defRPr sz="2400">
                <a:latin typeface="+mn-lt"/>
                <a:cs typeface="+mn-cs"/>
              </a:defRPr>
            </a:lvl3pPr>
            <a:lvl4pPr marL="1600200" indent="-228600">
              <a:spcBef>
                <a:spcPct val="20000"/>
              </a:spcBef>
              <a:buClr>
                <a:schemeClr val="accent2"/>
              </a:buClr>
              <a:buSzPct val="55000"/>
              <a:buFont typeface="Wingdings" pitchFamily="2" charset="2"/>
              <a:buChar char="n"/>
              <a:defRPr sz="2000">
                <a:latin typeface="+mn-lt"/>
                <a:cs typeface="+mn-cs"/>
              </a:defRPr>
            </a:lvl4pPr>
            <a:lvl5pPr marL="2057400" indent="-228600">
              <a:spcBef>
                <a:spcPct val="20000"/>
              </a:spcBef>
              <a:buClr>
                <a:schemeClr val="accent1"/>
              </a:buClr>
              <a:buSzPct val="50000"/>
              <a:buFont typeface="Wingdings" pitchFamily="2" charset="2"/>
              <a:buChar char="n"/>
              <a:defRPr sz="2000">
                <a:latin typeface="+mn-lt"/>
                <a:cs typeface="+mn-cs"/>
              </a:defRPr>
            </a:lvl5pPr>
            <a:lvl6pPr marL="2514600" indent="-228600" fontAlgn="base">
              <a:spcBef>
                <a:spcPct val="20000"/>
              </a:spcBef>
              <a:spcAft>
                <a:spcPct val="0"/>
              </a:spcAft>
              <a:buClr>
                <a:schemeClr val="accent1"/>
              </a:buClr>
              <a:buSzPct val="50000"/>
              <a:buFont typeface="Wingdings" pitchFamily="2" charset="2"/>
              <a:buChar char="n"/>
              <a:defRPr sz="2000">
                <a:latin typeface="+mn-lt"/>
                <a:cs typeface="+mn-cs"/>
              </a:defRPr>
            </a:lvl6pPr>
            <a:lvl7pPr marL="2971800" indent="-228600" fontAlgn="base">
              <a:spcBef>
                <a:spcPct val="20000"/>
              </a:spcBef>
              <a:spcAft>
                <a:spcPct val="0"/>
              </a:spcAft>
              <a:buClr>
                <a:schemeClr val="accent1"/>
              </a:buClr>
              <a:buSzPct val="50000"/>
              <a:buFont typeface="Wingdings" pitchFamily="2" charset="2"/>
              <a:buChar char="n"/>
              <a:defRPr sz="2000">
                <a:latin typeface="+mn-lt"/>
                <a:cs typeface="+mn-cs"/>
              </a:defRPr>
            </a:lvl7pPr>
            <a:lvl8pPr marL="3429000" indent="-228600" fontAlgn="base">
              <a:spcBef>
                <a:spcPct val="20000"/>
              </a:spcBef>
              <a:spcAft>
                <a:spcPct val="0"/>
              </a:spcAft>
              <a:buClr>
                <a:schemeClr val="accent1"/>
              </a:buClr>
              <a:buSzPct val="50000"/>
              <a:buFont typeface="Wingdings" pitchFamily="2" charset="2"/>
              <a:buChar char="n"/>
              <a:defRPr sz="2000">
                <a:latin typeface="+mn-lt"/>
                <a:cs typeface="+mn-cs"/>
              </a:defRPr>
            </a:lvl8pPr>
            <a:lvl9pPr marL="3886200" indent="-228600" fontAlgn="base">
              <a:spcBef>
                <a:spcPct val="20000"/>
              </a:spcBef>
              <a:spcAft>
                <a:spcPct val="0"/>
              </a:spcAft>
              <a:buClr>
                <a:schemeClr val="accent1"/>
              </a:buClr>
              <a:buSzPct val="50000"/>
              <a:buFont typeface="Wingdings" pitchFamily="2" charset="2"/>
              <a:buChar char="n"/>
              <a:defRPr sz="2000">
                <a:latin typeface="+mn-lt"/>
                <a:cs typeface="+mn-cs"/>
              </a:defRPr>
            </a:lvl9pPr>
          </a:lstStyle>
          <a:p>
            <a:r>
              <a:rPr lang="en-US" dirty="0" err="1"/>
              <a:t>Próximo</a:t>
            </a:r>
            <a:r>
              <a:rPr lang="en-US" dirty="0"/>
              <a:t> </a:t>
            </a:r>
            <a:r>
              <a:rPr lang="en-US" dirty="0" err="1"/>
              <a:t>Estudio</a:t>
            </a:r>
            <a:endParaRPr lang="en-US" dirty="0"/>
          </a:p>
        </p:txBody>
      </p:sp>
    </p:spTree>
    <p:extLst>
      <p:ext uri="{BB962C8B-B14F-4D97-AF65-F5344CB8AC3E}">
        <p14:creationId xmlns:p14="http://schemas.microsoft.com/office/powerpoint/2010/main" val="4160758253"/>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8596"/>
                                        </p:tgtEl>
                                        <p:attrNameLst>
                                          <p:attrName>style.visibility</p:attrName>
                                        </p:attrNameLst>
                                      </p:cBhvr>
                                      <p:to>
                                        <p:strVal val="visible"/>
                                      </p:to>
                                    </p:set>
                                    <p:animEffect transition="in" filter="fade">
                                      <p:cBhvr>
                                        <p:cTn id="7" dur="500"/>
                                        <p:tgtEl>
                                          <p:spTgt spid="2385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6" grpId="0" animBg="1"/>
    </p:bldLst>
  </p:timing>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solidFill>
                  <a:srgbClr val="000000"/>
                </a:solidFill>
              </a:rPr>
              <a:pPr/>
              <a:t>68</a:t>
            </a:fld>
            <a:endParaRPr lang="en-US">
              <a:solidFill>
                <a:srgbClr val="000000"/>
              </a:solidFill>
            </a:endParaRPr>
          </a:p>
        </p:txBody>
      </p:sp>
      <p:pic>
        <p:nvPicPr>
          <p:cNvPr id="17410" name="Picture 2" descr="IBB"/>
          <p:cNvPicPr>
            <a:picLocks noChangeAspect="1" noChangeArrowheads="1"/>
          </p:cNvPicPr>
          <p:nvPr/>
        </p:nvPicPr>
        <p:blipFill>
          <a:blip r:embed="rId3" cstate="email"/>
          <a:srcRect/>
          <a:stretch>
            <a:fillRect/>
          </a:stretch>
        </p:blipFill>
        <p:spPr bwMode="auto">
          <a:xfrm>
            <a:off x="609600" y="145214"/>
            <a:ext cx="7924800" cy="6636586"/>
          </a:xfrm>
          <a:prstGeom prst="rect">
            <a:avLst/>
          </a:prstGeom>
          <a:noFill/>
        </p:spPr>
      </p:pic>
    </p:spTree>
  </p:cSld>
  <p:clrMapOvr>
    <a:masterClrMapping/>
  </p:clrMapOvr>
  <p:transition>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36342" y="0"/>
            <a:ext cx="9180342" cy="6872177"/>
          </a:xfrm>
          <a:prstGeom prst="rect">
            <a:avLst/>
          </a:prstGeom>
        </p:spPr>
      </p:pic>
    </p:spTree>
    <p:extLst>
      <p:ext uri="{BB962C8B-B14F-4D97-AF65-F5344CB8AC3E}">
        <p14:creationId xmlns:p14="http://schemas.microsoft.com/office/powerpoint/2010/main" val="3699034854"/>
      </p:ext>
    </p:extLst>
  </p:cSld>
  <p:clrMapOvr>
    <a:masterClrMapping/>
  </p:clrMapOvr>
  <p:transition>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tretch>
            <a:fillRect/>
          </a:stretch>
        </p:blipFill>
        <p:spPr>
          <a:xfrm>
            <a:off x="0" y="0"/>
            <a:ext cx="9144000" cy="6867144"/>
          </a:xfrm>
          <a:prstGeom prst="rect">
            <a:avLst/>
          </a:prstGeom>
        </p:spPr>
      </p:pic>
    </p:spTree>
    <p:extLst>
      <p:ext uri="{BB962C8B-B14F-4D97-AF65-F5344CB8AC3E}">
        <p14:creationId xmlns:p14="http://schemas.microsoft.com/office/powerpoint/2010/main" val="469471271"/>
      </p:ext>
    </p:extLst>
  </p:cSld>
  <p:clrMapOvr>
    <a:masterClrMapping/>
  </p:clrMapOvr>
  <p:transition>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a:xfrm>
            <a:off x="1150939" y="214315"/>
            <a:ext cx="7793037" cy="928686"/>
          </a:xfrm>
        </p:spPr>
        <p:txBody>
          <a:bodyPr/>
          <a:lstStyle/>
          <a:p>
            <a:r>
              <a:rPr lang="es-PR" dirty="0" smtClean="0">
                <a:solidFill>
                  <a:schemeClr val="bg1"/>
                </a:solidFill>
                <a:latin typeface="Candara" panose="020E0502030303020204" pitchFamily="34" charset="0"/>
              </a:rPr>
              <a:t>Eventos de la época de Amós</a:t>
            </a:r>
            <a:endParaRPr lang="es-PR" dirty="0">
              <a:solidFill>
                <a:schemeClr val="bg1"/>
              </a:solidFill>
              <a:latin typeface="Candara" panose="020E0502030303020204" pitchFamily="34" charset="0"/>
            </a:endParaRPr>
          </a:p>
        </p:txBody>
      </p:sp>
      <p:pic>
        <p:nvPicPr>
          <p:cNvPr id="5" name="Picture 4"/>
          <p:cNvPicPr>
            <a:picLocks noChangeAspect="1"/>
          </p:cNvPicPr>
          <p:nvPr/>
        </p:nvPicPr>
        <p:blipFill>
          <a:blip r:embed="rId2" cstate="email">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a:ext>
            </a:extLst>
          </a:blip>
          <a:stretch>
            <a:fillRect/>
          </a:stretch>
        </p:blipFill>
        <p:spPr>
          <a:xfrm>
            <a:off x="10551" y="1447801"/>
            <a:ext cx="9133449" cy="4374922"/>
          </a:xfrm>
          <a:prstGeom prst="rect">
            <a:avLst/>
          </a:prstGeom>
        </p:spPr>
      </p:pic>
    </p:spTree>
    <p:extLst>
      <p:ext uri="{BB962C8B-B14F-4D97-AF65-F5344CB8AC3E}">
        <p14:creationId xmlns:p14="http://schemas.microsoft.com/office/powerpoint/2010/main" val="2101064242"/>
      </p:ext>
    </p:extLst>
  </p:cSld>
  <p:clrMapOvr>
    <a:masterClrMapping/>
  </p:clrMapOvr>
  <p:transition>
    <p:fade thruBlk="1"/>
  </p:transition>
  <p:timing>
    <p:tnLst>
      <p:par>
        <p:cTn id="1" dur="indefinite" restart="never" nodeType="tmRoot"/>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8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64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88165</TotalTime>
  <Words>4562</Words>
  <Application>Microsoft Office PowerPoint</Application>
  <PresentationFormat>On-screen Show (4:3)</PresentationFormat>
  <Paragraphs>469</Paragraphs>
  <Slides>68</Slides>
  <Notes>67</Notes>
  <HiddenSlides>0</HiddenSlides>
  <MMClips>0</MMClips>
  <ScaleCrop>false</ScaleCrop>
  <HeadingPairs>
    <vt:vector size="6" baseType="variant">
      <vt:variant>
        <vt:lpstr>Fonts Used</vt:lpstr>
      </vt:variant>
      <vt:variant>
        <vt:i4>5</vt:i4>
      </vt:variant>
      <vt:variant>
        <vt:lpstr>Theme</vt:lpstr>
      </vt:variant>
      <vt:variant>
        <vt:i4>4</vt:i4>
      </vt:variant>
      <vt:variant>
        <vt:lpstr>Slide Titles</vt:lpstr>
      </vt:variant>
      <vt:variant>
        <vt:i4>68</vt:i4>
      </vt:variant>
    </vt:vector>
  </HeadingPairs>
  <TitlesOfParts>
    <vt:vector size="77" baseType="lpstr">
      <vt:lpstr>Arial</vt:lpstr>
      <vt:lpstr>Calibri</vt:lpstr>
      <vt:lpstr>Candara</vt:lpstr>
      <vt:lpstr>Tahoma</vt:lpstr>
      <vt:lpstr>Wingdings</vt:lpstr>
      <vt:lpstr>Blends</vt:lpstr>
      <vt:lpstr>3_Blends</vt:lpstr>
      <vt:lpstr>8_Blends</vt:lpstr>
      <vt:lpstr>64_Blends</vt:lpstr>
      <vt:lpstr>PowerPoint Presentation</vt:lpstr>
      <vt:lpstr>Contexto</vt:lpstr>
      <vt:lpstr>Versículo Clave:</vt:lpstr>
      <vt:lpstr>Bosquejo de Estudio</vt:lpstr>
      <vt:lpstr>Trasfondo - Amós 8 y 9 </vt:lpstr>
      <vt:lpstr>Trasfondo - Amós 8 y 9 </vt:lpstr>
      <vt:lpstr>PowerPoint Presentation</vt:lpstr>
      <vt:lpstr>PowerPoint Presentation</vt:lpstr>
      <vt:lpstr>Eventos de la época de Amós</vt:lpstr>
      <vt:lpstr>Mensaje contra injusticia social Amós 8.4-6</vt:lpstr>
      <vt:lpstr>Mensaje contra injusticia social Amós 8.4-6</vt:lpstr>
      <vt:lpstr>Mensaje contra injusticia social Amós 8.4-6</vt:lpstr>
      <vt:lpstr>Mensaje contra injusticia social Amós 8.4-6</vt:lpstr>
      <vt:lpstr>Mensaje contra injusticia social Amós 8.4-6</vt:lpstr>
      <vt:lpstr>Mensaje contra injusticia social Amós 8.4-6</vt:lpstr>
      <vt:lpstr>Mensaje contra injusticia social Amós 8.4-6</vt:lpstr>
      <vt:lpstr>Mensaje de la inminencia del castigo Amós 8.7-10</vt:lpstr>
      <vt:lpstr>Mensaje de la inminencia del castigo Amós 8.7-10</vt:lpstr>
      <vt:lpstr>Mensaje de la inminencia del castigo Amós 8.7-10</vt:lpstr>
      <vt:lpstr>Mensaje de la inminencia del castigo Amós 8.7-10</vt:lpstr>
      <vt:lpstr>Mensaje de la inminencia del castigo Amós 8.7-10</vt:lpstr>
      <vt:lpstr>Mensaje de la inminencia del castigo Amós 8.7-10</vt:lpstr>
      <vt:lpstr>Mensaje de la inminencia del castigo Amós 8.7-10</vt:lpstr>
      <vt:lpstr>Mensaje de la inminencia del castigo Amós 8.7-10</vt:lpstr>
      <vt:lpstr>Mensaje de la inminencia del castigo Amós 8.7-10</vt:lpstr>
      <vt:lpstr>Mensaje de la inminencia del castigo Amós 8.7-10</vt:lpstr>
      <vt:lpstr>Mensaje de la inminencia del castigo Amós 8.7-10</vt:lpstr>
      <vt:lpstr>Mensaje de la inminencia del castigo Amós 8.7-10</vt:lpstr>
      <vt:lpstr>Hambre y Sed de la Palabra de Dios Amós 8.11-14</vt:lpstr>
      <vt:lpstr>Hambre y Sed de la Palabra de Dios Amós 8.11-14</vt:lpstr>
      <vt:lpstr>Hambre y Sed de la Palabra de Dios Amós 8.11-14</vt:lpstr>
      <vt:lpstr>Hambre y Sed de la Palabra de Dios Amós 8.11-14</vt:lpstr>
      <vt:lpstr>Vanos recursos para escapar de Dios Amós 9.2-4</vt:lpstr>
      <vt:lpstr>Vanos recursos para escapar de Dios Amós 9.2-4</vt:lpstr>
      <vt:lpstr>Vanos recursos para escapar de Dios Amós 9.2-4</vt:lpstr>
      <vt:lpstr>Vanos recursos para escapar de Dios Amós 9.2-4</vt:lpstr>
      <vt:lpstr>Vanos recursos para escapar de Dios Amós 9.2-4</vt:lpstr>
      <vt:lpstr>Vanos recursos para escapar de Dios Amós 9.2-4</vt:lpstr>
      <vt:lpstr>Vanos recursos para escapar de Dios Amós 9.2-4</vt:lpstr>
      <vt:lpstr>Vanos recursos para escapar de Dios Amós 9.2-4</vt:lpstr>
      <vt:lpstr>Vanos recursos para escapar de Dios Amós 9.2-4</vt:lpstr>
      <vt:lpstr>Vanos recursos para escapar de Dios Amós 9.2-4</vt:lpstr>
      <vt:lpstr>El monte Carmelo</vt:lpstr>
      <vt:lpstr>El monte Carmelo</vt:lpstr>
      <vt:lpstr>El monte Carmelo</vt:lpstr>
      <vt:lpstr>Vanos recursos para escapar de Dios Amós 9.2-4</vt:lpstr>
      <vt:lpstr>Vanos recursos para escapar de Dios Amós 9.2-4</vt:lpstr>
      <vt:lpstr>Vanos recursos para escapar de Dios Amós 9.2-4</vt:lpstr>
      <vt:lpstr>Promesa de restauración de Judá e Israel Amós 9.11-15</vt:lpstr>
      <vt:lpstr>Promesa de restauración de Judá e Israel Amós 9.11-15</vt:lpstr>
      <vt:lpstr>Promesa de restauración de Judá e Israel Amós 9.11-15</vt:lpstr>
      <vt:lpstr>Promesa de restauración de Judá e Israel Amós 9.11-15</vt:lpstr>
      <vt:lpstr>Promesa de restauración de Judá e Israel Amós 9.11-15</vt:lpstr>
      <vt:lpstr>Promesa de restauración de Judá e Israel Amós 9.11-15</vt:lpstr>
      <vt:lpstr>Promesa de restauración de Judá e Israel Amós 9.11-15</vt:lpstr>
      <vt:lpstr>Promesa de restauración de Judá e Israel Amós 9.11-15</vt:lpstr>
      <vt:lpstr>Promesa de restauración de Judá e Israel Amós 9.11-15</vt:lpstr>
      <vt:lpstr>Promesa de restauración de Judá e Israel Amós 9.11-15</vt:lpstr>
      <vt:lpstr>Promesa de restauración de Judá e Israel Amós 9.11-15</vt:lpstr>
      <vt:lpstr>Promesa de restauración de Judá e Israel Amós 9.11-15</vt:lpstr>
      <vt:lpstr>Promesa de restauración de Judá e Israel Amós 9.11-15</vt:lpstr>
      <vt:lpstr>Promesa de restauración de Judá e Israel Amós 9.11-15</vt:lpstr>
      <vt:lpstr>Aplicaciones</vt:lpstr>
      <vt:lpstr>Aplicaciones</vt:lpstr>
      <vt:lpstr>Aplicaciones</vt:lpstr>
      <vt:lpstr>Bibliografía</vt:lpstr>
      <vt:lpstr>PowerPoint Presentation</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Amós</dc:title>
  <dc:creator>Tito Ortega</dc:creator>
  <cp:lastModifiedBy>Tito Ortega</cp:lastModifiedBy>
  <cp:revision>7724</cp:revision>
  <cp:lastPrinted>2013-04-23T21:25:58Z</cp:lastPrinted>
  <dcterms:created xsi:type="dcterms:W3CDTF">2007-01-24T21:53:34Z</dcterms:created>
  <dcterms:modified xsi:type="dcterms:W3CDTF">2013-05-08T11:58:14Z</dcterms:modified>
</cp:coreProperties>
</file>