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83"/>
  </p:notesMasterIdLst>
  <p:handoutMasterIdLst>
    <p:handoutMasterId r:id="rId84"/>
  </p:handoutMasterIdLst>
  <p:sldIdLst>
    <p:sldId id="376" r:id="rId2"/>
    <p:sldId id="258" r:id="rId3"/>
    <p:sldId id="289" r:id="rId4"/>
    <p:sldId id="260" r:id="rId5"/>
    <p:sldId id="412" r:id="rId6"/>
    <p:sldId id="264" r:id="rId7"/>
    <p:sldId id="413" r:id="rId8"/>
    <p:sldId id="437" r:id="rId9"/>
    <p:sldId id="456" r:id="rId10"/>
    <p:sldId id="589" r:id="rId11"/>
    <p:sldId id="601" r:id="rId12"/>
    <p:sldId id="602" r:id="rId13"/>
    <p:sldId id="603" r:id="rId14"/>
    <p:sldId id="580" r:id="rId15"/>
    <p:sldId id="573" r:id="rId16"/>
    <p:sldId id="604" r:id="rId17"/>
    <p:sldId id="590" r:id="rId18"/>
    <p:sldId id="605" r:id="rId19"/>
    <p:sldId id="606" r:id="rId20"/>
    <p:sldId id="621" r:id="rId21"/>
    <p:sldId id="624" r:id="rId22"/>
    <p:sldId id="622" r:id="rId23"/>
    <p:sldId id="607" r:id="rId24"/>
    <p:sldId id="654" r:id="rId25"/>
    <p:sldId id="655" r:id="rId26"/>
    <p:sldId id="608" r:id="rId27"/>
    <p:sldId id="609" r:id="rId28"/>
    <p:sldId id="611" r:id="rId29"/>
    <p:sldId id="612" r:id="rId30"/>
    <p:sldId id="613" r:id="rId31"/>
    <p:sldId id="610" r:id="rId32"/>
    <p:sldId id="650" r:id="rId33"/>
    <p:sldId id="651" r:id="rId34"/>
    <p:sldId id="652" r:id="rId35"/>
    <p:sldId id="653" r:id="rId36"/>
    <p:sldId id="591" r:id="rId37"/>
    <p:sldId id="596" r:id="rId38"/>
    <p:sldId id="592" r:id="rId39"/>
    <p:sldId id="614" r:id="rId40"/>
    <p:sldId id="616" r:id="rId41"/>
    <p:sldId id="617" r:id="rId42"/>
    <p:sldId id="618" r:id="rId43"/>
    <p:sldId id="619" r:id="rId44"/>
    <p:sldId id="625" r:id="rId45"/>
    <p:sldId id="620" r:id="rId46"/>
    <p:sldId id="626" r:id="rId47"/>
    <p:sldId id="631" r:id="rId48"/>
    <p:sldId id="627" r:id="rId49"/>
    <p:sldId id="632" r:id="rId50"/>
    <p:sldId id="628" r:id="rId51"/>
    <p:sldId id="630" r:id="rId52"/>
    <p:sldId id="629" r:id="rId53"/>
    <p:sldId id="634" r:id="rId54"/>
    <p:sldId id="635" r:id="rId55"/>
    <p:sldId id="649" r:id="rId56"/>
    <p:sldId id="658" r:id="rId57"/>
    <p:sldId id="593" r:id="rId58"/>
    <p:sldId id="595" r:id="rId59"/>
    <p:sldId id="597" r:id="rId60"/>
    <p:sldId id="636" r:id="rId61"/>
    <p:sldId id="637" r:id="rId62"/>
    <p:sldId id="638" r:id="rId63"/>
    <p:sldId id="639" r:id="rId64"/>
    <p:sldId id="640" r:id="rId65"/>
    <p:sldId id="641" r:id="rId66"/>
    <p:sldId id="643" r:id="rId67"/>
    <p:sldId id="642" r:id="rId68"/>
    <p:sldId id="644" r:id="rId69"/>
    <p:sldId id="646" r:id="rId70"/>
    <p:sldId id="645" r:id="rId71"/>
    <p:sldId id="647" r:id="rId72"/>
    <p:sldId id="585" r:id="rId73"/>
    <p:sldId id="648" r:id="rId74"/>
    <p:sldId id="351" r:id="rId75"/>
    <p:sldId id="599" r:id="rId76"/>
    <p:sldId id="550" r:id="rId77"/>
    <p:sldId id="598" r:id="rId78"/>
    <p:sldId id="600" r:id="rId79"/>
    <p:sldId id="298" r:id="rId80"/>
    <p:sldId id="420" r:id="rId81"/>
    <p:sldId id="299" r:id="rId82"/>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kern="1200">
        <a:solidFill>
          <a:schemeClr val="tx1"/>
        </a:solidFill>
        <a:latin typeface="Tahoma" pitchFamily="34" charset="0"/>
        <a:ea typeface="+mn-ea"/>
        <a:cs typeface="Arial" pitchFamily="34" charset="0"/>
      </a:defRPr>
    </a:lvl5pPr>
    <a:lvl6pPr marL="2286000" algn="l" defTabSz="914400" rtl="0" eaLnBrk="1" latinLnBrk="0" hangingPunct="1">
      <a:defRPr kern="1200">
        <a:solidFill>
          <a:schemeClr val="tx1"/>
        </a:solidFill>
        <a:latin typeface="Tahoma" pitchFamily="34" charset="0"/>
        <a:ea typeface="+mn-ea"/>
        <a:cs typeface="Arial" pitchFamily="34" charset="0"/>
      </a:defRPr>
    </a:lvl6pPr>
    <a:lvl7pPr marL="2743200" algn="l" defTabSz="914400" rtl="0" eaLnBrk="1" latinLnBrk="0" hangingPunct="1">
      <a:defRPr kern="1200">
        <a:solidFill>
          <a:schemeClr val="tx1"/>
        </a:solidFill>
        <a:latin typeface="Tahoma" pitchFamily="34" charset="0"/>
        <a:ea typeface="+mn-ea"/>
        <a:cs typeface="Arial" pitchFamily="34" charset="0"/>
      </a:defRPr>
    </a:lvl7pPr>
    <a:lvl8pPr marL="3200400" algn="l" defTabSz="914400" rtl="0" eaLnBrk="1" latinLnBrk="0" hangingPunct="1">
      <a:defRPr kern="1200">
        <a:solidFill>
          <a:schemeClr val="tx1"/>
        </a:solidFill>
        <a:latin typeface="Tahoma" pitchFamily="34" charset="0"/>
        <a:ea typeface="+mn-ea"/>
        <a:cs typeface="Arial" pitchFamily="34" charset="0"/>
      </a:defRPr>
    </a:lvl8pPr>
    <a:lvl9pPr marL="3657600" algn="l" defTabSz="914400" rtl="0" eaLnBrk="1" latinLnBrk="0" hangingPunct="1">
      <a:defRPr kern="1200">
        <a:solidFill>
          <a:schemeClr val="tx1"/>
        </a:solidFill>
        <a:latin typeface="Tahoma"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614" autoAdjust="0"/>
  </p:normalViewPr>
  <p:slideViewPr>
    <p:cSldViewPr>
      <p:cViewPr varScale="1">
        <p:scale>
          <a:sx n="111" d="100"/>
          <a:sy n="111" d="100"/>
        </p:scale>
        <p:origin x="1536" y="96"/>
      </p:cViewPr>
      <p:guideLst>
        <p:guide orient="horz" pos="2160"/>
        <p:guide pos="2880"/>
      </p:guideLst>
    </p:cSldViewPr>
  </p:slideViewPr>
  <p:outlineViewPr>
    <p:cViewPr>
      <p:scale>
        <a:sx n="33" d="100"/>
        <a:sy n="33" d="100"/>
      </p:scale>
      <p:origin x="0" y="-51996"/>
    </p:cViewPr>
  </p:outlineViewPr>
  <p:notesTextViewPr>
    <p:cViewPr>
      <p:scale>
        <a:sx n="100" d="100"/>
        <a:sy n="100" d="100"/>
      </p:scale>
      <p:origin x="0" y="0"/>
    </p:cViewPr>
  </p:notesTextViewPr>
  <p:sorterViewPr>
    <p:cViewPr>
      <p:scale>
        <a:sx n="100" d="100"/>
        <a:sy n="100" d="100"/>
      </p:scale>
      <p:origin x="0" y="-14538"/>
    </p:cViewPr>
  </p:sorterViewPr>
  <p:notesViewPr>
    <p:cSldViewPr>
      <p:cViewPr varScale="1">
        <p:scale>
          <a:sx n="64" d="100"/>
          <a:sy n="64" d="100"/>
        </p:scale>
        <p:origin x="-2862" y="-102"/>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89" Type="http://schemas.microsoft.com/office/2015/10/relationships/revisionInfo" Target="revisionInfo.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1"/>
            <a:ext cx="2982119" cy="464980"/>
          </a:xfrm>
          <a:prstGeom prst="rect">
            <a:avLst/>
          </a:prstGeom>
          <a:noFill/>
          <a:ln w="9525">
            <a:noFill/>
            <a:miter lim="800000"/>
            <a:headEnd/>
            <a:tailEnd/>
          </a:ln>
          <a:effectLst/>
        </p:spPr>
        <p:txBody>
          <a:bodyPr vert="horz" wrap="square" lIns="91915" tIns="45958" rIns="91915" bIns="45958"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5" name="Rectangle 3"/>
          <p:cNvSpPr>
            <a:spLocks noGrp="1" noChangeArrowheads="1"/>
          </p:cNvSpPr>
          <p:nvPr>
            <p:ph type="dt" sz="quarter" idx="1"/>
          </p:nvPr>
        </p:nvSpPr>
        <p:spPr bwMode="auto">
          <a:xfrm>
            <a:off x="3898102" y="1"/>
            <a:ext cx="2982119" cy="464980"/>
          </a:xfrm>
          <a:prstGeom prst="rect">
            <a:avLst/>
          </a:prstGeom>
          <a:noFill/>
          <a:ln w="9525">
            <a:noFill/>
            <a:miter lim="800000"/>
            <a:headEnd/>
            <a:tailEnd/>
          </a:ln>
          <a:effectLst/>
        </p:spPr>
        <p:txBody>
          <a:bodyPr vert="horz" wrap="square" lIns="91915" tIns="45958" rIns="91915" bIns="45958"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10596" name="Rectangle 4"/>
          <p:cNvSpPr>
            <a:spLocks noGrp="1" noChangeArrowheads="1"/>
          </p:cNvSpPr>
          <p:nvPr>
            <p:ph type="ftr" sz="quarter" idx="2"/>
          </p:nvPr>
        </p:nvSpPr>
        <p:spPr bwMode="auto">
          <a:xfrm>
            <a:off x="0" y="8829823"/>
            <a:ext cx="2982119" cy="464980"/>
          </a:xfrm>
          <a:prstGeom prst="rect">
            <a:avLst/>
          </a:prstGeom>
          <a:noFill/>
          <a:ln w="9525">
            <a:noFill/>
            <a:miter lim="800000"/>
            <a:headEnd/>
            <a:tailEnd/>
          </a:ln>
          <a:effectLst/>
        </p:spPr>
        <p:txBody>
          <a:bodyPr vert="horz" wrap="square" lIns="91915" tIns="45958" rIns="91915" bIns="45958"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7" name="Rectangle 5"/>
          <p:cNvSpPr>
            <a:spLocks noGrp="1" noChangeArrowheads="1"/>
          </p:cNvSpPr>
          <p:nvPr>
            <p:ph type="sldNum" sz="quarter" idx="3"/>
          </p:nvPr>
        </p:nvSpPr>
        <p:spPr bwMode="auto">
          <a:xfrm>
            <a:off x="3898102" y="8829823"/>
            <a:ext cx="2982119" cy="464980"/>
          </a:xfrm>
          <a:prstGeom prst="rect">
            <a:avLst/>
          </a:prstGeom>
          <a:noFill/>
          <a:ln w="9525">
            <a:noFill/>
            <a:miter lim="800000"/>
            <a:headEnd/>
            <a:tailEnd/>
          </a:ln>
          <a:effectLst/>
        </p:spPr>
        <p:txBody>
          <a:bodyPr vert="horz" wrap="square" lIns="91915" tIns="45958" rIns="91915" bIns="45958" numCol="1" anchor="b" anchorCtr="0" compatLnSpc="1">
            <a:prstTxWarp prst="textNoShape">
              <a:avLst/>
            </a:prstTxWarp>
          </a:bodyPr>
          <a:lstStyle>
            <a:lvl1pPr algn="r">
              <a:defRPr sz="1200">
                <a:latin typeface="Arial" charset="0"/>
                <a:cs typeface="Arial" charset="0"/>
              </a:defRPr>
            </a:lvl1pPr>
          </a:lstStyle>
          <a:p>
            <a:pPr>
              <a:defRPr/>
            </a:pPr>
            <a:fld id="{0C9D4666-3684-4BEC-95BC-E757C05B9DF9}" type="slidenum">
              <a:rPr lang="en-US"/>
              <a:pPr>
                <a:defRPr/>
              </a:pPr>
              <a:t>‹#›</a:t>
            </a:fld>
            <a:endParaRPr lang="en-US"/>
          </a:p>
        </p:txBody>
      </p:sp>
    </p:spTree>
    <p:extLst>
      <p:ext uri="{BB962C8B-B14F-4D97-AF65-F5344CB8AC3E}">
        <p14:creationId xmlns:p14="http://schemas.microsoft.com/office/powerpoint/2010/main" val="741014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2982119" cy="464980"/>
          </a:xfrm>
          <a:prstGeom prst="rect">
            <a:avLst/>
          </a:prstGeom>
          <a:noFill/>
          <a:ln w="9525">
            <a:noFill/>
            <a:miter lim="800000"/>
            <a:headEnd/>
            <a:tailEnd/>
          </a:ln>
          <a:effectLst/>
        </p:spPr>
        <p:txBody>
          <a:bodyPr vert="horz" wrap="square" lIns="91915" tIns="45958" rIns="91915" bIns="45958"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3898102" y="1"/>
            <a:ext cx="2982119" cy="464980"/>
          </a:xfrm>
          <a:prstGeom prst="rect">
            <a:avLst/>
          </a:prstGeom>
          <a:noFill/>
          <a:ln w="9525">
            <a:noFill/>
            <a:miter lim="800000"/>
            <a:headEnd/>
            <a:tailEnd/>
          </a:ln>
          <a:effectLst/>
        </p:spPr>
        <p:txBody>
          <a:bodyPr vert="horz" wrap="square" lIns="91915" tIns="45958" rIns="91915" bIns="45958"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36868" name="Rectangle 4"/>
          <p:cNvSpPr>
            <a:spLocks noGrp="1" noRot="1" noChangeAspect="1" noChangeArrowheads="1" noTextEdit="1"/>
          </p:cNvSpPr>
          <p:nvPr>
            <p:ph type="sldImg" idx="2"/>
          </p:nvPr>
        </p:nvSpPr>
        <p:spPr bwMode="auto">
          <a:xfrm>
            <a:off x="11176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8182" y="4416510"/>
            <a:ext cx="5505450" cy="4183220"/>
          </a:xfrm>
          <a:prstGeom prst="rect">
            <a:avLst/>
          </a:prstGeom>
          <a:noFill/>
          <a:ln w="9525">
            <a:noFill/>
            <a:miter lim="800000"/>
            <a:headEnd/>
            <a:tailEnd/>
          </a:ln>
          <a:effectLst/>
        </p:spPr>
        <p:txBody>
          <a:bodyPr vert="horz" wrap="square" lIns="91915" tIns="45958" rIns="91915" bIns="4595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29823"/>
            <a:ext cx="2982119" cy="464980"/>
          </a:xfrm>
          <a:prstGeom prst="rect">
            <a:avLst/>
          </a:prstGeom>
          <a:noFill/>
          <a:ln w="9525">
            <a:noFill/>
            <a:miter lim="800000"/>
            <a:headEnd/>
            <a:tailEnd/>
          </a:ln>
          <a:effectLst/>
        </p:spPr>
        <p:txBody>
          <a:bodyPr vert="horz" wrap="square" lIns="91915" tIns="45958" rIns="91915" bIns="45958"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98102" y="8829823"/>
            <a:ext cx="2982119" cy="464980"/>
          </a:xfrm>
          <a:prstGeom prst="rect">
            <a:avLst/>
          </a:prstGeom>
          <a:noFill/>
          <a:ln w="9525">
            <a:noFill/>
            <a:miter lim="800000"/>
            <a:headEnd/>
            <a:tailEnd/>
          </a:ln>
          <a:effectLst/>
        </p:spPr>
        <p:txBody>
          <a:bodyPr vert="horz" wrap="square" lIns="91915" tIns="45958" rIns="91915" bIns="45958" numCol="1" anchor="b" anchorCtr="0" compatLnSpc="1">
            <a:prstTxWarp prst="textNoShape">
              <a:avLst/>
            </a:prstTxWarp>
          </a:bodyPr>
          <a:lstStyle>
            <a:lvl1pPr algn="r">
              <a:defRPr sz="1200">
                <a:latin typeface="Arial" charset="0"/>
                <a:cs typeface="Arial" charset="0"/>
              </a:defRPr>
            </a:lvl1pPr>
          </a:lstStyle>
          <a:p>
            <a:pPr>
              <a:defRPr/>
            </a:pPr>
            <a:fld id="{6D9A94B9-DD5C-4DD7-99B3-A87AF5F189B0}" type="slidenum">
              <a:rPr lang="en-US"/>
              <a:pPr>
                <a:defRPr/>
              </a:pPr>
              <a:t>‹#›</a:t>
            </a:fld>
            <a:endParaRPr lang="en-US"/>
          </a:p>
        </p:txBody>
      </p:sp>
    </p:spTree>
    <p:extLst>
      <p:ext uri="{BB962C8B-B14F-4D97-AF65-F5344CB8AC3E}">
        <p14:creationId xmlns:p14="http://schemas.microsoft.com/office/powerpoint/2010/main" val="15442808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p:spPr>
        <p:txBody>
          <a:bodyPr/>
          <a:lstStyle/>
          <a:p>
            <a:endParaRPr lang="en-US" dirty="0">
              <a:latin typeface="Arial" pitchFamily="34" charset="0"/>
              <a:cs typeface="Arial" pitchFamily="34" charset="0"/>
            </a:endParaRPr>
          </a:p>
        </p:txBody>
      </p:sp>
      <p:sp>
        <p:nvSpPr>
          <p:cNvPr id="37892" name="Slide Number Placeholder 3"/>
          <p:cNvSpPr>
            <a:spLocks noGrp="1"/>
          </p:cNvSpPr>
          <p:nvPr>
            <p:ph type="sldNum" sz="quarter" idx="5"/>
          </p:nvPr>
        </p:nvSpPr>
        <p:spPr>
          <a:noFill/>
        </p:spPr>
        <p:txBody>
          <a:bodyPr/>
          <a:lstStyle/>
          <a:p>
            <a:fld id="{43E4C37E-CAAE-4A79-B782-AE097E39DD8D}" type="slidenum">
              <a:rPr lang="en-US" smtClean="0">
                <a:latin typeface="Arial" pitchFamily="34" charset="0"/>
                <a:cs typeface="Arial" pitchFamily="34" charset="0"/>
              </a:rPr>
              <a:pPr/>
              <a:t>1</a:t>
            </a:fld>
            <a:endParaRPr lang="en-US" dirty="0">
              <a:latin typeface="Arial" pitchFamily="34" charset="0"/>
              <a:cs typeface="Arial" pitchFamily="34" charset="0"/>
            </a:endParaRPr>
          </a:p>
        </p:txBody>
      </p:sp>
    </p:spTree>
    <p:extLst>
      <p:ext uri="{BB962C8B-B14F-4D97-AF65-F5344CB8AC3E}">
        <p14:creationId xmlns:p14="http://schemas.microsoft.com/office/powerpoint/2010/main" val="1496864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801423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76982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550575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57772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0987303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91360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870166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328503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55601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144378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63CCF194-EDCB-41A8-9A94-37BECDE11001}" type="slidenum">
              <a:rPr lang="en-US" smtClean="0">
                <a:latin typeface="Arial" pitchFamily="34" charset="0"/>
                <a:cs typeface="Arial" pitchFamily="34" charset="0"/>
              </a:rPr>
              <a:pPr/>
              <a:t>2</a:t>
            </a:fld>
            <a:endParaRPr lang="en-US" dirty="0">
              <a:latin typeface="Arial" pitchFamily="34" charset="0"/>
              <a:cs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extLst>
      <p:ext uri="{BB962C8B-B14F-4D97-AF65-F5344CB8AC3E}">
        <p14:creationId xmlns:p14="http://schemas.microsoft.com/office/powerpoint/2010/main" val="1991378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66960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2187015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3610847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502727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1063519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32963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9051372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4917074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7521182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922155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CA26F489-349D-4AAE-B531-47CFDD79F1F3}" type="slidenum">
              <a:rPr lang="en-US" smtClean="0">
                <a:latin typeface="Arial" pitchFamily="34" charset="0"/>
                <a:cs typeface="Arial" pitchFamily="34" charset="0"/>
              </a:rPr>
              <a:pPr/>
              <a:t>3</a:t>
            </a:fld>
            <a:endParaRPr lang="en-US">
              <a:latin typeface="Arial" pitchFamily="34" charset="0"/>
              <a:cs typeface="Arial"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492446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5426052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5186404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571452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465662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2339280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0714138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633235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845298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0860119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960083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7AD4443D-428A-4B2A-8784-327E70894C6F}" type="slidenum">
              <a:rPr lang="en-US" smtClean="0">
                <a:latin typeface="Arial" pitchFamily="34" charset="0"/>
                <a:cs typeface="Arial" pitchFamily="34" charset="0"/>
              </a:rPr>
              <a:pPr/>
              <a:t>4</a:t>
            </a:fld>
            <a:endParaRPr lang="en-US">
              <a:latin typeface="Arial" pitchFamily="34" charset="0"/>
              <a:cs typeface="Arial"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1567563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3926677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816380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1785272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1756476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9868783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2544574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6644033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6785481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8754988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74481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C753AB4C-6BFF-4A47-843F-FF2445524E61}" type="slidenum">
              <a:rPr lang="en-US" sz="1200">
                <a:latin typeface="Arial" pitchFamily="34" charset="0"/>
              </a:rPr>
              <a:pPr algn="r"/>
              <a:t>5</a:t>
            </a:fld>
            <a:endParaRPr lang="en-US" sz="1200">
              <a:latin typeface="Arial"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3741013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5711163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0525800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2660989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5162112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8351711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490580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3908145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1235309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5078340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194092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6</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2775962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2034190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47452864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92452231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8808907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8765017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59507576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15166996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24696506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61177853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813530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p>
            <a:fld id="{D44F7F18-2AF5-4EE1-BD3C-429EB311ADCA}" type="slidenum">
              <a:rPr lang="en-US" smtClean="0">
                <a:latin typeface="Arial" pitchFamily="34" charset="0"/>
                <a:cs typeface="Arial" pitchFamily="34" charset="0"/>
              </a:rPr>
              <a:pPr/>
              <a:t>7</a:t>
            </a:fld>
            <a:endParaRPr lang="en-US">
              <a:latin typeface="Arial" pitchFamily="34" charset="0"/>
              <a:cs typeface="Arial" pitchFamily="34" charset="0"/>
            </a:endParaRPr>
          </a:p>
        </p:txBody>
      </p:sp>
    </p:spTree>
    <p:extLst>
      <p:ext uri="{BB962C8B-B14F-4D97-AF65-F5344CB8AC3E}">
        <p14:creationId xmlns:p14="http://schemas.microsoft.com/office/powerpoint/2010/main" val="317418717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70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96653549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71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86410658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72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13912089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73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40811680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74</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91788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75</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66315799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76</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49427380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77</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32555728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78</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52362445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083A88FB-B0D5-4B73-A762-A0FEDF48C749}" type="slidenum">
              <a:rPr lang="en-US" smtClean="0">
                <a:latin typeface="Arial" pitchFamily="34" charset="0"/>
                <a:cs typeface="Arial" pitchFamily="34" charset="0"/>
              </a:rPr>
              <a:pPr/>
              <a:t>79</a:t>
            </a:fld>
            <a:endParaRPr lang="en-US">
              <a:latin typeface="Arial" pitchFamily="34" charset="0"/>
              <a:cs typeface="Arial"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390952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endParaRPr lang="en-US" dirty="0">
              <a:latin typeface="Arial" pitchFamily="34" charset="0"/>
              <a:cs typeface="Arial" pitchFamily="34" charset="0"/>
            </a:endParaRPr>
          </a:p>
        </p:txBody>
      </p:sp>
      <p:sp>
        <p:nvSpPr>
          <p:cNvPr id="45060" name="Slide Number Placeholder 3"/>
          <p:cNvSpPr>
            <a:spLocks noGrp="1"/>
          </p:cNvSpPr>
          <p:nvPr>
            <p:ph type="sldNum" sz="quarter" idx="5"/>
          </p:nvPr>
        </p:nvSpPr>
        <p:spPr>
          <a:noFill/>
        </p:spPr>
        <p:txBody>
          <a:bodyPr/>
          <a:lstStyle/>
          <a:p>
            <a:fld id="{E87373D8-A490-4DAB-9232-AED9F9DBA16A}" type="slidenum">
              <a:rPr lang="en-US" smtClean="0">
                <a:latin typeface="Arial" pitchFamily="34" charset="0"/>
                <a:cs typeface="Arial" pitchFamily="34" charset="0"/>
              </a:rPr>
              <a:pPr/>
              <a:t>8</a:t>
            </a:fld>
            <a:endParaRPr lang="en-US">
              <a:latin typeface="Arial" pitchFamily="34" charset="0"/>
              <a:cs typeface="Arial" pitchFamily="34" charset="0"/>
            </a:endParaRPr>
          </a:p>
        </p:txBody>
      </p:sp>
    </p:spTree>
    <p:extLst>
      <p:ext uri="{BB962C8B-B14F-4D97-AF65-F5344CB8AC3E}">
        <p14:creationId xmlns:p14="http://schemas.microsoft.com/office/powerpoint/2010/main" val="261514374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69636" name="Slide Number Placeholder 3"/>
          <p:cNvSpPr>
            <a:spLocks noGrp="1"/>
          </p:cNvSpPr>
          <p:nvPr>
            <p:ph type="sldNum" sz="quarter" idx="5"/>
          </p:nvPr>
        </p:nvSpPr>
        <p:spPr>
          <a:noFill/>
        </p:spPr>
        <p:txBody>
          <a:bodyPr/>
          <a:lstStyle/>
          <a:p>
            <a:fld id="{D7BB17DC-791F-4508-A3DA-A2DC4E03A47A}" type="slidenum">
              <a:rPr lang="en-US" smtClean="0">
                <a:latin typeface="Arial" pitchFamily="34" charset="0"/>
                <a:cs typeface="Arial" pitchFamily="34" charset="0"/>
              </a:rPr>
              <a:pPr/>
              <a:t>80</a:t>
            </a:fld>
            <a:endParaRPr lang="en-US">
              <a:latin typeface="Arial" pitchFamily="34" charset="0"/>
              <a:cs typeface="Arial" pitchFamily="34" charset="0"/>
            </a:endParaRPr>
          </a:p>
        </p:txBody>
      </p:sp>
    </p:spTree>
    <p:extLst>
      <p:ext uri="{BB962C8B-B14F-4D97-AF65-F5344CB8AC3E}">
        <p14:creationId xmlns:p14="http://schemas.microsoft.com/office/powerpoint/2010/main" val="343632534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D9366874-5235-4623-8EEF-0B8552812B1B}" type="slidenum">
              <a:rPr lang="en-US" smtClean="0">
                <a:latin typeface="Arial" pitchFamily="34" charset="0"/>
                <a:cs typeface="Arial" pitchFamily="34" charset="0"/>
              </a:rPr>
              <a:pPr/>
              <a:t>81</a:t>
            </a:fld>
            <a:endParaRPr lang="en-US">
              <a:latin typeface="Arial" pitchFamily="34" charset="0"/>
              <a:cs typeface="Arial" pitchFamily="3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551093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738875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79B520C1-31DD-4337-ACC3-A1FD9D01960A}" type="slidenum">
              <a:rPr lang="en-US"/>
              <a:pPr>
                <a:defRPr/>
              </a:pPr>
              <a:t>‹#›</a:t>
            </a:fld>
            <a:endParaRPr lang="en-US"/>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776F85B7-85B8-47C8-B688-821F9062480A}" type="slidenum">
              <a:rPr lang="en-US"/>
              <a:pPr>
                <a:defRPr/>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EA04A7A5-2E96-4840-934D-F39A39A9ACF3}" type="slidenum">
              <a:rPr lang="en-US"/>
              <a:pPr>
                <a:defRPr/>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8FDF1FE-0CC5-4975-A0D8-3E0D42F4E4F6}" type="slidenum">
              <a:rPr lang="en-US"/>
              <a:pPr>
                <a:defRPr/>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pPr lvl="0"/>
            <a:endParaRPr lang="en-US" noProof="0"/>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8F57FA92-ED6C-4C81-B815-C07292F51908}" type="slidenum">
              <a:rPr lang="en-US"/>
              <a:pPr>
                <a:defRPr/>
              </a:pPr>
              <a:t>‹#›</a:t>
            </a:fld>
            <a:endParaRPr lang="en-US"/>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C674E71D-4295-4C92-98CB-DC4AA6459F16}" type="slidenum">
              <a:rPr lang="en-US"/>
              <a:pPr>
                <a:defRPr/>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2CDD5D15-EEB9-4AC0-AACE-22E6DA1F446F}" type="slidenum">
              <a:rPr lang="en-US"/>
              <a:pPr>
                <a:defRPr/>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6D9E6182-B932-4186-BDE6-0DBD27852A9E}" type="slidenum">
              <a:rPr lang="en-US"/>
              <a:pPr>
                <a:defRPr/>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6316A6F3-73C0-4EA7-B59D-EF3876B99EF6}" type="slidenum">
              <a:rPr lang="en-US"/>
              <a:pPr>
                <a:defRPr/>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4EBC3452-AAE1-4BBF-9527-DE38303B04DF}" type="slidenum">
              <a:rPr lang="en-US"/>
              <a:pPr>
                <a:defRPr/>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D5B1F731-6CEF-482D-A8E6-6B2B4971640B}" type="slidenum">
              <a:rPr lang="en-US"/>
              <a:pPr>
                <a:defRPr/>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4DB5170A-1CF3-4AAB-8708-CB7FF237B876}" type="slidenum">
              <a:rPr lang="en-US"/>
              <a:pPr>
                <a:defRPr/>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3D405FC9-3D40-411A-9802-A8AED3837834}" type="slidenum">
              <a:rPr lang="en-US"/>
              <a:pPr>
                <a:defRPr/>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s-PR" sz="2400">
              <a:cs typeface="Arial" charset="0"/>
            </a:endParaRPr>
          </a:p>
        </p:txBody>
      </p:sp>
      <p:sp>
        <p:nvSpPr>
          <p:cNvPr id="5632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s-PR" sz="2400">
              <a:cs typeface="Arial" charset="0"/>
            </a:endParaRPr>
          </a:p>
        </p:txBody>
      </p:sp>
      <p:sp>
        <p:nvSpPr>
          <p:cNvPr id="5632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s-PR" sz="2400">
              <a:cs typeface="Arial" charset="0"/>
            </a:endParaRPr>
          </a:p>
        </p:txBody>
      </p:sp>
      <p:sp>
        <p:nvSpPr>
          <p:cNvPr id="5632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cs typeface="Arial" charset="0"/>
              </a:defRPr>
            </a:lvl1pPr>
          </a:lstStyle>
          <a:p>
            <a:pPr>
              <a:defRPr/>
            </a:pP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cs typeface="Arial" charset="0"/>
              </a:defRPr>
            </a:lvl1pPr>
          </a:lstStyle>
          <a:p>
            <a:pPr>
              <a:defRPr/>
            </a:pPr>
            <a:fld id="{51C549FE-D7B7-4F92-B7F8-7CEE12D82DE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7"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Lst>
  <p:transition>
    <p:fade thruBlk="1"/>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3.wdp"/></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4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microsoft.com/office/2007/relationships/hdphoto" Target="../media/hdphoto4.wdp"/></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jpeg"/></Relationships>
</file>

<file path=ppt/slides/_rels/slide7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0.xml"/><Relationship Id="rId1" Type="http://schemas.openxmlformats.org/officeDocument/2006/relationships/slideLayout" Target="../slideLayouts/slideLayout13.xml"/><Relationship Id="rId4" Type="http://schemas.microsoft.com/office/2007/relationships/hdphoto" Target="../media/hdphoto5.wdp"/></Relationships>
</file>

<file path=ppt/slides/_rels/slide81.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81.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5C381F-E08E-4D90-AD5C-1D67BB1A0A1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49508" name="Rectangle 4"/>
          <p:cNvSpPr>
            <a:spLocks noGrp="1" noChangeArrowheads="1"/>
          </p:cNvSpPr>
          <p:nvPr>
            <p:ph type="ctrTitle" idx="4294967295"/>
          </p:nvPr>
        </p:nvSpPr>
        <p:spPr>
          <a:xfrm>
            <a:off x="685800" y="0"/>
            <a:ext cx="7772400" cy="1219200"/>
          </a:xfrm>
          <a:solidFill>
            <a:schemeClr val="tx1">
              <a:alpha val="32000"/>
            </a:schemeClr>
          </a:solidFill>
          <a:ln w="9525">
            <a:noFill/>
            <a:miter lim="800000"/>
            <a:headEnd/>
            <a:tailEnd/>
          </a:ln>
          <a:effectLst>
            <a:softEdge rad="127000"/>
          </a:effectLst>
        </p:spPr>
        <p:txBody>
          <a:bodyPr vert="horz" wrap="square" lIns="91440" tIns="45720" rIns="91440" bIns="45720" numCol="1" anchor="ctr" anchorCtr="1" compatLnSpc="1">
            <a:prstTxWarp prst="textNoShape">
              <a:avLst/>
            </a:prstTxWarp>
          </a:bodyPr>
          <a:lstStyle/>
          <a:p>
            <a:pPr algn="ctr">
              <a:buClr>
                <a:schemeClr val="folHlink"/>
              </a:buClr>
              <a:buSzPct val="60000"/>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Unidad 7: Dios Ha Hablado</a:t>
            </a:r>
            <a:endParaRPr lang="en-US" sz="40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149509" name="Rectangle 5"/>
          <p:cNvSpPr>
            <a:spLocks noGrp="1" noChangeArrowheads="1"/>
          </p:cNvSpPr>
          <p:nvPr>
            <p:ph type="subTitle" idx="4294967295"/>
          </p:nvPr>
        </p:nvSpPr>
        <p:spPr>
          <a:xfrm>
            <a:off x="152400" y="3852208"/>
            <a:ext cx="8610600" cy="1938992"/>
          </a:xfrm>
          <a:solidFill>
            <a:schemeClr val="tx1">
              <a:alpha val="32000"/>
            </a:schemeClr>
          </a:solidFill>
          <a:ln w="9525">
            <a:noFill/>
            <a:miter lim="800000"/>
            <a:headEnd/>
            <a:tailEnd/>
          </a:ln>
          <a:effectLst>
            <a:softEdge rad="127000"/>
          </a:effectLst>
        </p:spPr>
        <p:txBody>
          <a:bodyPr vert="horz" wrap="square" lIns="91440" tIns="45720" rIns="91440" bIns="45720" numCol="1" anchor="ctr" anchorCtr="1" compatLnSpc="1">
            <a:prstTxWarp prst="textNoShape">
              <a:avLst/>
            </a:prstTxWarp>
            <a:spAutoFit/>
          </a:bodyPr>
          <a:lstStyle/>
          <a:p>
            <a:pPr marL="0" indent="0" algn="ctr">
              <a:spcBef>
                <a:spcPct val="0"/>
              </a:spcBef>
              <a:buFont typeface="Wingdings" pitchFamily="2" charset="2"/>
              <a:buNone/>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ea typeface="+mj-ea"/>
                <a:cs typeface="+mj-cs"/>
              </a:rPr>
              <a:t>Estudio 28: </a:t>
            </a:r>
          </a:p>
          <a:p>
            <a:pPr marL="0" indent="0" algn="ctr">
              <a:spcBef>
                <a:spcPct val="0"/>
              </a:spcBef>
              <a:buFont typeface="Wingdings" pitchFamily="2" charset="2"/>
              <a:buNone/>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ea typeface="+mj-ea"/>
                <a:cs typeface="+mj-cs"/>
              </a:rPr>
              <a:t>Jesús Provee Gran Salvación</a:t>
            </a:r>
          </a:p>
          <a:p>
            <a:pPr marL="0" indent="0" algn="ctr">
              <a:spcBef>
                <a:spcPct val="0"/>
              </a:spcBef>
              <a:buFont typeface="Wingdings" pitchFamily="2" charset="2"/>
              <a:buNone/>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ea typeface="+mj-ea"/>
                <a:cs typeface="+mj-cs"/>
              </a:rPr>
              <a:t>8 de Agosto de 2017</a:t>
            </a:r>
          </a:p>
        </p:txBody>
      </p:sp>
      <p:sp>
        <p:nvSpPr>
          <p:cNvPr id="3077" name="Text Box 5"/>
          <p:cNvSpPr txBox="1">
            <a:spLocks noChangeArrowheads="1"/>
          </p:cNvSpPr>
          <p:nvPr/>
        </p:nvSpPr>
        <p:spPr bwMode="auto">
          <a:xfrm>
            <a:off x="0" y="6019800"/>
            <a:ext cx="2895600" cy="641350"/>
          </a:xfrm>
          <a:prstGeom prst="rect">
            <a:avLst/>
          </a:prstGeom>
          <a:noFill/>
          <a:ln w="9525">
            <a:noFill/>
            <a:miter lim="800000"/>
            <a:headEnd/>
            <a:tailEnd/>
          </a:ln>
          <a:effectLst/>
        </p:spPr>
        <p:txBody>
          <a:bodyPr>
            <a:spAutoFit/>
          </a:bodyPr>
          <a:lstStyle/>
          <a:p>
            <a:pPr algn="ctr">
              <a:spcBef>
                <a:spcPct val="50000"/>
              </a:spcBef>
              <a:defRPr/>
            </a:pPr>
            <a:r>
              <a:rPr lang="es-PR" dirty="0">
                <a:solidFill>
                  <a:schemeClr val="bg1"/>
                </a:solidFill>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81200" y="6324600"/>
            <a:ext cx="685800" cy="342900"/>
          </a:xfrm>
          <a:prstGeom prst="rect">
            <a:avLst/>
          </a:prstGeom>
          <a:noFill/>
          <a:ln w="9525">
            <a:noFill/>
            <a:miter lim="800000"/>
            <a:headEnd/>
            <a:tailEnd/>
          </a:ln>
        </p:spPr>
      </p:pic>
      <p:sp>
        <p:nvSpPr>
          <p:cNvPr id="3079" name="Text Box 7"/>
          <p:cNvSpPr txBox="1">
            <a:spLocks noChangeArrowheads="1"/>
          </p:cNvSpPr>
          <p:nvPr/>
        </p:nvSpPr>
        <p:spPr bwMode="auto">
          <a:xfrm>
            <a:off x="5791200" y="6248400"/>
            <a:ext cx="3352800" cy="366713"/>
          </a:xfrm>
          <a:prstGeom prst="rect">
            <a:avLst/>
          </a:prstGeom>
          <a:noFill/>
          <a:ln w="9525">
            <a:noFill/>
            <a:miter lim="800000"/>
            <a:headEnd/>
            <a:tailEnd/>
          </a:ln>
          <a:effectLst/>
        </p:spPr>
        <p:txBody>
          <a:bodyPr>
            <a:spAutoFit/>
          </a:bodyPr>
          <a:lstStyle/>
          <a:p>
            <a:pPr>
              <a:spcBef>
                <a:spcPct val="50000"/>
              </a:spcBef>
              <a:defRPr/>
            </a:pPr>
            <a:r>
              <a:rPr lang="es-PR" i="1" dirty="0">
                <a:solidFill>
                  <a:schemeClr val="bg1"/>
                </a:solidFill>
                <a:effectLst>
                  <a:outerShdw blurRad="38100" dist="38100" dir="2700000" algn="tl">
                    <a:srgbClr val="C0C0C0"/>
                  </a:outerShdw>
                </a:effectLst>
                <a:latin typeface="Arial" charset="0"/>
                <a:cs typeface="Arial" charset="0"/>
              </a:rPr>
              <a:t>La Biblia Libro por Libro, CBP</a:t>
            </a:r>
            <a:r>
              <a:rPr lang="en-US" i="1" baseline="30000" dirty="0">
                <a:solidFill>
                  <a:schemeClr val="bg1"/>
                </a:solidFill>
                <a:effectLst>
                  <a:outerShdw blurRad="38100" dist="38100" dir="2700000" algn="tl">
                    <a:srgbClr val="C0C0C0"/>
                  </a:outerShdw>
                </a:effectLst>
                <a:latin typeface="Arial" charset="0"/>
                <a:cs typeface="Arial" charset="0"/>
              </a:rPr>
              <a:t>®</a:t>
            </a:r>
            <a:endParaRPr lang="en-US" dirty="0">
              <a:solidFill>
                <a:schemeClr val="bg1"/>
              </a:solidFill>
              <a:effectLst>
                <a:outerShdw blurRad="38100" dist="38100" dir="2700000" algn="tl">
                  <a:srgbClr val="C0C0C0"/>
                </a:outerShdw>
              </a:effectLst>
              <a:latin typeface="Arial" charset="0"/>
              <a:cs typeface="Arial" charset="0"/>
            </a:endParaRPr>
          </a:p>
        </p:txBody>
      </p:sp>
      <p:pic>
        <p:nvPicPr>
          <p:cNvPr id="149526" name="Picture 22"/>
          <p:cNvPicPr>
            <a:picLocks noChangeAspect="1" noChangeArrowheads="1"/>
          </p:cNvPicPr>
          <p:nvPr/>
        </p:nvPicPr>
        <p:blipFill>
          <a:blip r:embed="rId5"/>
          <a:srcRect/>
          <a:stretch>
            <a:fillRect/>
          </a:stretch>
        </p:blipFill>
        <p:spPr bwMode="auto">
          <a:xfrm>
            <a:off x="76200" y="133350"/>
            <a:ext cx="647700" cy="552450"/>
          </a:xfrm>
          <a:prstGeom prst="rect">
            <a:avLst/>
          </a:prstGeom>
          <a:solidFill>
            <a:schemeClr val="accent1">
              <a:alpha val="41960"/>
            </a:schemeClr>
          </a:solid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10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10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1000"/>
                                        <p:tgtEl>
                                          <p:spTgt spid="30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9509">
                                            <p:bg/>
                                          </p:spTgt>
                                        </p:tgtEl>
                                        <p:attrNameLst>
                                          <p:attrName>style.visibility</p:attrName>
                                        </p:attrNameLst>
                                      </p:cBhvr>
                                      <p:to>
                                        <p:strVal val="visible"/>
                                      </p:to>
                                    </p:set>
                                    <p:animEffect transition="in" filter="fade">
                                      <p:cBhvr>
                                        <p:cTn id="16" dur="1000"/>
                                        <p:tgtEl>
                                          <p:spTgt spid="149509">
                                            <p:bg/>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9509">
                                            <p:txEl>
                                              <p:pRg st="0" end="0"/>
                                            </p:txEl>
                                          </p:spTgt>
                                        </p:tgtEl>
                                        <p:attrNameLst>
                                          <p:attrName>style.visibility</p:attrName>
                                        </p:attrNameLst>
                                      </p:cBhvr>
                                      <p:to>
                                        <p:strVal val="visible"/>
                                      </p:to>
                                    </p:set>
                                    <p:animEffect transition="in" filter="fade">
                                      <p:cBhvr>
                                        <p:cTn id="19" dur="1000"/>
                                        <p:tgtEl>
                                          <p:spTgt spid="149509">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9509">
                                            <p:txEl>
                                              <p:pRg st="1" end="1"/>
                                            </p:txEl>
                                          </p:spTgt>
                                        </p:tgtEl>
                                        <p:attrNameLst>
                                          <p:attrName>style.visibility</p:attrName>
                                        </p:attrNameLst>
                                      </p:cBhvr>
                                      <p:to>
                                        <p:strVal val="visible"/>
                                      </p:to>
                                    </p:set>
                                    <p:animEffect transition="in" filter="fade">
                                      <p:cBhvr>
                                        <p:cTn id="22" dur="1000"/>
                                        <p:tgtEl>
                                          <p:spTgt spid="149509">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9509">
                                            <p:txEl>
                                              <p:pRg st="2" end="2"/>
                                            </p:txEl>
                                          </p:spTgt>
                                        </p:tgtEl>
                                        <p:attrNameLst>
                                          <p:attrName>style.visibility</p:attrName>
                                        </p:attrNameLst>
                                      </p:cBhvr>
                                      <p:to>
                                        <p:strVal val="visible"/>
                                      </p:to>
                                    </p:set>
                                    <p:animEffect transition="in" filter="fade">
                                      <p:cBhvr>
                                        <p:cTn id="25" dur="1000"/>
                                        <p:tgtEl>
                                          <p:spTgt spid="149509">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9508"/>
                                        </p:tgtEl>
                                        <p:attrNameLst>
                                          <p:attrName>style.visibility</p:attrName>
                                        </p:attrNameLst>
                                      </p:cBhvr>
                                      <p:to>
                                        <p:strVal val="visible"/>
                                      </p:to>
                                    </p:set>
                                    <p:animEffect transition="in" filter="fade">
                                      <p:cBhvr>
                                        <p:cTn id="28" dur="1000"/>
                                        <p:tgtEl>
                                          <p:spTgt spid="149508"/>
                                        </p:tgtEl>
                                      </p:cBhvr>
                                    </p:animEffect>
                                  </p:childTnLst>
                                </p:cTn>
                              </p:par>
                              <p:par>
                                <p:cTn id="29" presetID="10" presetClass="entr" presetSubtype="0" fill="hold" nodeType="withEffect">
                                  <p:stCondLst>
                                    <p:cond delay="0"/>
                                  </p:stCondLst>
                                  <p:childTnLst>
                                    <p:set>
                                      <p:cBhvr>
                                        <p:cTn id="30" dur="1" fill="hold">
                                          <p:stCondLst>
                                            <p:cond delay="0"/>
                                          </p:stCondLst>
                                        </p:cTn>
                                        <p:tgtEl>
                                          <p:spTgt spid="149526"/>
                                        </p:tgtEl>
                                        <p:attrNameLst>
                                          <p:attrName>style.visibility</p:attrName>
                                        </p:attrNameLst>
                                      </p:cBhvr>
                                      <p:to>
                                        <p:strVal val="visible"/>
                                      </p:to>
                                    </p:set>
                                    <p:animEffect transition="in" filter="fade">
                                      <p:cBhvr>
                                        <p:cTn id="31" dur="1000"/>
                                        <p:tgtEl>
                                          <p:spTgt spid="149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animBg="1"/>
      <p:bldP spid="149509" grpId="0" build="p" animBg="1"/>
      <p:bldP spid="3077" grpId="0"/>
      <p:bldP spid="307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Una exhortación necesaria</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2.1</a:t>
            </a:r>
            <a:r>
              <a:rPr lang="es-PR" dirty="0">
                <a:latin typeface="Candara" panose="020E0502030303020204" pitchFamily="34" charset="0"/>
              </a:rPr>
              <a:t>)</a:t>
            </a:r>
          </a:p>
        </p:txBody>
      </p:sp>
      <p:sp>
        <p:nvSpPr>
          <p:cNvPr id="6" name="Content Placeholder 5"/>
          <p:cNvSpPr>
            <a:spLocks noGrp="1"/>
          </p:cNvSpPr>
          <p:nvPr>
            <p:ph idx="1"/>
          </p:nvPr>
        </p:nvSpPr>
        <p:spPr/>
        <p:txBody>
          <a:bodyPr/>
          <a:lstStyle/>
          <a:p>
            <a:r>
              <a:rPr lang="es-ES" i="1" dirty="0">
                <a:latin typeface="Candara" panose="020E0502030303020204" pitchFamily="34" charset="0"/>
              </a:rPr>
              <a:t>"Por tanto, es necesario que con más </a:t>
            </a:r>
            <a:r>
              <a:rPr lang="es-ES" i="1" u="sng" dirty="0">
                <a:latin typeface="Candara" panose="020E0502030303020204" pitchFamily="34" charset="0"/>
              </a:rPr>
              <a:t>diligencia</a:t>
            </a:r>
            <a:r>
              <a:rPr lang="es-ES" i="1" dirty="0">
                <a:latin typeface="Candara" panose="020E0502030303020204" pitchFamily="34" charset="0"/>
              </a:rPr>
              <a:t> atendamos a las cosas que hemos oído, no sea que nos </a:t>
            </a:r>
            <a:r>
              <a:rPr lang="es-ES" i="1" u="sng" dirty="0">
                <a:latin typeface="Candara" panose="020E0502030303020204" pitchFamily="34" charset="0"/>
              </a:rPr>
              <a:t>deslicemos</a:t>
            </a:r>
            <a:r>
              <a:rPr lang="es-ES" i="1" dirty="0">
                <a:latin typeface="Candara" panose="020E0502030303020204" pitchFamily="34" charset="0"/>
              </a:rPr>
              <a:t>.” </a:t>
            </a:r>
          </a:p>
          <a:p>
            <a:pPr>
              <a:buNone/>
            </a:pPr>
            <a:r>
              <a:rPr lang="es-ES" dirty="0">
                <a:latin typeface="Candara" panose="020E0502030303020204" pitchFamily="34" charset="0"/>
              </a:rPr>
              <a:t>	(</a:t>
            </a:r>
            <a:r>
              <a:rPr lang="es-ES" dirty="0">
                <a:solidFill>
                  <a:srgbClr val="FF0000"/>
                </a:solidFill>
                <a:latin typeface="Candara" panose="020E0502030303020204" pitchFamily="34" charset="0"/>
              </a:rPr>
              <a:t>Hebreos 2.1, RVR60</a:t>
            </a:r>
            <a:r>
              <a:rPr lang="es-ES" dirty="0">
                <a:latin typeface="Candara" panose="020E0502030303020204" pitchFamily="34" charset="0"/>
              </a:rPr>
              <a:t>)</a:t>
            </a:r>
          </a:p>
        </p:txBody>
      </p:sp>
      <p:pic>
        <p:nvPicPr>
          <p:cNvPr id="5" name="Picture 2" descr="http://lacydelane.files.wordpress.com/2008/02/olsen-forgiven.jpg"/>
          <p:cNvPicPr>
            <a:picLocks noChangeAspect="1" noChangeArrowheads="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bwMode="auto">
          <a:xfrm>
            <a:off x="7434529" y="5562601"/>
            <a:ext cx="1709471" cy="1295399"/>
          </a:xfrm>
          <a:prstGeom prst="rect">
            <a:avLst/>
          </a:prstGeom>
          <a:noFill/>
          <a:effectLst>
            <a:softEdge rad="63500"/>
          </a:effectLst>
        </p:spPr>
      </p:pic>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Una exhortación necesaria</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2.1</a:t>
            </a:r>
            <a:r>
              <a:rPr lang="es-PR" dirty="0">
                <a:latin typeface="Candara" panose="020E0502030303020204" pitchFamily="34" charset="0"/>
              </a:rPr>
              <a:t>)</a:t>
            </a:r>
          </a:p>
        </p:txBody>
      </p:sp>
      <p:sp>
        <p:nvSpPr>
          <p:cNvPr id="6" name="Content Placeholder 5"/>
          <p:cNvSpPr>
            <a:spLocks noGrp="1"/>
          </p:cNvSpPr>
          <p:nvPr>
            <p:ph idx="1"/>
          </p:nvPr>
        </p:nvSpPr>
        <p:spPr/>
        <p:txBody>
          <a:bodyPr/>
          <a:lstStyle/>
          <a:p>
            <a:r>
              <a:rPr lang="en-US" dirty="0">
                <a:latin typeface="Candara" panose="020E0502030303020204" pitchFamily="34" charset="0"/>
              </a:rPr>
              <a:t>DILIGENCIA </a:t>
            </a:r>
            <a:r>
              <a:rPr lang="en-US" dirty="0">
                <a:latin typeface="Candara" panose="020E0502030303020204" pitchFamily="34" charset="0"/>
                <a:sym typeface="Wingdings" pitchFamily="2" charset="2"/>
              </a:rPr>
              <a:t> </a:t>
            </a:r>
            <a:r>
              <a:rPr lang="en-US" i="1" dirty="0" err="1">
                <a:latin typeface="Candara" panose="020E0502030303020204" pitchFamily="34" charset="0"/>
              </a:rPr>
              <a:t>perissoteros</a:t>
            </a:r>
            <a:r>
              <a:rPr lang="es-ES" dirty="0">
                <a:latin typeface="Candara" panose="020E0502030303020204" pitchFamily="34" charset="0"/>
              </a:rPr>
              <a:t> (</a:t>
            </a:r>
            <a:r>
              <a:rPr lang="el-GR" dirty="0">
                <a:latin typeface="Candara" panose="020E0502030303020204" pitchFamily="34" charset="0"/>
              </a:rPr>
              <a:t>περισσοτέρως</a:t>
            </a:r>
            <a:r>
              <a:rPr lang="es-ES" dirty="0">
                <a:latin typeface="Candara" panose="020E0502030303020204" pitchFamily="34" charset="0"/>
              </a:rPr>
              <a:t>, </a:t>
            </a:r>
            <a:r>
              <a:rPr lang="en-US" dirty="0">
                <a:latin typeface="Candara" panose="020E0502030303020204" pitchFamily="34" charset="0"/>
              </a:rPr>
              <a:t>4056</a:t>
            </a:r>
            <a:r>
              <a:rPr lang="es-ES" dirty="0">
                <a:latin typeface="Candara" panose="020E0502030303020204" pitchFamily="34" charset="0"/>
              </a:rPr>
              <a:t>), significando </a:t>
            </a:r>
            <a:r>
              <a:rPr lang="es-ES" i="1" dirty="0">
                <a:latin typeface="Candara" panose="020E0502030303020204" pitchFamily="34" charset="0"/>
              </a:rPr>
              <a:t>«con más diligencia entendamos», </a:t>
            </a:r>
            <a:r>
              <a:rPr lang="es-ES" dirty="0">
                <a:latin typeface="Candara" panose="020E0502030303020204" pitchFamily="34" charset="0"/>
              </a:rPr>
              <a:t>literalmente: </a:t>
            </a:r>
            <a:r>
              <a:rPr lang="es-ES" i="1" dirty="0">
                <a:latin typeface="Candara" panose="020E0502030303020204" pitchFamily="34" charset="0"/>
              </a:rPr>
              <a:t>«dar atención más abundantemente». </a:t>
            </a:r>
          </a:p>
        </p:txBody>
      </p:sp>
      <p:pic>
        <p:nvPicPr>
          <p:cNvPr id="8" name="Picture 2" descr="http://lacydelane.files.wordpress.com/2008/02/olsen-forgiven.jpg"/>
          <p:cNvPicPr>
            <a:picLocks noChangeAspect="1" noChangeArrowheads="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bwMode="auto">
          <a:xfrm>
            <a:off x="7434529" y="5562601"/>
            <a:ext cx="1709471" cy="1295399"/>
          </a:xfrm>
          <a:prstGeom prst="rect">
            <a:avLst/>
          </a:prstGeom>
          <a:noFill/>
          <a:effectLst>
            <a:softEdge rad="63500"/>
          </a:effectLst>
        </p:spPr>
      </p:pic>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Una exhortación necesaria</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2.1</a:t>
            </a:r>
            <a:r>
              <a:rPr lang="es-PR" dirty="0">
                <a:latin typeface="Candara" panose="020E0502030303020204" pitchFamily="34" charset="0"/>
              </a:rPr>
              <a:t>)</a:t>
            </a:r>
          </a:p>
        </p:txBody>
      </p:sp>
      <p:sp>
        <p:nvSpPr>
          <p:cNvPr id="6" name="Content Placeholder 5"/>
          <p:cNvSpPr>
            <a:spLocks noGrp="1"/>
          </p:cNvSpPr>
          <p:nvPr>
            <p:ph idx="1"/>
          </p:nvPr>
        </p:nvSpPr>
        <p:spPr/>
        <p:txBody>
          <a:bodyPr/>
          <a:lstStyle/>
          <a:p>
            <a:r>
              <a:rPr lang="es-ES" sz="2800" dirty="0">
                <a:latin typeface="Candara" panose="020E0502030303020204" pitchFamily="34" charset="0"/>
              </a:rPr>
              <a:t>DESLICEMOS </a:t>
            </a:r>
            <a:r>
              <a:rPr lang="es-ES" sz="2800" dirty="0">
                <a:latin typeface="Candara" panose="020E0502030303020204" pitchFamily="34" charset="0"/>
                <a:sym typeface="Wingdings" pitchFamily="2" charset="2"/>
              </a:rPr>
              <a:t> </a:t>
            </a:r>
            <a:r>
              <a:rPr lang="es-ES" sz="2800" i="1" dirty="0" err="1">
                <a:latin typeface="Candara" panose="020E0502030303020204" pitchFamily="34" charset="0"/>
              </a:rPr>
              <a:t>parareo</a:t>
            </a:r>
            <a:r>
              <a:rPr lang="es-ES" sz="2800" i="1" dirty="0">
                <a:latin typeface="Candara" panose="020E0502030303020204" pitchFamily="34" charset="0"/>
              </a:rPr>
              <a:t> </a:t>
            </a:r>
            <a:r>
              <a:rPr lang="es-ES" sz="2800" dirty="0">
                <a:latin typeface="Candara" panose="020E0502030303020204" pitchFamily="34" charset="0"/>
              </a:rPr>
              <a:t>(</a:t>
            </a:r>
            <a:r>
              <a:rPr lang="es-ES" sz="2800" dirty="0" err="1">
                <a:latin typeface="Candara" panose="020E0502030303020204" pitchFamily="34" charset="0"/>
              </a:rPr>
              <a:t>παραρέω</a:t>
            </a:r>
            <a:r>
              <a:rPr lang="es-ES" sz="2800" dirty="0">
                <a:latin typeface="Candara" panose="020E0502030303020204" pitchFamily="34" charset="0"/>
              </a:rPr>
              <a:t>, 3901), literalmente: fluir deslizándose, deslizar al lado (para, al lado; reo, fluir). </a:t>
            </a:r>
          </a:p>
          <a:p>
            <a:pPr lvl="1"/>
            <a:r>
              <a:rPr lang="es-ES" sz="2400" dirty="0">
                <a:latin typeface="Candara" panose="020E0502030303020204" pitchFamily="34" charset="0"/>
              </a:rPr>
              <a:t>Se usa en </a:t>
            </a:r>
            <a:r>
              <a:rPr lang="es-ES" sz="2400" dirty="0">
                <a:solidFill>
                  <a:srgbClr val="FF0000"/>
                </a:solidFill>
                <a:latin typeface="Candara" panose="020E0502030303020204" pitchFamily="34" charset="0"/>
              </a:rPr>
              <a:t>Hebreos 2.1</a:t>
            </a:r>
            <a:r>
              <a:rPr lang="es-ES" sz="2400" dirty="0">
                <a:latin typeface="Candara" panose="020E0502030303020204" pitchFamily="34" charset="0"/>
              </a:rPr>
              <a:t>, donde el significado es el de verse fluyendo o deslizándose pasando de largo, sin prestar la debida atención a algo, aquí «a las cosas que hemos oído», a la salvación de la que en estas cosas se comunicaba.</a:t>
            </a:r>
          </a:p>
        </p:txBody>
      </p:sp>
      <p:pic>
        <p:nvPicPr>
          <p:cNvPr id="8" name="Picture 2" descr="http://lacydelane.files.wordpress.com/2008/02/olsen-forgiven.jpg"/>
          <p:cNvPicPr>
            <a:picLocks noChangeAspect="1" noChangeArrowheads="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bwMode="auto">
          <a:xfrm>
            <a:off x="7434529" y="5562601"/>
            <a:ext cx="1709471" cy="1295399"/>
          </a:xfrm>
          <a:prstGeom prst="rect">
            <a:avLst/>
          </a:prstGeom>
          <a:noFill/>
          <a:effectLst>
            <a:softEdge rad="63500"/>
          </a:effectLst>
        </p:spPr>
      </p:pic>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Una exhortación necesaria</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2.1</a:t>
            </a:r>
            <a:r>
              <a:rPr lang="es-PR" dirty="0">
                <a:latin typeface="Candara" panose="020E0502030303020204" pitchFamily="34" charset="0"/>
              </a:rPr>
              <a:t>)</a:t>
            </a:r>
          </a:p>
        </p:txBody>
      </p:sp>
      <p:sp>
        <p:nvSpPr>
          <p:cNvPr id="6" name="Content Placeholder 5"/>
          <p:cNvSpPr>
            <a:spLocks noGrp="1"/>
          </p:cNvSpPr>
          <p:nvPr>
            <p:ph idx="1"/>
          </p:nvPr>
        </p:nvSpPr>
        <p:spPr/>
        <p:txBody>
          <a:bodyPr/>
          <a:lstStyle/>
          <a:p>
            <a:r>
              <a:rPr lang="es-ES" sz="2800" dirty="0">
                <a:latin typeface="Candara" panose="020E0502030303020204" pitchFamily="34" charset="0"/>
              </a:rPr>
              <a:t>Los destinatarios no estaban poniendo mucha atención a las palabras dichas por Jesús y lo demostraban aferrándose a su tradicionalismo, alejándose de la verdad.</a:t>
            </a:r>
          </a:p>
          <a:p>
            <a:r>
              <a:rPr lang="es-ES" sz="2800" dirty="0">
                <a:latin typeface="Candara" panose="020E0502030303020204" pitchFamily="34" charset="0"/>
              </a:rPr>
              <a:t>La exhortación a nosotros es la misma:</a:t>
            </a:r>
          </a:p>
          <a:p>
            <a:pPr lvl="1"/>
            <a:r>
              <a:rPr lang="es-ES" sz="2400" dirty="0">
                <a:latin typeface="Candara" panose="020E0502030303020204" pitchFamily="34" charset="0"/>
              </a:rPr>
              <a:t>Pongamos atención al evangelio y no a nuestras tradiciones o ideas, porque si no, nos deslizaremos y alejaremos de la verdad.</a:t>
            </a:r>
          </a:p>
        </p:txBody>
      </p:sp>
      <p:pic>
        <p:nvPicPr>
          <p:cNvPr id="5" name="Picture 2" descr="http://lacydelane.files.wordpress.com/2008/02/olsen-forgiven.jpg"/>
          <p:cNvPicPr>
            <a:picLocks noChangeAspect="1" noChangeArrowheads="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bwMode="auto">
          <a:xfrm>
            <a:off x="7434529" y="5562601"/>
            <a:ext cx="1709471" cy="1295399"/>
          </a:xfrm>
          <a:prstGeom prst="rect">
            <a:avLst/>
          </a:prstGeom>
          <a:noFill/>
          <a:effectLst>
            <a:softEdge rad="63500"/>
          </a:effectLst>
        </p:spPr>
      </p:pic>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a:latin typeface="Candara" panose="020E0502030303020204" pitchFamily="34" charset="0"/>
              </a:rPr>
              <a:t>Pensemos…</a:t>
            </a:r>
            <a:endParaRPr lang="es-PR" dirty="0">
              <a:latin typeface="Candara" panose="020E0502030303020204" pitchFamily="34" charset="0"/>
            </a:endParaRPr>
          </a:p>
        </p:txBody>
      </p:sp>
      <p:sp>
        <p:nvSpPr>
          <p:cNvPr id="6" name="Content Placeholder 5"/>
          <p:cNvSpPr>
            <a:spLocks noGrp="1"/>
          </p:cNvSpPr>
          <p:nvPr>
            <p:ph idx="1"/>
          </p:nvPr>
        </p:nvSpPr>
        <p:spPr/>
        <p:txBody>
          <a:bodyPr/>
          <a:lstStyle/>
          <a:p>
            <a:r>
              <a:rPr lang="es-ES">
                <a:latin typeface="Candara" panose="020E0502030303020204" pitchFamily="34" charset="0"/>
              </a:rPr>
              <a:t>¿Cuál es la primera recomendación que se nos hace?</a:t>
            </a:r>
          </a:p>
          <a:p>
            <a:r>
              <a:rPr lang="es-ES">
                <a:latin typeface="Candara" panose="020E0502030303020204" pitchFamily="34" charset="0"/>
              </a:rPr>
              <a:t>¿Por qué? </a:t>
            </a:r>
          </a:p>
          <a:p>
            <a:r>
              <a:rPr lang="es-ES">
                <a:latin typeface="Candara" panose="020E0502030303020204" pitchFamily="34" charset="0"/>
              </a:rPr>
              <a:t>¿Por qué son vitales las reglas del camino de la salvación?</a:t>
            </a:r>
            <a:endParaRPr lang="es-ES" dirty="0">
              <a:latin typeface="Candara" panose="020E0502030303020204" pitchFamily="34" charset="0"/>
            </a:endParaRPr>
          </a:p>
        </p:txBody>
      </p:sp>
      <p:pic>
        <p:nvPicPr>
          <p:cNvPr id="7" name="Picture 5" descr="question%10mark"/>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71487" y="0"/>
            <a:ext cx="2072513" cy="1741487"/>
          </a:xfrm>
          <a:prstGeom prst="rect">
            <a:avLst/>
          </a:prstGeom>
          <a:noFill/>
          <a:ln w="9525">
            <a:noFill/>
            <a:miter lim="800000"/>
            <a:headEnd/>
            <a:tailEnd/>
          </a:ln>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pic>
        <p:nvPicPr>
          <p:cNvPr id="3" name="Picture 2">
            <a:extLst>
              <a:ext uri="{FF2B5EF4-FFF2-40B4-BE49-F238E27FC236}">
                <a16:creationId xmlns:a16="http://schemas.microsoft.com/office/drawing/2014/main" id="{B026031C-FBFA-45B3-84D9-61466D66C2B6}"/>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aturation sat="200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0" y="1676400"/>
            <a:ext cx="9144000" cy="5181600"/>
          </a:xfrm>
          <a:prstGeom prst="rect">
            <a:avLst/>
          </a:prstGeom>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040688" cy="4114800"/>
          </a:xfrm>
        </p:spPr>
        <p:txBody>
          <a:bodyPr/>
          <a:lstStyle/>
          <a:p>
            <a:r>
              <a:rPr lang="es-ES" sz="2800" i="1" dirty="0">
                <a:latin typeface="Candara" panose="020E0502030303020204" pitchFamily="34" charset="0"/>
              </a:rPr>
              <a:t>"Porque si la palabra dicha por medio de los ángeles fue firme, y toda </a:t>
            </a:r>
            <a:r>
              <a:rPr lang="es-ES" sz="2800" i="1" u="sng" dirty="0">
                <a:latin typeface="Candara" panose="020E0502030303020204" pitchFamily="34" charset="0"/>
              </a:rPr>
              <a:t>transgresión</a:t>
            </a:r>
            <a:r>
              <a:rPr lang="es-ES" sz="2800" i="1" dirty="0">
                <a:latin typeface="Candara" panose="020E0502030303020204" pitchFamily="34" charset="0"/>
              </a:rPr>
              <a:t> y desobediencia recibió justa r</a:t>
            </a:r>
            <a:r>
              <a:rPr lang="es-ES" sz="2800" i="1" u="sng" dirty="0">
                <a:latin typeface="Candara" panose="020E0502030303020204" pitchFamily="34" charset="0"/>
              </a:rPr>
              <a:t>etribución</a:t>
            </a:r>
            <a:r>
              <a:rPr lang="es-ES" sz="2800" i="1" dirty="0">
                <a:latin typeface="Candara" panose="020E0502030303020204" pitchFamily="34" charset="0"/>
              </a:rPr>
              <a:t>, ¿cómo escaparemos nosotros, si </a:t>
            </a:r>
            <a:r>
              <a:rPr lang="es-ES" sz="2800" i="1" u="sng" dirty="0">
                <a:latin typeface="Candara" panose="020E0502030303020204" pitchFamily="34" charset="0"/>
              </a:rPr>
              <a:t>descuidamos</a:t>
            </a:r>
            <a:r>
              <a:rPr lang="es-ES" sz="2800" i="1" dirty="0">
                <a:latin typeface="Candara" panose="020E0502030303020204" pitchFamily="34" charset="0"/>
              </a:rPr>
              <a:t> una salvación tan grande? La cual, habiendo sido anunciada primeramente por el Señor, nos fue confirmada por los que oyeron, testificando Dios juntamente con ellos, con señales y prodigios y diversos milagros y repartimientos del Espíritu Santo según su voluntad." </a:t>
            </a:r>
            <a:r>
              <a:rPr lang="es-ES" sz="2800" dirty="0">
                <a:latin typeface="Candara" panose="020E0502030303020204" pitchFamily="34" charset="0"/>
              </a:rPr>
              <a:t>(</a:t>
            </a:r>
            <a:r>
              <a:rPr lang="es-ES" sz="2800" dirty="0">
                <a:solidFill>
                  <a:srgbClr val="FF0000"/>
                </a:solidFill>
                <a:latin typeface="Candara" panose="020E0502030303020204" pitchFamily="34" charset="0"/>
              </a:rPr>
              <a:t>Hebreos 2.2-4, RVR60</a:t>
            </a:r>
            <a:r>
              <a:rPr lang="es-ES" sz="2800" dirty="0">
                <a:latin typeface="Candara" panose="020E0502030303020204" pitchFamily="34" charset="0"/>
              </a:rPr>
              <a:t>)</a:t>
            </a:r>
            <a:endParaRPr lang="es-PR" sz="2800" dirty="0">
              <a:latin typeface="Candara" panose="020E0502030303020204" pitchFamily="34" charset="0"/>
            </a:endParaRPr>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040688" cy="4114800"/>
          </a:xfrm>
        </p:spPr>
        <p:txBody>
          <a:bodyPr/>
          <a:lstStyle/>
          <a:p>
            <a:r>
              <a:rPr lang="es-ES" sz="2800" dirty="0">
                <a:latin typeface="Candara" panose="020E0502030303020204" pitchFamily="34" charset="0"/>
              </a:rPr>
              <a:t>TRANSGRESIÓN </a:t>
            </a:r>
            <a:r>
              <a:rPr lang="es-ES" sz="2800" dirty="0">
                <a:latin typeface="Candara" panose="020E0502030303020204" pitchFamily="34" charset="0"/>
                <a:sym typeface="Wingdings" pitchFamily="2" charset="2"/>
              </a:rPr>
              <a:t> </a:t>
            </a:r>
            <a:r>
              <a:rPr lang="es-ES" sz="2800" i="1" dirty="0" err="1">
                <a:latin typeface="Candara" panose="020E0502030303020204" pitchFamily="34" charset="0"/>
              </a:rPr>
              <a:t>parabasis</a:t>
            </a:r>
            <a:r>
              <a:rPr lang="es-ES" sz="2800" dirty="0">
                <a:latin typeface="Candara" panose="020E0502030303020204" pitchFamily="34" charset="0"/>
              </a:rPr>
              <a:t> (</a:t>
            </a:r>
            <a:r>
              <a:rPr lang="es-ES" sz="2800" dirty="0" err="1">
                <a:latin typeface="Candara" panose="020E0502030303020204" pitchFamily="34" charset="0"/>
              </a:rPr>
              <a:t>παράβασις</a:t>
            </a:r>
            <a:r>
              <a:rPr lang="es-ES" sz="2800" dirty="0">
                <a:latin typeface="Candara" panose="020E0502030303020204" pitchFamily="34" charset="0"/>
              </a:rPr>
              <a:t>, 3847), relacionado con primariamente ir a un lado, luego el acto de sobrepasar. </a:t>
            </a:r>
          </a:p>
          <a:p>
            <a:pPr lvl="1"/>
            <a:r>
              <a:rPr lang="es-ES" sz="2400" dirty="0">
                <a:latin typeface="Candara" panose="020E0502030303020204" pitchFamily="34" charset="0"/>
              </a:rPr>
              <a:t>Se emplea metafóricamente para denotar transgresión, siempre del quebrantamiento de una ley.</a:t>
            </a:r>
            <a:endParaRPr lang="es-PR" sz="2400" dirty="0">
              <a:latin typeface="Candara" panose="020E0502030303020204" pitchFamily="34" charset="0"/>
            </a:endParaRPr>
          </a:p>
        </p:txBody>
      </p:sp>
      <p:pic>
        <p:nvPicPr>
          <p:cNvPr id="5" name="Picture 4"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162800" y="5372100"/>
            <a:ext cx="1981200" cy="1485900"/>
          </a:xfrm>
          <a:prstGeom prst="rect">
            <a:avLst/>
          </a:prstGeom>
          <a:effectLst>
            <a:softEdge rad="63500"/>
          </a:effectLst>
        </p:spPr>
      </p:pic>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040688" cy="4114800"/>
          </a:xfrm>
        </p:spPr>
        <p:txBody>
          <a:bodyPr/>
          <a:lstStyle/>
          <a:p>
            <a:r>
              <a:rPr lang="es-ES" sz="2800" dirty="0">
                <a:latin typeface="Candara" panose="020E0502030303020204" pitchFamily="34" charset="0"/>
              </a:rPr>
              <a:t>RETRIBUCIÓN </a:t>
            </a:r>
            <a:r>
              <a:rPr lang="es-ES" sz="2800" dirty="0">
                <a:latin typeface="Candara" panose="020E0502030303020204" pitchFamily="34" charset="0"/>
                <a:sym typeface="Wingdings" pitchFamily="2" charset="2"/>
              </a:rPr>
              <a:t> </a:t>
            </a:r>
            <a:r>
              <a:rPr lang="en-US" sz="2800" i="1" dirty="0" err="1">
                <a:latin typeface="Candara" panose="020E0502030303020204" pitchFamily="34" charset="0"/>
              </a:rPr>
              <a:t>misthapodosia</a:t>
            </a:r>
            <a:r>
              <a:rPr lang="es-ES" sz="2800" dirty="0">
                <a:latin typeface="Candara" panose="020E0502030303020204" pitchFamily="34" charset="0"/>
              </a:rPr>
              <a:t> (</a:t>
            </a:r>
            <a:r>
              <a:rPr lang="el-GR" sz="2800" dirty="0">
                <a:latin typeface="Candara" panose="020E0502030303020204" pitchFamily="34" charset="0"/>
              </a:rPr>
              <a:t>μισθαποδοσία</a:t>
            </a:r>
            <a:r>
              <a:rPr lang="es-ES" sz="2800" dirty="0">
                <a:latin typeface="Candara" panose="020E0502030303020204" pitchFamily="34" charset="0"/>
              </a:rPr>
              <a:t>, </a:t>
            </a:r>
            <a:r>
              <a:rPr lang="en-US" sz="2800" dirty="0">
                <a:latin typeface="Candara" panose="020E0502030303020204" pitchFamily="34" charset="0"/>
              </a:rPr>
              <a:t>3405</a:t>
            </a:r>
            <a:r>
              <a:rPr lang="es-ES" sz="2800" dirty="0">
                <a:latin typeface="Candara" panose="020E0502030303020204" pitchFamily="34" charset="0"/>
              </a:rPr>
              <a:t>), literalmente:  galardón,  </a:t>
            </a:r>
          </a:p>
          <a:p>
            <a:pPr lvl="1"/>
            <a:r>
              <a:rPr lang="es-ES" sz="2400" dirty="0">
                <a:latin typeface="Candara" panose="020E0502030303020204" pitchFamily="34" charset="0"/>
              </a:rPr>
              <a:t>Se traduce «retribución» (recompensa) en </a:t>
            </a:r>
            <a:r>
              <a:rPr lang="es-ES" sz="2400" dirty="0">
                <a:solidFill>
                  <a:srgbClr val="FF0000"/>
                </a:solidFill>
                <a:latin typeface="Candara" panose="020E0502030303020204" pitchFamily="34" charset="0"/>
              </a:rPr>
              <a:t>Hebreos 2.2</a:t>
            </a:r>
          </a:p>
        </p:txBody>
      </p:sp>
      <p:pic>
        <p:nvPicPr>
          <p:cNvPr id="5" name="Picture 4"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162800" y="5372100"/>
            <a:ext cx="1981200" cy="1485900"/>
          </a:xfrm>
          <a:prstGeom prst="rect">
            <a:avLst/>
          </a:prstGeom>
          <a:effectLst>
            <a:softEdge rad="63500"/>
          </a:effectLst>
        </p:spPr>
      </p:pic>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040688" cy="4114800"/>
          </a:xfrm>
        </p:spPr>
        <p:txBody>
          <a:bodyPr/>
          <a:lstStyle/>
          <a:p>
            <a:r>
              <a:rPr lang="es-ES" sz="2800" dirty="0">
                <a:latin typeface="Candara" panose="020E0502030303020204" pitchFamily="34" charset="0"/>
              </a:rPr>
              <a:t>DESCUIDAMOS </a:t>
            </a:r>
            <a:r>
              <a:rPr lang="es-ES" sz="2800" dirty="0">
                <a:latin typeface="Candara" panose="020E0502030303020204" pitchFamily="34" charset="0"/>
                <a:sym typeface="Wingdings" pitchFamily="2" charset="2"/>
              </a:rPr>
              <a:t> </a:t>
            </a:r>
            <a:r>
              <a:rPr lang="es-ES" sz="2800" i="1" dirty="0" err="1">
                <a:latin typeface="Candara" panose="020E0502030303020204" pitchFamily="34" charset="0"/>
              </a:rPr>
              <a:t>ameleo</a:t>
            </a:r>
            <a:r>
              <a:rPr lang="es-ES" sz="2800" dirty="0">
                <a:latin typeface="Candara" panose="020E0502030303020204" pitchFamily="34" charset="0"/>
              </a:rPr>
              <a:t> (</a:t>
            </a:r>
            <a:r>
              <a:rPr lang="es-ES" sz="2800" dirty="0" err="1">
                <a:latin typeface="Candara" panose="020E0502030303020204" pitchFamily="34" charset="0"/>
              </a:rPr>
              <a:t>ἀμελέω</a:t>
            </a:r>
            <a:r>
              <a:rPr lang="es-ES" sz="2800" dirty="0">
                <a:latin typeface="Candara" panose="020E0502030303020204" pitchFamily="34" charset="0"/>
              </a:rPr>
              <a:t>, 272) denota: </a:t>
            </a:r>
          </a:p>
          <a:p>
            <a:pPr lvl="1"/>
            <a:r>
              <a:rPr lang="es-ES" sz="2400" dirty="0">
                <a:latin typeface="Candara" panose="020E0502030303020204" pitchFamily="34" charset="0"/>
              </a:rPr>
              <a:t>(a) ser negligente, no cuidarse (</a:t>
            </a:r>
            <a:r>
              <a:rPr lang="es-ES" sz="2400" i="1" dirty="0">
                <a:latin typeface="Candara" panose="020E0502030303020204" pitchFamily="34" charset="0"/>
              </a:rPr>
              <a:t>a</a:t>
            </a:r>
            <a:r>
              <a:rPr lang="es-ES" sz="2400" dirty="0">
                <a:latin typeface="Candara" panose="020E0502030303020204" pitchFamily="34" charset="0"/>
              </a:rPr>
              <a:t>, negativo; </a:t>
            </a:r>
            <a:r>
              <a:rPr lang="es-ES" sz="2400" i="1" dirty="0" err="1">
                <a:latin typeface="Candara" panose="020E0502030303020204" pitchFamily="34" charset="0"/>
              </a:rPr>
              <a:t>melei</a:t>
            </a:r>
            <a:r>
              <a:rPr lang="es-ES" sz="2400" dirty="0">
                <a:latin typeface="Candara" panose="020E0502030303020204" pitchFamily="34" charset="0"/>
              </a:rPr>
              <a:t>, cuidado; de </a:t>
            </a:r>
            <a:r>
              <a:rPr lang="es-ES" sz="2400" i="1" dirty="0" err="1">
                <a:latin typeface="Candara" panose="020E0502030303020204" pitchFamily="34" charset="0"/>
              </a:rPr>
              <a:t>melo</a:t>
            </a:r>
            <a:r>
              <a:rPr lang="es-ES" sz="2400" dirty="0">
                <a:latin typeface="Candara" panose="020E0502030303020204" pitchFamily="34" charset="0"/>
              </a:rPr>
              <a:t>, cuidarse, ser cuidado), (Mt 22.5: «sin hacer caso», «no se cuidaron»); </a:t>
            </a:r>
          </a:p>
          <a:p>
            <a:pPr lvl="1"/>
            <a:r>
              <a:rPr lang="es-ES" sz="2400" dirty="0">
                <a:latin typeface="Candara" panose="020E0502030303020204" pitchFamily="34" charset="0"/>
              </a:rPr>
              <a:t>(b) ser descuidado con respecto a, </a:t>
            </a:r>
            <a:r>
              <a:rPr lang="es-ES" sz="2400" dirty="0" err="1">
                <a:latin typeface="Candara" panose="020E0502030303020204" pitchFamily="34" charset="0"/>
              </a:rPr>
              <a:t>negligir</a:t>
            </a:r>
            <a:r>
              <a:rPr lang="es-ES" sz="2400" dirty="0">
                <a:latin typeface="Candara" panose="020E0502030303020204" pitchFamily="34" charset="0"/>
              </a:rPr>
              <a:t> (1 Ti 4.14: «no descuides»; </a:t>
            </a:r>
            <a:r>
              <a:rPr lang="es-ES" sz="2400" u="sng" dirty="0" err="1">
                <a:latin typeface="Candara" panose="020E0502030303020204" pitchFamily="34" charset="0"/>
              </a:rPr>
              <a:t>Heb</a:t>
            </a:r>
            <a:r>
              <a:rPr lang="es-ES" sz="2400" u="sng" dirty="0">
                <a:latin typeface="Candara" panose="020E0502030303020204" pitchFamily="34" charset="0"/>
              </a:rPr>
              <a:t> 2.3: «descuidamos», </a:t>
            </a:r>
            <a:r>
              <a:rPr lang="es-ES" sz="2400" cap="small" dirty="0" err="1">
                <a:latin typeface="Candara" panose="020E0502030303020204" pitchFamily="34" charset="0"/>
              </a:rPr>
              <a:t>rv</a:t>
            </a:r>
            <a:r>
              <a:rPr lang="es-ES" sz="2400" dirty="0">
                <a:latin typeface="Candara" panose="020E0502030303020204" pitchFamily="34" charset="0"/>
              </a:rPr>
              <a:t>: </a:t>
            </a:r>
            <a:r>
              <a:rPr lang="es-ES" sz="2400" u="sng" dirty="0">
                <a:latin typeface="Candara" panose="020E0502030303020204" pitchFamily="34" charset="0"/>
              </a:rPr>
              <a:t>«tuviéremos en poco»</a:t>
            </a:r>
            <a:r>
              <a:rPr lang="es-ES" sz="2400" dirty="0">
                <a:latin typeface="Candara" panose="020E0502030303020204" pitchFamily="34" charset="0"/>
              </a:rPr>
              <a:t>; 8.9: «desentendí», </a:t>
            </a:r>
            <a:r>
              <a:rPr lang="es-ES" sz="2400" cap="small" dirty="0" err="1">
                <a:latin typeface="Candara" panose="020E0502030303020204" pitchFamily="34" charset="0"/>
              </a:rPr>
              <a:t>rv</a:t>
            </a:r>
            <a:r>
              <a:rPr lang="es-ES" sz="2400" dirty="0">
                <a:latin typeface="Candara" panose="020E0502030303020204" pitchFamily="34" charset="0"/>
              </a:rPr>
              <a:t>: «menosprecié»); también aparece en algunos mss. En 2 P 1.12.</a:t>
            </a:r>
            <a:endParaRPr lang="es-ES" sz="2800" dirty="0">
              <a:latin typeface="Candara" panose="020E0502030303020204" pitchFamily="34" charset="0"/>
            </a:endParaRPr>
          </a:p>
        </p:txBody>
      </p:sp>
      <p:pic>
        <p:nvPicPr>
          <p:cNvPr id="5" name="Picture 4"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315200" y="5486400"/>
            <a:ext cx="1828800" cy="1371600"/>
          </a:xfrm>
          <a:prstGeom prst="rect">
            <a:avLst/>
          </a:prstGeom>
          <a:effectLst>
            <a:softEdge rad="63500"/>
          </a:effectLst>
        </p:spPr>
      </p:pic>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a:latin typeface="Candara" panose="020E0502030303020204" pitchFamily="34" charset="0"/>
              </a:rPr>
              <a:t>Texto Básico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a:latin typeface="Candara" panose="020E0502030303020204" pitchFamily="34" charset="0"/>
              </a:rPr>
              <a:t>Hebreos</a:t>
            </a:r>
          </a:p>
          <a:p>
            <a:pPr lvl="1" eaLnBrk="1" hangingPunct="1"/>
            <a:r>
              <a:rPr lang="es-PR" sz="3600" dirty="0">
                <a:latin typeface="Candara" panose="020E0502030303020204" pitchFamily="34" charset="0"/>
              </a:rPr>
              <a:t>2.1-18</a:t>
            </a:r>
          </a:p>
        </p:txBody>
      </p:sp>
      <p:pic>
        <p:nvPicPr>
          <p:cNvPr id="5" name="Picture 4" descr="vkc02_1024x768.jpg"/>
          <p:cNvPicPr>
            <a:picLocks noChangeAspect="1"/>
          </p:cNvPicPr>
          <p:nvPr/>
        </p:nvPicPr>
        <p:blipFill>
          <a:blip r:embed="rId3" cstate="screen">
            <a:lum bright="3000" contrast="2000"/>
            <a:extLst>
              <a:ext uri="{28A0092B-C50C-407E-A947-70E740481C1C}">
                <a14:useLocalDpi xmlns:a14="http://schemas.microsoft.com/office/drawing/2010/main"/>
              </a:ext>
            </a:extLst>
          </a:blip>
          <a:srcRect/>
          <a:stretch>
            <a:fillRect/>
          </a:stretch>
        </p:blipFill>
        <p:spPr>
          <a:xfrm>
            <a:off x="4346127" y="2209351"/>
            <a:ext cx="4646370" cy="3128748"/>
          </a:xfrm>
          <a:prstGeom prst="rect">
            <a:avLst/>
          </a:prstGeom>
          <a:effectLst>
            <a:softEdge rad="63500"/>
          </a:effectLst>
        </p:spPr>
      </p:pic>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533400" y="1905000"/>
            <a:ext cx="4572000" cy="4114800"/>
          </a:xfrm>
        </p:spPr>
        <p:txBody>
          <a:bodyPr/>
          <a:lstStyle/>
          <a:p>
            <a:r>
              <a:rPr lang="es-ES" sz="2800" dirty="0">
                <a:latin typeface="Candara" panose="020E0502030303020204" pitchFamily="34" charset="0"/>
              </a:rPr>
              <a:t>Aparentemente, algunos de los lectores de la carta lamentaban que la ley judía hubiera sido dada por medio de ángeles, mientras ellos habían recibido el evangelio cristiano por medio de meros hombres (los apóstoles). </a:t>
            </a:r>
            <a:endParaRPr lang="es-ES" sz="2400" dirty="0">
              <a:latin typeface="Candara" panose="020E0502030303020204" pitchFamily="34" charset="0"/>
            </a:endParaRPr>
          </a:p>
        </p:txBody>
      </p:sp>
      <p:pic>
        <p:nvPicPr>
          <p:cNvPr id="118786" name="Picture 2" descr="http://www.billpetro.com/blog/uploaded_images/disciples-704756.bmp"/>
          <p:cNvPicPr>
            <a:picLocks noChangeAspect="1" noChangeArrowheads="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bwMode="auto">
          <a:xfrm>
            <a:off x="5181600" y="2438400"/>
            <a:ext cx="3801616" cy="2895600"/>
          </a:xfrm>
          <a:prstGeom prst="rect">
            <a:avLst/>
          </a:prstGeom>
          <a:noFill/>
          <a:effectLst>
            <a:softEdge rad="63500"/>
          </a:effectLst>
        </p:spPr>
      </p:pic>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040688" cy="4114800"/>
          </a:xfrm>
        </p:spPr>
        <p:txBody>
          <a:bodyPr/>
          <a:lstStyle/>
          <a:p>
            <a:r>
              <a:rPr lang="es-ES" sz="2800" dirty="0">
                <a:latin typeface="Candara" panose="020E0502030303020204" pitchFamily="34" charset="0"/>
              </a:rPr>
              <a:t>La ley mosaica fue hablada por la administración de ángeles (</a:t>
            </a:r>
            <a:r>
              <a:rPr lang="es-ES" sz="2800" dirty="0">
                <a:solidFill>
                  <a:srgbClr val="FF0000"/>
                </a:solidFill>
                <a:latin typeface="Candara" panose="020E0502030303020204" pitchFamily="34" charset="0"/>
              </a:rPr>
              <a:t>Deuteronomio 33:2; Salmo 68:17; Hechos 7:53; Gálatas 3:19</a:t>
            </a:r>
            <a:r>
              <a:rPr lang="es-ES" sz="2800" dirty="0">
                <a:latin typeface="Candara" panose="020E0502030303020204" pitchFamily="34" charset="0"/>
              </a:rPr>
              <a:t>). </a:t>
            </a:r>
          </a:p>
          <a:p>
            <a:r>
              <a:rPr lang="es-ES" sz="2800" dirty="0">
                <a:latin typeface="Candara" panose="020E0502030303020204" pitchFamily="34" charset="0"/>
              </a:rPr>
              <a:t>Cuando se dice en </a:t>
            </a:r>
            <a:r>
              <a:rPr lang="es-ES" sz="2800" dirty="0">
                <a:solidFill>
                  <a:srgbClr val="FF0000"/>
                </a:solidFill>
                <a:latin typeface="Candara" panose="020E0502030303020204" pitchFamily="34" charset="0"/>
              </a:rPr>
              <a:t>Éxodo 20:1 </a:t>
            </a:r>
            <a:r>
              <a:rPr lang="es-ES" sz="2800" dirty="0">
                <a:latin typeface="Candara" panose="020E0502030303020204" pitchFamily="34" charset="0"/>
              </a:rPr>
              <a:t>que “Dios habló”, quiere decir que habló por ángeles como portavoces, o al menos que los ángeles repetían a unísono con la voz de Dios las palabras del decálogo; mientras que el evangelio fue hablado primero por el Señor Jesús.</a:t>
            </a:r>
          </a:p>
        </p:txBody>
      </p:sp>
      <p:pic>
        <p:nvPicPr>
          <p:cNvPr id="5" name="Picture 4" descr="scroll.gif"/>
          <p:cNvPicPr>
            <a:picLocks noChangeAspect="1"/>
          </p:cNvPicPr>
          <p:nvPr/>
        </p:nvPicPr>
        <p:blipFill>
          <a:blip r:embed="rId3"/>
          <a:stretch>
            <a:fillRect/>
          </a:stretch>
        </p:blipFill>
        <p:spPr>
          <a:xfrm>
            <a:off x="6629400" y="914400"/>
            <a:ext cx="2362200" cy="1133856"/>
          </a:xfrm>
          <a:prstGeom prst="rect">
            <a:avLst/>
          </a:prstGeom>
        </p:spPr>
      </p:pic>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040688" cy="4114800"/>
          </a:xfrm>
        </p:spPr>
        <p:txBody>
          <a:bodyPr/>
          <a:lstStyle/>
          <a:p>
            <a:r>
              <a:rPr lang="es-ES" sz="2800" dirty="0">
                <a:latin typeface="Candara" panose="020E0502030303020204" pitchFamily="34" charset="0"/>
              </a:rPr>
              <a:t>Aunque el autor y los destinatarios de Hebreos no habían escuchado la palabra de labios de Jesús, </a:t>
            </a:r>
            <a:r>
              <a:rPr lang="es-ES" sz="2800" i="1" dirty="0">
                <a:latin typeface="Candara" panose="020E0502030303020204" pitchFamily="34" charset="0"/>
              </a:rPr>
              <a:t>los que oyeron</a:t>
            </a:r>
            <a:r>
              <a:rPr lang="es-ES" sz="2800" dirty="0">
                <a:latin typeface="Candara" panose="020E0502030303020204" pitchFamily="34" charset="0"/>
              </a:rPr>
              <a:t> al Señor les confirmaron el mensaje con su proclamación y con el testimonio de vidas cambiadas. </a:t>
            </a:r>
          </a:p>
          <a:p>
            <a:r>
              <a:rPr lang="es-ES" sz="2800" dirty="0">
                <a:latin typeface="Candara" panose="020E0502030303020204" pitchFamily="34" charset="0"/>
              </a:rPr>
              <a:t>Y </a:t>
            </a:r>
            <a:r>
              <a:rPr lang="es-ES" sz="2800" i="1" dirty="0">
                <a:latin typeface="Candara" panose="020E0502030303020204" pitchFamily="34" charset="0"/>
              </a:rPr>
              <a:t>Dios</a:t>
            </a:r>
            <a:r>
              <a:rPr lang="es-ES" sz="2800" dirty="0">
                <a:latin typeface="Candara" panose="020E0502030303020204" pitchFamily="34" charset="0"/>
              </a:rPr>
              <a:t> dio su confirmación de la verdad de este mensaje con milagros y con la presencia permanente de su </a:t>
            </a:r>
            <a:r>
              <a:rPr lang="es-ES" sz="2800" i="1" dirty="0">
                <a:latin typeface="Candara" panose="020E0502030303020204" pitchFamily="34" charset="0"/>
              </a:rPr>
              <a:t>Espíritu Santo</a:t>
            </a:r>
            <a:r>
              <a:rPr lang="es-ES" sz="2800" dirty="0">
                <a:latin typeface="Candara" panose="020E0502030303020204" pitchFamily="34" charset="0"/>
              </a:rPr>
              <a:t>. </a:t>
            </a:r>
          </a:p>
        </p:txBody>
      </p:sp>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229600" cy="4114800"/>
          </a:xfrm>
        </p:spPr>
        <p:txBody>
          <a:bodyPr/>
          <a:lstStyle/>
          <a:p>
            <a:r>
              <a:rPr lang="es-ES" sz="2800" dirty="0">
                <a:latin typeface="Candara" panose="020E0502030303020204" pitchFamily="34" charset="0"/>
              </a:rPr>
              <a:t>El propósito es exhortarnos a ser salvos por Cristo, y a no pensar que nuestras costumbres y creencias nos permitirán escapar del juicio que vendrá.</a:t>
            </a:r>
          </a:p>
          <a:p>
            <a:r>
              <a:rPr lang="es-ES" sz="2800" dirty="0">
                <a:latin typeface="Candara" panose="020E0502030303020204" pitchFamily="34" charset="0"/>
              </a:rPr>
              <a:t>Fíjese que, contrario al típico énfasis que se le da en Puerto Rico, este verso nos manda a ser salvos por la fe en Cristo.</a:t>
            </a: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229600" cy="4114800"/>
          </a:xfrm>
        </p:spPr>
        <p:txBody>
          <a:bodyPr/>
          <a:lstStyle/>
          <a:p>
            <a:r>
              <a:rPr lang="es-ES" sz="2800" dirty="0">
                <a:latin typeface="Candara" panose="020E0502030303020204" pitchFamily="34" charset="0"/>
              </a:rPr>
              <a:t>Algunos enseñan que se puede perder la salvación mediante el pecar, lo que equivale a decir que tus obras determinan si te salvas o no.</a:t>
            </a:r>
          </a:p>
          <a:p>
            <a:r>
              <a:rPr lang="es-ES" sz="2800" dirty="0">
                <a:latin typeface="Candara" panose="020E0502030303020204" pitchFamily="34" charset="0"/>
              </a:rPr>
              <a:t>Otros condicionan la salvación a las obras que realice la persona, que es lo mismo.</a:t>
            </a:r>
          </a:p>
          <a:p>
            <a:r>
              <a:rPr lang="es-ES" sz="2800" dirty="0">
                <a:latin typeface="Candara" panose="020E0502030303020204" pitchFamily="34" charset="0"/>
              </a:rPr>
              <a:t>La Palabra de Dios nos confirma que la salvación es por la fe en Jesús, es eterna y que no depende de obras nuestra.</a:t>
            </a: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685800" y="1905000"/>
            <a:ext cx="8458200" cy="4114800"/>
          </a:xfrm>
        </p:spPr>
        <p:txBody>
          <a:bodyPr/>
          <a:lstStyle/>
          <a:p>
            <a:pPr lvl="1"/>
            <a:r>
              <a:rPr lang="es-ES" i="1" dirty="0">
                <a:latin typeface="Candara" panose="020E0502030303020204" pitchFamily="34" charset="0"/>
              </a:rPr>
              <a:t>"Mis ovejas oyen mi voz, y yo las conozco, y me siguen, y yo les doy vida eterna; y no perecerán jamás, ni nadie las arrebatará de mi mano. Mi Padre que me las dio, es mayor que todos, y nadie las puede arrebatar de la mano de mi Padre." </a:t>
            </a:r>
          </a:p>
          <a:p>
            <a:pPr lvl="1">
              <a:buNone/>
            </a:pPr>
            <a:r>
              <a:rPr lang="es-ES" dirty="0">
                <a:latin typeface="Candara" panose="020E0502030303020204" pitchFamily="34" charset="0"/>
              </a:rPr>
              <a:t>	(</a:t>
            </a:r>
            <a:r>
              <a:rPr lang="es-ES" dirty="0">
                <a:solidFill>
                  <a:srgbClr val="FF0000"/>
                </a:solidFill>
                <a:latin typeface="Candara" panose="020E0502030303020204" pitchFamily="34" charset="0"/>
              </a:rPr>
              <a:t>Juan 10.27-29, RVR60</a:t>
            </a:r>
            <a:r>
              <a:rPr lang="es-ES" dirty="0">
                <a:latin typeface="Candara" panose="020E0502030303020204" pitchFamily="34" charset="0"/>
              </a:rPr>
              <a:t>) </a:t>
            </a:r>
          </a:p>
          <a:p>
            <a:pPr lvl="1"/>
            <a:r>
              <a:rPr lang="es-ES" i="1" dirty="0">
                <a:latin typeface="Candara" panose="020E0502030303020204" pitchFamily="34" charset="0"/>
              </a:rPr>
              <a:t>"Porque por gracia sois salvos por medio de la fe; y esto no de vosotros, pues es don de Dios; no por obras, para que nadie se gloríe." </a:t>
            </a:r>
            <a:r>
              <a:rPr lang="es-ES" dirty="0">
                <a:latin typeface="Candara" panose="020E0502030303020204" pitchFamily="34" charset="0"/>
              </a:rPr>
              <a:t>(</a:t>
            </a:r>
            <a:r>
              <a:rPr lang="es-ES" dirty="0">
                <a:solidFill>
                  <a:srgbClr val="FF0000"/>
                </a:solidFill>
                <a:latin typeface="Candara" panose="020E0502030303020204" pitchFamily="34" charset="0"/>
              </a:rPr>
              <a:t>Efesios 2.8-9, RVR60</a:t>
            </a:r>
            <a:r>
              <a:rPr lang="es-ES" dirty="0">
                <a:latin typeface="Candara" panose="020E0502030303020204" pitchFamily="34" charset="0"/>
              </a:rPr>
              <a:t>)</a:t>
            </a:r>
          </a:p>
          <a:p>
            <a:r>
              <a:rPr lang="es-ES" sz="2800" dirty="0">
                <a:latin typeface="Candara" panose="020E0502030303020204" pitchFamily="34" charset="0"/>
              </a:rPr>
              <a:t>.</a:t>
            </a:r>
          </a:p>
        </p:txBody>
      </p:sp>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762000" y="2017712"/>
            <a:ext cx="8193088" cy="4383087"/>
          </a:xfrm>
        </p:spPr>
        <p:txBody>
          <a:bodyPr/>
          <a:lstStyle/>
          <a:p>
            <a:r>
              <a:rPr lang="en-US" sz="2800" dirty="0" err="1">
                <a:latin typeface="Candara" panose="020E0502030303020204" pitchFamily="34" charset="0"/>
              </a:rPr>
              <a:t>Vemos</a:t>
            </a:r>
            <a:r>
              <a:rPr lang="en-US" sz="2800" dirty="0">
                <a:latin typeface="Candara" panose="020E0502030303020204" pitchFamily="34" charset="0"/>
              </a:rPr>
              <a:t> </a:t>
            </a:r>
            <a:r>
              <a:rPr lang="en-US" sz="2800" dirty="0" err="1">
                <a:latin typeface="Candara" panose="020E0502030303020204" pitchFamily="34" charset="0"/>
              </a:rPr>
              <a:t>entonces</a:t>
            </a:r>
            <a:r>
              <a:rPr lang="en-US" sz="2800" dirty="0">
                <a:latin typeface="Candara" panose="020E0502030303020204" pitchFamily="34" charset="0"/>
              </a:rPr>
              <a:t> </a:t>
            </a:r>
            <a:r>
              <a:rPr lang="en-US" sz="2800" dirty="0" err="1">
                <a:latin typeface="Candara" panose="020E0502030303020204" pitchFamily="34" charset="0"/>
              </a:rPr>
              <a:t>que</a:t>
            </a:r>
            <a:r>
              <a:rPr lang="en-US" sz="2800" dirty="0">
                <a:latin typeface="Candara" panose="020E0502030303020204" pitchFamily="34" charset="0"/>
              </a:rPr>
              <a:t> no </a:t>
            </a:r>
            <a:r>
              <a:rPr lang="en-US" sz="2800" dirty="0" err="1">
                <a:latin typeface="Candara" panose="020E0502030303020204" pitchFamily="34" charset="0"/>
              </a:rPr>
              <a:t>nos</a:t>
            </a:r>
            <a:r>
              <a:rPr lang="en-US" sz="2800" dirty="0">
                <a:latin typeface="Candara" panose="020E0502030303020204" pitchFamily="34" charset="0"/>
              </a:rPr>
              <a:t> </a:t>
            </a:r>
            <a:r>
              <a:rPr lang="en-US" sz="2800" dirty="0" err="1">
                <a:latin typeface="Candara" panose="020E0502030303020204" pitchFamily="34" charset="0"/>
              </a:rPr>
              <a:t>manda</a:t>
            </a:r>
            <a:r>
              <a:rPr lang="en-US" sz="2800" dirty="0">
                <a:latin typeface="Candara" panose="020E0502030303020204" pitchFamily="34" charset="0"/>
              </a:rPr>
              <a:t> </a:t>
            </a:r>
            <a:r>
              <a:rPr lang="en-US" sz="2800" dirty="0" err="1">
                <a:latin typeface="Candara" panose="020E0502030303020204" pitchFamily="34" charset="0"/>
              </a:rPr>
              <a:t>este</a:t>
            </a:r>
            <a:r>
              <a:rPr lang="en-US" sz="2800" dirty="0">
                <a:latin typeface="Candara" panose="020E0502030303020204" pitchFamily="34" charset="0"/>
              </a:rPr>
              <a:t> verso (v. 3) a “</a:t>
            </a:r>
            <a:r>
              <a:rPr lang="en-US" sz="2800" dirty="0" err="1">
                <a:latin typeface="Candara" panose="020E0502030303020204" pitchFamily="34" charset="0"/>
              </a:rPr>
              <a:t>mantener</a:t>
            </a:r>
            <a:r>
              <a:rPr lang="en-US" sz="2800" dirty="0">
                <a:latin typeface="Candara" panose="020E0502030303020204" pitchFamily="34" charset="0"/>
              </a:rPr>
              <a:t> la </a:t>
            </a:r>
            <a:r>
              <a:rPr lang="en-US" sz="2800" dirty="0" err="1">
                <a:latin typeface="Candara" panose="020E0502030303020204" pitchFamily="34" charset="0"/>
              </a:rPr>
              <a:t>salvación</a:t>
            </a:r>
            <a:r>
              <a:rPr lang="en-US" sz="2800" dirty="0">
                <a:latin typeface="Candara" panose="020E0502030303020204" pitchFamily="34" charset="0"/>
              </a:rPr>
              <a:t>”, </a:t>
            </a:r>
            <a:r>
              <a:rPr lang="en-US" sz="2800" dirty="0" err="1">
                <a:latin typeface="Candara" panose="020E0502030303020204" pitchFamily="34" charset="0"/>
              </a:rPr>
              <a:t>sino</a:t>
            </a:r>
            <a:r>
              <a:rPr lang="en-US" sz="2800" dirty="0">
                <a:latin typeface="Candara" panose="020E0502030303020204" pitchFamily="34" charset="0"/>
              </a:rPr>
              <a:t> a ser salvos </a:t>
            </a:r>
            <a:r>
              <a:rPr lang="en-US" sz="2800" dirty="0" err="1">
                <a:latin typeface="Candara" panose="020E0502030303020204" pitchFamily="34" charset="0"/>
              </a:rPr>
              <a:t>por</a:t>
            </a:r>
            <a:r>
              <a:rPr lang="en-US" sz="2800" dirty="0">
                <a:latin typeface="Candara" panose="020E0502030303020204" pitchFamily="34" charset="0"/>
              </a:rPr>
              <a:t> la </a:t>
            </a:r>
            <a:r>
              <a:rPr lang="en-US" sz="2800" dirty="0" err="1">
                <a:latin typeface="Candara" panose="020E0502030303020204" pitchFamily="34" charset="0"/>
              </a:rPr>
              <a:t>fe</a:t>
            </a:r>
            <a:r>
              <a:rPr lang="en-US" sz="2800" dirty="0">
                <a:latin typeface="Candara" panose="020E0502030303020204" pitchFamily="34" charset="0"/>
              </a:rPr>
              <a:t>.</a:t>
            </a:r>
          </a:p>
          <a:p>
            <a:pPr lvl="1"/>
            <a:r>
              <a:rPr lang="es-ES" sz="2400" i="1" dirty="0">
                <a:latin typeface="Candara" panose="020E0502030303020204" pitchFamily="34" charset="0"/>
              </a:rPr>
              <a:t>"Pero cuando se manifestó la bondad de Dios nuestro Salvador, y su amor para con los hombres, nos salvó, </a:t>
            </a:r>
            <a:r>
              <a:rPr lang="es-ES" sz="2400" i="1" u="sng" dirty="0">
                <a:latin typeface="Candara" panose="020E0502030303020204" pitchFamily="34" charset="0"/>
              </a:rPr>
              <a:t>no por obras de justicia que nosotros hubiéramos hecho, sino por su misericordia</a:t>
            </a:r>
            <a:r>
              <a:rPr lang="es-ES" sz="2400" i="1" dirty="0">
                <a:latin typeface="Candara" panose="020E0502030303020204" pitchFamily="34" charset="0"/>
              </a:rPr>
              <a:t>, por el lavamiento de la regeneración y por la renovación en el Espíritu Santo, el cual derramó en nosotros abundantemente por Jesucristo nuestro Salvador, </a:t>
            </a:r>
            <a:r>
              <a:rPr lang="es-ES" sz="2400" i="1" u="sng" dirty="0">
                <a:latin typeface="Candara" panose="020E0502030303020204" pitchFamily="34" charset="0"/>
              </a:rPr>
              <a:t>para que justificados por su gracia, viniésemos a ser herederos conforme a la esperanza de la vida eterna.</a:t>
            </a:r>
            <a:r>
              <a:rPr lang="es-ES" sz="2400" i="1" dirty="0">
                <a:latin typeface="Candara" panose="020E0502030303020204" pitchFamily="34" charset="0"/>
              </a:rPr>
              <a:t>" </a:t>
            </a:r>
            <a:r>
              <a:rPr lang="es-ES" sz="2400" dirty="0">
                <a:latin typeface="Candara" panose="020E0502030303020204" pitchFamily="34" charset="0"/>
              </a:rPr>
              <a:t>(</a:t>
            </a:r>
            <a:r>
              <a:rPr lang="es-ES" sz="2400" dirty="0">
                <a:solidFill>
                  <a:srgbClr val="FF0000"/>
                </a:solidFill>
                <a:latin typeface="Candara" panose="020E0502030303020204" pitchFamily="34" charset="0"/>
              </a:rPr>
              <a:t>Tito 3.4-7, RVR60</a:t>
            </a:r>
            <a:r>
              <a:rPr lang="es-ES" sz="2400" dirty="0">
                <a:latin typeface="Candara" panose="020E0502030303020204" pitchFamily="34" charset="0"/>
              </a:rPr>
              <a:t>) </a:t>
            </a:r>
          </a:p>
        </p:txBody>
      </p:sp>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381000" y="2017713"/>
            <a:ext cx="8763000" cy="4114800"/>
          </a:xfrm>
        </p:spPr>
        <p:txBody>
          <a:bodyPr/>
          <a:lstStyle/>
          <a:p>
            <a:r>
              <a:rPr lang="en-US" dirty="0">
                <a:latin typeface="Candara" panose="020E0502030303020204" pitchFamily="34" charset="0"/>
              </a:rPr>
              <a:t>La </a:t>
            </a:r>
            <a:r>
              <a:rPr lang="en-US" dirty="0" err="1">
                <a:latin typeface="Candara" panose="020E0502030303020204" pitchFamily="34" charset="0"/>
              </a:rPr>
              <a:t>salvación</a:t>
            </a:r>
            <a:r>
              <a:rPr lang="en-US" dirty="0">
                <a:latin typeface="Candara" panose="020E0502030303020204" pitchFamily="34" charset="0"/>
              </a:rPr>
              <a:t> </a:t>
            </a:r>
            <a:r>
              <a:rPr lang="en-US" dirty="0" err="1">
                <a:latin typeface="Candara" panose="020E0502030303020204" pitchFamily="34" charset="0"/>
              </a:rPr>
              <a:t>por</a:t>
            </a:r>
            <a:r>
              <a:rPr lang="en-US" dirty="0">
                <a:latin typeface="Candara" panose="020E0502030303020204" pitchFamily="34" charset="0"/>
              </a:rPr>
              <a:t> la </a:t>
            </a:r>
            <a:r>
              <a:rPr lang="en-US" dirty="0" err="1">
                <a:latin typeface="Candara" panose="020E0502030303020204" pitchFamily="34" charset="0"/>
              </a:rPr>
              <a:t>fe</a:t>
            </a:r>
            <a:r>
              <a:rPr lang="en-US" dirty="0">
                <a:latin typeface="Candara" panose="020E0502030303020204" pitchFamily="34" charset="0"/>
              </a:rPr>
              <a:t> en Cristo </a:t>
            </a:r>
            <a:r>
              <a:rPr lang="en-US" dirty="0" err="1">
                <a:latin typeface="Candara" panose="020E0502030303020204" pitchFamily="34" charset="0"/>
              </a:rPr>
              <a:t>es</a:t>
            </a:r>
            <a:r>
              <a:rPr lang="en-US" dirty="0">
                <a:latin typeface="Candara" panose="020E0502030303020204" pitchFamily="34" charset="0"/>
              </a:rPr>
              <a:t> </a:t>
            </a:r>
            <a:r>
              <a:rPr lang="en-US" dirty="0" err="1">
                <a:latin typeface="Candara" panose="020E0502030303020204" pitchFamily="34" charset="0"/>
              </a:rPr>
              <a:t>eterna</a:t>
            </a:r>
            <a:r>
              <a:rPr lang="en-US" dirty="0">
                <a:latin typeface="Candara" panose="020E0502030303020204" pitchFamily="34" charset="0"/>
              </a:rPr>
              <a:t> y no </a:t>
            </a:r>
            <a:r>
              <a:rPr lang="en-US" dirty="0" err="1">
                <a:latin typeface="Candara" panose="020E0502030303020204" pitchFamily="34" charset="0"/>
              </a:rPr>
              <a:t>depende</a:t>
            </a:r>
            <a:r>
              <a:rPr lang="en-US" dirty="0">
                <a:latin typeface="Candara" panose="020E0502030303020204" pitchFamily="34" charset="0"/>
              </a:rPr>
              <a:t> </a:t>
            </a:r>
            <a:r>
              <a:rPr lang="en-US" dirty="0" err="1">
                <a:latin typeface="Candara" panose="020E0502030303020204" pitchFamily="34" charset="0"/>
              </a:rPr>
              <a:t>que</a:t>
            </a:r>
            <a:r>
              <a:rPr lang="en-US" dirty="0">
                <a:latin typeface="Candara" panose="020E0502030303020204" pitchFamily="34" charset="0"/>
              </a:rPr>
              <a:t> </a:t>
            </a:r>
            <a:r>
              <a:rPr lang="en-US" dirty="0" err="1">
                <a:latin typeface="Candara" panose="020E0502030303020204" pitchFamily="34" charset="0"/>
              </a:rPr>
              <a:t>tú</a:t>
            </a:r>
            <a:r>
              <a:rPr lang="en-US" dirty="0">
                <a:latin typeface="Candara" panose="020E0502030303020204" pitchFamily="34" charset="0"/>
              </a:rPr>
              <a:t> la “</a:t>
            </a:r>
            <a:r>
              <a:rPr lang="en-US" dirty="0" err="1">
                <a:latin typeface="Candara" panose="020E0502030303020204" pitchFamily="34" charset="0"/>
              </a:rPr>
              <a:t>mantengas</a:t>
            </a:r>
            <a:r>
              <a:rPr lang="en-US" dirty="0">
                <a:latin typeface="Candara" panose="020E0502030303020204" pitchFamily="34" charset="0"/>
              </a:rPr>
              <a:t>” con </a:t>
            </a:r>
            <a:r>
              <a:rPr lang="en-US" dirty="0" err="1">
                <a:latin typeface="Candara" panose="020E0502030303020204" pitchFamily="34" charset="0"/>
              </a:rPr>
              <a:t>obras</a:t>
            </a:r>
            <a:r>
              <a:rPr lang="en-US" dirty="0">
                <a:latin typeface="Candara" panose="020E0502030303020204" pitchFamily="34" charset="0"/>
              </a:rPr>
              <a:t>.</a:t>
            </a:r>
          </a:p>
          <a:p>
            <a:pPr lvl="1"/>
            <a:r>
              <a:rPr lang="es-ES" i="1" dirty="0">
                <a:latin typeface="Candara" panose="020E0502030303020204" pitchFamily="34" charset="0"/>
              </a:rPr>
              <a:t>"</a:t>
            </a:r>
            <a:r>
              <a:rPr lang="es-ES" sz="2600" i="1" dirty="0">
                <a:latin typeface="Candara" panose="020E0502030303020204" pitchFamily="34" charset="0"/>
              </a:rPr>
              <a:t>y habiendo sido perfeccionado, vino a ser autor de eterna salvación para todos los que le obedecen;" </a:t>
            </a:r>
            <a:r>
              <a:rPr lang="es-ES" sz="2600" dirty="0">
                <a:latin typeface="Candara" panose="020E0502030303020204" pitchFamily="34" charset="0"/>
              </a:rPr>
              <a:t>(</a:t>
            </a:r>
            <a:r>
              <a:rPr lang="es-ES" sz="2600" dirty="0">
                <a:solidFill>
                  <a:srgbClr val="FF0000"/>
                </a:solidFill>
                <a:latin typeface="Candara" panose="020E0502030303020204" pitchFamily="34" charset="0"/>
              </a:rPr>
              <a:t>Hebreos 5.9, RVR60</a:t>
            </a:r>
            <a:r>
              <a:rPr lang="es-ES" sz="2600" dirty="0">
                <a:latin typeface="Candara" panose="020E0502030303020204" pitchFamily="34" charset="0"/>
              </a:rPr>
              <a:t>)</a:t>
            </a:r>
          </a:p>
          <a:p>
            <a:pPr lvl="1"/>
            <a:r>
              <a:rPr lang="es-ES" sz="2600" i="1" dirty="0">
                <a:latin typeface="Candara" panose="020E0502030303020204" pitchFamily="34" charset="0"/>
              </a:rPr>
              <a:t>"Si bien todos nosotros somos como suciedad, y todas nuestras justicias como trapo de inmundicia; y caímos todos nosotros como la hoja, y nuestras maldades nos llevaron como viento." </a:t>
            </a:r>
          </a:p>
          <a:p>
            <a:pPr lvl="1">
              <a:buNone/>
            </a:pPr>
            <a:r>
              <a:rPr lang="es-ES" sz="2600" dirty="0">
                <a:latin typeface="Candara" panose="020E0502030303020204" pitchFamily="34" charset="0"/>
              </a:rPr>
              <a:t>	(</a:t>
            </a:r>
            <a:r>
              <a:rPr lang="es-ES" sz="2600" dirty="0">
                <a:solidFill>
                  <a:srgbClr val="FF0000"/>
                </a:solidFill>
                <a:latin typeface="Candara" panose="020E0502030303020204" pitchFamily="34" charset="0"/>
              </a:rPr>
              <a:t>Isaías 64.6, RVR60</a:t>
            </a:r>
            <a:r>
              <a:rPr lang="es-ES" sz="2600" dirty="0">
                <a:latin typeface="Candara" panose="020E0502030303020204" pitchFamily="34" charset="0"/>
              </a:rPr>
              <a:t>)</a:t>
            </a:r>
            <a:endParaRPr lang="es-ES" dirty="0">
              <a:latin typeface="Candara" panose="020E0502030303020204" pitchFamily="34" charset="0"/>
            </a:endParaRPr>
          </a:p>
        </p:txBody>
      </p:sp>
      <p:pic>
        <p:nvPicPr>
          <p:cNvPr id="10" name="Picture 9"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467600" y="5600700"/>
            <a:ext cx="1676400" cy="1257300"/>
          </a:xfrm>
          <a:prstGeom prst="rect">
            <a:avLst/>
          </a:prstGeom>
          <a:effectLst>
            <a:softEdge rad="63500"/>
          </a:effectLst>
        </p:spPr>
      </p:pic>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p:txBody>
          <a:bodyPr/>
          <a:lstStyle/>
          <a:p>
            <a:r>
              <a:rPr lang="en-US" dirty="0">
                <a:latin typeface="Candara" panose="020E0502030303020204" pitchFamily="34" charset="0"/>
              </a:rPr>
              <a:t>Las </a:t>
            </a:r>
            <a:r>
              <a:rPr lang="en-US" dirty="0" err="1">
                <a:latin typeface="Candara" panose="020E0502030303020204" pitchFamily="34" charset="0"/>
              </a:rPr>
              <a:t>obras</a:t>
            </a:r>
            <a:r>
              <a:rPr lang="en-US" dirty="0">
                <a:latin typeface="Candara" panose="020E0502030303020204" pitchFamily="34" charset="0"/>
              </a:rPr>
              <a:t> son la </a:t>
            </a:r>
            <a:r>
              <a:rPr lang="en-US" dirty="0" err="1">
                <a:latin typeface="Candara" panose="020E0502030303020204" pitchFamily="34" charset="0"/>
              </a:rPr>
              <a:t>evidencia</a:t>
            </a:r>
            <a:r>
              <a:rPr lang="en-US" dirty="0">
                <a:latin typeface="Candara" panose="020E0502030303020204" pitchFamily="34" charset="0"/>
              </a:rPr>
              <a:t> de la </a:t>
            </a:r>
            <a:r>
              <a:rPr lang="en-US" dirty="0" err="1">
                <a:latin typeface="Candara" panose="020E0502030303020204" pitchFamily="34" charset="0"/>
              </a:rPr>
              <a:t>salvación</a:t>
            </a:r>
            <a:r>
              <a:rPr lang="en-US" dirty="0">
                <a:latin typeface="Candara" panose="020E0502030303020204" pitchFamily="34" charset="0"/>
              </a:rPr>
              <a:t>, no </a:t>
            </a:r>
            <a:r>
              <a:rPr lang="en-US" dirty="0" err="1">
                <a:latin typeface="Candara" panose="020E0502030303020204" pitchFamily="34" charset="0"/>
              </a:rPr>
              <a:t>las</a:t>
            </a:r>
            <a:r>
              <a:rPr lang="en-US" dirty="0">
                <a:latin typeface="Candara" panose="020E0502030303020204" pitchFamily="34" charset="0"/>
              </a:rPr>
              <a:t> </a:t>
            </a:r>
            <a:r>
              <a:rPr lang="en-US" dirty="0" err="1">
                <a:latin typeface="Candara" panose="020E0502030303020204" pitchFamily="34" charset="0"/>
              </a:rPr>
              <a:t>que</a:t>
            </a:r>
            <a:r>
              <a:rPr lang="en-US" dirty="0">
                <a:latin typeface="Candara" panose="020E0502030303020204" pitchFamily="34" charset="0"/>
              </a:rPr>
              <a:t> </a:t>
            </a:r>
            <a:r>
              <a:rPr lang="en-US" dirty="0" err="1">
                <a:latin typeface="Candara" panose="020E0502030303020204" pitchFamily="34" charset="0"/>
              </a:rPr>
              <a:t>producen</a:t>
            </a:r>
            <a:r>
              <a:rPr lang="en-US" dirty="0">
                <a:latin typeface="Candara" panose="020E0502030303020204" pitchFamily="34" charset="0"/>
              </a:rPr>
              <a:t> la </a:t>
            </a:r>
            <a:r>
              <a:rPr lang="en-US" dirty="0" err="1">
                <a:latin typeface="Candara" panose="020E0502030303020204" pitchFamily="34" charset="0"/>
              </a:rPr>
              <a:t>salvación</a:t>
            </a:r>
            <a:r>
              <a:rPr lang="en-US" dirty="0">
                <a:latin typeface="Candara" panose="020E0502030303020204" pitchFamily="34" charset="0"/>
              </a:rPr>
              <a:t>.</a:t>
            </a:r>
          </a:p>
          <a:p>
            <a:pPr lvl="1"/>
            <a:r>
              <a:rPr lang="es-ES" i="1" dirty="0">
                <a:latin typeface="Candara" panose="020E0502030303020204" pitchFamily="34" charset="0"/>
              </a:rPr>
              <a:t>"Porque somos hechura suya, </a:t>
            </a:r>
            <a:r>
              <a:rPr lang="es-ES" i="1" u="sng" dirty="0">
                <a:latin typeface="Candara" panose="020E0502030303020204" pitchFamily="34" charset="0"/>
              </a:rPr>
              <a:t>creados en Cristo Jesús para buenas obras</a:t>
            </a:r>
            <a:r>
              <a:rPr lang="es-ES" i="1" dirty="0">
                <a:latin typeface="Candara" panose="020E0502030303020204" pitchFamily="34" charset="0"/>
              </a:rPr>
              <a:t>, las cuales Dios preparó de antemano para que anduviésemos en ellas." </a:t>
            </a:r>
            <a:r>
              <a:rPr lang="es-ES" dirty="0">
                <a:latin typeface="Candara" panose="020E0502030303020204" pitchFamily="34" charset="0"/>
              </a:rPr>
              <a:t>(</a:t>
            </a:r>
            <a:r>
              <a:rPr lang="es-ES" dirty="0">
                <a:solidFill>
                  <a:srgbClr val="FF0000"/>
                </a:solidFill>
                <a:latin typeface="Candara" panose="020E0502030303020204" pitchFamily="34" charset="0"/>
              </a:rPr>
              <a:t>Efesios 2.10, RVR60</a:t>
            </a:r>
            <a:r>
              <a:rPr lang="es-ES" dirty="0">
                <a:latin typeface="Candara" panose="020E0502030303020204" pitchFamily="34" charset="0"/>
              </a:rPr>
              <a:t>)</a:t>
            </a:r>
          </a:p>
        </p:txBody>
      </p:sp>
      <p:pic>
        <p:nvPicPr>
          <p:cNvPr id="5" name="Picture 4"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162800" y="5372100"/>
            <a:ext cx="1981200" cy="1485900"/>
          </a:xfrm>
          <a:prstGeom prst="rect">
            <a:avLst/>
          </a:prstGeom>
          <a:effectLst>
            <a:softEdge rad="63500"/>
          </a:effectLst>
        </p:spPr>
      </p:pic>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p:txBody>
          <a:bodyPr/>
          <a:lstStyle/>
          <a:p>
            <a:r>
              <a:rPr lang="en-US" dirty="0">
                <a:latin typeface="Candara" panose="020E0502030303020204" pitchFamily="34" charset="0"/>
              </a:rPr>
              <a:t>¿</a:t>
            </a:r>
            <a:r>
              <a:rPr lang="en-US" dirty="0" err="1">
                <a:latin typeface="Candara" panose="020E0502030303020204" pitchFamily="34" charset="0"/>
              </a:rPr>
              <a:t>Cómo</a:t>
            </a:r>
            <a:r>
              <a:rPr lang="en-US" dirty="0">
                <a:latin typeface="Candara" panose="020E0502030303020204" pitchFamily="34" charset="0"/>
              </a:rPr>
              <a:t> </a:t>
            </a:r>
            <a:r>
              <a:rPr lang="en-US" dirty="0" err="1">
                <a:latin typeface="Candara" panose="020E0502030303020204" pitchFamily="34" charset="0"/>
              </a:rPr>
              <a:t>escaparán</a:t>
            </a:r>
            <a:r>
              <a:rPr lang="en-US" dirty="0">
                <a:latin typeface="Candara" panose="020E0502030303020204" pitchFamily="34" charset="0"/>
              </a:rPr>
              <a:t> los </a:t>
            </a:r>
            <a:r>
              <a:rPr lang="en-US" dirty="0" err="1">
                <a:latin typeface="Candara" panose="020E0502030303020204" pitchFamily="34" charset="0"/>
              </a:rPr>
              <a:t>que</a:t>
            </a:r>
            <a:r>
              <a:rPr lang="en-US" dirty="0">
                <a:latin typeface="Candara" panose="020E0502030303020204" pitchFamily="34" charset="0"/>
              </a:rPr>
              <a:t> </a:t>
            </a:r>
            <a:r>
              <a:rPr lang="en-US" dirty="0" err="1">
                <a:latin typeface="Candara" panose="020E0502030303020204" pitchFamily="34" charset="0"/>
              </a:rPr>
              <a:t>rechazen</a:t>
            </a:r>
            <a:r>
              <a:rPr lang="en-US" dirty="0">
                <a:latin typeface="Candara" panose="020E0502030303020204" pitchFamily="34" charset="0"/>
              </a:rPr>
              <a:t> </a:t>
            </a:r>
            <a:r>
              <a:rPr lang="en-US" dirty="0" err="1">
                <a:latin typeface="Candara" panose="020E0502030303020204" pitchFamily="34" charset="0"/>
              </a:rPr>
              <a:t>tal</a:t>
            </a:r>
            <a:r>
              <a:rPr lang="en-US" dirty="0">
                <a:latin typeface="Candara" panose="020E0502030303020204" pitchFamily="34" charset="0"/>
              </a:rPr>
              <a:t> </a:t>
            </a:r>
            <a:r>
              <a:rPr lang="en-US" dirty="0" err="1">
                <a:latin typeface="Candara" panose="020E0502030303020204" pitchFamily="34" charset="0"/>
              </a:rPr>
              <a:t>salvación</a:t>
            </a:r>
            <a:r>
              <a:rPr lang="en-US" dirty="0">
                <a:latin typeface="Candara" panose="020E0502030303020204" pitchFamily="34" charset="0"/>
              </a:rPr>
              <a:t>?</a:t>
            </a:r>
          </a:p>
          <a:p>
            <a:pPr lvl="1"/>
            <a:r>
              <a:rPr lang="en-US" dirty="0">
                <a:latin typeface="Candara" panose="020E0502030303020204" pitchFamily="34" charset="0"/>
              </a:rPr>
              <a:t>No </a:t>
            </a:r>
            <a:r>
              <a:rPr lang="en-US" dirty="0" err="1">
                <a:latin typeface="Candara" panose="020E0502030303020204" pitchFamily="34" charset="0"/>
              </a:rPr>
              <a:t>habrá</a:t>
            </a:r>
            <a:r>
              <a:rPr lang="en-US" dirty="0">
                <a:latin typeface="Candara" panose="020E0502030303020204" pitchFamily="34" charset="0"/>
              </a:rPr>
              <a:t> </a:t>
            </a:r>
            <a:r>
              <a:rPr lang="en-US" dirty="0" err="1">
                <a:latin typeface="Candara" panose="020E0502030303020204" pitchFamily="34" charset="0"/>
              </a:rPr>
              <a:t>escapatoria</a:t>
            </a:r>
            <a:r>
              <a:rPr lang="en-US" dirty="0">
                <a:latin typeface="Candara" panose="020E0502030303020204" pitchFamily="34" charset="0"/>
              </a:rPr>
              <a:t>.</a:t>
            </a:r>
          </a:p>
          <a:p>
            <a:pPr lvl="1"/>
            <a:r>
              <a:rPr lang="es-ES" i="1" dirty="0">
                <a:latin typeface="Candara" panose="020E0502030303020204" pitchFamily="34" charset="0"/>
              </a:rPr>
              <a:t>"Jesús le dijo: Yo soy el camino, y la verdad, y la vida; nadie viene al Padre, sino por mí." </a:t>
            </a:r>
            <a:r>
              <a:rPr lang="es-ES" dirty="0">
                <a:latin typeface="Candara" panose="020E0502030303020204" pitchFamily="34" charset="0"/>
              </a:rPr>
              <a:t>(</a:t>
            </a:r>
            <a:r>
              <a:rPr lang="es-ES" dirty="0">
                <a:solidFill>
                  <a:srgbClr val="FF0000"/>
                </a:solidFill>
                <a:latin typeface="Candara" panose="020E0502030303020204" pitchFamily="34" charset="0"/>
              </a:rPr>
              <a:t>Juan 14.6, RVR60</a:t>
            </a:r>
            <a:r>
              <a:rPr lang="es-ES" dirty="0">
                <a:latin typeface="Candara" panose="020E0502030303020204" pitchFamily="34" charset="0"/>
              </a:rPr>
              <a:t>)</a:t>
            </a:r>
            <a:endParaRPr lang="en-US" dirty="0">
              <a:latin typeface="Candara" panose="020E0502030303020204" pitchFamily="34" charset="0"/>
            </a:endParaRPr>
          </a:p>
        </p:txBody>
      </p:sp>
      <p:pic>
        <p:nvPicPr>
          <p:cNvPr id="5" name="Picture 4"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162800" y="5372100"/>
            <a:ext cx="1981200" cy="1485900"/>
          </a:xfrm>
          <a:prstGeom prst="rect">
            <a:avLst/>
          </a:prstGeom>
          <a:effectLst>
            <a:softEdge rad="63500"/>
          </a:effectLst>
        </p:spPr>
      </p:pic>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ollos"/>
          <p:cNvPicPr>
            <a:picLocks noGrp="1" noChangeAspect="1" noChangeArrowheads="1"/>
          </p:cNvPicPr>
          <p:nvPr>
            <p:ph sz="half" idx="4294967295"/>
          </p:nvPr>
        </p:nvPicPr>
        <p:blipFill>
          <a:blip r:embed="rId3">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dirty="0">
                <a:latin typeface="Candara" panose="020E0502030303020204" pitchFamily="34" charset="0"/>
              </a:rPr>
              <a:t>Versículo Clave:</a:t>
            </a:r>
          </a:p>
        </p:txBody>
      </p:sp>
      <p:sp>
        <p:nvSpPr>
          <p:cNvPr id="5124" name="Rectangle 4"/>
          <p:cNvSpPr>
            <a:spLocks noGrp="1" noChangeArrowheads="1"/>
          </p:cNvSpPr>
          <p:nvPr>
            <p:ph type="body" idx="1"/>
          </p:nvPr>
        </p:nvSpPr>
        <p:spPr>
          <a:xfrm>
            <a:off x="2057400" y="1981200"/>
            <a:ext cx="6781800" cy="4335462"/>
          </a:xfrm>
        </p:spPr>
        <p:txBody>
          <a:bodyPr/>
          <a:lstStyle/>
          <a:p>
            <a:r>
              <a:rPr lang="es-ES" dirty="0">
                <a:solidFill>
                  <a:srgbClr val="FF0000"/>
                </a:solidFill>
                <a:latin typeface="Candara" panose="020E0502030303020204" pitchFamily="34" charset="0"/>
              </a:rPr>
              <a:t>Hebreos 2.1, RVR60</a:t>
            </a:r>
          </a:p>
          <a:p>
            <a:r>
              <a:rPr lang="es-ES" i="1" dirty="0">
                <a:latin typeface="Candara" panose="020E0502030303020204" pitchFamily="34" charset="0"/>
              </a:rPr>
              <a:t>"Por tanto, es necesario que con más diligencia atendamos a las cosas que hemos oído, no sea que nos deslicemos.”</a:t>
            </a:r>
            <a:endParaRPr lang="es-PR" i="1" dirty="0">
              <a:solidFill>
                <a:srgbClr val="000000"/>
              </a:solidFill>
              <a:latin typeface="Candara" panose="020E0502030303020204" pitchFamily="34" charset="0"/>
            </a:endParaRPr>
          </a:p>
        </p:txBody>
      </p:sp>
    </p:spTree>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p:txBody>
          <a:bodyPr/>
          <a:lstStyle/>
          <a:p>
            <a:r>
              <a:rPr lang="es-ES" i="1" dirty="0">
                <a:latin typeface="Candara" panose="020E0502030303020204" pitchFamily="34" charset="0"/>
              </a:rPr>
              <a:t>"Porque no envió Dios a su Hijo al mundo para condenar al mundo, sino para que el mundo sea salvo por él. El que en él cree, no es condenado; pero el que no cree, ya ha sido condenado, porque no ha creído en el nombre del unigénito Hijo de Dios." </a:t>
            </a:r>
          </a:p>
          <a:p>
            <a:pPr>
              <a:buNone/>
            </a:pPr>
            <a:r>
              <a:rPr lang="es-ES" dirty="0">
                <a:latin typeface="Candara" panose="020E0502030303020204" pitchFamily="34" charset="0"/>
              </a:rPr>
              <a:t>	(</a:t>
            </a:r>
            <a:r>
              <a:rPr lang="es-ES" dirty="0">
                <a:solidFill>
                  <a:srgbClr val="FF0000"/>
                </a:solidFill>
                <a:latin typeface="Candara" panose="020E0502030303020204" pitchFamily="34" charset="0"/>
              </a:rPr>
              <a:t>Juan 3.17-18, RVR60</a:t>
            </a:r>
            <a:r>
              <a:rPr lang="en-US" dirty="0">
                <a:latin typeface="Candara" panose="020E0502030303020204" pitchFamily="34" charset="0"/>
              </a:rPr>
              <a:t>)</a:t>
            </a:r>
          </a:p>
        </p:txBody>
      </p:sp>
      <p:pic>
        <p:nvPicPr>
          <p:cNvPr id="5" name="Picture 4"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162800" y="5372100"/>
            <a:ext cx="1981200" cy="1485900"/>
          </a:xfrm>
          <a:prstGeom prst="rect">
            <a:avLst/>
          </a:prstGeom>
          <a:effectLst>
            <a:softEdge rad="63500"/>
          </a:effectLst>
        </p:spPr>
      </p:pic>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0" y="2057400"/>
            <a:ext cx="6437312" cy="4114800"/>
          </a:xfrm>
        </p:spPr>
        <p:txBody>
          <a:bodyPr/>
          <a:lstStyle/>
          <a:p>
            <a:r>
              <a:rPr lang="en-US" dirty="0" err="1">
                <a:latin typeface="Candara" panose="020E0502030303020204" pitchFamily="34" charset="0"/>
              </a:rPr>
              <a:t>Hasta</a:t>
            </a:r>
            <a:r>
              <a:rPr lang="en-US" dirty="0">
                <a:latin typeface="Candara" panose="020E0502030303020204" pitchFamily="34" charset="0"/>
              </a:rPr>
              <a:t> </a:t>
            </a:r>
            <a:r>
              <a:rPr lang="en-US" dirty="0" err="1">
                <a:latin typeface="Candara" panose="020E0502030303020204" pitchFamily="34" charset="0"/>
              </a:rPr>
              <a:t>ahora</a:t>
            </a:r>
            <a:r>
              <a:rPr lang="en-US" dirty="0">
                <a:latin typeface="Candara" panose="020E0502030303020204" pitchFamily="34" charset="0"/>
              </a:rPr>
              <a:t> </a:t>
            </a:r>
            <a:r>
              <a:rPr lang="en-US" dirty="0" err="1">
                <a:latin typeface="Candara" panose="020E0502030303020204" pitchFamily="34" charset="0"/>
              </a:rPr>
              <a:t>hemos</a:t>
            </a:r>
            <a:r>
              <a:rPr lang="en-US" dirty="0">
                <a:latin typeface="Candara" panose="020E0502030303020204" pitchFamily="34" charset="0"/>
              </a:rPr>
              <a:t> </a:t>
            </a:r>
            <a:r>
              <a:rPr lang="en-US" dirty="0" err="1">
                <a:latin typeface="Candara" panose="020E0502030303020204" pitchFamily="34" charset="0"/>
              </a:rPr>
              <a:t>visto</a:t>
            </a:r>
            <a:r>
              <a:rPr lang="en-US" dirty="0">
                <a:latin typeface="Candara" panose="020E0502030303020204" pitchFamily="34" charset="0"/>
              </a:rPr>
              <a:t> </a:t>
            </a:r>
            <a:r>
              <a:rPr lang="en-US" dirty="0" err="1">
                <a:latin typeface="Candara" panose="020E0502030303020204" pitchFamily="34" charset="0"/>
              </a:rPr>
              <a:t>que</a:t>
            </a:r>
            <a:r>
              <a:rPr lang="en-US" dirty="0">
                <a:latin typeface="Candara" panose="020E0502030303020204" pitchFamily="34" charset="0"/>
              </a:rPr>
              <a:t> se </a:t>
            </a:r>
            <a:r>
              <a:rPr lang="en-US" dirty="0" err="1">
                <a:latin typeface="Candara" panose="020E0502030303020204" pitchFamily="34" charset="0"/>
              </a:rPr>
              <a:t>nos</a:t>
            </a:r>
            <a:r>
              <a:rPr lang="en-US" dirty="0">
                <a:latin typeface="Candara" panose="020E0502030303020204" pitchFamily="34" charset="0"/>
              </a:rPr>
              <a:t> </a:t>
            </a:r>
            <a:r>
              <a:rPr lang="en-US" dirty="0" err="1">
                <a:latin typeface="Candara" panose="020E0502030303020204" pitchFamily="34" charset="0"/>
              </a:rPr>
              <a:t>exhorta</a:t>
            </a:r>
            <a:r>
              <a:rPr lang="en-US" dirty="0">
                <a:latin typeface="Candara" panose="020E0502030303020204" pitchFamily="34" charset="0"/>
              </a:rPr>
              <a:t> a </a:t>
            </a:r>
            <a:r>
              <a:rPr lang="en-US" dirty="0" err="1">
                <a:latin typeface="Candara" panose="020E0502030303020204" pitchFamily="34" charset="0"/>
              </a:rPr>
              <a:t>atender</a:t>
            </a:r>
            <a:r>
              <a:rPr lang="en-US" dirty="0">
                <a:latin typeface="Candara" panose="020E0502030303020204" pitchFamily="34" charset="0"/>
              </a:rPr>
              <a:t> con </a:t>
            </a:r>
            <a:r>
              <a:rPr lang="en-US" dirty="0" err="1">
                <a:latin typeface="Candara" panose="020E0502030303020204" pitchFamily="34" charset="0"/>
              </a:rPr>
              <a:t>suma</a:t>
            </a:r>
            <a:r>
              <a:rPr lang="en-US" dirty="0">
                <a:latin typeface="Candara" panose="020E0502030303020204" pitchFamily="34" charset="0"/>
              </a:rPr>
              <a:t> </a:t>
            </a:r>
            <a:r>
              <a:rPr lang="en-US" dirty="0" err="1">
                <a:latin typeface="Candara" panose="020E0502030303020204" pitchFamily="34" charset="0"/>
              </a:rPr>
              <a:t>importancia</a:t>
            </a:r>
            <a:r>
              <a:rPr lang="en-US" dirty="0">
                <a:latin typeface="Candara" panose="020E0502030303020204" pitchFamily="34" charset="0"/>
              </a:rPr>
              <a:t> la </a:t>
            </a:r>
            <a:r>
              <a:rPr lang="en-US" dirty="0" err="1">
                <a:latin typeface="Candara" panose="020E0502030303020204" pitchFamily="34" charset="0"/>
              </a:rPr>
              <a:t>invitación</a:t>
            </a:r>
            <a:r>
              <a:rPr lang="en-US" dirty="0">
                <a:latin typeface="Candara" panose="020E0502030303020204" pitchFamily="34" charset="0"/>
              </a:rPr>
              <a:t> de </a:t>
            </a:r>
            <a:r>
              <a:rPr lang="en-US" dirty="0" err="1">
                <a:latin typeface="Candara" panose="020E0502030303020204" pitchFamily="34" charset="0"/>
              </a:rPr>
              <a:t>salvación</a:t>
            </a:r>
            <a:r>
              <a:rPr lang="en-US" dirty="0">
                <a:latin typeface="Candara" panose="020E0502030303020204" pitchFamily="34" charset="0"/>
              </a:rPr>
              <a:t> </a:t>
            </a:r>
            <a:r>
              <a:rPr lang="en-US" dirty="0" err="1">
                <a:latin typeface="Candara" panose="020E0502030303020204" pitchFamily="34" charset="0"/>
              </a:rPr>
              <a:t>que</a:t>
            </a:r>
            <a:r>
              <a:rPr lang="en-US" dirty="0">
                <a:latin typeface="Candara" panose="020E0502030303020204" pitchFamily="34" charset="0"/>
              </a:rPr>
              <a:t> se </a:t>
            </a:r>
            <a:r>
              <a:rPr lang="en-US" dirty="0" err="1">
                <a:latin typeface="Candara" panose="020E0502030303020204" pitchFamily="34" charset="0"/>
              </a:rPr>
              <a:t>nos</a:t>
            </a:r>
            <a:r>
              <a:rPr lang="en-US" dirty="0">
                <a:latin typeface="Candara" panose="020E0502030303020204" pitchFamily="34" charset="0"/>
              </a:rPr>
              <a:t> </a:t>
            </a:r>
            <a:r>
              <a:rPr lang="en-US" dirty="0" err="1">
                <a:latin typeface="Candara" panose="020E0502030303020204" pitchFamily="34" charset="0"/>
              </a:rPr>
              <a:t>hace</a:t>
            </a:r>
            <a:r>
              <a:rPr lang="en-US" dirty="0">
                <a:latin typeface="Candara" panose="020E0502030303020204" pitchFamily="34" charset="0"/>
              </a:rPr>
              <a:t> </a:t>
            </a:r>
            <a:r>
              <a:rPr lang="en-US" dirty="0" err="1">
                <a:latin typeface="Candara" panose="020E0502030303020204" pitchFamily="34" charset="0"/>
              </a:rPr>
              <a:t>por</a:t>
            </a:r>
            <a:r>
              <a:rPr lang="en-US" dirty="0">
                <a:latin typeface="Candara" panose="020E0502030303020204" pitchFamily="34" charset="0"/>
              </a:rPr>
              <a:t> </a:t>
            </a:r>
            <a:r>
              <a:rPr lang="en-US" dirty="0" err="1">
                <a:latin typeface="Candara" panose="020E0502030303020204" pitchFamily="34" charset="0"/>
              </a:rPr>
              <a:t>medio</a:t>
            </a:r>
            <a:r>
              <a:rPr lang="en-US" dirty="0">
                <a:latin typeface="Candara" panose="020E0502030303020204" pitchFamily="34" charset="0"/>
              </a:rPr>
              <a:t> de Cristo.</a:t>
            </a:r>
          </a:p>
          <a:p>
            <a:pPr lvl="1"/>
            <a:r>
              <a:rPr lang="es-ES" i="1" dirty="0">
                <a:latin typeface="Candara" panose="020E0502030303020204" pitchFamily="34" charset="0"/>
              </a:rPr>
              <a:t>"Y en ningún otro hay salvación; porque no hay otro nombre bajo el cielo, dado a los hombres, en que podamos ser salvos." </a:t>
            </a:r>
            <a:r>
              <a:rPr lang="es-ES" dirty="0">
                <a:latin typeface="Candara" panose="020E0502030303020204" pitchFamily="34" charset="0"/>
              </a:rPr>
              <a:t>(</a:t>
            </a:r>
            <a:r>
              <a:rPr lang="es-ES" dirty="0">
                <a:solidFill>
                  <a:srgbClr val="FF0000"/>
                </a:solidFill>
                <a:latin typeface="Candara" panose="020E0502030303020204" pitchFamily="34" charset="0"/>
              </a:rPr>
              <a:t>Hechos de los Apóstoles 4.12, RVR60</a:t>
            </a:r>
            <a:r>
              <a:rPr lang="es-ES" dirty="0">
                <a:latin typeface="Candara" panose="020E0502030303020204" pitchFamily="34" charset="0"/>
              </a:rPr>
              <a:t>)</a:t>
            </a:r>
          </a:p>
        </p:txBody>
      </p:sp>
      <p:pic>
        <p:nvPicPr>
          <p:cNvPr id="5" name="Picture 4" descr="diap010.jpg"/>
          <p:cNvPicPr>
            <a:picLocks noChangeAspect="1"/>
          </p:cNvPicPr>
          <p:nvPr/>
        </p:nvPicPr>
        <p:blipFill>
          <a:blip r:embed="rId3" cstate="screen">
            <a:lum contrast="20000"/>
            <a:extLst>
              <a:ext uri="{28A0092B-C50C-407E-A947-70E740481C1C}">
                <a14:useLocalDpi xmlns:a14="http://schemas.microsoft.com/office/drawing/2010/main"/>
              </a:ext>
            </a:extLst>
          </a:blip>
          <a:srcRect/>
          <a:stretch>
            <a:fillRect/>
          </a:stretch>
        </p:blipFill>
        <p:spPr>
          <a:xfrm>
            <a:off x="6477000" y="2133600"/>
            <a:ext cx="2667000" cy="4000500"/>
          </a:xfrm>
          <a:prstGeom prst="rect">
            <a:avLst/>
          </a:prstGeom>
          <a:effectLst>
            <a:softEdge rad="63500"/>
          </a:effectLst>
        </p:spPr>
      </p:pic>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a:latin typeface="Candara" panose="020E0502030303020204" pitchFamily="34" charset="0"/>
              </a:rPr>
              <a:t>Pensemos…</a:t>
            </a:r>
            <a:endParaRPr lang="es-PR" dirty="0">
              <a:latin typeface="Candara" panose="020E0502030303020204" pitchFamily="34" charset="0"/>
            </a:endParaRPr>
          </a:p>
        </p:txBody>
      </p:sp>
      <p:sp>
        <p:nvSpPr>
          <p:cNvPr id="6" name="Content Placeholder 5"/>
          <p:cNvSpPr>
            <a:spLocks noGrp="1"/>
          </p:cNvSpPr>
          <p:nvPr>
            <p:ph idx="1"/>
          </p:nvPr>
        </p:nvSpPr>
        <p:spPr/>
        <p:txBody>
          <a:bodyPr/>
          <a:lstStyle/>
          <a:p>
            <a:r>
              <a:rPr lang="es-ES" dirty="0">
                <a:latin typeface="Candara" panose="020E0502030303020204" pitchFamily="34" charset="0"/>
              </a:rPr>
              <a:t>¿Cuáles son los peligros en el caminar por el camino de la salvación?</a:t>
            </a:r>
          </a:p>
          <a:p>
            <a:r>
              <a:rPr lang="es-ES" dirty="0">
                <a:latin typeface="Candara" panose="020E0502030303020204" pitchFamily="34" charset="0"/>
              </a:rPr>
              <a:t>¿Por qué?</a:t>
            </a:r>
          </a:p>
          <a:p>
            <a:r>
              <a:rPr lang="es-ES" dirty="0">
                <a:latin typeface="Candara" panose="020E0502030303020204" pitchFamily="34" charset="0"/>
              </a:rPr>
              <a:t>¿Qué es más sutil, el deslizamiento o el renunciar abruptamente a la fe?</a:t>
            </a:r>
          </a:p>
          <a:p>
            <a:r>
              <a:rPr lang="es-ES" dirty="0">
                <a:latin typeface="Candara" panose="020E0502030303020204" pitchFamily="34" charset="0"/>
              </a:rPr>
              <a:t>¿Cuál es más peligroso?</a:t>
            </a:r>
          </a:p>
        </p:txBody>
      </p:sp>
      <p:pic>
        <p:nvPicPr>
          <p:cNvPr id="7" name="Picture 5" descr="question%10mark"/>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71487" y="0"/>
            <a:ext cx="2072513" cy="1741487"/>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dissolv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dissolv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a:latin typeface="Candara" panose="020E0502030303020204" pitchFamily="34" charset="0"/>
              </a:rPr>
              <a:t>Pensemos…</a:t>
            </a:r>
            <a:endParaRPr lang="es-PR" dirty="0">
              <a:latin typeface="Candara" panose="020E0502030303020204" pitchFamily="34" charset="0"/>
            </a:endParaRPr>
          </a:p>
        </p:txBody>
      </p:sp>
      <p:sp>
        <p:nvSpPr>
          <p:cNvPr id="6" name="Content Placeholder 5"/>
          <p:cNvSpPr>
            <a:spLocks noGrp="1"/>
          </p:cNvSpPr>
          <p:nvPr>
            <p:ph idx="1"/>
          </p:nvPr>
        </p:nvSpPr>
        <p:spPr/>
        <p:txBody>
          <a:bodyPr/>
          <a:lstStyle/>
          <a:p>
            <a:r>
              <a:rPr lang="es-ES" dirty="0">
                <a:latin typeface="Candara" panose="020E0502030303020204" pitchFamily="34" charset="0"/>
              </a:rPr>
              <a:t>¿Qué efectos tienen la negligencia y la pasividad? </a:t>
            </a:r>
          </a:p>
          <a:p>
            <a:r>
              <a:rPr lang="es-ES" dirty="0">
                <a:latin typeface="Candara" panose="020E0502030303020204" pitchFamily="34" charset="0"/>
              </a:rPr>
              <a:t>¿Qué es la apatía? ¿Cómo afecta la apatía el caminar tras Cristo?</a:t>
            </a:r>
          </a:p>
          <a:p>
            <a:r>
              <a:rPr lang="es-ES" dirty="0">
                <a:latin typeface="Candara" panose="020E0502030303020204" pitchFamily="34" charset="0"/>
              </a:rPr>
              <a:t>¿Qué castigos le esperan a quienes lo rechacen?</a:t>
            </a:r>
          </a:p>
          <a:p>
            <a:r>
              <a:rPr lang="es-ES" dirty="0">
                <a:latin typeface="Candara" panose="020E0502030303020204" pitchFamily="34" charset="0"/>
              </a:rPr>
              <a:t>¿Por qué no hay excusas para rechazar la salvación de Dios?</a:t>
            </a:r>
          </a:p>
        </p:txBody>
      </p:sp>
      <p:pic>
        <p:nvPicPr>
          <p:cNvPr id="7" name="Picture 5" descr="question%10mark"/>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71487" y="0"/>
            <a:ext cx="2072513" cy="1741487"/>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dissolv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dissolv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a:latin typeface="Candara" panose="020E0502030303020204" pitchFamily="34" charset="0"/>
              </a:rPr>
              <a:t>Pensemos…</a:t>
            </a:r>
            <a:endParaRPr lang="es-PR" dirty="0">
              <a:latin typeface="Candara" panose="020E0502030303020204" pitchFamily="34" charset="0"/>
            </a:endParaRPr>
          </a:p>
        </p:txBody>
      </p:sp>
      <p:sp>
        <p:nvSpPr>
          <p:cNvPr id="6" name="Content Placeholder 5"/>
          <p:cNvSpPr>
            <a:spLocks noGrp="1"/>
          </p:cNvSpPr>
          <p:nvPr>
            <p:ph idx="1"/>
          </p:nvPr>
        </p:nvSpPr>
        <p:spPr/>
        <p:txBody>
          <a:bodyPr/>
          <a:lstStyle/>
          <a:p>
            <a:r>
              <a:rPr lang="es-ES" sz="4000" dirty="0">
                <a:latin typeface="Candara" panose="020E0502030303020204" pitchFamily="34" charset="0"/>
              </a:rPr>
              <a:t>¿Si mueres hoy, a dónde irás?</a:t>
            </a:r>
          </a:p>
          <a:p>
            <a:r>
              <a:rPr lang="es-ES" sz="4000" dirty="0">
                <a:latin typeface="Candara" panose="020E0502030303020204" pitchFamily="34" charset="0"/>
              </a:rPr>
              <a:t>¿A la presencia de Dios? ¿O al infierno?</a:t>
            </a:r>
          </a:p>
        </p:txBody>
      </p:sp>
      <p:pic>
        <p:nvPicPr>
          <p:cNvPr id="7" name="Picture 5" descr="question%10mark"/>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71487" y="0"/>
            <a:ext cx="2072513" cy="1741487"/>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11" name="Rectangle 10"/>
          <p:cNvSpPr/>
          <p:nvPr/>
        </p:nvSpPr>
        <p:spPr>
          <a:xfrm>
            <a:off x="-152400" y="0"/>
            <a:ext cx="9296400" cy="6863417"/>
          </a:xfrm>
          <a:prstGeom prst="rect">
            <a:avLst/>
          </a:prstGeom>
          <a:noFill/>
        </p:spPr>
        <p:txBody>
          <a:bodyPr wrap="square" lIns="91440" tIns="45720" rIns="91440" bIns="45720">
            <a:spAutoFit/>
          </a:bodyPr>
          <a:lstStyle/>
          <a:p>
            <a:pPr algn="ctr"/>
            <a:r>
              <a:rPr lang="es-ES"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"que si confesares con tu boca que Jesús es el Señor, y creyeres en tu corazón que Dios le levantó de los muertos, serás salvo. Porque con el corazón se cree para justicia, pero con la boca se confiesa para salvación." </a:t>
            </a:r>
          </a:p>
          <a:p>
            <a:pPr algn="ctr"/>
            <a:r>
              <a:rPr lang="es-ES"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(Romanos 10.9-10, RVR60)</a:t>
            </a:r>
          </a:p>
        </p:txBody>
      </p:sp>
    </p:spTree>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pic>
        <p:nvPicPr>
          <p:cNvPr id="6" name="Picture 5">
            <a:extLst>
              <a:ext uri="{FF2B5EF4-FFF2-40B4-BE49-F238E27FC236}">
                <a16:creationId xmlns:a16="http://schemas.microsoft.com/office/drawing/2014/main" id="{89CF3D61-08D6-4EB9-96A8-D2DBB85DFAB9}"/>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a:ext>
            </a:extLst>
          </a:blip>
          <a:srcRect/>
          <a:stretch/>
        </p:blipFill>
        <p:spPr>
          <a:xfrm>
            <a:off x="-8626" y="1676400"/>
            <a:ext cx="9144000" cy="5181600"/>
          </a:xfrm>
          <a:prstGeom prst="rect">
            <a:avLst/>
          </a:prstGeom>
        </p:spPr>
      </p:pic>
    </p:spTree>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914400" y="2017713"/>
            <a:ext cx="8040688" cy="4114800"/>
          </a:xfrm>
        </p:spPr>
        <p:txBody>
          <a:bodyPr/>
          <a:lstStyle/>
          <a:p>
            <a:r>
              <a:rPr lang="es-ES" sz="2800" i="1" dirty="0">
                <a:latin typeface="Candara" panose="020E0502030303020204" pitchFamily="34" charset="0"/>
              </a:rPr>
              <a:t>"Porque no sujetó a los ángeles el mundo venidero, acerca del cual estamos hablando; pero alguien testificó en cierto lugar, diciendo: ¿Qué es el hombre, para que te acuerdes de él, O el hijo del hombre, para que le visites? Le hiciste un poco menor que los ángeles, Le coronaste de gloria y de honra, Y le pusiste sobre las obras de tus manos; Todo lo sujetaste bajo sus pies. Porque en cuanto le sujetó todas las cosas, nada dejó que no sea sujeto a él…”</a:t>
            </a:r>
            <a:endParaRPr lang="es-PR" sz="2800" i="1" dirty="0">
              <a:latin typeface="Candara" panose="020E0502030303020204" pitchFamily="34" charset="0"/>
            </a:endParaRPr>
          </a:p>
        </p:txBody>
      </p:sp>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685800" y="1981200"/>
            <a:ext cx="8305800" cy="4114800"/>
          </a:xfrm>
        </p:spPr>
        <p:txBody>
          <a:bodyPr/>
          <a:lstStyle/>
          <a:p>
            <a:r>
              <a:rPr lang="es-ES" sz="2800" i="1" dirty="0">
                <a:latin typeface="Candara" panose="020E0502030303020204" pitchFamily="34" charset="0"/>
              </a:rPr>
              <a:t>“…pero todavía no vemos que todas las cosas le sean sujetas. Pero vemos a aquel que fue hecho un poco menor que los ángeles, a Jesús, coronado de gloria y de honra, a causa del padecimiento de la muerte, para que por la gracia de Dios gustase la muerte por todos. Porque convenía a aquel por cuya causa son todas las cosas, y por quien todas las cosas subsisten, que habiendo de llevar muchos hijos a la gloria, perfeccionase por aflicciones al autor de la salvación de ellos." </a:t>
            </a:r>
            <a:r>
              <a:rPr lang="es-ES" sz="2800" dirty="0">
                <a:latin typeface="Candara" panose="020E0502030303020204" pitchFamily="34" charset="0"/>
              </a:rPr>
              <a:t>(</a:t>
            </a:r>
            <a:r>
              <a:rPr lang="es-ES" sz="2800" dirty="0">
                <a:solidFill>
                  <a:srgbClr val="FF0000"/>
                </a:solidFill>
                <a:latin typeface="Candara" panose="020E0502030303020204" pitchFamily="34" charset="0"/>
              </a:rPr>
              <a:t>Hebreos 2.5-10, RVR60</a:t>
            </a:r>
            <a:r>
              <a:rPr lang="es-ES" sz="2800" dirty="0">
                <a:latin typeface="Candara" panose="020E0502030303020204" pitchFamily="34" charset="0"/>
              </a:rPr>
              <a:t>)</a:t>
            </a:r>
            <a:endParaRPr lang="es-PR" sz="2800" dirty="0">
              <a:latin typeface="Candara" panose="020E0502030303020204" pitchFamily="34" charset="0"/>
            </a:endParaRPr>
          </a:p>
        </p:txBody>
      </p:sp>
    </p:spTree>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04800" y="1981200"/>
            <a:ext cx="4760912" cy="4114800"/>
          </a:xfrm>
        </p:spPr>
        <p:txBody>
          <a:bodyPr/>
          <a:lstStyle/>
          <a:p>
            <a:r>
              <a:rPr lang="es-PR" sz="2800" dirty="0">
                <a:latin typeface="Candara" panose="020E0502030303020204" pitchFamily="34" charset="0"/>
              </a:rPr>
              <a:t>Ahora se nos explica quién creó esa gran salvación.</a:t>
            </a:r>
          </a:p>
          <a:p>
            <a:r>
              <a:rPr lang="es-PR" sz="2800" dirty="0">
                <a:latin typeface="Candara" panose="020E0502030303020204" pitchFamily="34" charset="0"/>
              </a:rPr>
              <a:t>Cristo, hecho hombre, se humilló y se hizo menor que los ángeles, pero Jehová Dios sujetó a Él todo.</a:t>
            </a:r>
          </a:p>
          <a:p>
            <a:r>
              <a:rPr lang="es-PR" sz="2800" dirty="0">
                <a:latin typeface="Candara" panose="020E0502030303020204" pitchFamily="34" charset="0"/>
              </a:rPr>
              <a:t>Se nos explicará también que hacía falta para nuestra salvación.</a:t>
            </a:r>
          </a:p>
        </p:txBody>
      </p:sp>
      <p:pic>
        <p:nvPicPr>
          <p:cNvPr id="6" name="Picture 5" descr="crucifiction.jpg"/>
          <p:cNvPicPr>
            <a:picLocks noChangeAspect="1"/>
          </p:cNvPicPr>
          <p:nvPr/>
        </p:nvPicPr>
        <p:blipFill>
          <a:blip r:embed="rId3" cstate="screen">
            <a:lum bright="10000" contrast="20000"/>
            <a:extLst>
              <a:ext uri="{28A0092B-C50C-407E-A947-70E740481C1C}">
                <a14:useLocalDpi xmlns:a14="http://schemas.microsoft.com/office/drawing/2010/main"/>
              </a:ext>
            </a:extLst>
          </a:blip>
          <a:stretch>
            <a:fillRect/>
          </a:stretch>
        </p:blipFill>
        <p:spPr>
          <a:xfrm>
            <a:off x="7391400" y="0"/>
            <a:ext cx="1752600" cy="1314450"/>
          </a:xfrm>
          <a:prstGeom prst="rect">
            <a:avLst/>
          </a:prstGeom>
          <a:effectLst>
            <a:softEdge rad="63500"/>
          </a:effectLst>
        </p:spPr>
      </p:pic>
      <p:pic>
        <p:nvPicPr>
          <p:cNvPr id="110594" name="Picture 2" descr="http://mudpreacher.files.wordpress.com/2008/02/jesus_king_1.jpg"/>
          <p:cNvPicPr>
            <a:picLocks noChangeAspect="1" noChangeArrowheads="1"/>
          </p:cNvPicPr>
          <p:nvPr/>
        </p:nvPicPr>
        <p:blipFill>
          <a:blip r:embed="rId4">
            <a:lum contrast="10000"/>
          </a:blip>
          <a:srcRect/>
          <a:stretch>
            <a:fillRect/>
          </a:stretch>
        </p:blipFill>
        <p:spPr bwMode="auto">
          <a:xfrm>
            <a:off x="4876800" y="2895600"/>
            <a:ext cx="4076700" cy="3028950"/>
          </a:xfrm>
          <a:prstGeom prst="rect">
            <a:avLst/>
          </a:prstGeom>
          <a:noFill/>
          <a:effectLst>
            <a:softEdge rad="63500"/>
          </a:effectLst>
        </p:spPr>
      </p:pic>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s-PR">
                <a:latin typeface="Candara" panose="020E0502030303020204" pitchFamily="34" charset="0"/>
              </a:rPr>
              <a:t>Verdad Central</a:t>
            </a:r>
            <a:endParaRPr lang="es-PR" dirty="0">
              <a:latin typeface="Candara" panose="020E0502030303020204" pitchFamily="34" charset="0"/>
            </a:endParaRPr>
          </a:p>
        </p:txBody>
      </p:sp>
      <p:sp>
        <p:nvSpPr>
          <p:cNvPr id="6147" name="Rectangle 3"/>
          <p:cNvSpPr>
            <a:spLocks noGrp="1" noChangeArrowheads="1"/>
          </p:cNvSpPr>
          <p:nvPr>
            <p:ph type="body" sz="half" idx="1"/>
          </p:nvPr>
        </p:nvSpPr>
        <p:spPr>
          <a:xfrm>
            <a:off x="304800" y="2209800"/>
            <a:ext cx="3810000" cy="4114800"/>
          </a:xfrm>
        </p:spPr>
        <p:txBody>
          <a:bodyPr/>
          <a:lstStyle/>
          <a:p>
            <a:r>
              <a:rPr lang="es-PR" sz="3200" dirty="0">
                <a:latin typeface="Candara" panose="020E0502030303020204" pitchFamily="34" charset="0"/>
              </a:rPr>
              <a:t>No hay nada más importante que la salvación por medio de Cristo y es necesario ocuparse en ella.</a:t>
            </a:r>
          </a:p>
        </p:txBody>
      </p:sp>
      <p:pic>
        <p:nvPicPr>
          <p:cNvPr id="5" name="Picture 4" descr="020.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4267199" y="1981200"/>
            <a:ext cx="4797029" cy="3886200"/>
          </a:xfrm>
          <a:prstGeom prst="rect">
            <a:avLst/>
          </a:prstGeom>
          <a:effectLst>
            <a:softEdge rad="63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fade">
                                      <p:cBhvr>
                                        <p:cTn id="10"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533400" y="1905000"/>
            <a:ext cx="8421688" cy="4114800"/>
          </a:xfrm>
        </p:spPr>
        <p:txBody>
          <a:bodyPr/>
          <a:lstStyle/>
          <a:p>
            <a:r>
              <a:rPr lang="es-ES" sz="2800" i="1" dirty="0">
                <a:latin typeface="Candara" panose="020E0502030303020204" pitchFamily="34" charset="0"/>
              </a:rPr>
              <a:t>“Porque no sujetó a los ángeles el mundo venidero…”</a:t>
            </a:r>
          </a:p>
          <a:p>
            <a:pPr lvl="1"/>
            <a:r>
              <a:rPr lang="es-ES" sz="2400" dirty="0">
                <a:latin typeface="Candara" panose="020E0502030303020204" pitchFamily="34" charset="0"/>
              </a:rPr>
              <a:t>El mundo futuro no depende de los ángeles, sino de uno que se hizo menor que ellos.</a:t>
            </a:r>
          </a:p>
          <a:p>
            <a:pPr lvl="2"/>
            <a:r>
              <a:rPr lang="es-ES" sz="2000" dirty="0">
                <a:latin typeface="Candara" panose="020E0502030303020204" pitchFamily="34" charset="0"/>
              </a:rPr>
              <a:t>Menor </a:t>
            </a:r>
            <a:r>
              <a:rPr lang="es-ES" sz="2000" dirty="0">
                <a:latin typeface="Candara" panose="020E0502030303020204" pitchFamily="34" charset="0"/>
                <a:sym typeface="Wingdings" pitchFamily="2" charset="2"/>
              </a:rPr>
              <a:t> </a:t>
            </a:r>
            <a:r>
              <a:rPr lang="es-ES" sz="2000" dirty="0" err="1">
                <a:latin typeface="Candara" panose="020E0502030303020204" pitchFamily="34" charset="0"/>
                <a:sym typeface="Wingdings" pitchFamily="2" charset="2"/>
              </a:rPr>
              <a:t>elasson</a:t>
            </a:r>
            <a:r>
              <a:rPr lang="es-ES" sz="2000" dirty="0">
                <a:latin typeface="Candara" panose="020E0502030303020204" pitchFamily="34" charset="0"/>
                <a:sym typeface="Wingdings" pitchFamily="2" charset="2"/>
              </a:rPr>
              <a:t>, o </a:t>
            </a:r>
            <a:r>
              <a:rPr lang="es-ES" sz="2000" dirty="0" err="1">
                <a:latin typeface="Candara" panose="020E0502030303020204" pitchFamily="34" charset="0"/>
                <a:sym typeface="Wingdings" pitchFamily="2" charset="2"/>
              </a:rPr>
              <a:t>elatton</a:t>
            </a:r>
            <a:r>
              <a:rPr lang="es-ES" sz="2000" dirty="0">
                <a:latin typeface="Candara" panose="020E0502030303020204" pitchFamily="34" charset="0"/>
                <a:sym typeface="Wingdings" pitchFamily="2" charset="2"/>
              </a:rPr>
              <a:t> (</a:t>
            </a:r>
            <a:r>
              <a:rPr lang="el-GR" sz="2000" dirty="0">
                <a:latin typeface="Candara" panose="020E0502030303020204" pitchFamily="34" charset="0"/>
                <a:sym typeface="Wingdings" pitchFamily="2" charset="2"/>
              </a:rPr>
              <a:t>ἐλάσσων, ο ελαττον, 1640), </a:t>
            </a:r>
            <a:r>
              <a:rPr lang="es-ES" sz="2000" dirty="0">
                <a:latin typeface="Candara" panose="020E0502030303020204" pitchFamily="34" charset="0"/>
                <a:sym typeface="Wingdings" pitchFamily="2" charset="2"/>
              </a:rPr>
              <a:t>grado comparativo, y se traduce «menor» en Ro 9.12; 1 Ti 5.9, de edad; </a:t>
            </a:r>
            <a:r>
              <a:rPr lang="es-ES" sz="2000" dirty="0" err="1">
                <a:latin typeface="Candara" panose="020E0502030303020204" pitchFamily="34" charset="0"/>
                <a:sym typeface="Wingdings" pitchFamily="2" charset="2"/>
              </a:rPr>
              <a:t>Heb</a:t>
            </a:r>
            <a:r>
              <a:rPr lang="es-ES" sz="2000" dirty="0">
                <a:latin typeface="Candara" panose="020E0502030303020204" pitchFamily="34" charset="0"/>
                <a:sym typeface="Wingdings" pitchFamily="2" charset="2"/>
              </a:rPr>
              <a:t> 7.7, de rango; para «inferior», en </a:t>
            </a:r>
            <a:r>
              <a:rPr lang="es-ES" sz="2000" dirty="0" err="1">
                <a:latin typeface="Candara" panose="020E0502030303020204" pitchFamily="34" charset="0"/>
                <a:sym typeface="Wingdings" pitchFamily="2" charset="2"/>
              </a:rPr>
              <a:t>Jn</a:t>
            </a:r>
            <a:r>
              <a:rPr lang="es-ES" sz="2000" dirty="0">
                <a:latin typeface="Candara" panose="020E0502030303020204" pitchFamily="34" charset="0"/>
                <a:sym typeface="Wingdings" pitchFamily="2" charset="2"/>
              </a:rPr>
              <a:t> 2.10, de calidad, como el vino.</a:t>
            </a:r>
          </a:p>
          <a:p>
            <a:pPr lvl="1"/>
            <a:r>
              <a:rPr lang="es-ES" sz="2400" dirty="0">
                <a:latin typeface="Candara" panose="020E0502030303020204" pitchFamily="34" charset="0"/>
              </a:rPr>
              <a:t>Indica que sí sujetó a ángeles el mundo actual, la dispensación del Antiguo Testamento, los reinos políticos de la tierra (</a:t>
            </a:r>
            <a:r>
              <a:rPr lang="es-ES" sz="2400" dirty="0">
                <a:solidFill>
                  <a:srgbClr val="FF0000"/>
                </a:solidFill>
                <a:latin typeface="Candara" panose="020E0502030303020204" pitchFamily="34" charset="0"/>
              </a:rPr>
              <a:t>Daniel 4:13; 10:13, 20, 21; 12:1</a:t>
            </a:r>
            <a:r>
              <a:rPr lang="es-ES" sz="2400" dirty="0">
                <a:latin typeface="Candara" panose="020E0502030303020204" pitchFamily="34" charset="0"/>
              </a:rPr>
              <a:t>), y los elementos naturales (</a:t>
            </a:r>
            <a:r>
              <a:rPr lang="es-ES" sz="2400" dirty="0">
                <a:solidFill>
                  <a:srgbClr val="FF0000"/>
                </a:solidFill>
                <a:latin typeface="Candara" panose="020E0502030303020204" pitchFamily="34" charset="0"/>
              </a:rPr>
              <a:t>Apocalipsis 9:11; 16:4</a:t>
            </a:r>
            <a:r>
              <a:rPr lang="es-ES" sz="2400" dirty="0">
                <a:latin typeface="Candara" panose="020E0502030303020204" pitchFamily="34" charset="0"/>
              </a:rPr>
              <a:t>), y aun a los individuos (</a:t>
            </a:r>
            <a:r>
              <a:rPr lang="es-ES" sz="2400" dirty="0">
                <a:solidFill>
                  <a:srgbClr val="FF0000"/>
                </a:solidFill>
                <a:latin typeface="Candara" panose="020E0502030303020204" pitchFamily="34" charset="0"/>
              </a:rPr>
              <a:t>Mateo 18:10</a:t>
            </a:r>
            <a:r>
              <a:rPr lang="es-ES" sz="2400" dirty="0">
                <a:latin typeface="Candara" panose="020E0502030303020204" pitchFamily="34" charset="0"/>
              </a:rPr>
              <a:t>). </a:t>
            </a:r>
          </a:p>
        </p:txBody>
      </p:sp>
      <p:pic>
        <p:nvPicPr>
          <p:cNvPr id="6" name="Picture 5" descr="crucifiction.jpg"/>
          <p:cNvPicPr>
            <a:picLocks noChangeAspect="1"/>
          </p:cNvPicPr>
          <p:nvPr/>
        </p:nvPicPr>
        <p:blipFill>
          <a:blip r:embed="rId3" cstate="screen">
            <a:lum bright="10000" contrast="20000"/>
            <a:extLst>
              <a:ext uri="{28A0092B-C50C-407E-A947-70E740481C1C}">
                <a14:useLocalDpi xmlns:a14="http://schemas.microsoft.com/office/drawing/2010/main"/>
              </a:ext>
            </a:extLst>
          </a:blip>
          <a:stretch>
            <a:fillRect/>
          </a:stretch>
        </p:blipFill>
        <p:spPr>
          <a:xfrm>
            <a:off x="7391400" y="0"/>
            <a:ext cx="1752600" cy="1314450"/>
          </a:xfrm>
          <a:prstGeom prst="rect">
            <a:avLst/>
          </a:prstGeom>
          <a:effectLst>
            <a:softEdge rad="63500"/>
          </a:effectLst>
        </p:spPr>
      </p:pic>
    </p:spTree>
  </p:cSld>
  <p:clrMapOvr>
    <a:masterClrMapping/>
  </p:clrMapOvr>
  <p:transition>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04800" y="1981200"/>
            <a:ext cx="5791200" cy="4114800"/>
          </a:xfrm>
        </p:spPr>
        <p:txBody>
          <a:bodyPr/>
          <a:lstStyle/>
          <a:p>
            <a:r>
              <a:rPr lang="es-ES" sz="2800" i="1" dirty="0">
                <a:latin typeface="Candara" panose="020E0502030303020204" pitchFamily="34" charset="0"/>
              </a:rPr>
              <a:t>“Le coronaste de gloria y de honra, y le pusiste sobre las obras de tus manos…”</a:t>
            </a:r>
          </a:p>
          <a:p>
            <a:pPr lvl="1"/>
            <a:r>
              <a:rPr lang="en-US" sz="2400" dirty="0" err="1">
                <a:latin typeface="Candara" panose="020E0502030303020204" pitchFamily="34" charset="0"/>
              </a:rPr>
              <a:t>Aunque</a:t>
            </a:r>
            <a:r>
              <a:rPr lang="en-US" sz="2400" dirty="0">
                <a:latin typeface="Candara" panose="020E0502030303020204" pitchFamily="34" charset="0"/>
              </a:rPr>
              <a:t> Cristo se </a:t>
            </a:r>
            <a:r>
              <a:rPr lang="en-US" sz="2400" dirty="0" err="1">
                <a:latin typeface="Candara" panose="020E0502030303020204" pitchFamily="34" charset="0"/>
              </a:rPr>
              <a:t>hizo</a:t>
            </a:r>
            <a:r>
              <a:rPr lang="en-US" sz="2400" dirty="0">
                <a:latin typeface="Candara" panose="020E0502030303020204" pitchFamily="34" charset="0"/>
              </a:rPr>
              <a:t> </a:t>
            </a:r>
            <a:r>
              <a:rPr lang="en-US" sz="2400" dirty="0" err="1">
                <a:latin typeface="Candara" panose="020E0502030303020204" pitchFamily="34" charset="0"/>
              </a:rPr>
              <a:t>menor</a:t>
            </a:r>
            <a:r>
              <a:rPr lang="en-US" sz="2400" dirty="0">
                <a:latin typeface="Candara" panose="020E0502030303020204" pitchFamily="34" charset="0"/>
              </a:rPr>
              <a:t> </a:t>
            </a:r>
            <a:r>
              <a:rPr lang="en-US" sz="2400" dirty="0" err="1">
                <a:latin typeface="Candara" panose="020E0502030303020204" pitchFamily="34" charset="0"/>
              </a:rPr>
              <a:t>que</a:t>
            </a:r>
            <a:r>
              <a:rPr lang="en-US" sz="2400" dirty="0">
                <a:latin typeface="Candara" panose="020E0502030303020204" pitchFamily="34" charset="0"/>
              </a:rPr>
              <a:t> los </a:t>
            </a:r>
            <a:r>
              <a:rPr lang="en-US" sz="2400" dirty="0" err="1">
                <a:latin typeface="Candara" panose="020E0502030303020204" pitchFamily="34" charset="0"/>
              </a:rPr>
              <a:t>ángeles</a:t>
            </a:r>
            <a:r>
              <a:rPr lang="en-US" sz="2400" dirty="0">
                <a:latin typeface="Candara" panose="020E0502030303020204" pitchFamily="34" charset="0"/>
              </a:rPr>
              <a:t> (en </a:t>
            </a:r>
            <a:r>
              <a:rPr lang="en-US" sz="2400" dirty="0" err="1">
                <a:latin typeface="Candara" panose="020E0502030303020204" pitchFamily="34" charset="0"/>
              </a:rPr>
              <a:t>su</a:t>
            </a:r>
            <a:r>
              <a:rPr lang="en-US" sz="2400" dirty="0">
                <a:latin typeface="Candara" panose="020E0502030303020204" pitchFamily="34" charset="0"/>
              </a:rPr>
              <a:t> forma </a:t>
            </a:r>
            <a:r>
              <a:rPr lang="en-US" sz="2400" dirty="0" err="1">
                <a:latin typeface="Candara" panose="020E0502030303020204" pitchFamily="34" charset="0"/>
              </a:rPr>
              <a:t>humana</a:t>
            </a:r>
            <a:r>
              <a:rPr lang="en-US" sz="2400" dirty="0">
                <a:latin typeface="Candara" panose="020E0502030303020204" pitchFamily="34" charset="0"/>
              </a:rPr>
              <a:t>), Dios le </a:t>
            </a:r>
            <a:r>
              <a:rPr lang="en-US" sz="2400" dirty="0" err="1">
                <a:latin typeface="Candara" panose="020E0502030303020204" pitchFamily="34" charset="0"/>
              </a:rPr>
              <a:t>dio</a:t>
            </a:r>
            <a:r>
              <a:rPr lang="en-US" sz="2400" dirty="0">
                <a:latin typeface="Candara" panose="020E0502030303020204" pitchFamily="34" charset="0"/>
              </a:rPr>
              <a:t> </a:t>
            </a:r>
            <a:r>
              <a:rPr lang="en-US" sz="2400" dirty="0" err="1">
                <a:latin typeface="Candara" panose="020E0502030303020204" pitchFamily="34" charset="0"/>
              </a:rPr>
              <a:t>toda</a:t>
            </a:r>
            <a:r>
              <a:rPr lang="en-US" sz="2400" dirty="0">
                <a:latin typeface="Candara" panose="020E0502030303020204" pitchFamily="34" charset="0"/>
              </a:rPr>
              <a:t> la </a:t>
            </a:r>
            <a:r>
              <a:rPr lang="en-US" sz="2400" dirty="0" err="1">
                <a:latin typeface="Candara" panose="020E0502030303020204" pitchFamily="34" charset="0"/>
              </a:rPr>
              <a:t>honra</a:t>
            </a:r>
            <a:r>
              <a:rPr lang="en-US" sz="2400" dirty="0">
                <a:latin typeface="Candara" panose="020E0502030303020204" pitchFamily="34" charset="0"/>
              </a:rPr>
              <a:t> y </a:t>
            </a:r>
            <a:r>
              <a:rPr lang="en-US" sz="2400" dirty="0" err="1">
                <a:latin typeface="Candara" panose="020E0502030303020204" pitchFamily="34" charset="0"/>
              </a:rPr>
              <a:t>dominio</a:t>
            </a:r>
            <a:r>
              <a:rPr lang="en-US" sz="2400" dirty="0">
                <a:latin typeface="Candara" panose="020E0502030303020204" pitchFamily="34" charset="0"/>
              </a:rPr>
              <a:t>.</a:t>
            </a:r>
          </a:p>
          <a:p>
            <a:pPr lvl="1"/>
            <a:r>
              <a:rPr lang="en-US" sz="2400" dirty="0" err="1">
                <a:latin typeface="Candara" panose="020E0502030303020204" pitchFamily="34" charset="0"/>
              </a:rPr>
              <a:t>Tuvo</a:t>
            </a:r>
            <a:r>
              <a:rPr lang="en-US" sz="2400" dirty="0">
                <a:latin typeface="Candara" panose="020E0502030303020204" pitchFamily="34" charset="0"/>
              </a:rPr>
              <a:t> </a:t>
            </a:r>
            <a:r>
              <a:rPr lang="en-US" sz="2400" dirty="0" err="1">
                <a:latin typeface="Candara" panose="020E0502030303020204" pitchFamily="34" charset="0"/>
              </a:rPr>
              <a:t>que</a:t>
            </a:r>
            <a:r>
              <a:rPr lang="en-US" sz="2400" dirty="0">
                <a:latin typeface="Candara" panose="020E0502030303020204" pitchFamily="34" charset="0"/>
              </a:rPr>
              <a:t> </a:t>
            </a:r>
            <a:r>
              <a:rPr lang="en-US" sz="2400" dirty="0" err="1">
                <a:latin typeface="Candara" panose="020E0502030303020204" pitchFamily="34" charset="0"/>
              </a:rPr>
              <a:t>haber</a:t>
            </a:r>
            <a:r>
              <a:rPr lang="en-US" sz="2400" dirty="0">
                <a:latin typeface="Candara" panose="020E0502030303020204" pitchFamily="34" charset="0"/>
              </a:rPr>
              <a:t> </a:t>
            </a:r>
            <a:r>
              <a:rPr lang="en-US" sz="2400" dirty="0" err="1">
                <a:latin typeface="Candara" panose="020E0502030303020204" pitchFamily="34" charset="0"/>
              </a:rPr>
              <a:t>una</a:t>
            </a:r>
            <a:r>
              <a:rPr lang="en-US" sz="2400" dirty="0">
                <a:latin typeface="Candara" panose="020E0502030303020204" pitchFamily="34" charset="0"/>
              </a:rPr>
              <a:t> </a:t>
            </a:r>
            <a:r>
              <a:rPr lang="en-US" sz="2400" dirty="0" err="1">
                <a:latin typeface="Candara" panose="020E0502030303020204" pitchFamily="34" charset="0"/>
              </a:rPr>
              <a:t>gran</a:t>
            </a:r>
            <a:r>
              <a:rPr lang="en-US" sz="2400" dirty="0">
                <a:latin typeface="Candara" panose="020E0502030303020204" pitchFamily="34" charset="0"/>
              </a:rPr>
              <a:t> </a:t>
            </a:r>
            <a:r>
              <a:rPr lang="en-US" sz="2400" dirty="0" err="1">
                <a:latin typeface="Candara" panose="020E0502030303020204" pitchFamily="34" charset="0"/>
              </a:rPr>
              <a:t>razón</a:t>
            </a:r>
            <a:r>
              <a:rPr lang="en-US" sz="2400" dirty="0">
                <a:latin typeface="Candara" panose="020E0502030303020204" pitchFamily="34" charset="0"/>
              </a:rPr>
              <a:t> </a:t>
            </a:r>
            <a:r>
              <a:rPr lang="en-US" sz="2400" dirty="0" err="1">
                <a:latin typeface="Candara" panose="020E0502030303020204" pitchFamily="34" charset="0"/>
              </a:rPr>
              <a:t>para</a:t>
            </a:r>
            <a:r>
              <a:rPr lang="en-US" sz="2400" dirty="0">
                <a:latin typeface="Candara" panose="020E0502030303020204" pitchFamily="34" charset="0"/>
              </a:rPr>
              <a:t> </a:t>
            </a:r>
            <a:r>
              <a:rPr lang="en-US" sz="2400" dirty="0" err="1">
                <a:latin typeface="Candara" panose="020E0502030303020204" pitchFamily="34" charset="0"/>
              </a:rPr>
              <a:t>que</a:t>
            </a:r>
            <a:r>
              <a:rPr lang="en-US" sz="2400" dirty="0">
                <a:latin typeface="Candara" panose="020E0502030303020204" pitchFamily="34" charset="0"/>
              </a:rPr>
              <a:t> Cristo se </a:t>
            </a:r>
            <a:r>
              <a:rPr lang="en-US" sz="2400" dirty="0" err="1">
                <a:latin typeface="Candara" panose="020E0502030303020204" pitchFamily="34" charset="0"/>
              </a:rPr>
              <a:t>humillara</a:t>
            </a:r>
            <a:r>
              <a:rPr lang="en-US" sz="2400" dirty="0">
                <a:latin typeface="Candara" panose="020E0502030303020204" pitchFamily="34" charset="0"/>
              </a:rPr>
              <a:t> </a:t>
            </a:r>
            <a:r>
              <a:rPr lang="en-US" sz="2400" dirty="0" err="1">
                <a:latin typeface="Candara" panose="020E0502030303020204" pitchFamily="34" charset="0"/>
              </a:rPr>
              <a:t>hasta</a:t>
            </a:r>
            <a:r>
              <a:rPr lang="en-US" sz="2400" dirty="0">
                <a:latin typeface="Candara" panose="020E0502030303020204" pitchFamily="34" charset="0"/>
              </a:rPr>
              <a:t> </a:t>
            </a:r>
            <a:r>
              <a:rPr lang="en-US" sz="2400" dirty="0" err="1">
                <a:latin typeface="Candara" panose="020E0502030303020204" pitchFamily="34" charset="0"/>
              </a:rPr>
              <a:t>hacerse</a:t>
            </a:r>
            <a:r>
              <a:rPr lang="en-US" sz="2400" dirty="0">
                <a:latin typeface="Candara" panose="020E0502030303020204" pitchFamily="34" charset="0"/>
              </a:rPr>
              <a:t> hombre, </a:t>
            </a:r>
            <a:r>
              <a:rPr lang="en-US" sz="2400" dirty="0" err="1">
                <a:latin typeface="Candara" panose="020E0502030303020204" pitchFamily="34" charset="0"/>
              </a:rPr>
              <a:t>aún</a:t>
            </a:r>
            <a:r>
              <a:rPr lang="en-US" sz="2400" dirty="0">
                <a:latin typeface="Candara" panose="020E0502030303020204" pitchFamily="34" charset="0"/>
              </a:rPr>
              <a:t> </a:t>
            </a:r>
            <a:r>
              <a:rPr lang="en-US" sz="2400" dirty="0" err="1">
                <a:latin typeface="Candara" panose="020E0502030303020204" pitchFamily="34" charset="0"/>
              </a:rPr>
              <a:t>por</a:t>
            </a:r>
            <a:r>
              <a:rPr lang="en-US" sz="2400" dirty="0">
                <a:latin typeface="Candara" panose="020E0502030303020204" pitchFamily="34" charset="0"/>
              </a:rPr>
              <a:t> </a:t>
            </a:r>
            <a:r>
              <a:rPr lang="en-US" sz="2400" dirty="0" err="1">
                <a:latin typeface="Candara" panose="020E0502030303020204" pitchFamily="34" charset="0"/>
              </a:rPr>
              <a:t>debajo</a:t>
            </a:r>
            <a:r>
              <a:rPr lang="en-US" sz="2400" dirty="0">
                <a:latin typeface="Candara" panose="020E0502030303020204" pitchFamily="34" charset="0"/>
              </a:rPr>
              <a:t> de los </a:t>
            </a:r>
            <a:r>
              <a:rPr lang="en-US" sz="2400" dirty="0" err="1">
                <a:latin typeface="Candara" panose="020E0502030303020204" pitchFamily="34" charset="0"/>
              </a:rPr>
              <a:t>ángeles</a:t>
            </a:r>
            <a:r>
              <a:rPr lang="en-US" sz="2400" dirty="0">
                <a:latin typeface="Candara" panose="020E0502030303020204" pitchFamily="34" charset="0"/>
              </a:rPr>
              <a:t> </a:t>
            </a:r>
            <a:r>
              <a:rPr lang="en-US" sz="2400" dirty="0" err="1">
                <a:latin typeface="Candara" panose="020E0502030303020204" pitchFamily="34" charset="0"/>
              </a:rPr>
              <a:t>creados</a:t>
            </a:r>
            <a:r>
              <a:rPr lang="en-US" sz="2400" dirty="0">
                <a:latin typeface="Candara" panose="020E0502030303020204" pitchFamily="34" charset="0"/>
              </a:rPr>
              <a:t>.</a:t>
            </a:r>
          </a:p>
          <a:p>
            <a:pPr lvl="2"/>
            <a:r>
              <a:rPr lang="en-US" sz="2000" dirty="0" err="1">
                <a:latin typeface="Candara" panose="020E0502030303020204" pitchFamily="34" charset="0"/>
              </a:rPr>
              <a:t>Esta</a:t>
            </a:r>
            <a:r>
              <a:rPr lang="en-US" sz="2000" dirty="0">
                <a:latin typeface="Candara" panose="020E0502030303020204" pitchFamily="34" charset="0"/>
              </a:rPr>
              <a:t> </a:t>
            </a:r>
            <a:r>
              <a:rPr lang="en-US" sz="2000" dirty="0" err="1">
                <a:latin typeface="Candara" panose="020E0502030303020204" pitchFamily="34" charset="0"/>
              </a:rPr>
              <a:t>razón</a:t>
            </a:r>
            <a:r>
              <a:rPr lang="en-US" sz="2000" dirty="0">
                <a:latin typeface="Candara" panose="020E0502030303020204" pitchFamily="34" charset="0"/>
              </a:rPr>
              <a:t> se </a:t>
            </a:r>
            <a:r>
              <a:rPr lang="en-US" sz="2000" dirty="0" err="1">
                <a:latin typeface="Candara" panose="020E0502030303020204" pitchFamily="34" charset="0"/>
              </a:rPr>
              <a:t>nos</a:t>
            </a:r>
            <a:r>
              <a:rPr lang="en-US" sz="2000" dirty="0">
                <a:latin typeface="Candara" panose="020E0502030303020204" pitchFamily="34" charset="0"/>
              </a:rPr>
              <a:t> </a:t>
            </a:r>
            <a:r>
              <a:rPr lang="en-US" sz="2000" dirty="0" err="1">
                <a:latin typeface="Candara" panose="020E0502030303020204" pitchFamily="34" charset="0"/>
              </a:rPr>
              <a:t>explicará</a:t>
            </a:r>
            <a:r>
              <a:rPr lang="en-US" sz="2000" dirty="0">
                <a:latin typeface="Candara" panose="020E0502030303020204" pitchFamily="34" charset="0"/>
              </a:rPr>
              <a:t> un </a:t>
            </a:r>
            <a:r>
              <a:rPr lang="en-US" sz="2000" dirty="0" err="1">
                <a:latin typeface="Candara" panose="020E0502030303020204" pitchFamily="34" charset="0"/>
              </a:rPr>
              <a:t>poco</a:t>
            </a:r>
            <a:r>
              <a:rPr lang="en-US" sz="2000" dirty="0">
                <a:latin typeface="Candara" panose="020E0502030303020204" pitchFamily="34" charset="0"/>
              </a:rPr>
              <a:t> </a:t>
            </a:r>
            <a:r>
              <a:rPr lang="en-US" sz="2000" dirty="0" err="1">
                <a:latin typeface="Candara" panose="020E0502030303020204" pitchFamily="34" charset="0"/>
              </a:rPr>
              <a:t>más</a:t>
            </a:r>
            <a:r>
              <a:rPr lang="en-US" sz="2000" dirty="0">
                <a:latin typeface="Candara" panose="020E0502030303020204" pitchFamily="34" charset="0"/>
              </a:rPr>
              <a:t> </a:t>
            </a:r>
            <a:r>
              <a:rPr lang="en-US" sz="2000" dirty="0" err="1">
                <a:latin typeface="Candara" panose="020E0502030303020204" pitchFamily="34" charset="0"/>
              </a:rPr>
              <a:t>adelante</a:t>
            </a:r>
            <a:r>
              <a:rPr lang="en-US" sz="2000" dirty="0">
                <a:latin typeface="Candara" panose="020E0502030303020204" pitchFamily="34" charset="0"/>
              </a:rPr>
              <a:t>.</a:t>
            </a:r>
          </a:p>
        </p:txBody>
      </p:sp>
      <p:pic>
        <p:nvPicPr>
          <p:cNvPr id="6" name="Picture 5" descr="crucifiction.jpg"/>
          <p:cNvPicPr>
            <a:picLocks noChangeAspect="1"/>
          </p:cNvPicPr>
          <p:nvPr/>
        </p:nvPicPr>
        <p:blipFill>
          <a:blip r:embed="rId3" cstate="screen">
            <a:lum bright="10000" contrast="20000"/>
            <a:extLst>
              <a:ext uri="{28A0092B-C50C-407E-A947-70E740481C1C}">
                <a14:useLocalDpi xmlns:a14="http://schemas.microsoft.com/office/drawing/2010/main"/>
              </a:ext>
            </a:extLst>
          </a:blip>
          <a:stretch>
            <a:fillRect/>
          </a:stretch>
        </p:blipFill>
        <p:spPr>
          <a:xfrm>
            <a:off x="7391400" y="0"/>
            <a:ext cx="1752600" cy="1314450"/>
          </a:xfrm>
          <a:prstGeom prst="rect">
            <a:avLst/>
          </a:prstGeom>
          <a:effectLst>
            <a:softEdge rad="63500"/>
          </a:effectLst>
        </p:spPr>
      </p:pic>
      <p:pic>
        <p:nvPicPr>
          <p:cNvPr id="7" name="Picture 6" descr="diap010.jpg"/>
          <p:cNvPicPr>
            <a:picLocks noChangeAspect="1"/>
          </p:cNvPicPr>
          <p:nvPr/>
        </p:nvPicPr>
        <p:blipFill>
          <a:blip r:embed="rId4" cstate="screen">
            <a:lum contrast="20000"/>
            <a:extLst>
              <a:ext uri="{28A0092B-C50C-407E-A947-70E740481C1C}">
                <a14:useLocalDpi xmlns:a14="http://schemas.microsoft.com/office/drawing/2010/main"/>
              </a:ext>
            </a:extLst>
          </a:blip>
          <a:srcRect/>
          <a:stretch>
            <a:fillRect/>
          </a:stretch>
        </p:blipFill>
        <p:spPr>
          <a:xfrm>
            <a:off x="6172200" y="2133600"/>
            <a:ext cx="1447800" cy="2171700"/>
          </a:xfrm>
          <a:prstGeom prst="rect">
            <a:avLst/>
          </a:prstGeom>
          <a:effectLst>
            <a:softEdge rad="63500"/>
          </a:effectLst>
        </p:spPr>
      </p:pic>
      <p:pic>
        <p:nvPicPr>
          <p:cNvPr id="8" name="Picture 2" descr="http://mudpreacher.files.wordpress.com/2008/02/jesus_king_1.jpg"/>
          <p:cNvPicPr>
            <a:picLocks noChangeAspect="1" noChangeArrowheads="1"/>
          </p:cNvPicPr>
          <p:nvPr/>
        </p:nvPicPr>
        <p:blipFill>
          <a:blip r:embed="rId5" cstate="screen">
            <a:lum contrast="10000"/>
            <a:extLst>
              <a:ext uri="{28A0092B-C50C-407E-A947-70E740481C1C}">
                <a14:useLocalDpi xmlns:a14="http://schemas.microsoft.com/office/drawing/2010/main"/>
              </a:ext>
            </a:extLst>
          </a:blip>
          <a:srcRect/>
          <a:stretch>
            <a:fillRect/>
          </a:stretch>
        </p:blipFill>
        <p:spPr bwMode="auto">
          <a:xfrm>
            <a:off x="6477000" y="4495800"/>
            <a:ext cx="2514600" cy="1868324"/>
          </a:xfrm>
          <a:prstGeom prst="rect">
            <a:avLst/>
          </a:prstGeom>
          <a:noFill/>
          <a:effectLst>
            <a:softEdge rad="63500"/>
          </a:effectLst>
        </p:spPr>
      </p:pic>
    </p:spTree>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81000" y="1905000"/>
            <a:ext cx="8534400" cy="4876800"/>
          </a:xfrm>
        </p:spPr>
        <p:txBody>
          <a:bodyPr/>
          <a:lstStyle/>
          <a:p>
            <a:r>
              <a:rPr lang="es-ES" sz="2800" i="1" dirty="0">
                <a:latin typeface="Candara" panose="020E0502030303020204" pitchFamily="34" charset="0"/>
              </a:rPr>
              <a:t>"Haya, pues, en vosotros este sentir que hubo también en </a:t>
            </a:r>
            <a:r>
              <a:rPr lang="es-ES" sz="2800" i="1" u="sng" dirty="0">
                <a:latin typeface="Candara" panose="020E0502030303020204" pitchFamily="34" charset="0"/>
              </a:rPr>
              <a:t>Cristo Jesús</a:t>
            </a:r>
            <a:r>
              <a:rPr lang="es-ES" sz="2800" i="1" dirty="0">
                <a:latin typeface="Candara" panose="020E0502030303020204" pitchFamily="34" charset="0"/>
              </a:rPr>
              <a:t>, el cual, </a:t>
            </a:r>
            <a:r>
              <a:rPr lang="es-ES" sz="2800" i="1" u="sng" dirty="0">
                <a:latin typeface="Candara" panose="020E0502030303020204" pitchFamily="34" charset="0"/>
              </a:rPr>
              <a:t>siendo en forma de Dios</a:t>
            </a:r>
            <a:r>
              <a:rPr lang="es-ES" sz="2800" i="1" dirty="0">
                <a:latin typeface="Candara" panose="020E0502030303020204" pitchFamily="34" charset="0"/>
              </a:rPr>
              <a:t>, no estimó el ser igual a Dios como cosa a que aferrarse, sino que se despojó a sí mismo, </a:t>
            </a:r>
            <a:r>
              <a:rPr lang="es-ES" sz="2800" i="1" u="sng" dirty="0">
                <a:latin typeface="Candara" panose="020E0502030303020204" pitchFamily="34" charset="0"/>
              </a:rPr>
              <a:t>tomando forma de siervo, hecho semejante a los hombres</a:t>
            </a:r>
            <a:r>
              <a:rPr lang="es-ES" sz="2800" i="1" dirty="0">
                <a:latin typeface="Candara" panose="020E0502030303020204" pitchFamily="34" charset="0"/>
              </a:rPr>
              <a:t>; y estando en la condición de hombre, se humilló a sí mismo, </a:t>
            </a:r>
            <a:r>
              <a:rPr lang="es-ES" sz="2800" i="1" u="sng" dirty="0">
                <a:latin typeface="Candara" panose="020E0502030303020204" pitchFamily="34" charset="0"/>
              </a:rPr>
              <a:t>haciéndose obediente hasta la muerte, y muerte de cruz</a:t>
            </a:r>
            <a:r>
              <a:rPr lang="es-ES" sz="2800" i="1" dirty="0">
                <a:latin typeface="Candara" panose="020E0502030303020204" pitchFamily="34" charset="0"/>
              </a:rPr>
              <a:t>. Por lo cual </a:t>
            </a:r>
            <a:r>
              <a:rPr lang="es-ES" sz="2800" i="1" u="sng" dirty="0">
                <a:latin typeface="Candara" panose="020E0502030303020204" pitchFamily="34" charset="0"/>
              </a:rPr>
              <a:t>Dios también le exaltó hasta lo sumo, y le dio un nombre que es sobre todo nombre</a:t>
            </a:r>
            <a:r>
              <a:rPr lang="es-ES" sz="2800" i="1" dirty="0">
                <a:latin typeface="Candara" panose="020E0502030303020204" pitchFamily="34" charset="0"/>
              </a:rPr>
              <a:t>," </a:t>
            </a:r>
          </a:p>
          <a:p>
            <a:pPr>
              <a:buNone/>
            </a:pPr>
            <a:r>
              <a:rPr lang="es-ES" sz="2800" dirty="0">
                <a:latin typeface="Candara" panose="020E0502030303020204" pitchFamily="34" charset="0"/>
              </a:rPr>
              <a:t>	(</a:t>
            </a:r>
            <a:r>
              <a:rPr lang="es-ES" sz="2800" dirty="0">
                <a:solidFill>
                  <a:srgbClr val="FF0000"/>
                </a:solidFill>
                <a:latin typeface="Candara" panose="020E0502030303020204" pitchFamily="34" charset="0"/>
              </a:rPr>
              <a:t>Filipenses 2.5-9, RVR60</a:t>
            </a:r>
            <a:r>
              <a:rPr lang="es-ES" sz="2800" dirty="0">
                <a:latin typeface="Candara" panose="020E0502030303020204" pitchFamily="34" charset="0"/>
              </a:rPr>
              <a:t>)</a:t>
            </a:r>
            <a:endParaRPr lang="es-PR" sz="1800" dirty="0">
              <a:latin typeface="Candara" panose="020E0502030303020204" pitchFamily="34" charset="0"/>
            </a:endParaRPr>
          </a:p>
        </p:txBody>
      </p:sp>
      <p:pic>
        <p:nvPicPr>
          <p:cNvPr id="6" name="Picture 5" descr="crucifiction.jpg"/>
          <p:cNvPicPr>
            <a:picLocks noChangeAspect="1"/>
          </p:cNvPicPr>
          <p:nvPr/>
        </p:nvPicPr>
        <p:blipFill>
          <a:blip r:embed="rId3" cstate="screen">
            <a:lum bright="10000" contrast="20000"/>
            <a:extLst>
              <a:ext uri="{28A0092B-C50C-407E-A947-70E740481C1C}">
                <a14:useLocalDpi xmlns:a14="http://schemas.microsoft.com/office/drawing/2010/main"/>
              </a:ext>
            </a:extLst>
          </a:blip>
          <a:stretch>
            <a:fillRect/>
          </a:stretch>
        </p:blipFill>
        <p:spPr>
          <a:xfrm>
            <a:off x="7391400" y="0"/>
            <a:ext cx="1752600" cy="1314450"/>
          </a:xfrm>
          <a:prstGeom prst="rect">
            <a:avLst/>
          </a:prstGeom>
          <a:effectLst>
            <a:softEdge rad="63500"/>
          </a:effectLst>
        </p:spPr>
      </p:pic>
    </p:spTree>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p:txBody>
          <a:bodyPr/>
          <a:lstStyle/>
          <a:p>
            <a:r>
              <a:rPr lang="es-ES" i="1" dirty="0">
                <a:latin typeface="Candara" panose="020E0502030303020204" pitchFamily="34" charset="0"/>
              </a:rPr>
              <a:t>“Porque en cuanto le sujetó todas las cosas, nada dejó que no sea sujeto a él…”</a:t>
            </a:r>
          </a:p>
          <a:p>
            <a:pPr lvl="1"/>
            <a:r>
              <a:rPr lang="es-PR" dirty="0">
                <a:latin typeface="Candara" panose="020E0502030303020204" pitchFamily="34" charset="0"/>
              </a:rPr>
              <a:t>Dios puso a Cristo sobre toda creación.</a:t>
            </a:r>
          </a:p>
          <a:p>
            <a:pPr lvl="1"/>
            <a:r>
              <a:rPr lang="es-ES" i="1" dirty="0">
                <a:latin typeface="Candara" panose="020E0502030303020204" pitchFamily="34" charset="0"/>
              </a:rPr>
              <a:t>"Y Jesús se acercó y les habló diciendo: Toda potestad me es dada en el cielo y en la tierra." </a:t>
            </a:r>
            <a:r>
              <a:rPr lang="es-ES" dirty="0">
                <a:latin typeface="Candara" panose="020E0502030303020204" pitchFamily="34" charset="0"/>
              </a:rPr>
              <a:t>(</a:t>
            </a:r>
            <a:r>
              <a:rPr lang="es-ES" dirty="0">
                <a:solidFill>
                  <a:srgbClr val="FF0000"/>
                </a:solidFill>
                <a:latin typeface="Candara" panose="020E0502030303020204" pitchFamily="34" charset="0"/>
              </a:rPr>
              <a:t>Mateo 28.18, RVR60</a:t>
            </a:r>
            <a:r>
              <a:rPr lang="es-ES" dirty="0">
                <a:latin typeface="Candara" panose="020E0502030303020204" pitchFamily="34" charset="0"/>
              </a:rPr>
              <a:t>) </a:t>
            </a:r>
          </a:p>
        </p:txBody>
      </p:sp>
      <p:pic>
        <p:nvPicPr>
          <p:cNvPr id="6" name="Picture 5" descr="crucifiction.jpg"/>
          <p:cNvPicPr>
            <a:picLocks noChangeAspect="1"/>
          </p:cNvPicPr>
          <p:nvPr/>
        </p:nvPicPr>
        <p:blipFill>
          <a:blip r:embed="rId3" cstate="screen">
            <a:lum bright="10000" contrast="20000"/>
            <a:extLst>
              <a:ext uri="{28A0092B-C50C-407E-A947-70E740481C1C}">
                <a14:useLocalDpi xmlns:a14="http://schemas.microsoft.com/office/drawing/2010/main"/>
              </a:ext>
            </a:extLst>
          </a:blip>
          <a:stretch>
            <a:fillRect/>
          </a:stretch>
        </p:blipFill>
        <p:spPr>
          <a:xfrm>
            <a:off x="7391400" y="0"/>
            <a:ext cx="1752600" cy="1314450"/>
          </a:xfrm>
          <a:prstGeom prst="rect">
            <a:avLst/>
          </a:prstGeom>
          <a:effectLst>
            <a:softEdge rad="63500"/>
          </a:effectLst>
        </p:spPr>
      </p:pic>
    </p:spTree>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p:txBody>
          <a:bodyPr/>
          <a:lstStyle/>
          <a:p>
            <a:r>
              <a:rPr lang="es-ES" sz="2800" i="1" dirty="0">
                <a:latin typeface="Candara" panose="020E0502030303020204" pitchFamily="34" charset="0"/>
              </a:rPr>
              <a:t>“…pero todavía no vemos que todas las cosas le sean sujetas.”</a:t>
            </a:r>
          </a:p>
          <a:p>
            <a:r>
              <a:rPr lang="es-PR" sz="2400" dirty="0">
                <a:latin typeface="Candara" panose="020E0502030303020204" pitchFamily="34" charset="0"/>
              </a:rPr>
              <a:t>Aunque ya Jehová le otorgó a Cristo el título de Señor de todo, falta aun que se consume ese dominio, lo cual ocurrirá cuando toda la creación (no sólo los hombres) sea redimida (comprada, libertada), a final de esta dispensación, después de la séptima trompeta.</a:t>
            </a:r>
          </a:p>
        </p:txBody>
      </p:sp>
      <p:pic>
        <p:nvPicPr>
          <p:cNvPr id="7" name="Picture 6" descr="Battle_of_Armageddon_2_ls.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5193379" y="4953000"/>
            <a:ext cx="3950622" cy="1905000"/>
          </a:xfrm>
          <a:prstGeom prst="rect">
            <a:avLst/>
          </a:prstGeom>
          <a:effectLst>
            <a:softEdge rad="63500"/>
          </a:effectLst>
        </p:spPr>
      </p:pic>
    </p:spTree>
  </p:cSld>
  <p:clrMapOvr>
    <a:masterClrMapping/>
  </p:clrMapOvr>
  <p:transition>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81000" y="2017713"/>
            <a:ext cx="8574088" cy="4114800"/>
          </a:xfrm>
        </p:spPr>
        <p:txBody>
          <a:bodyPr/>
          <a:lstStyle/>
          <a:p>
            <a:r>
              <a:rPr lang="es-ES" sz="2800" i="1" dirty="0">
                <a:latin typeface="Candara" panose="020E0502030303020204" pitchFamily="34" charset="0"/>
              </a:rPr>
              <a:t>"El séptimo ángel tocó la trompeta, y hubo grandes voces en el cielo, que decían: Los reinos del mundo han venido a ser de nuestro Señor y de su Cristo; y él reinará por los siglos de los siglos.“</a:t>
            </a:r>
          </a:p>
          <a:p>
            <a:pPr>
              <a:buNone/>
            </a:pPr>
            <a:r>
              <a:rPr lang="es-ES" i="1" dirty="0">
                <a:latin typeface="Candara" panose="020E0502030303020204" pitchFamily="34" charset="0"/>
              </a:rPr>
              <a:t>	</a:t>
            </a:r>
            <a:r>
              <a:rPr lang="es-ES" sz="2800" dirty="0">
                <a:latin typeface="Candara" panose="020E0502030303020204" pitchFamily="34" charset="0"/>
              </a:rPr>
              <a:t>(</a:t>
            </a:r>
            <a:r>
              <a:rPr lang="es-ES" sz="2800" dirty="0">
                <a:solidFill>
                  <a:srgbClr val="FF0000"/>
                </a:solidFill>
                <a:latin typeface="Candara" panose="020E0502030303020204" pitchFamily="34" charset="0"/>
              </a:rPr>
              <a:t>Apocalipsis 11.15, RVR60</a:t>
            </a:r>
            <a:r>
              <a:rPr lang="en-US" sz="2800" dirty="0">
                <a:latin typeface="Candara" panose="020E0502030303020204" pitchFamily="34" charset="0"/>
              </a:rPr>
              <a:t>)</a:t>
            </a:r>
            <a:endParaRPr lang="en-US" dirty="0">
              <a:latin typeface="Candara" panose="020E0502030303020204" pitchFamily="34" charset="0"/>
            </a:endParaRPr>
          </a:p>
          <a:p>
            <a:r>
              <a:rPr lang="es-ES" sz="2800" i="1" dirty="0">
                <a:latin typeface="Candara" panose="020E0502030303020204" pitchFamily="34" charset="0"/>
              </a:rPr>
              <a:t>"Pelearán contra el Cordero, y el Cordero los vencerá, porque él es Señor de señores y Rey de reyes; y los que están con él son llamados y elegidos y fieles." </a:t>
            </a:r>
          </a:p>
          <a:p>
            <a:pPr>
              <a:buNone/>
            </a:pPr>
            <a:r>
              <a:rPr lang="es-ES" sz="2800" i="1" dirty="0">
                <a:latin typeface="Candara" panose="020E0502030303020204" pitchFamily="34" charset="0"/>
              </a:rPr>
              <a:t>	</a:t>
            </a:r>
            <a:r>
              <a:rPr lang="es-ES" sz="2800" dirty="0">
                <a:latin typeface="Candara" panose="020E0502030303020204" pitchFamily="34" charset="0"/>
              </a:rPr>
              <a:t>(</a:t>
            </a:r>
            <a:r>
              <a:rPr lang="es-ES" sz="2800" dirty="0">
                <a:solidFill>
                  <a:srgbClr val="FF0000"/>
                </a:solidFill>
                <a:latin typeface="Candara" panose="020E0502030303020204" pitchFamily="34" charset="0"/>
              </a:rPr>
              <a:t>Apocalipsis 17.14, RVR60</a:t>
            </a:r>
            <a:r>
              <a:rPr lang="en-US" sz="2800" dirty="0">
                <a:latin typeface="Candara" panose="020E0502030303020204" pitchFamily="34" charset="0"/>
              </a:rPr>
              <a:t>)</a:t>
            </a:r>
            <a:endParaRPr lang="es-PR" sz="2000" dirty="0">
              <a:latin typeface="Candara" panose="020E0502030303020204" pitchFamily="34" charset="0"/>
            </a:endParaRPr>
          </a:p>
        </p:txBody>
      </p:sp>
      <p:pic>
        <p:nvPicPr>
          <p:cNvPr id="9" name="Picture 8" descr="Battle_of_Armageddon_2_ls.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6931651" y="0"/>
            <a:ext cx="2212349" cy="1066800"/>
          </a:xfrm>
          <a:prstGeom prst="rect">
            <a:avLst/>
          </a:prstGeom>
          <a:effectLst>
            <a:softEdge rad="63500"/>
          </a:effectLst>
        </p:spPr>
      </p:pic>
    </p:spTree>
  </p:cSld>
  <p:clrMapOvr>
    <a:masterClrMapping/>
  </p:clrMapOvr>
  <p:transition>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a:xfrm>
            <a:off x="990600" y="214313"/>
            <a:ext cx="6088062" cy="1462087"/>
          </a:xfrm>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81000" y="2017713"/>
            <a:ext cx="8574088" cy="4114800"/>
          </a:xfrm>
        </p:spPr>
        <p:txBody>
          <a:bodyPr/>
          <a:lstStyle/>
          <a:p>
            <a:r>
              <a:rPr lang="es-ES" sz="2400" i="1" dirty="0">
                <a:latin typeface="Candara" panose="020E0502030303020204" pitchFamily="34" charset="0"/>
              </a:rPr>
              <a:t>"Porque la creación fue sujetada a vanidad, no por su propia voluntad, sino por causa del que la sujetó en esperanza; </a:t>
            </a:r>
            <a:r>
              <a:rPr lang="es-ES" sz="2400" i="1" u="sng" dirty="0">
                <a:latin typeface="Candara" panose="020E0502030303020204" pitchFamily="34" charset="0"/>
              </a:rPr>
              <a:t>porque también la creación misma será libertada de la esclavitud de corrupción, a la libertad gloriosa de los hijos de Dios</a:t>
            </a:r>
            <a:r>
              <a:rPr lang="es-ES" sz="2400" i="1" dirty="0">
                <a:latin typeface="Candara" panose="020E0502030303020204" pitchFamily="34" charset="0"/>
              </a:rPr>
              <a:t>. Porque sabemos que toda la creación gime a una, y a una está con dolores de parto hasta ahora; y no sólo ella, sino que también nosotros mismos, que tenemos las primicias del Espíritu, nosotros también gemimos dentro de nosotros mismos, esperando la adopción, la redención de nuestro cuerpo." </a:t>
            </a:r>
          </a:p>
          <a:p>
            <a:pPr>
              <a:buNone/>
            </a:pPr>
            <a:r>
              <a:rPr lang="es-ES" sz="2400" dirty="0">
                <a:latin typeface="Candara" panose="020E0502030303020204" pitchFamily="34" charset="0"/>
              </a:rPr>
              <a:t>	(</a:t>
            </a:r>
            <a:r>
              <a:rPr lang="es-ES" sz="2400" dirty="0">
                <a:solidFill>
                  <a:srgbClr val="FF0000"/>
                </a:solidFill>
                <a:latin typeface="Candara" panose="020E0502030303020204" pitchFamily="34" charset="0"/>
              </a:rPr>
              <a:t>Romanos 8.20-23, RVR60</a:t>
            </a:r>
            <a:r>
              <a:rPr lang="es-ES" sz="2400" dirty="0">
                <a:latin typeface="Candara" panose="020E0502030303020204" pitchFamily="34" charset="0"/>
              </a:rPr>
              <a:t>)</a:t>
            </a:r>
            <a:endParaRPr lang="es-PR" sz="1600" dirty="0">
              <a:latin typeface="Candara" panose="020E0502030303020204" pitchFamily="34" charset="0"/>
            </a:endParaRPr>
          </a:p>
        </p:txBody>
      </p:sp>
      <p:pic>
        <p:nvPicPr>
          <p:cNvPr id="6" name="Picture 5" descr="Feet_on_Mt_Olives.jpg"/>
          <p:cNvPicPr>
            <a:picLocks noChangeAspect="1"/>
          </p:cNvPicPr>
          <p:nvPr/>
        </p:nvPicPr>
        <p:blipFill>
          <a:blip r:embed="rId3">
            <a:lum bright="10000" contrast="10000"/>
          </a:blip>
          <a:stretch>
            <a:fillRect/>
          </a:stretch>
        </p:blipFill>
        <p:spPr>
          <a:xfrm>
            <a:off x="6905064" y="0"/>
            <a:ext cx="2238935" cy="1600200"/>
          </a:xfrm>
          <a:prstGeom prst="rect">
            <a:avLst/>
          </a:prstGeom>
          <a:effectLst>
            <a:softEdge rad="63500"/>
          </a:effectLst>
        </p:spPr>
      </p:pic>
    </p:spTree>
  </p:cSld>
  <p:clrMapOvr>
    <a:masterClrMapping/>
  </p:clrMapOvr>
  <p:transition>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1219200" y="1981200"/>
            <a:ext cx="7772400" cy="4114800"/>
          </a:xfrm>
        </p:spPr>
        <p:txBody>
          <a:bodyPr/>
          <a:lstStyle/>
          <a:p>
            <a:r>
              <a:rPr lang="es-ES" sz="2800" i="1" dirty="0">
                <a:latin typeface="Candara" panose="020E0502030303020204" pitchFamily="34" charset="0"/>
              </a:rPr>
              <a:t>“…Pero vemos a aquel que fue hecho un poco menor que los ángeles, a Jesús, coronado de gloria y de honra, a causa del padecimiento de la muerte…”</a:t>
            </a:r>
          </a:p>
          <a:p>
            <a:r>
              <a:rPr lang="es-PR" sz="2800" dirty="0">
                <a:latin typeface="Candara" panose="020E0502030303020204" pitchFamily="34" charset="0"/>
              </a:rPr>
              <a:t>Aquí se nos explica que a Jesús le fueron conferidos todos los honores y gloria, debido a haber sufrido la muerte, como ya hemos visto en </a:t>
            </a:r>
            <a:r>
              <a:rPr lang="es-PR" sz="2800" dirty="0">
                <a:solidFill>
                  <a:srgbClr val="FF0000"/>
                </a:solidFill>
                <a:latin typeface="Candara" panose="020E0502030303020204" pitchFamily="34" charset="0"/>
              </a:rPr>
              <a:t>Filipenses 2.8-9</a:t>
            </a:r>
            <a:r>
              <a:rPr lang="es-PR" sz="2800" dirty="0">
                <a:latin typeface="Candara" panose="020E0502030303020204" pitchFamily="34" charset="0"/>
              </a:rPr>
              <a:t>, y se nos explica el porqué en el </a:t>
            </a:r>
            <a:r>
              <a:rPr lang="es-PR" sz="2800" dirty="0">
                <a:solidFill>
                  <a:srgbClr val="FF0000"/>
                </a:solidFill>
                <a:latin typeface="Candara" panose="020E0502030303020204" pitchFamily="34" charset="0"/>
              </a:rPr>
              <a:t>v.10</a:t>
            </a:r>
            <a:r>
              <a:rPr lang="es-PR" sz="2800" dirty="0">
                <a:latin typeface="Candara" panose="020E0502030303020204" pitchFamily="34" charset="0"/>
              </a:rPr>
              <a:t>.</a:t>
            </a:r>
          </a:p>
        </p:txBody>
      </p:sp>
      <p:pic>
        <p:nvPicPr>
          <p:cNvPr id="9" name="Picture 8" descr="020.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6980635" y="0"/>
            <a:ext cx="2163366" cy="1752600"/>
          </a:xfrm>
          <a:prstGeom prst="rect">
            <a:avLst/>
          </a:prstGeom>
          <a:effectLst>
            <a:softEdge rad="63500"/>
          </a:effectLst>
        </p:spPr>
      </p:pic>
    </p:spTree>
  </p:cSld>
  <p:clrMapOvr>
    <a:masterClrMapping/>
  </p:clrMapOvr>
  <p:transition>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609600" y="2057400"/>
            <a:ext cx="8534400" cy="4114800"/>
          </a:xfrm>
        </p:spPr>
        <p:txBody>
          <a:bodyPr/>
          <a:lstStyle/>
          <a:p>
            <a:r>
              <a:rPr lang="es-ES" i="1" dirty="0">
                <a:latin typeface="Candara" panose="020E0502030303020204" pitchFamily="34" charset="0"/>
              </a:rPr>
              <a:t>“…para que por la gracia de Dios gustase la muerte por todos.” </a:t>
            </a:r>
          </a:p>
          <a:p>
            <a:pPr lvl="1"/>
            <a:r>
              <a:rPr lang="es-ES" i="1" dirty="0">
                <a:latin typeface="Candara" panose="020E0502030303020204" pitchFamily="34" charset="0"/>
              </a:rPr>
              <a:t>"Mas Dios muestra su amor para con nosotros, en que siendo aún pecadores, Cristo murió por nosotros." </a:t>
            </a:r>
            <a:r>
              <a:rPr lang="es-ES" dirty="0">
                <a:latin typeface="Candara" panose="020E0502030303020204" pitchFamily="34" charset="0"/>
              </a:rPr>
              <a:t>(</a:t>
            </a:r>
            <a:r>
              <a:rPr lang="es-ES" dirty="0">
                <a:solidFill>
                  <a:srgbClr val="FF0000"/>
                </a:solidFill>
                <a:latin typeface="Candara" panose="020E0502030303020204" pitchFamily="34" charset="0"/>
              </a:rPr>
              <a:t>Romanos 5.8, RVR60</a:t>
            </a:r>
            <a:r>
              <a:rPr lang="es-ES" dirty="0">
                <a:latin typeface="Candara" panose="020E0502030303020204" pitchFamily="34" charset="0"/>
              </a:rPr>
              <a:t>) </a:t>
            </a:r>
          </a:p>
          <a:p>
            <a:pPr lvl="1"/>
            <a:r>
              <a:rPr lang="es-ES" i="1" dirty="0">
                <a:latin typeface="Candara" panose="020E0502030303020204" pitchFamily="34" charset="0"/>
              </a:rPr>
              <a:t>"Por tanto, como el pecado entró en el mundo por un hombre, y por el pecado la muerte, así la muerte pasó a todos los hombres, por cuanto todos pecaron." </a:t>
            </a:r>
            <a:r>
              <a:rPr lang="es-ES" dirty="0">
                <a:latin typeface="Candara" panose="020E0502030303020204" pitchFamily="34" charset="0"/>
              </a:rPr>
              <a:t>(</a:t>
            </a:r>
            <a:r>
              <a:rPr lang="es-ES" dirty="0">
                <a:solidFill>
                  <a:srgbClr val="FF0000"/>
                </a:solidFill>
                <a:latin typeface="Candara" panose="020E0502030303020204" pitchFamily="34" charset="0"/>
              </a:rPr>
              <a:t>Romanos 5.12, RVR60</a:t>
            </a:r>
            <a:r>
              <a:rPr lang="es-ES" dirty="0">
                <a:latin typeface="Candara" panose="020E0502030303020204" pitchFamily="34" charset="0"/>
              </a:rPr>
              <a:t>)</a:t>
            </a:r>
            <a:endParaRPr lang="es-PR" dirty="0">
              <a:latin typeface="Candara" panose="020E0502030303020204" pitchFamily="34" charset="0"/>
            </a:endParaRPr>
          </a:p>
        </p:txBody>
      </p:sp>
      <p:pic>
        <p:nvPicPr>
          <p:cNvPr id="9" name="Picture 8" descr="020.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6980635" y="0"/>
            <a:ext cx="2163366" cy="1752600"/>
          </a:xfrm>
          <a:prstGeom prst="rect">
            <a:avLst/>
          </a:prstGeom>
          <a:effectLst>
            <a:softEdge rad="63500"/>
          </a:effectLst>
        </p:spPr>
      </p:pic>
    </p:spTree>
  </p:cSld>
  <p:clrMapOvr>
    <a:masterClrMapping/>
  </p:clrMapOvr>
  <p:transition>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152400" y="2057400"/>
            <a:ext cx="6324600" cy="4114800"/>
          </a:xfrm>
        </p:spPr>
        <p:txBody>
          <a:bodyPr/>
          <a:lstStyle/>
          <a:p>
            <a:r>
              <a:rPr lang="es-ES" sz="2800" i="1" dirty="0">
                <a:latin typeface="Candara" panose="020E0502030303020204" pitchFamily="34" charset="0"/>
              </a:rPr>
              <a:t>“…Porque convenía a aquel por cuya causa son todas las cosas, y por quien todas las cosas subsisten…”</a:t>
            </a:r>
          </a:p>
          <a:p>
            <a:r>
              <a:rPr lang="es-ES" sz="2800" i="1" dirty="0">
                <a:latin typeface="Candara" panose="020E0502030303020204" pitchFamily="34" charset="0"/>
              </a:rPr>
              <a:t>"Todas las cosas por él fueron hechas, y sin él nada de lo que ha sido hecho, fue hecho." </a:t>
            </a:r>
          </a:p>
          <a:p>
            <a:pPr>
              <a:buNone/>
            </a:pPr>
            <a:r>
              <a:rPr lang="es-ES" sz="2800" dirty="0">
                <a:latin typeface="Candara" panose="020E0502030303020204" pitchFamily="34" charset="0"/>
              </a:rPr>
              <a:t>	(</a:t>
            </a:r>
            <a:r>
              <a:rPr lang="es-ES" sz="2800" dirty="0">
                <a:solidFill>
                  <a:srgbClr val="FF0000"/>
                </a:solidFill>
                <a:latin typeface="Candara" panose="020E0502030303020204" pitchFamily="34" charset="0"/>
              </a:rPr>
              <a:t>Juan 1.3, RVR60</a:t>
            </a:r>
            <a:r>
              <a:rPr lang="es-ES" sz="2800" dirty="0">
                <a:latin typeface="Candara" panose="020E0502030303020204" pitchFamily="34" charset="0"/>
              </a:rPr>
              <a:t>) </a:t>
            </a:r>
          </a:p>
          <a:p>
            <a:r>
              <a:rPr lang="es-ES" sz="2800" i="1" dirty="0">
                <a:latin typeface="Candara" panose="020E0502030303020204" pitchFamily="34" charset="0"/>
              </a:rPr>
              <a:t>"Y él es antes de todas las cosas, y todas las cosas en él subsisten;" </a:t>
            </a:r>
            <a:r>
              <a:rPr lang="es-ES" sz="2800" dirty="0">
                <a:latin typeface="Candara" panose="020E0502030303020204" pitchFamily="34" charset="0"/>
              </a:rPr>
              <a:t>(</a:t>
            </a:r>
            <a:r>
              <a:rPr lang="es-ES" sz="2800" dirty="0">
                <a:solidFill>
                  <a:srgbClr val="FF0000"/>
                </a:solidFill>
                <a:latin typeface="Candara" panose="020E0502030303020204" pitchFamily="34" charset="0"/>
              </a:rPr>
              <a:t>Colosenses 1.17, RVR60</a:t>
            </a:r>
            <a:r>
              <a:rPr lang="es-ES" sz="2800" dirty="0">
                <a:latin typeface="Candara" panose="020E0502030303020204" pitchFamily="34" charset="0"/>
              </a:rPr>
              <a:t>) </a:t>
            </a:r>
          </a:p>
        </p:txBody>
      </p:sp>
      <p:pic>
        <p:nvPicPr>
          <p:cNvPr id="8" name="Picture 7" descr="godsworld.gif"/>
          <p:cNvPicPr>
            <a:picLocks noChangeAspect="1"/>
          </p:cNvPicPr>
          <p:nvPr/>
        </p:nvPicPr>
        <p:blipFill>
          <a:blip r:embed="rId3">
            <a:lum bright="10000" contrast="30000"/>
          </a:blip>
          <a:stretch>
            <a:fillRect/>
          </a:stretch>
        </p:blipFill>
        <p:spPr>
          <a:xfrm>
            <a:off x="6343650" y="2743200"/>
            <a:ext cx="2800350" cy="3429000"/>
          </a:xfrm>
          <a:prstGeom prst="rect">
            <a:avLst/>
          </a:prstGeom>
          <a:effectLst>
            <a:softEdge rad="63500"/>
          </a:effectLst>
        </p:spPr>
      </p:pic>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377313-C439-436D-97B1-FF9D35323B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91537"/>
            <a:ext cx="9144000" cy="5143500"/>
          </a:xfrm>
          <a:prstGeom prst="rect">
            <a:avLst/>
          </a:prstGeom>
        </p:spPr>
      </p:pic>
      <p:sp>
        <p:nvSpPr>
          <p:cNvPr id="12291" name="Rectangle 3"/>
          <p:cNvSpPr>
            <a:spLocks noGrp="1" noChangeArrowheads="1"/>
          </p:cNvSpPr>
          <p:nvPr>
            <p:ph type="title" idx="4294967295"/>
          </p:nvPr>
        </p:nvSpPr>
        <p:spPr>
          <a:xfrm>
            <a:off x="3394075" y="0"/>
            <a:ext cx="5749925" cy="762000"/>
          </a:xfrm>
          <a:noFill/>
        </p:spPr>
        <p:txBody>
          <a:bodyPr/>
          <a:lstStyle/>
          <a:p>
            <a:pPr eaLnBrk="1" hangingPunct="1">
              <a:defRPr/>
            </a:pPr>
            <a:r>
              <a:rPr lang="es-PR" dirty="0">
                <a:solidFill>
                  <a:schemeClr val="bg1"/>
                </a:solidFill>
                <a:effectLst>
                  <a:outerShdw blurRad="38100" dist="38100" dir="2700000" algn="tl">
                    <a:srgbClr val="1C1C1C"/>
                  </a:outerShdw>
                </a:effectLst>
                <a:latin typeface="Candara" panose="020E0502030303020204" pitchFamily="34" charset="0"/>
              </a:rPr>
              <a:t>Metas de Aprendizaje</a:t>
            </a:r>
          </a:p>
        </p:txBody>
      </p:sp>
      <p:sp>
        <p:nvSpPr>
          <p:cNvPr id="12292" name="Rectangle 4"/>
          <p:cNvSpPr>
            <a:spLocks noGrp="1" noChangeArrowheads="1"/>
          </p:cNvSpPr>
          <p:nvPr>
            <p:ph type="body" sz="half" idx="4294967295"/>
          </p:nvPr>
        </p:nvSpPr>
        <p:spPr>
          <a:xfrm>
            <a:off x="762000" y="2667000"/>
            <a:ext cx="7762875" cy="3736407"/>
          </a:xfrm>
          <a:solidFill>
            <a:schemeClr val="tx1">
              <a:alpha val="21000"/>
            </a:schemeClr>
          </a:solidFill>
          <a:effectLst>
            <a:softEdge rad="127000"/>
          </a:effectLst>
        </p:spPr>
        <p:txBody>
          <a:bodyPr wrap="square">
            <a:spAutoFit/>
          </a:bodyPr>
          <a:lstStyle/>
          <a:p>
            <a:pPr marL="609600" indent="-609600" eaLnBrk="1" hangingPunct="1">
              <a:buSzPct val="105000"/>
              <a:buFont typeface="Wingdings" pitchFamily="2" charset="2"/>
              <a:buNone/>
              <a:defRPr/>
            </a:pPr>
            <a:r>
              <a:rPr lang="es-PR" dirty="0">
                <a:solidFill>
                  <a:schemeClr val="bg1"/>
                </a:solidFill>
                <a:effectLst>
                  <a:outerShdw blurRad="38100" dist="38100" dir="2700000" algn="tl">
                    <a:srgbClr val="000000">
                      <a:alpha val="43137"/>
                    </a:srgbClr>
                  </a:outerShdw>
                </a:effectLst>
                <a:latin typeface="Candara" panose="020E0502030303020204" pitchFamily="34" charset="0"/>
              </a:rPr>
              <a:t>Que el alumno demuestre:</a:t>
            </a:r>
          </a:p>
          <a:p>
            <a:pPr marL="609600" indent="-609600" eaLnBrk="1" hangingPunct="1">
              <a:defRPr/>
            </a:pPr>
            <a:r>
              <a:rPr lang="es-PR" dirty="0">
                <a:solidFill>
                  <a:schemeClr val="bg1"/>
                </a:solidFill>
                <a:effectLst>
                  <a:outerShdw blurRad="38100" dist="38100" dir="2700000" algn="tl">
                    <a:srgbClr val="000000">
                      <a:alpha val="43137"/>
                    </a:srgbClr>
                  </a:outerShdw>
                </a:effectLst>
                <a:latin typeface="Candara" panose="020E0502030303020204" pitchFamily="34" charset="0"/>
              </a:rPr>
              <a:t>Su conocimiento de la exhortación que hace el escritor de la epístola a los hebreos de asegurar ser salvo, y</a:t>
            </a:r>
          </a:p>
          <a:p>
            <a:pPr marL="609600" indent="-609600" eaLnBrk="1" hangingPunct="1">
              <a:defRPr/>
            </a:pPr>
            <a:r>
              <a:rPr lang="es-PR" dirty="0">
                <a:solidFill>
                  <a:schemeClr val="bg1"/>
                </a:solidFill>
                <a:effectLst>
                  <a:outerShdw blurRad="38100" dist="38100" dir="2700000" algn="tl">
                    <a:srgbClr val="000000">
                      <a:alpha val="43137"/>
                    </a:srgbClr>
                  </a:outerShdw>
                </a:effectLst>
                <a:latin typeface="Candara" panose="020E0502030303020204" pitchFamily="34" charset="0"/>
              </a:rPr>
              <a:t>Después de ser salvo, examinar su vida y determinar en qué áreas debe reforzar el ocuparse en ella.</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2000"/>
                                        <p:tgtEl>
                                          <p:spTgt spid="1229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292">
                                            <p:bg/>
                                          </p:spTgt>
                                        </p:tgtEl>
                                        <p:attrNameLst>
                                          <p:attrName>style.visibility</p:attrName>
                                        </p:attrNameLst>
                                      </p:cBhvr>
                                      <p:to>
                                        <p:strVal val="visible"/>
                                      </p:to>
                                    </p:set>
                                    <p:animEffect transition="in" filter="fade">
                                      <p:cBhvr>
                                        <p:cTn id="10" dur="500"/>
                                        <p:tgtEl>
                                          <p:spTgt spid="12292">
                                            <p:bg/>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292">
                                            <p:txEl>
                                              <p:pRg st="0" end="0"/>
                                            </p:txEl>
                                          </p:spTgt>
                                        </p:tgtEl>
                                        <p:attrNameLst>
                                          <p:attrName>style.visibility</p:attrName>
                                        </p:attrNameLst>
                                      </p:cBhvr>
                                      <p:to>
                                        <p:strVal val="visible"/>
                                      </p:to>
                                    </p:set>
                                    <p:animEffect transition="in" filter="fade">
                                      <p:cBhvr>
                                        <p:cTn id="15" dur="500"/>
                                        <p:tgtEl>
                                          <p:spTgt spid="12292">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292">
                                            <p:txEl>
                                              <p:pRg st="1" end="1"/>
                                            </p:txEl>
                                          </p:spTgt>
                                        </p:tgtEl>
                                        <p:attrNameLst>
                                          <p:attrName>style.visibility</p:attrName>
                                        </p:attrNameLst>
                                      </p:cBhvr>
                                      <p:to>
                                        <p:strVal val="visible"/>
                                      </p:to>
                                    </p:set>
                                    <p:animEffect transition="in" filter="fade">
                                      <p:cBhvr>
                                        <p:cTn id="18" dur="500"/>
                                        <p:tgtEl>
                                          <p:spTgt spid="12292">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292">
                                            <p:txEl>
                                              <p:pRg st="2" end="2"/>
                                            </p:txEl>
                                          </p:spTgt>
                                        </p:tgtEl>
                                        <p:attrNameLst>
                                          <p:attrName>style.visibility</p:attrName>
                                        </p:attrNameLst>
                                      </p:cBhvr>
                                      <p:to>
                                        <p:strVal val="visible"/>
                                      </p:to>
                                    </p:set>
                                    <p:animEffect transition="in" filter="fade">
                                      <p:cBhvr>
                                        <p:cTn id="21" dur="500"/>
                                        <p:tgtEl>
                                          <p:spTgt spid="122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2292" grpId="0" uiExpand="1"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1219200" y="1981200"/>
            <a:ext cx="7772400" cy="4114800"/>
          </a:xfrm>
        </p:spPr>
        <p:txBody>
          <a:bodyPr/>
          <a:lstStyle/>
          <a:p>
            <a:r>
              <a:rPr lang="es-ES" sz="2800" i="1" dirty="0">
                <a:latin typeface="Candara" panose="020E0502030303020204" pitchFamily="34" charset="0"/>
              </a:rPr>
              <a:t>“…que habiendo de llevar muchos hijos a la gloria, perfeccionase por aflicciones al autor de la salvación de ellos." </a:t>
            </a:r>
          </a:p>
          <a:p>
            <a:pPr lvl="1"/>
            <a:r>
              <a:rPr lang="es-ES" sz="2400" dirty="0">
                <a:latin typeface="Candara" panose="020E0502030303020204" pitchFamily="34" charset="0"/>
              </a:rPr>
              <a:t>PERFECCIONAR </a:t>
            </a:r>
            <a:r>
              <a:rPr lang="es-ES" sz="2400" dirty="0">
                <a:latin typeface="Candara" panose="020E0502030303020204" pitchFamily="34" charset="0"/>
                <a:sym typeface="Wingdings" pitchFamily="2" charset="2"/>
              </a:rPr>
              <a:t> </a:t>
            </a:r>
            <a:r>
              <a:rPr lang="es-ES" sz="2400" dirty="0" err="1">
                <a:latin typeface="Candara" panose="020E0502030303020204" pitchFamily="34" charset="0"/>
              </a:rPr>
              <a:t>teleioo</a:t>
            </a:r>
            <a:r>
              <a:rPr lang="es-ES" sz="2400" dirty="0">
                <a:latin typeface="Candara" panose="020E0502030303020204" pitchFamily="34" charset="0"/>
              </a:rPr>
              <a:t> (</a:t>
            </a:r>
            <a:r>
              <a:rPr lang="es-ES" sz="2400" dirty="0" err="1">
                <a:latin typeface="Candara" panose="020E0502030303020204" pitchFamily="34" charset="0"/>
              </a:rPr>
              <a:t>τελειόω</a:t>
            </a:r>
            <a:r>
              <a:rPr lang="es-ES" sz="2400" dirty="0">
                <a:latin typeface="Candara" panose="020E0502030303020204" pitchFamily="34" charset="0"/>
              </a:rPr>
              <a:t>, 5048), traer a un fin al completar o perfeccionar. Se utiliza […] de personas: de Cristo, de la finalización asegurada de su caminar terreno, en el cumplimiento de la voluntad del Padre, siendo su muerte la culminación de las sucesivas etapas (</a:t>
            </a:r>
            <a:r>
              <a:rPr lang="es-ES" sz="2400" dirty="0" err="1">
                <a:solidFill>
                  <a:srgbClr val="FF0000"/>
                </a:solidFill>
                <a:latin typeface="Candara" panose="020E0502030303020204" pitchFamily="34" charset="0"/>
              </a:rPr>
              <a:t>Lc</a:t>
            </a:r>
            <a:r>
              <a:rPr lang="es-ES" sz="2400" dirty="0">
                <a:solidFill>
                  <a:srgbClr val="FF0000"/>
                </a:solidFill>
                <a:latin typeface="Candara" panose="020E0502030303020204" pitchFamily="34" charset="0"/>
              </a:rPr>
              <a:t> 13.32; </a:t>
            </a:r>
            <a:r>
              <a:rPr lang="es-ES" sz="2400" dirty="0" err="1">
                <a:solidFill>
                  <a:srgbClr val="FF0000"/>
                </a:solidFill>
                <a:latin typeface="Candara" panose="020E0502030303020204" pitchFamily="34" charset="0"/>
              </a:rPr>
              <a:t>Heb</a:t>
            </a:r>
            <a:r>
              <a:rPr lang="es-ES" sz="2400" dirty="0">
                <a:solidFill>
                  <a:srgbClr val="FF0000"/>
                </a:solidFill>
                <a:latin typeface="Candara" panose="020E0502030303020204" pitchFamily="34" charset="0"/>
              </a:rPr>
              <a:t> 2.10</a:t>
            </a:r>
            <a:r>
              <a:rPr lang="es-ES" sz="2400" dirty="0">
                <a:latin typeface="Candara" panose="020E0502030303020204" pitchFamily="34" charset="0"/>
              </a:rPr>
              <a:t>), para perfeccionarlo, legal y oficialmente, para todo aquello que El sería para su pueblo en base de su sacrificio; </a:t>
            </a:r>
            <a:endParaRPr lang="es-PR" sz="2400" dirty="0">
              <a:latin typeface="Candara" panose="020E0502030303020204" pitchFamily="34" charset="0"/>
            </a:endParaRPr>
          </a:p>
        </p:txBody>
      </p:sp>
      <p:pic>
        <p:nvPicPr>
          <p:cNvPr id="9" name="Picture 8" descr="020.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6980635" y="0"/>
            <a:ext cx="2163366" cy="1752600"/>
          </a:xfrm>
          <a:prstGeom prst="rect">
            <a:avLst/>
          </a:prstGeom>
          <a:effectLst>
            <a:softEdge rad="63500"/>
          </a:effectLst>
        </p:spPr>
      </p:pic>
    </p:spTree>
  </p:cSld>
  <p:clrMapOvr>
    <a:masterClrMapping/>
  </p:clrMapOvr>
  <p:transition>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1219200" y="1981200"/>
            <a:ext cx="7772400" cy="4114800"/>
          </a:xfrm>
        </p:spPr>
        <p:txBody>
          <a:bodyPr/>
          <a:lstStyle/>
          <a:p>
            <a:r>
              <a:rPr lang="es-ES" sz="2800" i="1" dirty="0">
                <a:latin typeface="Candara" panose="020E0502030303020204" pitchFamily="34" charset="0"/>
              </a:rPr>
              <a:t>“…que habiendo de llevar muchos hijos a la gloria, perfeccionase por aflicciones al autor de la salvación de ellos." </a:t>
            </a:r>
          </a:p>
          <a:p>
            <a:r>
              <a:rPr lang="es-PR" sz="2800" dirty="0">
                <a:latin typeface="Candara" panose="020E0502030303020204" pitchFamily="34" charset="0"/>
              </a:rPr>
              <a:t>La principal objeción de los hebreos (israelitas) hacia Cristo era que ellos consideraban incongruente el que el Mesías (el Ungido) sufriera y fuera ejecutado como ladrón.</a:t>
            </a:r>
          </a:p>
          <a:p>
            <a:pPr lvl="1"/>
            <a:r>
              <a:rPr lang="es-PR" sz="2400" dirty="0">
                <a:latin typeface="Candara" panose="020E0502030303020204" pitchFamily="34" charset="0"/>
              </a:rPr>
              <a:t>Ello iba en contra de su percepción victoriosa y todopoderosa del Mesías.</a:t>
            </a:r>
          </a:p>
        </p:txBody>
      </p:sp>
      <p:pic>
        <p:nvPicPr>
          <p:cNvPr id="9" name="Picture 8" descr="020.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6980635" y="0"/>
            <a:ext cx="2163366" cy="1752600"/>
          </a:xfrm>
          <a:prstGeom prst="rect">
            <a:avLst/>
          </a:prstGeom>
          <a:effectLst>
            <a:softEdge rad="63500"/>
          </a:effectLst>
        </p:spPr>
      </p:pic>
    </p:spTree>
  </p:cSld>
  <p:clrMapOvr>
    <a:masterClrMapping/>
  </p:clrMapOvr>
  <p:transition>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04800" y="2057400"/>
            <a:ext cx="6934200" cy="4114800"/>
          </a:xfrm>
        </p:spPr>
        <p:txBody>
          <a:bodyPr/>
          <a:lstStyle/>
          <a:p>
            <a:r>
              <a:rPr lang="en-US" sz="2800" dirty="0" err="1">
                <a:latin typeface="Candara" panose="020E0502030303020204" pitchFamily="34" charset="0"/>
              </a:rPr>
              <a:t>Por</a:t>
            </a:r>
            <a:r>
              <a:rPr lang="en-US" sz="2800" dirty="0">
                <a:latin typeface="Candara" panose="020E0502030303020204" pitchFamily="34" charset="0"/>
              </a:rPr>
              <a:t> </a:t>
            </a:r>
            <a:r>
              <a:rPr lang="en-US" sz="2800" dirty="0" err="1">
                <a:latin typeface="Candara" panose="020E0502030303020204" pitchFamily="34" charset="0"/>
              </a:rPr>
              <a:t>eso</a:t>
            </a:r>
            <a:r>
              <a:rPr lang="en-US" sz="2800" dirty="0">
                <a:latin typeface="Candara" panose="020E0502030303020204" pitchFamily="34" charset="0"/>
              </a:rPr>
              <a:t> </a:t>
            </a:r>
            <a:r>
              <a:rPr lang="en-US" sz="2800" dirty="0" err="1">
                <a:latin typeface="Candara" panose="020E0502030303020204" pitchFamily="34" charset="0"/>
              </a:rPr>
              <a:t>aquí</a:t>
            </a:r>
            <a:r>
              <a:rPr lang="en-US" sz="2800" dirty="0">
                <a:latin typeface="Candara" panose="020E0502030303020204" pitchFamily="34" charset="0"/>
              </a:rPr>
              <a:t> </a:t>
            </a:r>
            <a:r>
              <a:rPr lang="en-US" sz="2800" dirty="0" err="1">
                <a:latin typeface="Candara" panose="020E0502030303020204" pitchFamily="34" charset="0"/>
              </a:rPr>
              <a:t>nos</a:t>
            </a:r>
            <a:r>
              <a:rPr lang="en-US" sz="2800" dirty="0">
                <a:latin typeface="Candara" panose="020E0502030303020204" pitchFamily="34" charset="0"/>
              </a:rPr>
              <a:t> </a:t>
            </a:r>
            <a:r>
              <a:rPr lang="en-US" sz="2800" dirty="0" err="1">
                <a:latin typeface="Candara" panose="020E0502030303020204" pitchFamily="34" charset="0"/>
              </a:rPr>
              <a:t>aclara</a:t>
            </a:r>
            <a:r>
              <a:rPr lang="en-US" sz="2800" dirty="0">
                <a:latin typeface="Candara" panose="020E0502030303020204" pitchFamily="34" charset="0"/>
              </a:rPr>
              <a:t> la </a:t>
            </a:r>
            <a:r>
              <a:rPr lang="en-US" sz="2800" dirty="0" err="1">
                <a:latin typeface="Candara" panose="020E0502030303020204" pitchFamily="34" charset="0"/>
              </a:rPr>
              <a:t>Escritura</a:t>
            </a:r>
            <a:r>
              <a:rPr lang="en-US" sz="2800" dirty="0">
                <a:latin typeface="Candara" panose="020E0502030303020204" pitchFamily="34" charset="0"/>
              </a:rPr>
              <a:t> </a:t>
            </a:r>
            <a:r>
              <a:rPr lang="en-US" sz="2800" dirty="0" err="1">
                <a:latin typeface="Candara" panose="020E0502030303020204" pitchFamily="34" charset="0"/>
              </a:rPr>
              <a:t>que</a:t>
            </a:r>
            <a:r>
              <a:rPr lang="en-US" sz="2800" dirty="0">
                <a:latin typeface="Candara" panose="020E0502030303020204" pitchFamily="34" charset="0"/>
              </a:rPr>
              <a:t> era </a:t>
            </a:r>
            <a:r>
              <a:rPr lang="en-US" sz="2800" dirty="0" err="1">
                <a:latin typeface="Candara" panose="020E0502030303020204" pitchFamily="34" charset="0"/>
              </a:rPr>
              <a:t>necesario</a:t>
            </a:r>
            <a:r>
              <a:rPr lang="en-US" sz="2800" dirty="0">
                <a:latin typeface="Candara" panose="020E0502030303020204" pitchFamily="34" charset="0"/>
              </a:rPr>
              <a:t> </a:t>
            </a:r>
            <a:r>
              <a:rPr lang="en-US" sz="2800" dirty="0" err="1">
                <a:latin typeface="Candara" panose="020E0502030303020204" pitchFamily="34" charset="0"/>
              </a:rPr>
              <a:t>que</a:t>
            </a:r>
            <a:r>
              <a:rPr lang="en-US" sz="2800" dirty="0">
                <a:latin typeface="Candara" panose="020E0502030303020204" pitchFamily="34" charset="0"/>
              </a:rPr>
              <a:t> Cristo </a:t>
            </a:r>
            <a:r>
              <a:rPr lang="en-US" sz="2800" dirty="0" err="1">
                <a:latin typeface="Candara" panose="020E0502030303020204" pitchFamily="34" charset="0"/>
              </a:rPr>
              <a:t>padeciera</a:t>
            </a:r>
            <a:r>
              <a:rPr lang="en-US" sz="2800" dirty="0">
                <a:latin typeface="Candara" panose="020E0502030303020204" pitchFamily="34" charset="0"/>
              </a:rPr>
              <a:t> (</a:t>
            </a:r>
            <a:r>
              <a:rPr lang="en-US" sz="2800" dirty="0" err="1">
                <a:latin typeface="Candara" panose="020E0502030303020204" pitchFamily="34" charset="0"/>
              </a:rPr>
              <a:t>muriera</a:t>
            </a:r>
            <a:r>
              <a:rPr lang="en-US" sz="2800" dirty="0">
                <a:latin typeface="Candara" panose="020E0502030303020204" pitchFamily="34" charset="0"/>
              </a:rPr>
              <a:t> en </a:t>
            </a:r>
            <a:r>
              <a:rPr lang="en-US" sz="2800" dirty="0" err="1">
                <a:latin typeface="Candara" panose="020E0502030303020204" pitchFamily="34" charset="0"/>
              </a:rPr>
              <a:t>holocausto</a:t>
            </a:r>
            <a:r>
              <a:rPr lang="en-US" sz="2800" dirty="0">
                <a:latin typeface="Candara" panose="020E0502030303020204" pitchFamily="34" charset="0"/>
              </a:rPr>
              <a:t>) </a:t>
            </a:r>
            <a:r>
              <a:rPr lang="en-US" sz="2800" dirty="0" err="1">
                <a:latin typeface="Candara" panose="020E0502030303020204" pitchFamily="34" charset="0"/>
              </a:rPr>
              <a:t>por</a:t>
            </a:r>
            <a:r>
              <a:rPr lang="en-US" sz="2800" dirty="0">
                <a:latin typeface="Candara" panose="020E0502030303020204" pitchFamily="34" charset="0"/>
              </a:rPr>
              <a:t> </a:t>
            </a:r>
            <a:r>
              <a:rPr lang="en-US" sz="2800" dirty="0" err="1">
                <a:latin typeface="Candara" panose="020E0502030303020204" pitchFamily="34" charset="0"/>
              </a:rPr>
              <a:t>aquellos</a:t>
            </a:r>
            <a:r>
              <a:rPr lang="en-US" sz="2800" dirty="0">
                <a:latin typeface="Candara" panose="020E0502030303020204" pitchFamily="34" charset="0"/>
              </a:rPr>
              <a:t> </a:t>
            </a:r>
            <a:r>
              <a:rPr lang="en-US" sz="2800" dirty="0" err="1">
                <a:latin typeface="Candara" panose="020E0502030303020204" pitchFamily="34" charset="0"/>
              </a:rPr>
              <a:t>que</a:t>
            </a:r>
            <a:r>
              <a:rPr lang="en-US" sz="2800" dirty="0">
                <a:latin typeface="Candara" panose="020E0502030303020204" pitchFamily="34" charset="0"/>
              </a:rPr>
              <a:t> </a:t>
            </a:r>
            <a:r>
              <a:rPr lang="en-US" sz="2800" dirty="0" err="1">
                <a:latin typeface="Candara" panose="020E0502030303020204" pitchFamily="34" charset="0"/>
              </a:rPr>
              <a:t>iba</a:t>
            </a:r>
            <a:r>
              <a:rPr lang="en-US" sz="2800" dirty="0">
                <a:latin typeface="Candara" panose="020E0502030303020204" pitchFamily="34" charset="0"/>
              </a:rPr>
              <a:t> a </a:t>
            </a:r>
            <a:r>
              <a:rPr lang="en-US" sz="2800" dirty="0" err="1">
                <a:latin typeface="Candara" panose="020E0502030303020204" pitchFamily="34" charset="0"/>
              </a:rPr>
              <a:t>salvar</a:t>
            </a:r>
            <a:r>
              <a:rPr lang="en-US" sz="2800" dirty="0">
                <a:latin typeface="Candara" panose="020E0502030303020204" pitchFamily="34" charset="0"/>
              </a:rPr>
              <a:t>.</a:t>
            </a:r>
          </a:p>
          <a:p>
            <a:r>
              <a:rPr lang="en-US" sz="2800" dirty="0">
                <a:latin typeface="Candara" panose="020E0502030303020204" pitchFamily="34" charset="0"/>
              </a:rPr>
              <a:t>No </a:t>
            </a:r>
            <a:r>
              <a:rPr lang="en-US" sz="2800" dirty="0" err="1">
                <a:latin typeface="Candara" panose="020E0502030303020204" pitchFamily="34" charset="0"/>
              </a:rPr>
              <a:t>había</a:t>
            </a:r>
            <a:r>
              <a:rPr lang="en-US" sz="2800" dirty="0">
                <a:latin typeface="Candara" panose="020E0502030303020204" pitchFamily="34" charset="0"/>
              </a:rPr>
              <a:t> </a:t>
            </a:r>
            <a:r>
              <a:rPr lang="en-US" sz="2800" dirty="0" err="1">
                <a:latin typeface="Candara" panose="020E0502030303020204" pitchFamily="34" charset="0"/>
              </a:rPr>
              <a:t>otra</a:t>
            </a:r>
            <a:r>
              <a:rPr lang="en-US" sz="2800" dirty="0">
                <a:latin typeface="Candara" panose="020E0502030303020204" pitchFamily="34" charset="0"/>
              </a:rPr>
              <a:t> forma de </a:t>
            </a:r>
            <a:r>
              <a:rPr lang="en-US" sz="2800" dirty="0" err="1">
                <a:latin typeface="Candara" panose="020E0502030303020204" pitchFamily="34" charset="0"/>
              </a:rPr>
              <a:t>salvar</a:t>
            </a:r>
            <a:r>
              <a:rPr lang="en-US" sz="2800" dirty="0">
                <a:latin typeface="Candara" panose="020E0502030303020204" pitchFamily="34" charset="0"/>
              </a:rPr>
              <a:t> a los </a:t>
            </a:r>
            <a:r>
              <a:rPr lang="en-US" sz="2800" dirty="0" err="1">
                <a:latin typeface="Candara" panose="020E0502030303020204" pitchFamily="34" charset="0"/>
              </a:rPr>
              <a:t>perdidos</a:t>
            </a:r>
            <a:r>
              <a:rPr lang="en-US" sz="2800" dirty="0">
                <a:latin typeface="Candara" panose="020E0502030303020204" pitchFamily="34" charset="0"/>
              </a:rPr>
              <a:t> en el </a:t>
            </a:r>
            <a:r>
              <a:rPr lang="en-US" sz="2800" dirty="0" err="1">
                <a:latin typeface="Candara" panose="020E0502030303020204" pitchFamily="34" charset="0"/>
              </a:rPr>
              <a:t>pecado</a:t>
            </a:r>
            <a:r>
              <a:rPr lang="en-US" sz="2800" dirty="0">
                <a:latin typeface="Candara" panose="020E0502030303020204" pitchFamily="34" charset="0"/>
              </a:rPr>
              <a:t>.</a:t>
            </a:r>
          </a:p>
          <a:p>
            <a:r>
              <a:rPr lang="es-ES" sz="2800" i="1" dirty="0">
                <a:latin typeface="Candara" panose="020E0502030303020204" pitchFamily="34" charset="0"/>
              </a:rPr>
              <a:t>"Y casi todo es purificado, según la ley, con sangre; y sin derramamiento de sangre no se hace remisión." </a:t>
            </a:r>
          </a:p>
          <a:p>
            <a:pPr>
              <a:buNone/>
            </a:pPr>
            <a:r>
              <a:rPr lang="es-ES" sz="2800" i="1" dirty="0">
                <a:latin typeface="Candara" panose="020E0502030303020204" pitchFamily="34" charset="0"/>
              </a:rPr>
              <a:t>	</a:t>
            </a:r>
            <a:r>
              <a:rPr lang="es-ES" sz="2800" dirty="0">
                <a:latin typeface="Candara" panose="020E0502030303020204" pitchFamily="34" charset="0"/>
              </a:rPr>
              <a:t>(</a:t>
            </a:r>
            <a:r>
              <a:rPr lang="es-ES" sz="2800" dirty="0">
                <a:solidFill>
                  <a:srgbClr val="FF0000"/>
                </a:solidFill>
                <a:latin typeface="Candara" panose="020E0502030303020204" pitchFamily="34" charset="0"/>
              </a:rPr>
              <a:t>Hebreos 9.22, RVR60</a:t>
            </a:r>
            <a:r>
              <a:rPr lang="es-ES" sz="2800" dirty="0">
                <a:latin typeface="Candara" panose="020E0502030303020204" pitchFamily="34" charset="0"/>
              </a:rPr>
              <a:t>) </a:t>
            </a:r>
          </a:p>
        </p:txBody>
      </p:sp>
      <p:pic>
        <p:nvPicPr>
          <p:cNvPr id="8" name="Picture 7" descr="diap010.jpg"/>
          <p:cNvPicPr>
            <a:picLocks noChangeAspect="1"/>
          </p:cNvPicPr>
          <p:nvPr/>
        </p:nvPicPr>
        <p:blipFill>
          <a:blip r:embed="rId3" cstate="screen">
            <a:lum contrast="20000"/>
            <a:extLst>
              <a:ext uri="{28A0092B-C50C-407E-A947-70E740481C1C}">
                <a14:useLocalDpi xmlns:a14="http://schemas.microsoft.com/office/drawing/2010/main"/>
              </a:ext>
            </a:extLst>
          </a:blip>
          <a:srcRect/>
          <a:stretch>
            <a:fillRect/>
          </a:stretch>
        </p:blipFill>
        <p:spPr>
          <a:xfrm>
            <a:off x="6934200" y="2667000"/>
            <a:ext cx="2209800" cy="3314700"/>
          </a:xfrm>
          <a:prstGeom prst="rect">
            <a:avLst/>
          </a:prstGeom>
          <a:effectLst>
            <a:softEdge rad="63500"/>
          </a:effectLst>
        </p:spPr>
      </p:pic>
    </p:spTree>
  </p:cSld>
  <p:clrMapOvr>
    <a:masterClrMapping/>
  </p:clrMapOvr>
  <p:transition>
    <p:fade thruBlk="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04800" y="2057400"/>
            <a:ext cx="8382000" cy="4114800"/>
          </a:xfrm>
        </p:spPr>
        <p:txBody>
          <a:bodyPr/>
          <a:lstStyle/>
          <a:p>
            <a:r>
              <a:rPr lang="es-ES" sz="2400" i="1" dirty="0">
                <a:latin typeface="Candara" panose="020E0502030303020204" pitchFamily="34" charset="0"/>
              </a:rPr>
              <a:t>"Angustiado él, y afligido, no abrió su boca; como cordero fue llevado al matadero; y como oveja delante de sus trasquiladores, enmudeció, y no abrió su boca. Por cárcel y por juicio fue quitado; y su generación, ¿quién la contará? Porque fue cortado de la tierra de los vivientes, y por la rebelión de mi pueblo fue herido. Y se dispuso con los impíos su sepultura, mas con los ricos fue en su muerte; aunque nunca hizo maldad, ni hubo engaño en su boca. Con todo eso, Jehová quiso quebrantarlo, sujetándole a padecimiento…”</a:t>
            </a:r>
          </a:p>
          <a:p>
            <a:pPr>
              <a:buNone/>
            </a:pPr>
            <a:r>
              <a:rPr lang="es-ES" sz="2400" i="1" dirty="0">
                <a:latin typeface="Candara" panose="020E0502030303020204" pitchFamily="34" charset="0"/>
              </a:rPr>
              <a:t>	</a:t>
            </a:r>
            <a:r>
              <a:rPr lang="es-ES" sz="2400" dirty="0">
                <a:latin typeface="Candara" panose="020E0502030303020204" pitchFamily="34" charset="0"/>
              </a:rPr>
              <a:t>(</a:t>
            </a:r>
            <a:r>
              <a:rPr lang="es-ES" sz="2400" dirty="0">
                <a:solidFill>
                  <a:srgbClr val="FF0000"/>
                </a:solidFill>
                <a:latin typeface="Candara" panose="020E0502030303020204" pitchFamily="34" charset="0"/>
              </a:rPr>
              <a:t>Isaías 53.7-12, RVR60</a:t>
            </a:r>
            <a:r>
              <a:rPr lang="es-ES" sz="2400" dirty="0">
                <a:latin typeface="Candara" panose="020E0502030303020204" pitchFamily="34" charset="0"/>
              </a:rPr>
              <a:t>)</a:t>
            </a:r>
            <a:endParaRPr lang="es-ES" sz="2000" i="1" dirty="0">
              <a:latin typeface="Candara" panose="020E0502030303020204" pitchFamily="34" charset="0"/>
            </a:endParaRPr>
          </a:p>
        </p:txBody>
      </p:sp>
      <p:pic>
        <p:nvPicPr>
          <p:cNvPr id="8" name="Picture 7" descr="diap010.jpg"/>
          <p:cNvPicPr>
            <a:picLocks noChangeAspect="1"/>
          </p:cNvPicPr>
          <p:nvPr/>
        </p:nvPicPr>
        <p:blipFill>
          <a:blip r:embed="rId3" cstate="screen">
            <a:lum contrast="20000"/>
            <a:extLst>
              <a:ext uri="{28A0092B-C50C-407E-A947-70E740481C1C}">
                <a14:useLocalDpi xmlns:a14="http://schemas.microsoft.com/office/drawing/2010/main"/>
              </a:ext>
            </a:extLst>
          </a:blip>
          <a:srcRect/>
          <a:stretch>
            <a:fillRect/>
          </a:stretch>
        </p:blipFill>
        <p:spPr>
          <a:xfrm>
            <a:off x="7696200" y="0"/>
            <a:ext cx="1447800" cy="2171700"/>
          </a:xfrm>
          <a:prstGeom prst="rect">
            <a:avLst/>
          </a:prstGeom>
          <a:effectLst>
            <a:softEdge rad="63500"/>
          </a:effectLst>
        </p:spPr>
      </p:pic>
    </p:spTree>
  </p:cSld>
  <p:clrMapOvr>
    <a:masterClrMapping/>
  </p:clrMapOvr>
  <p:transition>
    <p:fade thruBlk="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04800" y="2057400"/>
            <a:ext cx="8382000" cy="4114800"/>
          </a:xfrm>
        </p:spPr>
        <p:txBody>
          <a:bodyPr/>
          <a:lstStyle/>
          <a:p>
            <a:r>
              <a:rPr lang="es-ES" sz="2400" i="1" dirty="0">
                <a:latin typeface="Candara" panose="020E0502030303020204" pitchFamily="34" charset="0"/>
              </a:rPr>
              <a:t>“… Cuando haya puesto su vida en expiación por el pecado, verá linaje, vivirá por largos días, y la voluntad de Jehová será en su mano prosperada. Verá el fruto de la aflicción de su alma, y quedará satisfecho; por su conocimiento justificará mi siervo justo a muchos, y llevará las iniquidades de ellos. Por tanto, yo le daré parte con los grandes, y con los fuertes repartirá despojos; por cuanto derramó su vida hasta la muerte, y fue contado con los pecadores, habiendo él llevado el pecado de muchos, y orado por los transgresores." </a:t>
            </a:r>
          </a:p>
          <a:p>
            <a:pPr>
              <a:buNone/>
            </a:pPr>
            <a:r>
              <a:rPr lang="es-ES" sz="2400" dirty="0">
                <a:latin typeface="Candara" panose="020E0502030303020204" pitchFamily="34" charset="0"/>
              </a:rPr>
              <a:t>	(</a:t>
            </a:r>
            <a:r>
              <a:rPr lang="es-ES" sz="2400" dirty="0">
                <a:solidFill>
                  <a:srgbClr val="FF0000"/>
                </a:solidFill>
                <a:latin typeface="Candara" panose="020E0502030303020204" pitchFamily="34" charset="0"/>
              </a:rPr>
              <a:t>Isaías 53.7-12, RVR60</a:t>
            </a:r>
            <a:r>
              <a:rPr lang="es-ES" sz="2400" dirty="0">
                <a:latin typeface="Candara" panose="020E0502030303020204" pitchFamily="34" charset="0"/>
              </a:rPr>
              <a:t>)</a:t>
            </a:r>
            <a:endParaRPr lang="es-ES" sz="2000" dirty="0">
              <a:latin typeface="Candara" panose="020E0502030303020204" pitchFamily="34" charset="0"/>
            </a:endParaRPr>
          </a:p>
        </p:txBody>
      </p:sp>
      <p:pic>
        <p:nvPicPr>
          <p:cNvPr id="8" name="Picture 7" descr="diap010.jpg"/>
          <p:cNvPicPr>
            <a:picLocks noChangeAspect="1"/>
          </p:cNvPicPr>
          <p:nvPr/>
        </p:nvPicPr>
        <p:blipFill>
          <a:blip r:embed="rId3" cstate="screen">
            <a:lum contrast="20000"/>
            <a:extLst>
              <a:ext uri="{28A0092B-C50C-407E-A947-70E740481C1C}">
                <a14:useLocalDpi xmlns:a14="http://schemas.microsoft.com/office/drawing/2010/main"/>
              </a:ext>
            </a:extLst>
          </a:blip>
          <a:srcRect/>
          <a:stretch>
            <a:fillRect/>
          </a:stretch>
        </p:blipFill>
        <p:spPr>
          <a:xfrm>
            <a:off x="7696200" y="0"/>
            <a:ext cx="1447800" cy="2171700"/>
          </a:xfrm>
          <a:prstGeom prst="rect">
            <a:avLst/>
          </a:prstGeom>
          <a:effectLst>
            <a:softEdge rad="63500"/>
          </a:effectLst>
        </p:spPr>
      </p:pic>
    </p:spTree>
  </p:cSld>
  <p:clrMapOvr>
    <a:masterClrMapping/>
  </p:clrMapOvr>
  <p:transition>
    <p:fade thruBlk="1"/>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ES" dirty="0">
                <a:latin typeface="Candara" panose="020E0502030303020204" pitchFamily="34" charset="0"/>
              </a:rPr>
              <a:t>Pensemos…</a:t>
            </a:r>
          </a:p>
        </p:txBody>
      </p:sp>
      <p:sp>
        <p:nvSpPr>
          <p:cNvPr id="8" name="Content Placeholder 7"/>
          <p:cNvSpPr>
            <a:spLocks noGrp="1"/>
          </p:cNvSpPr>
          <p:nvPr>
            <p:ph idx="1"/>
          </p:nvPr>
        </p:nvSpPr>
        <p:spPr/>
        <p:txBody>
          <a:bodyPr/>
          <a:lstStyle/>
          <a:p>
            <a:r>
              <a:rPr lang="es-ES" dirty="0">
                <a:latin typeface="Candara" panose="020E0502030303020204" pitchFamily="34" charset="0"/>
              </a:rPr>
              <a:t>¿A quién le sujetó Dios el mundo actual (el mundo físico)?</a:t>
            </a:r>
          </a:p>
          <a:p>
            <a:r>
              <a:rPr lang="es-ES" dirty="0">
                <a:latin typeface="Candara" panose="020E0502030303020204" pitchFamily="34" charset="0"/>
              </a:rPr>
              <a:t>¿Qué quiere decir esto?</a:t>
            </a:r>
          </a:p>
          <a:p>
            <a:r>
              <a:rPr lang="es-ES" dirty="0">
                <a:latin typeface="Candara" panose="020E0502030303020204" pitchFamily="34" charset="0"/>
              </a:rPr>
              <a:t>¿A quién le sujetó el mundo venidero (o sea, la eternidad)?</a:t>
            </a:r>
          </a:p>
          <a:p>
            <a:r>
              <a:rPr lang="es-ES" dirty="0">
                <a:latin typeface="Candara" panose="020E0502030303020204" pitchFamily="34" charset="0"/>
              </a:rPr>
              <a:t>¿A quién se le traspasará el mundo actual al fin del tiempo?</a:t>
            </a:r>
          </a:p>
          <a:p>
            <a:r>
              <a:rPr lang="es-ES" dirty="0">
                <a:latin typeface="Candara" panose="020E0502030303020204" pitchFamily="34" charset="0"/>
              </a:rPr>
              <a:t>¿Para qué?</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dissolv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dissolv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dissolv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dissolve">
                                      <p:cBhvr>
                                        <p:cTn id="2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ES" dirty="0">
                <a:latin typeface="Candara" panose="020E0502030303020204" pitchFamily="34" charset="0"/>
              </a:rPr>
              <a:t>Pensemos…</a:t>
            </a:r>
          </a:p>
        </p:txBody>
      </p:sp>
      <p:sp>
        <p:nvSpPr>
          <p:cNvPr id="8" name="Content Placeholder 7"/>
          <p:cNvSpPr>
            <a:spLocks noGrp="1"/>
          </p:cNvSpPr>
          <p:nvPr>
            <p:ph idx="1"/>
          </p:nvPr>
        </p:nvSpPr>
        <p:spPr>
          <a:xfrm>
            <a:off x="304800" y="2017713"/>
            <a:ext cx="8650288" cy="4114800"/>
          </a:xfrm>
        </p:spPr>
        <p:txBody>
          <a:bodyPr/>
          <a:lstStyle/>
          <a:p>
            <a:r>
              <a:rPr lang="es-ES" dirty="0">
                <a:latin typeface="Candara" panose="020E0502030303020204" pitchFamily="34" charset="0"/>
              </a:rPr>
              <a:t>¿Por qué no se ha consumando la sujeción de este mundo a Cristo aún?</a:t>
            </a:r>
          </a:p>
          <a:p>
            <a:r>
              <a:rPr lang="es-ES" dirty="0">
                <a:latin typeface="Candara" panose="020E0502030303020204" pitchFamily="34" charset="0"/>
              </a:rPr>
              <a:t>¿A causa de qué se le corona a Jesús de gloria y honra?</a:t>
            </a:r>
          </a:p>
          <a:p>
            <a:r>
              <a:rPr lang="es-ES" dirty="0">
                <a:latin typeface="Candara" panose="020E0502030303020204" pitchFamily="34" charset="0"/>
              </a:rPr>
              <a:t>¿Qué quiere decir “perfeccionar por aflicciones al autor de la salvación de ellos”?</a:t>
            </a:r>
          </a:p>
          <a:p>
            <a:r>
              <a:rPr lang="es-ES" dirty="0">
                <a:latin typeface="Candara" panose="020E0502030303020204" pitchFamily="34" charset="0"/>
              </a:rPr>
              <a:t>¿Qué se sobreentiende en la frase, “</a:t>
            </a:r>
            <a:r>
              <a:rPr lang="es-ES" i="1" dirty="0">
                <a:latin typeface="Candara" panose="020E0502030303020204" pitchFamily="34" charset="0"/>
              </a:rPr>
              <a:t>que habiendo de llevar muchos hijos a la gloria”?</a:t>
            </a:r>
            <a:endParaRPr lang="es-ES" dirty="0">
              <a:latin typeface="Candara" panose="020E0502030303020204" pitchFamily="34" charset="0"/>
            </a:endParaRPr>
          </a:p>
          <a:p>
            <a:endParaRPr lang="es-ES" dirty="0">
              <a:latin typeface="Candara" panose="020E0502030303020204" pitchFamily="34"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dissolv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dissolv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dissolve">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pic>
        <p:nvPicPr>
          <p:cNvPr id="3" name="Picture 2">
            <a:extLst>
              <a:ext uri="{FF2B5EF4-FFF2-40B4-BE49-F238E27FC236}">
                <a16:creationId xmlns:a16="http://schemas.microsoft.com/office/drawing/2014/main" id="{5A01AA5B-4CD2-4FFD-80A3-C9B880609DB2}"/>
              </a:ext>
            </a:extLst>
          </p:cNvPr>
          <p:cNvPicPr>
            <a:picLocks noChangeAspect="1"/>
          </p:cNvPicPr>
          <p:nvPr/>
        </p:nvPicPr>
        <p:blipFill>
          <a:blip r:embed="rId3" cstate="screen">
            <a:extLst>
              <a:ext uri="{BEBA8EAE-BF5A-486C-A8C5-ECC9F3942E4B}">
                <a14:imgProps xmlns:a14="http://schemas.microsoft.com/office/drawing/2010/main">
                  <a14:imgLayer r:embed="rId4">
                    <a14:imgEffect>
                      <a14:sharpenSoften amount="10000"/>
                    </a14:imgEffect>
                    <a14:imgEffect>
                      <a14:saturation sat="200000"/>
                    </a14:imgEffect>
                  </a14:imgLayer>
                </a14:imgProps>
              </a:ext>
              <a:ext uri="{28A0092B-C50C-407E-A947-70E740481C1C}">
                <a14:useLocalDpi xmlns:a14="http://schemas.microsoft.com/office/drawing/2010/main"/>
              </a:ext>
            </a:extLst>
          </a:blip>
          <a:stretch>
            <a:fillRect/>
          </a:stretch>
        </p:blipFill>
        <p:spPr>
          <a:xfrm>
            <a:off x="0" y="1672087"/>
            <a:ext cx="9144000" cy="5181600"/>
          </a:xfrm>
          <a:prstGeom prst="rect">
            <a:avLst/>
          </a:prstGeom>
        </p:spPr>
      </p:pic>
    </p:spTree>
  </p:cSld>
  <p:clrMapOvr>
    <a:masterClrMapping/>
  </p:clrMapOvr>
  <p:transition>
    <p:fade thruBlk="1"/>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609600" y="2017713"/>
            <a:ext cx="8345488" cy="4114800"/>
          </a:xfrm>
        </p:spPr>
        <p:txBody>
          <a:bodyPr/>
          <a:lstStyle/>
          <a:p>
            <a:r>
              <a:rPr lang="es-ES" sz="2600" i="1" dirty="0">
                <a:latin typeface="Candara" panose="020E0502030303020204" pitchFamily="34" charset="0"/>
              </a:rPr>
              <a:t>"Porque el que santifica y los que son santificados, de uno son todos; por lo cual no se avergüenza de llamarlos hermanos, diciendo: Anunciaré a mis hermanos tu nombre, En medio de la congregación te alabaré. Y otra vez: Yo confiaré en él. Y de nuevo: He aquí, yo y los hijos que Dios me dio. Así que, por cuanto los hijos participaron de carne y sangre, él también participó de lo mismo, para destruir por medio de la muerte al que tenía el imperio de la muerte, esto es, al diablo, y librar a todos los que por el temor de la muerte estaban durante toda la vida sujetos a servidumbre…”</a:t>
            </a:r>
            <a:endParaRPr lang="es-PR" sz="2600" i="1" dirty="0">
              <a:latin typeface="Candara" panose="020E0502030303020204" pitchFamily="34" charset="0"/>
            </a:endParaRPr>
          </a:p>
        </p:txBody>
      </p:sp>
    </p:spTree>
  </p:cSld>
  <p:clrMapOvr>
    <a:masterClrMapping/>
  </p:clrMapOvr>
  <p:transition>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533400" y="2017713"/>
            <a:ext cx="8421688" cy="4114800"/>
          </a:xfrm>
        </p:spPr>
        <p:txBody>
          <a:bodyPr/>
          <a:lstStyle/>
          <a:p>
            <a:r>
              <a:rPr lang="es-ES" sz="2600" i="1" dirty="0">
                <a:latin typeface="Candara" panose="020E0502030303020204" pitchFamily="34" charset="0"/>
              </a:rPr>
              <a:t>“Porque ciertamente no socorrió a los ángeles, sino que socorrió a la descendencia de Abraham. Por lo cual debía ser en todo semejante a sus hermanos, para venir a ser misericordioso y fiel sumo sacerdote en lo que a Dios se refiere, para expiar los pecados del pueblo. Pues en cuanto él mismo padeció siendo tentado, es poderoso para socorrer a los que son tentados." </a:t>
            </a:r>
          </a:p>
          <a:p>
            <a:pPr>
              <a:buNone/>
            </a:pPr>
            <a:r>
              <a:rPr lang="es-ES" sz="2600" dirty="0">
                <a:latin typeface="Candara" panose="020E0502030303020204" pitchFamily="34" charset="0"/>
              </a:rPr>
              <a:t>	(</a:t>
            </a:r>
            <a:r>
              <a:rPr lang="es-ES" sz="2600" dirty="0">
                <a:solidFill>
                  <a:srgbClr val="FF0000"/>
                </a:solidFill>
                <a:latin typeface="Candara" panose="020E0502030303020204" pitchFamily="34" charset="0"/>
              </a:rPr>
              <a:t>Hebreos 2.11-18, RVR60</a:t>
            </a:r>
            <a:r>
              <a:rPr lang="es-ES" sz="2600" dirty="0">
                <a:latin typeface="Candara" panose="020E0502030303020204" pitchFamily="34" charset="0"/>
              </a:rPr>
              <a:t>)</a:t>
            </a:r>
            <a:endParaRPr lang="es-PR" sz="2600" dirty="0">
              <a:latin typeface="Candara" panose="020E0502030303020204" pitchFamily="34" charset="0"/>
            </a:endParaRP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Bosquejo</a:t>
            </a:r>
          </a:p>
        </p:txBody>
      </p:sp>
      <p:sp>
        <p:nvSpPr>
          <p:cNvPr id="18435" name="Rectangle 3"/>
          <p:cNvSpPr>
            <a:spLocks noGrp="1" noChangeArrowheads="1"/>
          </p:cNvSpPr>
          <p:nvPr>
            <p:ph type="body" idx="1"/>
          </p:nvPr>
        </p:nvSpPr>
        <p:spPr>
          <a:xfrm>
            <a:off x="685800" y="1981200"/>
            <a:ext cx="7696200" cy="4724400"/>
          </a:xfrm>
        </p:spPr>
        <p:txBody>
          <a:bodyPr/>
          <a:lstStyle/>
          <a:p>
            <a:pPr marL="609600" indent="-609600">
              <a:buNone/>
            </a:pPr>
            <a:r>
              <a:rPr lang="es-PR" dirty="0">
                <a:latin typeface="Candara" panose="020E0502030303020204" pitchFamily="34" charset="0"/>
              </a:rPr>
              <a:t>Una exhortación necesaria</a:t>
            </a:r>
          </a:p>
          <a:p>
            <a:pPr marL="609600" indent="-609600">
              <a:buNone/>
            </a:pPr>
            <a:r>
              <a:rPr lang="es-PR" dirty="0">
                <a:latin typeface="Candara" panose="020E0502030303020204" pitchFamily="34" charset="0"/>
              </a:rPr>
              <a:t>(</a:t>
            </a:r>
            <a:r>
              <a:rPr lang="es-PR" dirty="0">
                <a:solidFill>
                  <a:srgbClr val="FF0000"/>
                </a:solidFill>
                <a:latin typeface="Candara" panose="020E0502030303020204" pitchFamily="34" charset="0"/>
              </a:rPr>
              <a:t>Hebreos 2.1</a:t>
            </a:r>
            <a:r>
              <a:rPr lang="es-PR" dirty="0">
                <a:latin typeface="Candara" panose="020E0502030303020204" pitchFamily="34" charset="0"/>
              </a:rPr>
              <a:t>)</a:t>
            </a:r>
          </a:p>
          <a:p>
            <a:pPr marL="609600" indent="-609600">
              <a:buNone/>
            </a:pPr>
            <a:r>
              <a:rPr lang="es-PR" dirty="0">
                <a:latin typeface="Candara" panose="020E0502030303020204" pitchFamily="34" charset="0"/>
              </a:rPr>
              <a:t>Dios cumple sus advertencias</a:t>
            </a:r>
          </a:p>
          <a:p>
            <a:pPr marL="609600" indent="-609600">
              <a:buNone/>
            </a:pP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a:p>
            <a:pPr marL="609600" indent="-609600">
              <a:buNone/>
            </a:pPr>
            <a:r>
              <a:rPr lang="es-PR" dirty="0">
                <a:latin typeface="Candara" panose="020E0502030303020204" pitchFamily="34" charset="0"/>
              </a:rPr>
              <a:t>El Autor de la salvación</a:t>
            </a:r>
          </a:p>
          <a:p>
            <a:pPr marL="609600" indent="-609600">
              <a:buNone/>
            </a:pP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a:p>
            <a:pPr marL="609600" indent="-609600">
              <a:buNone/>
            </a:pPr>
            <a:r>
              <a:rPr lang="es-PR" dirty="0">
                <a:latin typeface="Candara" panose="020E0502030303020204" pitchFamily="34" charset="0"/>
              </a:rPr>
              <a:t>Hermanos de Cristo por la salvación</a:t>
            </a:r>
          </a:p>
          <a:p>
            <a:pPr marL="609600" indent="-609600">
              <a:buNone/>
            </a:pPr>
            <a:r>
              <a:rPr lang="es-PR" dirty="0">
                <a:latin typeface="Candara" panose="020E0502030303020204" pitchFamily="34" charset="0"/>
              </a:rPr>
              <a:t>(</a:t>
            </a:r>
            <a:r>
              <a:rPr lang="es-PR" dirty="0">
                <a:solidFill>
                  <a:srgbClr val="FF0000"/>
                </a:solidFill>
                <a:latin typeface="Candara" panose="020E0502030303020204" pitchFamily="34" charset="0"/>
              </a:rPr>
              <a:t>Hebreos 2.11-18</a:t>
            </a:r>
            <a:r>
              <a:rPr lang="es-PR" dirty="0">
                <a:latin typeface="Candara" panose="020E0502030303020204" pitchFamily="34" charset="0"/>
              </a:rPr>
              <a:t>)</a:t>
            </a:r>
          </a:p>
          <a:p>
            <a:pPr marL="609600" indent="-609600">
              <a:buNone/>
            </a:pPr>
            <a:endParaRPr lang="es-PR" dirty="0">
              <a:latin typeface="Candara" panose="020E0502030303020204" pitchFamily="34" charset="0"/>
            </a:endParaRPr>
          </a:p>
        </p:txBody>
      </p:sp>
      <p:pic>
        <p:nvPicPr>
          <p:cNvPr id="4" name="Picture 2" descr="http://www.ebibleteacher.com/backgrnd/3crossesatsunset.jpg"/>
          <p:cNvPicPr>
            <a:picLocks noChangeAspect="1" noChangeArrowheads="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bwMode="auto">
          <a:xfrm>
            <a:off x="6809738" y="0"/>
            <a:ext cx="2337670" cy="1752600"/>
          </a:xfrm>
          <a:prstGeom prst="rect">
            <a:avLst/>
          </a:prstGeom>
          <a:noFill/>
          <a:effectLst>
            <a:softEdge rad="63500"/>
          </a:effectLst>
        </p:spPr>
      </p:pic>
    </p:spTree>
  </p:cSld>
  <p:clrMapOvr>
    <a:masterClrMapping/>
  </p:clrMapOvr>
  <p:transition>
    <p:fade thruBlk="1"/>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p:txBody>
          <a:bodyPr/>
          <a:lstStyle/>
          <a:p>
            <a:r>
              <a:rPr lang="es-ES" sz="2800" i="1" dirty="0">
                <a:latin typeface="Candara" panose="020E0502030303020204" pitchFamily="34" charset="0"/>
              </a:rPr>
              <a:t>"Porque el que santifica y los que son santificados, de uno son todos; por lo cual no se avergüenza de llamarlos hermanos…”</a:t>
            </a:r>
          </a:p>
          <a:p>
            <a:r>
              <a:rPr lang="es-ES" sz="2800" dirty="0">
                <a:latin typeface="Candara" panose="020E0502030303020204" pitchFamily="34" charset="0"/>
              </a:rPr>
              <a:t>La salvación por Cristo nos hace ahora hermanos y coherederos de Él.</a:t>
            </a:r>
          </a:p>
          <a:p>
            <a:pPr lvl="1"/>
            <a:r>
              <a:rPr lang="es-ES" sz="2400" i="1" dirty="0">
                <a:latin typeface="Candara" panose="020E0502030303020204" pitchFamily="34" charset="0"/>
              </a:rPr>
              <a:t>“Dios hace de los hijos de los hombres, hijos de Dios, porque Dios ha hecho del Hijo de Dios, hijo de hombre”. </a:t>
            </a:r>
          </a:p>
          <a:p>
            <a:pPr lvl="1">
              <a:buNone/>
            </a:pPr>
            <a:r>
              <a:rPr lang="es-ES" sz="2400" dirty="0">
                <a:latin typeface="Candara" panose="020E0502030303020204" pitchFamily="34" charset="0"/>
              </a:rPr>
              <a:t>					- Agustín de </a:t>
            </a:r>
            <a:r>
              <a:rPr lang="es-ES" sz="2400" dirty="0" err="1">
                <a:latin typeface="Candara" panose="020E0502030303020204" pitchFamily="34" charset="0"/>
              </a:rPr>
              <a:t>Hipona</a:t>
            </a:r>
            <a:endParaRPr lang="es-ES" sz="2400" dirty="0">
              <a:latin typeface="Candara" panose="020E0502030303020204" pitchFamily="34" charset="0"/>
            </a:endParaRPr>
          </a:p>
          <a:p>
            <a:endParaRPr lang="es-PR" dirty="0">
              <a:latin typeface="Candara" panose="020E0502030303020204" pitchFamily="34" charset="0"/>
            </a:endParaRPr>
          </a:p>
        </p:txBody>
      </p:sp>
    </p:spTree>
  </p:cSld>
  <p:clrMapOvr>
    <a:masterClrMapping/>
  </p:clrMapOvr>
  <p:transition>
    <p:fade thruBlk="1"/>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381000" y="2017713"/>
            <a:ext cx="8574088" cy="4114800"/>
          </a:xfrm>
        </p:spPr>
        <p:txBody>
          <a:bodyPr/>
          <a:lstStyle/>
          <a:p>
            <a:r>
              <a:rPr lang="es-ES" sz="2800" i="1" dirty="0">
                <a:latin typeface="Candara" panose="020E0502030303020204" pitchFamily="34" charset="0"/>
              </a:rPr>
              <a:t>"Pues no habéis recibido el espíritu de esclavitud para estar otra vez en temor, sino que habéis recibido el espíritu de adopción, por el cual clamamos: ¡Abba, Padre! El Espíritu mismo da testimonio a nuestro espíritu, de que somos hijos de Dios. Y si hijos, también herederos; herederos de Dios y coherederos con Cristo, si es que padecemos juntamente con él, para que juntamente con él seamos glorificados.“</a:t>
            </a:r>
          </a:p>
          <a:p>
            <a:pPr>
              <a:buNone/>
            </a:pPr>
            <a:r>
              <a:rPr lang="es-ES" sz="2800" dirty="0">
                <a:latin typeface="Candara" panose="020E0502030303020204" pitchFamily="34" charset="0"/>
              </a:rPr>
              <a:t>	(</a:t>
            </a:r>
            <a:r>
              <a:rPr lang="es-ES" sz="2800" dirty="0">
                <a:solidFill>
                  <a:srgbClr val="FF0000"/>
                </a:solidFill>
                <a:latin typeface="Candara" panose="020E0502030303020204" pitchFamily="34" charset="0"/>
              </a:rPr>
              <a:t>Romanos 8.15-17, RVR60</a:t>
            </a:r>
            <a:r>
              <a:rPr lang="es-ES" sz="2800" dirty="0">
                <a:latin typeface="Candara" panose="020E0502030303020204" pitchFamily="34" charset="0"/>
              </a:rPr>
              <a:t>)</a:t>
            </a:r>
            <a:endParaRPr lang="es-PR" sz="2800" dirty="0">
              <a:latin typeface="Candara" panose="020E0502030303020204" pitchFamily="34" charset="0"/>
            </a:endParaRPr>
          </a:p>
        </p:txBody>
      </p:sp>
    </p:spTree>
  </p:cSld>
  <p:clrMapOvr>
    <a:masterClrMapping/>
  </p:clrMapOvr>
  <p:transition>
    <p:fade thruBlk="1"/>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381000" y="2017713"/>
            <a:ext cx="8574088" cy="4114800"/>
          </a:xfrm>
        </p:spPr>
        <p:txBody>
          <a:bodyPr/>
          <a:lstStyle/>
          <a:p>
            <a:r>
              <a:rPr lang="es-ES" sz="2800" i="1" dirty="0">
                <a:latin typeface="Candara" panose="020E0502030303020204" pitchFamily="34" charset="0"/>
              </a:rPr>
              <a:t>" Así que, por cuanto los hijos participaron de carne y sangre, él también participó de lo mismo, para destruir por medio de la muerte al que tenía el imperio de la muerte, esto es, al diablo, y librar a todos los que por el temor de la muerte estaban durante toda la vida sujetos a servidumbre…”</a:t>
            </a:r>
          </a:p>
          <a:p>
            <a:pPr lvl="1"/>
            <a:r>
              <a:rPr lang="es-ES" sz="2400" dirty="0">
                <a:latin typeface="Candara" panose="020E0502030303020204" pitchFamily="34" charset="0"/>
              </a:rPr>
              <a:t>El que fue manifestado ser “Autor de la salvación” para los “muchos hijos”, </a:t>
            </a:r>
            <a:r>
              <a:rPr lang="es-ES" sz="2400" i="1" dirty="0">
                <a:latin typeface="Candara" panose="020E0502030303020204" pitchFamily="34" charset="0"/>
              </a:rPr>
              <a:t>confiando y sufriendo</a:t>
            </a:r>
            <a:r>
              <a:rPr lang="es-ES" sz="2400" dirty="0">
                <a:latin typeface="Candara" panose="020E0502030303020204" pitchFamily="34" charset="0"/>
              </a:rPr>
              <a:t> como ellos, debe por tanto venir a ser </a:t>
            </a:r>
            <a:r>
              <a:rPr lang="es-ES" sz="2400" i="1" dirty="0">
                <a:latin typeface="Candara" panose="020E0502030303020204" pitchFamily="34" charset="0"/>
              </a:rPr>
              <a:t>hombre</a:t>
            </a:r>
            <a:r>
              <a:rPr lang="es-ES" sz="2400" dirty="0">
                <a:latin typeface="Candara" panose="020E0502030303020204" pitchFamily="34" charset="0"/>
              </a:rPr>
              <a:t> como ellos, para que su muerte sea eficaz para ellos. </a:t>
            </a:r>
            <a:endParaRPr lang="es-PR" sz="2800" dirty="0">
              <a:latin typeface="Candara" panose="020E0502030303020204" pitchFamily="34" charset="0"/>
            </a:endParaRPr>
          </a:p>
        </p:txBody>
      </p:sp>
    </p:spTree>
  </p:cSld>
  <p:clrMapOvr>
    <a:masterClrMapping/>
  </p:clrMapOvr>
  <p:transition>
    <p:fade thruBlk="1"/>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152400" y="2133600"/>
            <a:ext cx="5943600" cy="4114800"/>
          </a:xfrm>
        </p:spPr>
        <p:txBody>
          <a:bodyPr/>
          <a:lstStyle/>
          <a:p>
            <a:r>
              <a:rPr lang="es-ES" sz="2800" dirty="0">
                <a:latin typeface="Candara" panose="020E0502030303020204" pitchFamily="34" charset="0"/>
              </a:rPr>
              <a:t>¿Recuerdan cuando </a:t>
            </a:r>
            <a:r>
              <a:rPr lang="es-ES" sz="2800" dirty="0" err="1">
                <a:latin typeface="Candara" panose="020E0502030303020204" pitchFamily="34" charset="0"/>
              </a:rPr>
              <a:t>Booz</a:t>
            </a:r>
            <a:r>
              <a:rPr lang="es-ES" sz="2800" dirty="0">
                <a:latin typeface="Candara" panose="020E0502030303020204" pitchFamily="34" charset="0"/>
              </a:rPr>
              <a:t> “rescató” a Rut, como su pariente más cercano que quiso redimirla?</a:t>
            </a:r>
          </a:p>
          <a:p>
            <a:r>
              <a:rPr lang="es-ES" sz="2800" dirty="0">
                <a:latin typeface="Candara" panose="020E0502030303020204" pitchFamily="34" charset="0"/>
              </a:rPr>
              <a:t>¡Así mismo hizo Cristo con nosotros; nuestra herencia perdida (la vida eterna) fue rescatada por Cristo, quien vino a ser nuestro pariente más cercano por su humanidad asumida, a fin de ser nuestro Redentor! </a:t>
            </a:r>
            <a:endParaRPr lang="es-PR" sz="2800" dirty="0">
              <a:latin typeface="Candara" panose="020E0502030303020204" pitchFamily="34" charset="0"/>
            </a:endParaRPr>
          </a:p>
        </p:txBody>
      </p:sp>
      <p:pic>
        <p:nvPicPr>
          <p:cNvPr id="133122" name="Picture 2" descr="http://www.2heartsnetwork.org/scourging.jpg"/>
          <p:cNvPicPr>
            <a:picLocks noChangeAspect="1" noChangeArrowheads="1"/>
          </p:cNvPicPr>
          <p:nvPr/>
        </p:nvPicPr>
        <p:blipFill>
          <a:blip r:embed="rId3">
            <a:lum contrast="20000"/>
          </a:blip>
          <a:srcRect/>
          <a:stretch>
            <a:fillRect/>
          </a:stretch>
        </p:blipFill>
        <p:spPr bwMode="auto">
          <a:xfrm>
            <a:off x="6019800" y="1981200"/>
            <a:ext cx="3124200" cy="4660264"/>
          </a:xfrm>
          <a:prstGeom prst="rect">
            <a:avLst/>
          </a:prstGeom>
          <a:noFill/>
          <a:effectLst>
            <a:softEdge rad="63500"/>
          </a:effectLst>
        </p:spPr>
      </p:pic>
    </p:spTree>
  </p:cSld>
  <p:clrMapOvr>
    <a:masterClrMapping/>
  </p:clrMapOvr>
  <p:transition>
    <p:fade thruBlk="1"/>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533400" y="2017713"/>
            <a:ext cx="8421688" cy="4114800"/>
          </a:xfrm>
        </p:spPr>
        <p:txBody>
          <a:bodyPr/>
          <a:lstStyle/>
          <a:p>
            <a:r>
              <a:rPr lang="es-ES" sz="2600" i="1" dirty="0">
                <a:latin typeface="Candara" panose="020E0502030303020204" pitchFamily="34" charset="0"/>
              </a:rPr>
              <a:t>“Porque ciertamente no socorrió a los ángeles, sino que socorrió a la descendencia de Abraham. Por lo cual debía ser en todo semejante a sus hermanos, para venir a ser misericordioso y fiel sumo sacerdote en lo que a Dios se refiere, para expiar los pecados del pueblo. Pues en cuanto él mismo padeció siendo tentado, es poderoso para socorrer a los que son tentados." </a:t>
            </a:r>
          </a:p>
          <a:p>
            <a:pPr>
              <a:buNone/>
            </a:pPr>
            <a:r>
              <a:rPr lang="es-ES" sz="2600" dirty="0">
                <a:latin typeface="Candara" panose="020E0502030303020204" pitchFamily="34" charset="0"/>
              </a:rPr>
              <a:t>	(</a:t>
            </a:r>
            <a:r>
              <a:rPr lang="es-ES" sz="2600" dirty="0">
                <a:solidFill>
                  <a:srgbClr val="FF0000"/>
                </a:solidFill>
                <a:latin typeface="Candara" panose="020E0502030303020204" pitchFamily="34" charset="0"/>
              </a:rPr>
              <a:t>Hebreos 2.11-18, RVR60</a:t>
            </a:r>
            <a:r>
              <a:rPr lang="es-ES" sz="2600" dirty="0">
                <a:latin typeface="Candara" panose="020E0502030303020204" pitchFamily="34" charset="0"/>
              </a:rPr>
              <a:t>)</a:t>
            </a:r>
            <a:endParaRPr lang="es-PR" sz="2600" dirty="0">
              <a:latin typeface="Candara" panose="020E0502030303020204" pitchFamily="34" charset="0"/>
            </a:endParaRPr>
          </a:p>
        </p:txBody>
      </p:sp>
    </p:spTree>
  </p:cSld>
  <p:clrMapOvr>
    <a:masterClrMapping/>
  </p:clrMapOvr>
  <p:transition>
    <p:fade thruBlk="1"/>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381000" y="2017713"/>
            <a:ext cx="8574088" cy="4114800"/>
          </a:xfrm>
        </p:spPr>
        <p:txBody>
          <a:bodyPr/>
          <a:lstStyle/>
          <a:p>
            <a:r>
              <a:rPr lang="es-ES" sz="2800" dirty="0">
                <a:latin typeface="Candara" panose="020E0502030303020204" pitchFamily="34" charset="0"/>
              </a:rPr>
              <a:t>Entonces Cristo venció el imperio de la muerte (al Diablo) por medio de la muerte.</a:t>
            </a:r>
          </a:p>
          <a:p>
            <a:r>
              <a:rPr lang="es-ES" sz="2800" i="1" dirty="0">
                <a:latin typeface="Candara" panose="020E0502030303020204" pitchFamily="34" charset="0"/>
              </a:rPr>
              <a:t>“Jesús, sufriendo la muerte, venció; Satanás, sembrando la muerte, sucumbió”  </a:t>
            </a:r>
            <a:r>
              <a:rPr lang="es-ES" sz="2800" dirty="0">
                <a:latin typeface="Candara" panose="020E0502030303020204" pitchFamily="34" charset="0"/>
              </a:rPr>
              <a:t>- </a:t>
            </a:r>
            <a:r>
              <a:rPr lang="es-ES" sz="2800" dirty="0" err="1">
                <a:latin typeface="Candara" panose="020E0502030303020204" pitchFamily="34" charset="0"/>
              </a:rPr>
              <a:t>Bengel</a:t>
            </a:r>
            <a:r>
              <a:rPr lang="es-ES" sz="2800" dirty="0">
                <a:latin typeface="Candara" panose="020E0502030303020204" pitchFamily="34" charset="0"/>
              </a:rPr>
              <a:t>.</a:t>
            </a:r>
          </a:p>
          <a:p>
            <a:pPr lvl="1"/>
            <a:r>
              <a:rPr lang="es-ES" sz="2400" dirty="0">
                <a:latin typeface="Candara" panose="020E0502030303020204" pitchFamily="34" charset="0"/>
              </a:rPr>
              <a:t>Así como David cortó la cabeza a Goliat con la misma espada del gigante con la cual éste solía ganarse las victorias, viniendo para redimir al hombre, Cristo se hizo en cierto sentido el lazo para destruir al diablo; porque en él había su humanidad para atraer hacia sí al devorador, su divinidad para traspasarlo, su aparente debilidad para provocarlo, y el poder escondido para fulminar al hambriento destruidor. </a:t>
            </a:r>
            <a:endParaRPr lang="es-PR" sz="2800" dirty="0">
              <a:latin typeface="Candara" panose="020E0502030303020204" pitchFamily="34" charset="0"/>
            </a:endParaRPr>
          </a:p>
        </p:txBody>
      </p:sp>
    </p:spTree>
  </p:cSld>
  <p:clrMapOvr>
    <a:masterClrMapping/>
  </p:clrMapOvr>
  <p:transition>
    <p:fade thruBlk="1"/>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381000" y="2017713"/>
            <a:ext cx="5257800" cy="4114800"/>
          </a:xfrm>
        </p:spPr>
        <p:txBody>
          <a:bodyPr/>
          <a:lstStyle/>
          <a:p>
            <a:r>
              <a:rPr lang="es-ES" sz="2800" i="1" dirty="0">
                <a:latin typeface="Candara" panose="020E0502030303020204" pitchFamily="34" charset="0"/>
              </a:rPr>
              <a:t>"Por eso me ama el Padre, porque yo pongo mi vida, para volverla a tomar. Nadie me la quita, sino que yo de mí mismo la pongo. </a:t>
            </a:r>
            <a:r>
              <a:rPr lang="es-ES" sz="2800" i="1" u="sng" dirty="0">
                <a:latin typeface="Candara" panose="020E0502030303020204" pitchFamily="34" charset="0"/>
              </a:rPr>
              <a:t>Tengo poder para ponerla, y tengo poder para volverla a tomar.</a:t>
            </a:r>
            <a:r>
              <a:rPr lang="es-ES" sz="2800" i="1" dirty="0">
                <a:latin typeface="Candara" panose="020E0502030303020204" pitchFamily="34" charset="0"/>
              </a:rPr>
              <a:t> Este mandamiento recibí de mi Padre." </a:t>
            </a:r>
            <a:r>
              <a:rPr lang="es-ES" sz="2800" dirty="0">
                <a:latin typeface="Candara" panose="020E0502030303020204" pitchFamily="34" charset="0"/>
              </a:rPr>
              <a:t>(</a:t>
            </a:r>
            <a:r>
              <a:rPr lang="es-ES" sz="2800" dirty="0">
                <a:solidFill>
                  <a:srgbClr val="FF0000"/>
                </a:solidFill>
                <a:latin typeface="Candara" panose="020E0502030303020204" pitchFamily="34" charset="0"/>
              </a:rPr>
              <a:t>Juan 10.17-18, RVR60</a:t>
            </a:r>
            <a:r>
              <a:rPr lang="es-ES" sz="2800" dirty="0">
                <a:latin typeface="Candara" panose="020E0502030303020204" pitchFamily="34" charset="0"/>
              </a:rPr>
              <a:t>)</a:t>
            </a:r>
            <a:endParaRPr lang="es-PR" sz="2800" dirty="0">
              <a:latin typeface="Candara" panose="020E0502030303020204" pitchFamily="34" charset="0"/>
            </a:endParaRPr>
          </a:p>
        </p:txBody>
      </p:sp>
      <p:pic>
        <p:nvPicPr>
          <p:cNvPr id="163842" name="Picture 2" descr="&quot;The Found Sheep&quot; Print"/>
          <p:cNvPicPr>
            <a:picLocks noChangeAspect="1" noChangeArrowheads="1"/>
          </p:cNvPicPr>
          <p:nvPr/>
        </p:nvPicPr>
        <p:blipFill>
          <a:blip r:embed="rId3">
            <a:lum contrast="20000"/>
          </a:blip>
          <a:srcRect/>
          <a:stretch>
            <a:fillRect/>
          </a:stretch>
        </p:blipFill>
        <p:spPr bwMode="auto">
          <a:xfrm>
            <a:off x="5486400" y="1817687"/>
            <a:ext cx="3611626" cy="5047303"/>
          </a:xfrm>
          <a:prstGeom prst="rect">
            <a:avLst/>
          </a:prstGeom>
          <a:noFill/>
          <a:effectLst>
            <a:softEdge rad="63500"/>
          </a:effectLst>
        </p:spPr>
      </p:pic>
    </p:spTree>
  </p:cSld>
  <p:clrMapOvr>
    <a:masterClrMapping/>
  </p:clrMapOvr>
  <p:transition>
    <p:fade thruBlk="1"/>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p:txBody>
          <a:bodyPr/>
          <a:lstStyle/>
          <a:p>
            <a:r>
              <a:rPr lang="es-ES" sz="2800" dirty="0">
                <a:latin typeface="Candara" panose="020E0502030303020204" pitchFamily="34" charset="0"/>
              </a:rPr>
              <a:t>Cristo murió por todos (</a:t>
            </a:r>
            <a:r>
              <a:rPr lang="es-ES" sz="2800" dirty="0">
                <a:solidFill>
                  <a:srgbClr val="FF0000"/>
                </a:solidFill>
                <a:latin typeface="Candara" panose="020E0502030303020204" pitchFamily="34" charset="0"/>
              </a:rPr>
              <a:t>v. 9</a:t>
            </a:r>
            <a:r>
              <a:rPr lang="es-ES" sz="2800" dirty="0">
                <a:latin typeface="Candara" panose="020E0502030303020204" pitchFamily="34" charset="0"/>
              </a:rPr>
              <a:t>) pero su redención se hace efectiva a aquellos pecadores que creen en su nombre (los hijos de Abraham por la fe).</a:t>
            </a:r>
          </a:p>
          <a:p>
            <a:r>
              <a:rPr lang="es-ES" sz="2800" i="1" dirty="0">
                <a:latin typeface="Candara" panose="020E0502030303020204" pitchFamily="34" charset="0"/>
              </a:rPr>
              <a:t>"Sabed, por tanto, que los que son de fe, éstos son hijos de Abraham.“</a:t>
            </a:r>
          </a:p>
          <a:p>
            <a:pPr>
              <a:buNone/>
            </a:pPr>
            <a:r>
              <a:rPr lang="es-ES" dirty="0">
                <a:latin typeface="Candara" panose="020E0502030303020204" pitchFamily="34" charset="0"/>
              </a:rPr>
              <a:t>	</a:t>
            </a:r>
            <a:r>
              <a:rPr lang="es-ES" sz="2800" dirty="0">
                <a:latin typeface="Candara" panose="020E0502030303020204" pitchFamily="34" charset="0"/>
              </a:rPr>
              <a:t>(</a:t>
            </a:r>
            <a:r>
              <a:rPr lang="es-ES" sz="2800" dirty="0">
                <a:solidFill>
                  <a:srgbClr val="FF0000"/>
                </a:solidFill>
                <a:latin typeface="Candara" panose="020E0502030303020204" pitchFamily="34" charset="0"/>
              </a:rPr>
              <a:t>Gálatas 3.7, RVR60</a:t>
            </a:r>
            <a:r>
              <a:rPr lang="es-ES" sz="2800" dirty="0">
                <a:latin typeface="Candara" panose="020E0502030303020204" pitchFamily="34" charset="0"/>
              </a:rPr>
              <a:t>)</a:t>
            </a:r>
            <a:endParaRPr lang="es-ES" dirty="0">
              <a:latin typeface="Candara" panose="020E0502030303020204" pitchFamily="34" charset="0"/>
            </a:endParaRPr>
          </a:p>
          <a:p>
            <a:r>
              <a:rPr lang="es-ES" sz="2800" dirty="0">
                <a:latin typeface="Candara" panose="020E0502030303020204" pitchFamily="34" charset="0"/>
              </a:rPr>
              <a:t>Contrario a lo que se dice en Puerto Rico, no todos son hijos de Dios; sólo los que creen en su Hijo Jesucristo como salvador.</a:t>
            </a:r>
            <a:endParaRPr lang="es-PR" sz="2800" dirty="0">
              <a:latin typeface="Candara" panose="020E0502030303020204" pitchFamily="34" charset="0"/>
            </a:endParaRPr>
          </a:p>
        </p:txBody>
      </p:sp>
    </p:spTree>
  </p:cSld>
  <p:clrMapOvr>
    <a:masterClrMapping/>
  </p:clrMapOvr>
  <p:transition>
    <p:fade thruBlk="1"/>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609600" y="2017713"/>
            <a:ext cx="4724400" cy="4114800"/>
          </a:xfrm>
        </p:spPr>
        <p:txBody>
          <a:bodyPr/>
          <a:lstStyle/>
          <a:p>
            <a:r>
              <a:rPr lang="es-ES" sz="2800" dirty="0">
                <a:latin typeface="Candara" panose="020E0502030303020204" pitchFamily="34" charset="0"/>
              </a:rPr>
              <a:t>Cristo se hizo hombre, para que siendo tentado pudiera identificarse con los que son tentados.</a:t>
            </a:r>
          </a:p>
          <a:p>
            <a:r>
              <a:rPr lang="es-ES" sz="2800" dirty="0">
                <a:latin typeface="Candara" panose="020E0502030303020204" pitchFamily="34" charset="0"/>
              </a:rPr>
              <a:t>No sólo como Dios conoce nuestras pruebas, sino también como hombre las conoce por el sentir de la experiencia.</a:t>
            </a:r>
          </a:p>
        </p:txBody>
      </p:sp>
      <p:pic>
        <p:nvPicPr>
          <p:cNvPr id="8" name="Picture 7" descr="Jesús Meditando.jpg"/>
          <p:cNvPicPr>
            <a:picLocks noChangeAspect="1"/>
          </p:cNvPicPr>
          <p:nvPr/>
        </p:nvPicPr>
        <p:blipFill>
          <a:blip r:embed="rId3" cstate="screen">
            <a:lum/>
            <a:extLst>
              <a:ext uri="{28A0092B-C50C-407E-A947-70E740481C1C}">
                <a14:useLocalDpi xmlns:a14="http://schemas.microsoft.com/office/drawing/2010/main"/>
              </a:ext>
            </a:extLst>
          </a:blip>
          <a:stretch>
            <a:fillRect/>
          </a:stretch>
        </p:blipFill>
        <p:spPr>
          <a:xfrm>
            <a:off x="5257800" y="1905000"/>
            <a:ext cx="3773404" cy="4419600"/>
          </a:xfrm>
          <a:prstGeom prst="rect">
            <a:avLst/>
          </a:prstGeom>
          <a:effectLst>
            <a:softEdge rad="63500"/>
          </a:effectLst>
        </p:spPr>
      </p:pic>
    </p:spTree>
  </p:cSld>
  <p:clrMapOvr>
    <a:masterClrMapping/>
  </p:clrMapOvr>
  <p:transition>
    <p:fade thruBlk="1"/>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pic>
        <p:nvPicPr>
          <p:cNvPr id="8" name="Picture 7" descr="diap028.jpg"/>
          <p:cNvPicPr>
            <a:picLocks noChangeAspect="1"/>
          </p:cNvPicPr>
          <p:nvPr/>
        </p:nvPicPr>
        <p:blipFill>
          <a:blip r:embed="rId3" cstate="screen">
            <a:lum contrast="10000"/>
            <a:extLst>
              <a:ext uri="{28A0092B-C50C-407E-A947-70E740481C1C}">
                <a14:useLocalDpi xmlns:a14="http://schemas.microsoft.com/office/drawing/2010/main"/>
              </a:ext>
            </a:extLst>
          </a:blip>
          <a:srcRect/>
          <a:stretch>
            <a:fillRect/>
          </a:stretch>
        </p:blipFill>
        <p:spPr>
          <a:xfrm>
            <a:off x="0" y="0"/>
            <a:ext cx="9144000" cy="6858000"/>
          </a:xfrm>
          <a:prstGeom prst="rect">
            <a:avLst/>
          </a:prstGeom>
        </p:spPr>
      </p:pic>
      <p:sp>
        <p:nvSpPr>
          <p:cNvPr id="9" name="TextBox 8"/>
          <p:cNvSpPr txBox="1"/>
          <p:nvPr/>
        </p:nvSpPr>
        <p:spPr>
          <a:xfrm>
            <a:off x="5181600" y="0"/>
            <a:ext cx="3962400" cy="6858000"/>
          </a:xfrm>
          <a:prstGeom prst="rect">
            <a:avLst/>
          </a:prstGeom>
          <a:solidFill>
            <a:schemeClr val="bg1"/>
          </a:solidFill>
        </p:spPr>
        <p:txBody>
          <a:bodyPr wrap="square" rtlCol="0">
            <a:noAutofit/>
          </a:bodyPr>
          <a:lstStyle/>
          <a:p>
            <a:r>
              <a:rPr lang="es-ES" sz="3200" i="1" dirty="0"/>
              <a:t>"Porque no tenemos un sumo sacerdote que no pueda compadecerse de nuestras debilidades, sino uno que fue tentado en todo según nuestra semejanza, pero sin pecado." </a:t>
            </a:r>
          </a:p>
          <a:p>
            <a:endParaRPr lang="es-ES" sz="3200" i="1" dirty="0"/>
          </a:p>
          <a:p>
            <a:pPr>
              <a:buNone/>
            </a:pPr>
            <a:r>
              <a:rPr lang="es-ES" sz="3200" dirty="0"/>
              <a:t>	- </a:t>
            </a:r>
            <a:r>
              <a:rPr lang="es-ES" sz="3200" dirty="0">
                <a:solidFill>
                  <a:srgbClr val="FF0000"/>
                </a:solidFill>
              </a:rPr>
              <a:t>Hebreos 4.15</a:t>
            </a:r>
            <a:r>
              <a:rPr lang="es-ES" sz="3200" dirty="0"/>
              <a:t> </a:t>
            </a:r>
          </a:p>
          <a:p>
            <a:endParaRPr lang="es-PR" sz="3200" dirty="0"/>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question%10mark"/>
          <p:cNvPicPr>
            <a:picLocks noChangeAspect="1" noChangeArrowheads="1"/>
          </p:cNvPicPr>
          <p:nvPr/>
        </p:nvPicPr>
        <p:blipFill>
          <a:blip r:embed="rId3"/>
          <a:srcRect/>
          <a:stretch>
            <a:fillRect/>
          </a:stretch>
        </p:blipFill>
        <p:spPr bwMode="auto">
          <a:xfrm>
            <a:off x="0" y="163513"/>
            <a:ext cx="9144000" cy="6530975"/>
          </a:xfrm>
          <a:prstGeom prst="rect">
            <a:avLst/>
          </a:prstGeom>
          <a:noFill/>
          <a:ln w="9525">
            <a:noFill/>
            <a:miter lim="800000"/>
            <a:headEnd/>
            <a:tailEnd/>
          </a:ln>
        </p:spPr>
      </p:pic>
      <p:sp>
        <p:nvSpPr>
          <p:cNvPr id="227330" name="Rectangle 2"/>
          <p:cNvSpPr>
            <a:spLocks noGrp="1" noChangeArrowheads="1"/>
          </p:cNvSpPr>
          <p:nvPr>
            <p:ph type="title"/>
          </p:nvPr>
        </p:nvSpPr>
        <p:spPr>
          <a:xfrm>
            <a:off x="533400" y="685800"/>
            <a:ext cx="4411663" cy="990600"/>
          </a:xfrm>
          <a:solidFill>
            <a:schemeClr val="bg1">
              <a:alpha val="50195"/>
            </a:schemeClr>
          </a:solidFill>
        </p:spPr>
        <p:txBody>
          <a:bodyPr/>
          <a:lstStyle/>
          <a:p>
            <a:r>
              <a:rPr lang="es-PR">
                <a:latin typeface="Candara" panose="020E0502030303020204" pitchFamily="34" charset="0"/>
              </a:rPr>
              <a:t>Para Considerar</a:t>
            </a:r>
          </a:p>
        </p:txBody>
      </p:sp>
      <p:sp>
        <p:nvSpPr>
          <p:cNvPr id="227331" name="Rectangle 3"/>
          <p:cNvSpPr>
            <a:spLocks noGrp="1" noChangeArrowheads="1"/>
          </p:cNvSpPr>
          <p:nvPr>
            <p:ph type="body" idx="1"/>
          </p:nvPr>
        </p:nvSpPr>
        <p:spPr>
          <a:xfrm>
            <a:off x="3998913" y="2438400"/>
            <a:ext cx="4840287" cy="3240088"/>
          </a:xfrm>
          <a:noFill/>
        </p:spPr>
        <p:txBody>
          <a:bodyPr/>
          <a:lstStyle/>
          <a:p>
            <a:r>
              <a:rPr lang="es-PR" sz="3600" dirty="0">
                <a:latin typeface="Candara" panose="020E0502030303020204" pitchFamily="34" charset="0"/>
              </a:rPr>
              <a:t>¿Cuál es el gran problema de la humanidad?</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fade">
                                      <p:cBhvr>
                                        <p:cTn id="7" dur="2000"/>
                                        <p:tgtEl>
                                          <p:spTgt spid="22733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27331">
                                            <p:txEl>
                                              <p:pRg st="0" end="0"/>
                                            </p:txEl>
                                          </p:spTgt>
                                        </p:tgtEl>
                                        <p:attrNameLst>
                                          <p:attrName>style.visibility</p:attrName>
                                        </p:attrNameLst>
                                      </p:cBhvr>
                                      <p:to>
                                        <p:strVal val="visible"/>
                                      </p:to>
                                    </p:set>
                                    <p:animEffect transition="in" filter="fade">
                                      <p:cBhvr>
                                        <p:cTn id="11" dur="2000"/>
                                        <p:tgtEl>
                                          <p:spTgt spid="227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0" y="1981200"/>
            <a:ext cx="4876800" cy="4114800"/>
          </a:xfrm>
        </p:spPr>
        <p:txBody>
          <a:bodyPr/>
          <a:lstStyle/>
          <a:p>
            <a:r>
              <a:rPr lang="es-ES" sz="2800" dirty="0">
                <a:latin typeface="Candara" panose="020E0502030303020204" pitchFamily="34" charset="0"/>
              </a:rPr>
              <a:t>Así como el sumo sacerdote entraba al Lugar Santísimo a hacer expiación por los pecados de pueblo (en el Día de la Expiación), asimismo Cristo expió nuestros pecados, pero con su propia sangre.</a:t>
            </a:r>
            <a:endParaRPr lang="es-ES" sz="2800" i="1" dirty="0">
              <a:latin typeface="Candara" panose="020E0502030303020204" pitchFamily="34" charset="0"/>
            </a:endParaRPr>
          </a:p>
          <a:p>
            <a:pPr>
              <a:buNone/>
            </a:pPr>
            <a:r>
              <a:rPr lang="es-ES" sz="2800" dirty="0">
                <a:latin typeface="Candara" panose="020E0502030303020204" pitchFamily="34" charset="0"/>
              </a:rPr>
              <a:t>	(</a:t>
            </a:r>
            <a:r>
              <a:rPr lang="es-ES" sz="2800" dirty="0">
                <a:solidFill>
                  <a:srgbClr val="FF0000"/>
                </a:solidFill>
                <a:latin typeface="Candara" panose="020E0502030303020204" pitchFamily="34" charset="0"/>
              </a:rPr>
              <a:t>Hebreos 4.15, RVR60</a:t>
            </a:r>
            <a:r>
              <a:rPr lang="es-ES" sz="2800" dirty="0">
                <a:latin typeface="Candara" panose="020E0502030303020204" pitchFamily="34" charset="0"/>
              </a:rPr>
              <a:t>)</a:t>
            </a:r>
          </a:p>
        </p:txBody>
      </p:sp>
      <p:pic>
        <p:nvPicPr>
          <p:cNvPr id="6" name="Picture 2" descr="http://i109.photobucket.com/albums/n45/tracyyoungtv/HighPriestatHolyofHolies.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10201" y="1143000"/>
            <a:ext cx="2057399" cy="2947564"/>
          </a:xfrm>
          <a:prstGeom prst="rect">
            <a:avLst/>
          </a:prstGeom>
          <a:noFill/>
          <a:effectLst>
            <a:softEdge rad="63500"/>
          </a:effectLst>
        </p:spPr>
      </p:pic>
      <p:pic>
        <p:nvPicPr>
          <p:cNvPr id="8" name="Picture 7" descr="diap010.jpg"/>
          <p:cNvPicPr>
            <a:picLocks noChangeAspect="1"/>
          </p:cNvPicPr>
          <p:nvPr/>
        </p:nvPicPr>
        <p:blipFill>
          <a:blip r:embed="rId4" cstate="screen">
            <a:lum contrast="20000"/>
            <a:extLst>
              <a:ext uri="{28A0092B-C50C-407E-A947-70E740481C1C}">
                <a14:useLocalDpi xmlns:a14="http://schemas.microsoft.com/office/drawing/2010/main"/>
              </a:ext>
            </a:extLst>
          </a:blip>
          <a:srcRect/>
          <a:stretch>
            <a:fillRect/>
          </a:stretch>
        </p:blipFill>
        <p:spPr>
          <a:xfrm>
            <a:off x="7035800" y="3695700"/>
            <a:ext cx="2108200" cy="3162300"/>
          </a:xfrm>
          <a:prstGeom prst="rect">
            <a:avLst/>
          </a:prstGeom>
          <a:effectLst>
            <a:softEdge rad="63500"/>
          </a:effectLst>
        </p:spPr>
      </p:pic>
      <p:pic>
        <p:nvPicPr>
          <p:cNvPr id="1026" name="Picture 2"/>
          <p:cNvPicPr>
            <a:picLocks noChangeAspect="1" noChangeArrowheads="1"/>
          </p:cNvPicPr>
          <p:nvPr/>
        </p:nvPicPr>
        <p:blipFill>
          <a:blip r:embed="rId5">
            <a:lum contrast="10000"/>
          </a:blip>
          <a:srcRect/>
          <a:stretch>
            <a:fillRect/>
          </a:stretch>
        </p:blipFill>
        <p:spPr bwMode="auto">
          <a:xfrm>
            <a:off x="4736005" y="4343400"/>
            <a:ext cx="2350595" cy="2209800"/>
          </a:xfrm>
          <a:prstGeom prst="rect">
            <a:avLst/>
          </a:prstGeom>
          <a:noFill/>
          <a:ln w="9525">
            <a:noFill/>
            <a:miter lim="800000"/>
            <a:headEnd/>
            <a:tailEnd/>
          </a:ln>
          <a:effectLst/>
        </p:spPr>
      </p:pic>
    </p:spTree>
  </p:cSld>
  <p:clrMapOvr>
    <a:masterClrMapping/>
  </p:clrMapOvr>
  <p:transition>
    <p:fade thruBlk="1"/>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9" name="TextBox 8"/>
          <p:cNvSpPr txBox="1"/>
          <p:nvPr/>
        </p:nvSpPr>
        <p:spPr>
          <a:xfrm>
            <a:off x="0" y="0"/>
            <a:ext cx="9144000" cy="6858000"/>
          </a:xfrm>
          <a:prstGeom prst="rect">
            <a:avLst/>
          </a:prstGeom>
          <a:blipFill>
            <a:blip r:embed="rId3">
              <a:duotone>
                <a:schemeClr val="accent3">
                  <a:shade val="45000"/>
                  <a:satMod val="135000"/>
                </a:schemeClr>
                <a:prstClr val="white"/>
              </a:duotone>
            </a:blip>
            <a:tile tx="0" ty="0" sx="100000" sy="100000" flip="none" algn="tl"/>
          </a:blipFill>
        </p:spPr>
        <p:txBody>
          <a:bodyPr wrap="square" rtlCol="0">
            <a:noAutofit/>
          </a:bodyPr>
          <a:lstStyle/>
          <a:p>
            <a:pPr algn="ctr">
              <a:buNone/>
            </a:pPr>
            <a:r>
              <a:rPr lang="es-E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"El es la imagen del Dios invisible, el primogénito de toda creación. Porque en él fueron creadas todas las cosas, las que hay en los cielos y las que hay en la tierra, visibles e invisibles; sean tronos, sean dominios, sean principados, sean potestades; todo fue creado por medio de él y para él. Y él es antes de todas las cosas, y todas las cosas en él subsisten; y él es la cabeza del cuerpo que es la iglesia, él que es el principio, el primogénito de entre los muertos, para que en todo tenga la preeminencia; por cuanto agradó al Padre que en él habitase toda plenitud, y por medio de él reconciliar consigo todas las cosas, así las que están en la tierra como las que están en los cielos, haciendo la paz mediante la sangre de su cruz.“</a:t>
            </a:r>
          </a:p>
          <a:p>
            <a:pPr algn="ctr">
              <a:buNone/>
            </a:pPr>
            <a:r>
              <a:rPr lang="es-E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(Colosenses 1.15-20, RVR60)</a:t>
            </a:r>
          </a:p>
        </p:txBody>
      </p:sp>
    </p:spTree>
  </p:cSld>
  <p:clrMapOvr>
    <a:masterClrMapping/>
  </p:clrMapOvr>
  <p:transition>
    <p:fade thruBlk="1"/>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ES" dirty="0">
                <a:latin typeface="Candara" panose="020E0502030303020204" pitchFamily="34" charset="0"/>
              </a:rPr>
              <a:t>Pensemos…</a:t>
            </a:r>
          </a:p>
        </p:txBody>
      </p:sp>
      <p:sp>
        <p:nvSpPr>
          <p:cNvPr id="8" name="Content Placeholder 7"/>
          <p:cNvSpPr>
            <a:spLocks noGrp="1"/>
          </p:cNvSpPr>
          <p:nvPr>
            <p:ph idx="1"/>
          </p:nvPr>
        </p:nvSpPr>
        <p:spPr/>
        <p:txBody>
          <a:bodyPr/>
          <a:lstStyle/>
          <a:p>
            <a:r>
              <a:rPr lang="es-ES" dirty="0">
                <a:latin typeface="Candara" panose="020E0502030303020204" pitchFamily="34" charset="0"/>
              </a:rPr>
              <a:t>Hemos aprendido mucho en cuanto a la obra realizada por Cristo por medio de su encarnación. Veamos un resumen:</a:t>
            </a:r>
          </a:p>
          <a:p>
            <a:pPr lvl="1"/>
            <a:r>
              <a:rPr lang="es-ES" dirty="0">
                <a:latin typeface="Candara" panose="020E0502030303020204" pitchFamily="34" charset="0"/>
              </a:rPr>
              <a:t>Nos dio la salvación y una posición de hijos de Dios. </a:t>
            </a:r>
          </a:p>
          <a:p>
            <a:pPr lvl="1"/>
            <a:r>
              <a:rPr lang="es-ES" dirty="0">
                <a:latin typeface="Candara" panose="020E0502030303020204" pitchFamily="34" charset="0"/>
              </a:rPr>
              <a:t>Nos dio poder sobre Satanás para no temer más a la muerte. </a:t>
            </a:r>
          </a:p>
          <a:p>
            <a:pPr lvl="1"/>
            <a:r>
              <a:rPr lang="es-ES" dirty="0">
                <a:latin typeface="Candara" panose="020E0502030303020204" pitchFamily="34" charset="0"/>
              </a:rPr>
              <a:t>Nos comprende y ayuda en nuestras necesidades.</a:t>
            </a:r>
          </a:p>
        </p:txBody>
      </p:sp>
    </p:spTree>
  </p:cSld>
  <p:clrMapOvr>
    <a:masterClrMapping/>
  </p:clrMapOvr>
  <p:transition>
    <p:fade thruBlk="1"/>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ES" dirty="0">
                <a:latin typeface="Candara" panose="020E0502030303020204" pitchFamily="34" charset="0"/>
              </a:rPr>
              <a:t>Pensemos…</a:t>
            </a:r>
          </a:p>
        </p:txBody>
      </p:sp>
      <p:sp>
        <p:nvSpPr>
          <p:cNvPr id="8" name="Content Placeholder 7"/>
          <p:cNvSpPr>
            <a:spLocks noGrp="1"/>
          </p:cNvSpPr>
          <p:nvPr>
            <p:ph idx="1"/>
          </p:nvPr>
        </p:nvSpPr>
        <p:spPr/>
        <p:txBody>
          <a:bodyPr/>
          <a:lstStyle/>
          <a:p>
            <a:r>
              <a:rPr lang="es-ES" dirty="0">
                <a:latin typeface="Candara" panose="020E0502030303020204" pitchFamily="34" charset="0"/>
              </a:rPr>
              <a:t>Piense en qué manera puede aplicar estas verdades a su vida y compártalas con algún hermano de la familia de Dios.</a:t>
            </a:r>
          </a:p>
          <a:p>
            <a:r>
              <a:rPr lang="es-ES" dirty="0">
                <a:latin typeface="Candara" panose="020E0502030303020204" pitchFamily="34" charset="0"/>
              </a:rPr>
              <a:t>Según </a:t>
            </a:r>
            <a:r>
              <a:rPr lang="es-ES" dirty="0">
                <a:solidFill>
                  <a:srgbClr val="FF0000"/>
                </a:solidFill>
                <a:latin typeface="Candara" panose="020E0502030303020204" pitchFamily="34" charset="0"/>
              </a:rPr>
              <a:t>Hebreos 2:5–18</a:t>
            </a:r>
            <a:r>
              <a:rPr lang="es-ES" dirty="0">
                <a:latin typeface="Candara" panose="020E0502030303020204" pitchFamily="34" charset="0"/>
              </a:rPr>
              <a:t>, ¿Con qué recursos cuenta usted como creyente?</a:t>
            </a:r>
          </a:p>
        </p:txBody>
      </p:sp>
    </p:spTree>
  </p:cSld>
  <p:clrMapOvr>
    <a:masterClrMapping/>
  </p:clrMapOvr>
  <p:transition>
    <p:fade thruBlk="1"/>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a:latin typeface="Candara" panose="020E0502030303020204" pitchFamily="34" charset="0"/>
              </a:rPr>
              <a:t>Aplicaciones</a:t>
            </a:r>
          </a:p>
        </p:txBody>
      </p:sp>
      <p:sp>
        <p:nvSpPr>
          <p:cNvPr id="104451" name="Rectangle 3"/>
          <p:cNvSpPr>
            <a:spLocks noGrp="1" noChangeArrowheads="1"/>
          </p:cNvSpPr>
          <p:nvPr>
            <p:ph type="body" idx="1"/>
          </p:nvPr>
        </p:nvSpPr>
        <p:spPr>
          <a:xfrm>
            <a:off x="533400" y="2017713"/>
            <a:ext cx="8421688" cy="4114800"/>
          </a:xfrm>
        </p:spPr>
        <p:txBody>
          <a:bodyPr/>
          <a:lstStyle/>
          <a:p>
            <a:r>
              <a:rPr lang="es-ES" sz="2800" dirty="0">
                <a:latin typeface="Candara" panose="020E0502030303020204" pitchFamily="34" charset="0"/>
              </a:rPr>
              <a:t>Fallar en atender a la palabra de Dios es un pecado de serias consecuencias (</a:t>
            </a:r>
            <a:r>
              <a:rPr lang="es-ES" sz="2800" dirty="0">
                <a:solidFill>
                  <a:srgbClr val="FF0000"/>
                </a:solidFill>
                <a:latin typeface="Candara" panose="020E0502030303020204" pitchFamily="34" charset="0"/>
              </a:rPr>
              <a:t>2.1-4</a:t>
            </a:r>
            <a:r>
              <a:rPr lang="es-ES" sz="2800" dirty="0">
                <a:latin typeface="Candara" panose="020E0502030303020204" pitchFamily="34" charset="0"/>
              </a:rPr>
              <a:t>).</a:t>
            </a:r>
          </a:p>
          <a:p>
            <a:pPr lvl="1"/>
            <a:r>
              <a:rPr lang="es-ES" sz="2400" dirty="0">
                <a:latin typeface="Candara" panose="020E0502030303020204" pitchFamily="34" charset="0"/>
              </a:rPr>
              <a:t>La advertencia dada en Hebreos 2.1-4 puede ser aplicada a quienes no ponen cuidado o interés en dar una respuesta inicial a Cristo. Éstos son indiferentes al mensaje de salvación, no le dan la seriedad debida y no se toman la molestia de responder. </a:t>
            </a:r>
          </a:p>
          <a:p>
            <a:pPr lvl="1"/>
            <a:r>
              <a:rPr lang="es-ES" sz="2400" dirty="0">
                <a:latin typeface="Candara" panose="020E0502030303020204" pitchFamily="34" charset="0"/>
              </a:rPr>
              <a:t>Pero originalmente la advertencia es estos versículos se aplicó a personas que ya habían profesado ser cristianas.</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a:latin typeface="Candara" panose="020E0502030303020204" pitchFamily="34" charset="0"/>
              </a:rPr>
              <a:t>Aplicaciones</a:t>
            </a:r>
          </a:p>
        </p:txBody>
      </p:sp>
      <p:sp>
        <p:nvSpPr>
          <p:cNvPr id="104451" name="Rectangle 3"/>
          <p:cNvSpPr>
            <a:spLocks noGrp="1" noChangeArrowheads="1"/>
          </p:cNvSpPr>
          <p:nvPr>
            <p:ph type="body" idx="1"/>
          </p:nvPr>
        </p:nvSpPr>
        <p:spPr>
          <a:xfrm>
            <a:off x="152400" y="2017713"/>
            <a:ext cx="8991600" cy="4114800"/>
          </a:xfrm>
        </p:spPr>
        <p:txBody>
          <a:bodyPr/>
          <a:lstStyle/>
          <a:p>
            <a:pPr lvl="1"/>
            <a:r>
              <a:rPr lang="es-ES" dirty="0">
                <a:latin typeface="Candara" panose="020E0502030303020204" pitchFamily="34" charset="0"/>
              </a:rPr>
              <a:t>Muchos en el día de hoy dicen que han oído y creído en el evangelio y, sin embargo, permanecen inmóviles ante la brillantez de la suprema revelación de Dios. </a:t>
            </a:r>
          </a:p>
          <a:p>
            <a:pPr lvl="1"/>
            <a:r>
              <a:rPr lang="es-ES" dirty="0">
                <a:latin typeface="Candara" panose="020E0502030303020204" pitchFamily="34" charset="0"/>
              </a:rPr>
              <a:t>Les falta la motivación para compartir el evangelio a un mundo que está pereciendo.</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animEffect transition="in" filter="dissolve">
                                      <p:cBhvr>
                                        <p:cTn id="11"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a:latin typeface="Candara" panose="020E0502030303020204" pitchFamily="34" charset="0"/>
              </a:rPr>
              <a:t>Aplicaciones</a:t>
            </a:r>
          </a:p>
        </p:txBody>
      </p:sp>
      <p:sp>
        <p:nvSpPr>
          <p:cNvPr id="104451" name="Rectangle 3"/>
          <p:cNvSpPr>
            <a:spLocks noGrp="1" noChangeArrowheads="1"/>
          </p:cNvSpPr>
          <p:nvPr>
            <p:ph type="body" idx="1"/>
          </p:nvPr>
        </p:nvSpPr>
        <p:spPr/>
        <p:txBody>
          <a:bodyPr/>
          <a:lstStyle/>
          <a:p>
            <a:r>
              <a:rPr lang="es-ES" dirty="0">
                <a:latin typeface="Candara" panose="020E0502030303020204" pitchFamily="34" charset="0"/>
              </a:rPr>
              <a:t>El Señor siempre cumple sus advertencias (</a:t>
            </a:r>
            <a:r>
              <a:rPr lang="es-ES" dirty="0">
                <a:solidFill>
                  <a:srgbClr val="FF0000"/>
                </a:solidFill>
                <a:latin typeface="Candara" panose="020E0502030303020204" pitchFamily="34" charset="0"/>
              </a:rPr>
              <a:t>2.10-11</a:t>
            </a:r>
            <a:r>
              <a:rPr lang="es-ES" dirty="0">
                <a:latin typeface="Candara" panose="020E0502030303020204" pitchFamily="34" charset="0"/>
              </a:rPr>
              <a:t>).</a:t>
            </a:r>
          </a:p>
          <a:p>
            <a:pPr lvl="1"/>
            <a:r>
              <a:rPr lang="es-ES" dirty="0">
                <a:latin typeface="Candara" panose="020E0502030303020204" pitchFamily="34" charset="0"/>
              </a:rPr>
              <a:t>El anuncio de la ley se hizo por medio de ángeles. Fue una revelación augusta y fue afirmada por las más tremendas sanciones si era violada. </a:t>
            </a:r>
          </a:p>
          <a:p>
            <a:pPr lvl="1"/>
            <a:r>
              <a:rPr lang="es-ES" dirty="0">
                <a:latin typeface="Candara" panose="020E0502030303020204" pitchFamily="34" charset="0"/>
              </a:rPr>
              <a:t>El anuncio del evangelio fue hecho por el Hijo, así que la ofensa contra Dios será enorme si descuidamos ese mensaje aún más sublime e importante.</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http://www.foroswebgratis.com/imagenes_foros/2/3/7/5/1/469632hebreos%207.jpg"/>
          <p:cNvPicPr>
            <a:picLocks noChangeAspect="1" noChangeArrowheads="1"/>
          </p:cNvPicPr>
          <p:nvPr/>
        </p:nvPicPr>
        <p:blipFill>
          <a:blip r:embed="rId3">
            <a:lum contrast="20000"/>
          </a:blip>
          <a:srcRect/>
          <a:stretch>
            <a:fillRect/>
          </a:stretch>
        </p:blipFill>
        <p:spPr bwMode="auto">
          <a:xfrm>
            <a:off x="0" y="0"/>
            <a:ext cx="9144000" cy="6858000"/>
          </a:xfrm>
          <a:prstGeom prst="rect">
            <a:avLst/>
          </a:prstGeom>
          <a:noFill/>
        </p:spPr>
      </p:pic>
      <p:sp>
        <p:nvSpPr>
          <p:cNvPr id="3" name="TextBox 2"/>
          <p:cNvSpPr txBox="1"/>
          <p:nvPr/>
        </p:nvSpPr>
        <p:spPr>
          <a:xfrm>
            <a:off x="152400" y="5029200"/>
            <a:ext cx="8869107" cy="707886"/>
          </a:xfrm>
          <a:prstGeom prst="rect">
            <a:avLst/>
          </a:prstGeom>
          <a:solidFill>
            <a:schemeClr val="tx1"/>
          </a:solidFill>
        </p:spPr>
        <p:txBody>
          <a:bodyPr wrap="square" rtlCol="0">
            <a:spAutoFit/>
          </a:bodyPr>
          <a:lstStyle/>
          <a:p>
            <a:pPr algn="ctr"/>
            <a:r>
              <a:rPr lang="es-PR" sz="4000" i="1" dirty="0">
                <a:solidFill>
                  <a:srgbClr val="FFC000"/>
                </a:solidFill>
                <a:effectLst>
                  <a:outerShdw blurRad="38100" dist="38100" dir="2700000" algn="tl">
                    <a:srgbClr val="000000">
                      <a:alpha val="43137"/>
                    </a:srgbClr>
                  </a:outerShdw>
                </a:effectLst>
                <a:latin typeface="Abyssinica SIL" pitchFamily="2" charset="0"/>
                <a:cs typeface="David Transparent" pitchFamily="2" charset="-79"/>
              </a:rPr>
              <a:t>La Absoluta Expresión de Perfección</a:t>
            </a:r>
          </a:p>
        </p:txBody>
      </p:sp>
      <p:sp>
        <p:nvSpPr>
          <p:cNvPr id="4" name="TextBox 3"/>
          <p:cNvSpPr txBox="1"/>
          <p:nvPr/>
        </p:nvSpPr>
        <p:spPr>
          <a:xfrm>
            <a:off x="2484693" y="5943600"/>
            <a:ext cx="3992307" cy="646331"/>
          </a:xfrm>
          <a:prstGeom prst="rect">
            <a:avLst/>
          </a:prstGeom>
          <a:solidFill>
            <a:schemeClr val="tx1"/>
          </a:solidFill>
        </p:spPr>
        <p:txBody>
          <a:bodyPr wrap="square" rtlCol="0">
            <a:spAutoFit/>
          </a:bodyPr>
          <a:lstStyle/>
          <a:p>
            <a:pPr algn="ctr"/>
            <a:r>
              <a:rPr lang="es-PR" sz="3600" i="1" dirty="0">
                <a:solidFill>
                  <a:srgbClr val="FFC000"/>
                </a:solidFill>
                <a:effectLst>
                  <a:outerShdw blurRad="38100" dist="38100" dir="2700000" algn="tl">
                    <a:srgbClr val="000000">
                      <a:alpha val="43137"/>
                    </a:srgbClr>
                  </a:outerShdw>
                </a:effectLst>
                <a:latin typeface="Abyssinica SIL" pitchFamily="2" charset="0"/>
                <a:cs typeface="David Transparent" pitchFamily="2" charset="-79"/>
              </a:rPr>
              <a:t>Hebreos 7.28</a:t>
            </a:r>
          </a:p>
        </p:txBody>
      </p:sp>
    </p:spTree>
  </p:cSld>
  <p:clrMapOvr>
    <a:masterClrMapping/>
  </p:clrMapOvr>
  <p:transition>
    <p:fade thruBlk="1"/>
  </p:transition>
</p:sld>
</file>

<file path=ppt/slides/slide7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2400" y="5029200"/>
            <a:ext cx="8869107" cy="707886"/>
          </a:xfrm>
          <a:prstGeom prst="rect">
            <a:avLst/>
          </a:prstGeom>
          <a:solidFill>
            <a:schemeClr val="tx1"/>
          </a:solidFill>
        </p:spPr>
        <p:txBody>
          <a:bodyPr wrap="square" rtlCol="0">
            <a:spAutoFit/>
          </a:bodyPr>
          <a:lstStyle/>
          <a:p>
            <a:pPr algn="ctr"/>
            <a:r>
              <a:rPr lang="es-PR" sz="4000" i="1" dirty="0">
                <a:solidFill>
                  <a:srgbClr val="FFC000"/>
                </a:solidFill>
                <a:effectLst>
                  <a:outerShdw blurRad="38100" dist="38100" dir="2700000" algn="tl">
                    <a:srgbClr val="000000">
                      <a:alpha val="43137"/>
                    </a:srgbClr>
                  </a:outerShdw>
                </a:effectLst>
                <a:latin typeface="Abyssinica SIL" pitchFamily="2" charset="0"/>
                <a:cs typeface="David Transparent" pitchFamily="2" charset="-79"/>
              </a:rPr>
              <a:t>La Absoluta Expresión de Perfección</a:t>
            </a:r>
          </a:p>
        </p:txBody>
      </p:sp>
      <p:sp>
        <p:nvSpPr>
          <p:cNvPr id="4" name="TextBox 3"/>
          <p:cNvSpPr txBox="1"/>
          <p:nvPr/>
        </p:nvSpPr>
        <p:spPr>
          <a:xfrm>
            <a:off x="2484693" y="5943600"/>
            <a:ext cx="3992307" cy="646331"/>
          </a:xfrm>
          <a:prstGeom prst="rect">
            <a:avLst/>
          </a:prstGeom>
          <a:solidFill>
            <a:schemeClr val="tx1"/>
          </a:solidFill>
        </p:spPr>
        <p:txBody>
          <a:bodyPr wrap="square" rtlCol="0">
            <a:spAutoFit/>
          </a:bodyPr>
          <a:lstStyle/>
          <a:p>
            <a:pPr algn="ctr"/>
            <a:r>
              <a:rPr lang="es-PR" sz="3600" i="1" dirty="0">
                <a:solidFill>
                  <a:srgbClr val="FFC000"/>
                </a:solidFill>
                <a:effectLst>
                  <a:outerShdw blurRad="38100" dist="38100" dir="2700000" algn="tl">
                    <a:srgbClr val="000000">
                      <a:alpha val="43137"/>
                    </a:srgbClr>
                  </a:outerShdw>
                </a:effectLst>
                <a:latin typeface="Abyssinica SIL" pitchFamily="2" charset="0"/>
                <a:cs typeface="David Transparent" pitchFamily="2" charset="-79"/>
              </a:rPr>
              <a:t>Hebreos 7.28</a:t>
            </a:r>
          </a:p>
        </p:txBody>
      </p:sp>
      <p:sp>
        <p:nvSpPr>
          <p:cNvPr id="5" name="TextBox 4"/>
          <p:cNvSpPr txBox="1"/>
          <p:nvPr/>
        </p:nvSpPr>
        <p:spPr>
          <a:xfrm>
            <a:off x="228600" y="762000"/>
            <a:ext cx="8382000" cy="3477875"/>
          </a:xfrm>
          <a:prstGeom prst="rect">
            <a:avLst/>
          </a:prstGeom>
          <a:noFill/>
        </p:spPr>
        <p:txBody>
          <a:bodyPr wrap="square" rtlCol="0">
            <a:spAutoFit/>
          </a:bodyPr>
          <a:lstStyle/>
          <a:p>
            <a:pPr algn="ctr"/>
            <a:r>
              <a:rPr lang="es-ES" sz="4400" i="1" dirty="0">
                <a:solidFill>
                  <a:srgbClr val="FFC000"/>
                </a:solidFill>
              </a:rPr>
              <a:t>"Porque la ley constituye sumos sacerdotes a débiles hombres; pero la palabra del juramento, posterior a la ley, al Hijo, hecho perfecto para siempre.”</a:t>
            </a:r>
            <a:endParaRPr lang="es-PR" sz="4400" i="1" dirty="0">
              <a:solidFill>
                <a:srgbClr val="FFC000"/>
              </a:solidFill>
            </a:endParaRPr>
          </a:p>
        </p:txBody>
      </p:sp>
    </p:spTree>
  </p:cSld>
  <p:clrMapOvr>
    <a:masterClrMapping/>
  </p:clrMapOvr>
  <p:transition>
    <p:fade thruBlk="1"/>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atin typeface="Candara" panose="020E0502030303020204" pitchFamily="34" charset="0"/>
              </a:rPr>
              <a:t>Bibliografía</a:t>
            </a:r>
          </a:p>
        </p:txBody>
      </p:sp>
      <p:sp>
        <p:nvSpPr>
          <p:cNvPr id="33795" name="Rectangle 3"/>
          <p:cNvSpPr>
            <a:spLocks noGrp="1" noChangeArrowheads="1"/>
          </p:cNvSpPr>
          <p:nvPr>
            <p:ph type="body" idx="1"/>
          </p:nvPr>
        </p:nvSpPr>
        <p:spPr>
          <a:xfrm>
            <a:off x="533400" y="2017713"/>
            <a:ext cx="8421688" cy="4114800"/>
          </a:xfrm>
        </p:spPr>
        <p:txBody>
          <a:bodyPr/>
          <a:lstStyle/>
          <a:p>
            <a:r>
              <a:rPr lang="es-PR" sz="1800" dirty="0" err="1">
                <a:latin typeface="Candara" panose="020E0502030303020204" pitchFamily="34" charset="0"/>
              </a:rPr>
              <a:t>Zorzoli</a:t>
            </a:r>
            <a:r>
              <a:rPr lang="es-PR" sz="1800" dirty="0">
                <a:latin typeface="Candara" panose="020E0502030303020204" pitchFamily="34" charset="0"/>
              </a:rPr>
              <a:t>, Rubén O., ed. </a:t>
            </a:r>
            <a:r>
              <a:rPr lang="es-PR" sz="1800" i="1" dirty="0">
                <a:latin typeface="Candara" panose="020E0502030303020204" pitchFamily="34" charset="0"/>
              </a:rPr>
              <a:t>El Expositor Bíblico: La Biblia, Libro por Libro</a:t>
            </a:r>
            <a:r>
              <a:rPr lang="es-PR" sz="1800" dirty="0">
                <a:latin typeface="Candara" panose="020E0502030303020204" pitchFamily="34" charset="0"/>
              </a:rPr>
              <a:t>, Maestros de jóvenes y Adultos, Volumen 3, 4ta ed. El Paso, Texas: Casa Bautista de Publicaciones, 2001, c1994.</a:t>
            </a:r>
          </a:p>
          <a:p>
            <a:r>
              <a:rPr lang="es-ES" sz="1800" dirty="0" err="1">
                <a:latin typeface="Candara" panose="020E0502030303020204" pitchFamily="34" charset="0"/>
              </a:rPr>
              <a:t>Platt</a:t>
            </a:r>
            <a:r>
              <a:rPr lang="es-ES" sz="1800" dirty="0">
                <a:latin typeface="Candara" panose="020E0502030303020204" pitchFamily="34" charset="0"/>
              </a:rPr>
              <a:t>, A. T. (1999). </a:t>
            </a:r>
            <a:r>
              <a:rPr lang="es-ES" sz="1800" i="1" dirty="0">
                <a:latin typeface="Candara" panose="020E0502030303020204" pitchFamily="34" charset="0"/>
              </a:rPr>
              <a:t>Estudios </a:t>
            </a:r>
            <a:r>
              <a:rPr lang="es-ES" sz="1800" i="1" dirty="0" err="1">
                <a:latin typeface="Candara" panose="020E0502030303020204" pitchFamily="34" charset="0"/>
              </a:rPr>
              <a:t>Bı́blicos</a:t>
            </a:r>
            <a:r>
              <a:rPr lang="es-ES" sz="1800" i="1" dirty="0">
                <a:latin typeface="Candara" panose="020E0502030303020204" pitchFamily="34" charset="0"/>
              </a:rPr>
              <a:t> ELA: Hacia la Madurez (Hebreos)</a:t>
            </a:r>
            <a:r>
              <a:rPr lang="es-ES" sz="1800" dirty="0">
                <a:latin typeface="Candara" panose="020E0502030303020204" pitchFamily="34" charset="0"/>
              </a:rPr>
              <a:t> (6). Puebla, </a:t>
            </a:r>
            <a:r>
              <a:rPr lang="es-ES" sz="1800" dirty="0" err="1">
                <a:latin typeface="Candara" panose="020E0502030303020204" pitchFamily="34" charset="0"/>
              </a:rPr>
              <a:t>Pue</a:t>
            </a:r>
            <a:r>
              <a:rPr lang="es-ES" sz="1800" dirty="0">
                <a:latin typeface="Candara" panose="020E0502030303020204" pitchFamily="34" charset="0"/>
              </a:rPr>
              <a:t>., </a:t>
            </a:r>
            <a:r>
              <a:rPr lang="es-ES" sz="1800" dirty="0" err="1">
                <a:latin typeface="Candara" panose="020E0502030303020204" pitchFamily="34" charset="0"/>
              </a:rPr>
              <a:t>México</a:t>
            </a:r>
            <a:r>
              <a:rPr lang="es-ES" sz="1800" dirty="0">
                <a:latin typeface="Candara" panose="020E0502030303020204" pitchFamily="34" charset="0"/>
              </a:rPr>
              <a:t>: Ediciones Las </a:t>
            </a:r>
            <a:r>
              <a:rPr lang="es-ES" sz="1800" dirty="0" err="1">
                <a:latin typeface="Candara" panose="020E0502030303020204" pitchFamily="34" charset="0"/>
              </a:rPr>
              <a:t>Américas</a:t>
            </a:r>
            <a:r>
              <a:rPr lang="es-ES" sz="1800" dirty="0">
                <a:latin typeface="Candara" panose="020E0502030303020204" pitchFamily="34" charset="0"/>
              </a:rPr>
              <a:t>, A. C.</a:t>
            </a:r>
          </a:p>
          <a:p>
            <a:r>
              <a:rPr lang="es-ES" sz="1800" dirty="0">
                <a:latin typeface="Candara" panose="020E0502030303020204" pitchFamily="34" charset="0"/>
              </a:rPr>
              <a:t>Nelson, W. M., &amp; Mayo, J. R. (2000, c1998). </a:t>
            </a:r>
            <a:r>
              <a:rPr lang="es-ES" sz="1800" i="1" dirty="0">
                <a:latin typeface="Candara" panose="020E0502030303020204" pitchFamily="34" charset="0"/>
              </a:rPr>
              <a:t>Nelson nuevo diccionario ilustrado de la Biblia</a:t>
            </a:r>
            <a:r>
              <a:rPr lang="es-ES" sz="1800" dirty="0">
                <a:latin typeface="Candara" panose="020E0502030303020204" pitchFamily="34" charset="0"/>
              </a:rPr>
              <a:t> (</a:t>
            </a:r>
            <a:r>
              <a:rPr lang="es-ES" sz="1800" dirty="0" err="1">
                <a:latin typeface="Candara" panose="020E0502030303020204" pitchFamily="34" charset="0"/>
              </a:rPr>
              <a:t>electronic</a:t>
            </a:r>
            <a:r>
              <a:rPr lang="es-ES" sz="1800" dirty="0">
                <a:latin typeface="Candara" panose="020E0502030303020204" pitchFamily="34" charset="0"/>
              </a:rPr>
              <a:t> ed.). Nashville: Editorial Caribe.</a:t>
            </a:r>
          </a:p>
          <a:p>
            <a:r>
              <a:rPr lang="es-ES" sz="1800" dirty="0" err="1">
                <a:latin typeface="Candara" panose="020E0502030303020204" pitchFamily="34" charset="0"/>
              </a:rPr>
              <a:t>Lockward</a:t>
            </a:r>
            <a:r>
              <a:rPr lang="es-ES" sz="1800" dirty="0">
                <a:latin typeface="Candara" panose="020E0502030303020204" pitchFamily="34" charset="0"/>
              </a:rPr>
              <a:t>, A. (2003). </a:t>
            </a:r>
            <a:r>
              <a:rPr lang="es-ES" sz="1800" i="1" dirty="0">
                <a:latin typeface="Candara" panose="020E0502030303020204" pitchFamily="34" charset="0"/>
              </a:rPr>
              <a:t>Nuevo diccionario de la Biblia.</a:t>
            </a:r>
            <a:r>
              <a:rPr lang="es-ES" sz="1800" dirty="0">
                <a:latin typeface="Candara" panose="020E0502030303020204" pitchFamily="34" charset="0"/>
              </a:rPr>
              <a:t> (443). Miami: Editorial </a:t>
            </a:r>
            <a:r>
              <a:rPr lang="es-ES" sz="1800" dirty="0" err="1">
                <a:latin typeface="Candara" panose="020E0502030303020204" pitchFamily="34" charset="0"/>
              </a:rPr>
              <a:t>Unilit</a:t>
            </a:r>
            <a:r>
              <a:rPr lang="es-ES" sz="1800" dirty="0">
                <a:latin typeface="Candara" panose="020E0502030303020204" pitchFamily="34" charset="0"/>
              </a:rPr>
              <a:t>.</a:t>
            </a:r>
            <a:r>
              <a:rPr lang="en-US" sz="1800" i="1" dirty="0">
                <a:latin typeface="Candara" panose="020E0502030303020204" pitchFamily="34" charset="0"/>
              </a:rPr>
              <a:t> </a:t>
            </a:r>
            <a:endParaRPr lang="en-US" sz="1800" dirty="0">
              <a:latin typeface="Candara" panose="020E0502030303020204" pitchFamily="34" charset="0"/>
            </a:endParaRPr>
          </a:p>
          <a:p>
            <a:r>
              <a:rPr lang="en-US" sz="1800" dirty="0" err="1">
                <a:latin typeface="Candara" panose="020E0502030303020204" pitchFamily="34" charset="0"/>
              </a:rPr>
              <a:t>Vos</a:t>
            </a:r>
            <a:r>
              <a:rPr lang="en-US" sz="1800" dirty="0">
                <a:latin typeface="Candara" panose="020E0502030303020204" pitchFamily="34" charset="0"/>
              </a:rPr>
              <a:t>, H. F. (1999). </a:t>
            </a:r>
            <a:r>
              <a:rPr lang="en-US" sz="1800" i="1" dirty="0">
                <a:latin typeface="Candara" panose="020E0502030303020204" pitchFamily="34" charset="0"/>
              </a:rPr>
              <a:t>Nelson's new illustrated Bible manners &amp; customs : How the people of the Bible really lived</a:t>
            </a:r>
            <a:r>
              <a:rPr lang="en-US" sz="1800" dirty="0">
                <a:latin typeface="Candara" panose="020E0502030303020204" pitchFamily="34" charset="0"/>
              </a:rPr>
              <a:t> (114). Nashville, Tenn.: T. Nelson Publishers.</a:t>
            </a:r>
          </a:p>
          <a:p>
            <a:r>
              <a:rPr lang="es-ES" sz="1800" dirty="0" err="1">
                <a:latin typeface="Candara" panose="020E0502030303020204" pitchFamily="34" charset="0"/>
              </a:rPr>
              <a:t>Jamieson</a:t>
            </a:r>
            <a:r>
              <a:rPr lang="es-ES" sz="1800" dirty="0">
                <a:latin typeface="Candara" panose="020E0502030303020204" pitchFamily="34" charset="0"/>
              </a:rPr>
              <a:t>, R., </a:t>
            </a:r>
            <a:r>
              <a:rPr lang="es-ES" sz="1800" dirty="0" err="1">
                <a:latin typeface="Candara" panose="020E0502030303020204" pitchFamily="34" charset="0"/>
              </a:rPr>
              <a:t>Fausset</a:t>
            </a:r>
            <a:r>
              <a:rPr lang="es-ES" sz="1800" dirty="0">
                <a:latin typeface="Candara" panose="020E0502030303020204" pitchFamily="34" charset="0"/>
              </a:rPr>
              <a:t>, A. R., &amp; Brown, D. (2002). Comentario exegético y explicativo de la Biblia - tomo 2: El Nuevo Testamento (608). El Paso, TX: Casa Bautista de Publicaciones.</a:t>
            </a:r>
          </a:p>
          <a:p>
            <a:endParaRPr lang="en-US" sz="1800" dirty="0">
              <a:latin typeface="Candara" panose="020E0502030303020204" pitchFamily="34" charset="0"/>
            </a:endParaRPr>
          </a:p>
          <a:p>
            <a:endParaRPr lang="en-US" sz="1800" i="1" dirty="0">
              <a:latin typeface="Candara" panose="020E0502030303020204" pitchFamily="34" charset="0"/>
            </a:endParaRPr>
          </a:p>
        </p:txBody>
      </p:sp>
      <p:sp>
        <p:nvSpPr>
          <p:cNvPr id="33796" name="Footer Placeholder 4"/>
          <p:cNvSpPr>
            <a:spLocks noGrp="1"/>
          </p:cNvSpPr>
          <p:nvPr>
            <p:ph type="ftr" sz="quarter" idx="11"/>
          </p:nvPr>
        </p:nvSpPr>
        <p:spPr>
          <a:noFill/>
        </p:spPr>
        <p:txBody>
          <a:bodyPr/>
          <a:lstStyle/>
          <a:p>
            <a:r>
              <a:rPr lang="es-PR">
                <a:cs typeface="Arial" pitchFamily="34" charset="0"/>
              </a:rPr>
              <a:t>Iglesia Bíblica Bautista</a:t>
            </a:r>
          </a:p>
          <a:p>
            <a:r>
              <a:rPr lang="es-PR">
                <a:cs typeface="Arial" pitchFamily="34" charset="0"/>
              </a:rPr>
              <a:t>www.iglesiabiblicabautista.org</a:t>
            </a:r>
          </a:p>
        </p:txBody>
      </p:sp>
      <p:sp>
        <p:nvSpPr>
          <p:cNvPr id="33797" name="Slide Number Placeholder 3"/>
          <p:cNvSpPr>
            <a:spLocks noGrp="1"/>
          </p:cNvSpPr>
          <p:nvPr>
            <p:ph type="sldNum" sz="quarter" idx="12"/>
          </p:nvPr>
        </p:nvSpPr>
        <p:spPr>
          <a:noFill/>
        </p:spPr>
        <p:txBody>
          <a:bodyPr/>
          <a:lstStyle/>
          <a:p>
            <a:fld id="{C8CD43AD-3ECA-4D73-A64B-4DB664FE1C2A}" type="slidenum">
              <a:rPr lang="en-US" smtClean="0">
                <a:cs typeface="Arial" pitchFamily="34" charset="0"/>
              </a:rPr>
              <a:pPr/>
              <a:t>79</a:t>
            </a:fld>
            <a:endParaRPr lang="en-US">
              <a:cs typeface="Arial" pitchFamily="34" charset="0"/>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question%10mark"/>
          <p:cNvPicPr>
            <a:picLocks noChangeAspect="1" noChangeArrowheads="1"/>
          </p:cNvPicPr>
          <p:nvPr/>
        </p:nvPicPr>
        <p:blipFill>
          <a:blip r:embed="rId3"/>
          <a:srcRect/>
          <a:stretch>
            <a:fillRect/>
          </a:stretch>
        </p:blipFill>
        <p:spPr bwMode="auto">
          <a:xfrm>
            <a:off x="0" y="163513"/>
            <a:ext cx="9144000" cy="6530975"/>
          </a:xfrm>
          <a:prstGeom prst="rect">
            <a:avLst/>
          </a:prstGeom>
          <a:noFill/>
          <a:ln w="9525">
            <a:noFill/>
            <a:miter lim="800000"/>
            <a:headEnd/>
            <a:tailEnd/>
          </a:ln>
        </p:spPr>
      </p:pic>
      <p:sp>
        <p:nvSpPr>
          <p:cNvPr id="10243" name="Rectangle 3"/>
          <p:cNvSpPr>
            <a:spLocks noGrp="1" noChangeArrowheads="1"/>
          </p:cNvSpPr>
          <p:nvPr>
            <p:ph type="title"/>
          </p:nvPr>
        </p:nvSpPr>
        <p:spPr>
          <a:xfrm>
            <a:off x="533400" y="685800"/>
            <a:ext cx="4411663" cy="990600"/>
          </a:xfrm>
          <a:solidFill>
            <a:schemeClr val="bg1">
              <a:alpha val="50195"/>
            </a:schemeClr>
          </a:solidFill>
        </p:spPr>
        <p:txBody>
          <a:bodyPr/>
          <a:lstStyle/>
          <a:p>
            <a:r>
              <a:rPr lang="es-PR">
                <a:latin typeface="Candara" panose="020E0502030303020204" pitchFamily="34" charset="0"/>
              </a:rPr>
              <a:t>Para Considerar</a:t>
            </a:r>
          </a:p>
        </p:txBody>
      </p:sp>
      <p:sp>
        <p:nvSpPr>
          <p:cNvPr id="269316" name="Rectangle 4"/>
          <p:cNvSpPr>
            <a:spLocks noGrp="1" noChangeArrowheads="1"/>
          </p:cNvSpPr>
          <p:nvPr>
            <p:ph type="body" idx="1"/>
          </p:nvPr>
        </p:nvSpPr>
        <p:spPr>
          <a:xfrm>
            <a:off x="3998913" y="2362200"/>
            <a:ext cx="4840287" cy="3240088"/>
          </a:xfrm>
          <a:noFill/>
        </p:spPr>
        <p:txBody>
          <a:bodyPr/>
          <a:lstStyle/>
          <a:p>
            <a:r>
              <a:rPr lang="es-PR" sz="3600" dirty="0">
                <a:latin typeface="Candara" panose="020E0502030303020204" pitchFamily="34" charset="0"/>
              </a:rPr>
              <a:t>¿Cuál es la única solución a ese problema?</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9316">
                                            <p:txEl>
                                              <p:pRg st="0" end="0"/>
                                            </p:txEl>
                                          </p:spTgt>
                                        </p:tgtEl>
                                        <p:attrNameLst>
                                          <p:attrName>style.visibility</p:attrName>
                                        </p:attrNameLst>
                                      </p:cBhvr>
                                      <p:to>
                                        <p:strVal val="visible"/>
                                      </p:to>
                                    </p:set>
                                    <p:animEffect transition="in" filter="fade">
                                      <p:cBhvr>
                                        <p:cTn id="7" dur="2000"/>
                                        <p:tgtEl>
                                          <p:spTgt spid="2693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6" grpId="0" build="p"/>
    </p:bld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F8CD18-4F8F-470D-B826-90E127B8175D}"/>
              </a:ext>
            </a:extLst>
          </p:cNvPr>
          <p:cNvPicPr>
            <a:picLocks noChangeAspect="1"/>
          </p:cNvPicPr>
          <p:nvPr/>
        </p:nvPicPr>
        <p:blipFill>
          <a:blip r:embed="rId3" cstate="screen">
            <a:extLst>
              <a:ext uri="{BEBA8EAE-BF5A-486C-A8C5-ECC9F3942E4B}">
                <a14:imgProps xmlns:a14="http://schemas.microsoft.com/office/drawing/2010/main">
                  <a14:imgLayer r:embed="rId4">
                    <a14:imgEffect>
                      <a14:sharpenSoften amount="13000"/>
                    </a14:imgEffect>
                  </a14:imgLayer>
                </a14:imgProps>
              </a:ext>
              <a:ext uri="{28A0092B-C50C-407E-A947-70E740481C1C}">
                <a14:useLocalDpi xmlns:a14="http://schemas.microsoft.com/office/drawing/2010/main"/>
              </a:ext>
            </a:extLst>
          </a:blip>
          <a:stretch>
            <a:fillRect/>
          </a:stretch>
        </p:blipFill>
        <p:spPr>
          <a:xfrm>
            <a:off x="0" y="1714500"/>
            <a:ext cx="9144000" cy="5143500"/>
          </a:xfrm>
          <a:prstGeom prst="rect">
            <a:avLst/>
          </a:prstGeom>
        </p:spPr>
      </p:pic>
      <p:sp>
        <p:nvSpPr>
          <p:cNvPr id="238595" name="Rectangle 3"/>
          <p:cNvSpPr>
            <a:spLocks noGrp="1" noChangeArrowheads="1"/>
          </p:cNvSpPr>
          <p:nvPr>
            <p:ph type="title"/>
          </p:nvPr>
        </p:nvSpPr>
        <p:spPr>
          <a:xfrm>
            <a:off x="152400" y="119332"/>
            <a:ext cx="2971800" cy="1447800"/>
          </a:xfrm>
          <a:noFill/>
        </p:spPr>
        <p:txBody>
          <a:bodyPr/>
          <a:lstStyle/>
          <a:p>
            <a:pPr algn="ctr"/>
            <a:r>
              <a:rPr lang="es-PR" dirty="0">
                <a:solidFill>
                  <a:schemeClr val="bg1"/>
                </a:solidFill>
                <a:effectLst>
                  <a:outerShdw blurRad="38100" dist="38100" dir="2700000" algn="tl">
                    <a:srgbClr val="000000">
                      <a:alpha val="43137"/>
                    </a:srgbClr>
                  </a:outerShdw>
                </a:effectLst>
                <a:latin typeface="Candara" panose="020E0502030303020204" pitchFamily="34" charset="0"/>
              </a:rPr>
              <a:t>Próximo Estudio</a:t>
            </a:r>
          </a:p>
        </p:txBody>
      </p:sp>
      <p:sp>
        <p:nvSpPr>
          <p:cNvPr id="238596" name="Rectangle 4"/>
          <p:cNvSpPr>
            <a:spLocks noGrp="1" noChangeArrowheads="1"/>
          </p:cNvSpPr>
          <p:nvPr>
            <p:ph type="body" sz="half" idx="1"/>
          </p:nvPr>
        </p:nvSpPr>
        <p:spPr>
          <a:xfrm>
            <a:off x="3124200" y="0"/>
            <a:ext cx="5562600" cy="1764102"/>
          </a:xfrm>
          <a:solidFill>
            <a:schemeClr val="bg1">
              <a:alpha val="0"/>
            </a:schemeClr>
          </a:solidFill>
        </p:spPr>
        <p:txBody>
          <a:bodyPr/>
          <a:lstStyle/>
          <a:p>
            <a:pPr marL="0" indent="0" algn="ctr" eaLnBrk="1" hangingPunct="1">
              <a:buNone/>
            </a:pPr>
            <a:r>
              <a:rPr lang="es-PR" dirty="0">
                <a:solidFill>
                  <a:schemeClr val="bg1"/>
                </a:solidFill>
                <a:effectLst>
                  <a:outerShdw blurRad="38100" dist="38100" dir="2700000" algn="tl">
                    <a:srgbClr val="000000">
                      <a:alpha val="43137"/>
                    </a:srgbClr>
                  </a:outerShdw>
                </a:effectLst>
                <a:latin typeface="Candara" panose="020E0502030303020204" pitchFamily="34" charset="0"/>
              </a:rPr>
              <a:t>Martes, 15 de agosto de 2017</a:t>
            </a:r>
          </a:p>
          <a:p>
            <a:pPr marL="0" indent="0" algn="ctr" eaLnBrk="1" hangingPunct="1">
              <a:buNone/>
            </a:pPr>
            <a:r>
              <a:rPr lang="es-PR" i="1" dirty="0">
                <a:solidFill>
                  <a:schemeClr val="bg1"/>
                </a:solidFill>
                <a:effectLst>
                  <a:outerShdw blurRad="38100" dist="38100" dir="2700000" algn="tl">
                    <a:srgbClr val="000000">
                      <a:alpha val="43137"/>
                    </a:srgbClr>
                  </a:outerShdw>
                </a:effectLst>
                <a:latin typeface="Candara" panose="020E0502030303020204" pitchFamily="34" charset="0"/>
              </a:rPr>
              <a:t>“Jesús, superior a Moisés”</a:t>
            </a:r>
          </a:p>
          <a:p>
            <a:pPr marL="0" indent="0" algn="ctr" eaLnBrk="1" hangingPunct="1">
              <a:buNone/>
            </a:pPr>
            <a:r>
              <a:rPr lang="es-PR" dirty="0">
                <a:solidFill>
                  <a:schemeClr val="bg1"/>
                </a:solidFill>
                <a:effectLst>
                  <a:outerShdw blurRad="38100" dist="38100" dir="2700000" algn="tl">
                    <a:srgbClr val="000000">
                      <a:alpha val="43137"/>
                    </a:srgbClr>
                  </a:outerShdw>
                </a:effectLst>
                <a:latin typeface="Candara" panose="020E0502030303020204" pitchFamily="34" charset="0"/>
              </a:rPr>
              <a:t>Hebreos capítulos 3 y 4</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childTnLst>
                          </p:cTn>
                        </p:par>
                        <p:par>
                          <p:cTn id="8" fill="hold">
                            <p:stCondLst>
                              <p:cond delay="4000"/>
                            </p:stCondLst>
                            <p:childTnLst>
                              <p:par>
                                <p:cTn id="9" presetID="10" presetClass="entr" presetSubtype="0" fill="hold" grpId="0" nodeType="afterEffect">
                                  <p:stCondLst>
                                    <p:cond delay="0"/>
                                  </p:stCondLst>
                                  <p:childTnLst>
                                    <p:set>
                                      <p:cBhvr>
                                        <p:cTn id="10" dur="1" fill="hold">
                                          <p:stCondLst>
                                            <p:cond delay="0"/>
                                          </p:stCondLst>
                                        </p:cTn>
                                        <p:tgtEl>
                                          <p:spTgt spid="238596">
                                            <p:bg/>
                                          </p:spTgt>
                                        </p:tgtEl>
                                        <p:attrNameLst>
                                          <p:attrName>style.visibility</p:attrName>
                                        </p:attrNameLst>
                                      </p:cBhvr>
                                      <p:to>
                                        <p:strVal val="visible"/>
                                      </p:to>
                                    </p:set>
                                    <p:animEffect transition="in" filter="fade">
                                      <p:cBhvr>
                                        <p:cTn id="11" dur="2000"/>
                                        <p:tgtEl>
                                          <p:spTgt spid="238596">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8596">
                                            <p:txEl>
                                              <p:pRg st="0" end="0"/>
                                            </p:txEl>
                                          </p:spTgt>
                                        </p:tgtEl>
                                        <p:attrNameLst>
                                          <p:attrName>style.visibility</p:attrName>
                                        </p:attrNameLst>
                                      </p:cBhvr>
                                      <p:to>
                                        <p:strVal val="visible"/>
                                      </p:to>
                                    </p:set>
                                    <p:animEffect transition="in" filter="fade">
                                      <p:cBhvr>
                                        <p:cTn id="14" dur="2000"/>
                                        <p:tgtEl>
                                          <p:spTgt spid="238596">
                                            <p:txEl>
                                              <p:pRg st="0" end="0"/>
                                            </p:txEl>
                                          </p:spTgt>
                                        </p:tgtEl>
                                      </p:cBhvr>
                                    </p:animEffect>
                                  </p:childTnLst>
                                </p:cTn>
                              </p:par>
                            </p:childTnLst>
                          </p:cTn>
                        </p:par>
                        <p:par>
                          <p:cTn id="15" fill="hold">
                            <p:stCondLst>
                              <p:cond delay="6000"/>
                            </p:stCondLst>
                            <p:childTnLst>
                              <p:par>
                                <p:cTn id="16" presetID="10" presetClass="entr" presetSubtype="0" fill="hold" grpId="0" nodeType="afterEffect">
                                  <p:stCondLst>
                                    <p:cond delay="0"/>
                                  </p:stCondLst>
                                  <p:childTnLst>
                                    <p:set>
                                      <p:cBhvr>
                                        <p:cTn id="17" dur="1" fill="hold">
                                          <p:stCondLst>
                                            <p:cond delay="0"/>
                                          </p:stCondLst>
                                        </p:cTn>
                                        <p:tgtEl>
                                          <p:spTgt spid="238596">
                                            <p:txEl>
                                              <p:pRg st="1" end="1"/>
                                            </p:txEl>
                                          </p:spTgt>
                                        </p:tgtEl>
                                        <p:attrNameLst>
                                          <p:attrName>style.visibility</p:attrName>
                                        </p:attrNameLst>
                                      </p:cBhvr>
                                      <p:to>
                                        <p:strVal val="visible"/>
                                      </p:to>
                                    </p:set>
                                    <p:animEffect transition="in" filter="fade">
                                      <p:cBhvr>
                                        <p:cTn id="18" dur="2000"/>
                                        <p:tgtEl>
                                          <p:spTgt spid="23859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8596">
                                            <p:txEl>
                                              <p:pRg st="2" end="2"/>
                                            </p:txEl>
                                          </p:spTgt>
                                        </p:tgtEl>
                                        <p:attrNameLst>
                                          <p:attrName>style.visibility</p:attrName>
                                        </p:attrNameLst>
                                      </p:cBhvr>
                                      <p:to>
                                        <p:strVal val="visible"/>
                                      </p:to>
                                    </p:set>
                                    <p:animEffect transition="in" filter="fade">
                                      <p:cBhvr>
                                        <p:cTn id="23" dur="2000"/>
                                        <p:tgtEl>
                                          <p:spTgt spid="2385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p:bldP spid="238596" grpId="0" build="p" animBg="1"/>
    </p:bld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blip>
          <a:srcRect/>
          <a:stretch>
            <a:fillRect/>
          </a:stretch>
        </p:blipFill>
        <p:spPr bwMode="auto">
          <a:xfrm>
            <a:off x="598488" y="0"/>
            <a:ext cx="7924800" cy="6834188"/>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20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Una exhortación necesaria</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2.1</a:t>
            </a:r>
            <a:r>
              <a:rPr lang="es-PR" dirty="0">
                <a:latin typeface="Candara" panose="020E0502030303020204" pitchFamily="34" charset="0"/>
              </a:rPr>
              <a:t>)</a:t>
            </a:r>
          </a:p>
        </p:txBody>
      </p:sp>
      <p:pic>
        <p:nvPicPr>
          <p:cNvPr id="3" name="Picture 2">
            <a:extLst>
              <a:ext uri="{FF2B5EF4-FFF2-40B4-BE49-F238E27FC236}">
                <a16:creationId xmlns:a16="http://schemas.microsoft.com/office/drawing/2014/main" id="{4893C259-AA16-4A63-9A23-8576BF49AEED}"/>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13000"/>
                    </a14:imgEffect>
                    <a14:imgEffect>
                      <a14:saturation sat="200000"/>
                    </a14:imgEffect>
                  </a14:imgLayer>
                </a14:imgProps>
              </a:ext>
              <a:ext uri="{28A0092B-C50C-407E-A947-70E740481C1C}">
                <a14:useLocalDpi xmlns:a14="http://schemas.microsoft.com/office/drawing/2010/main"/>
              </a:ext>
            </a:extLst>
          </a:blip>
          <a:srcRect/>
          <a:stretch/>
        </p:blipFill>
        <p:spPr>
          <a:xfrm>
            <a:off x="0" y="1676400"/>
            <a:ext cx="9144000" cy="5181600"/>
          </a:xfrm>
          <a:prstGeom prst="rect">
            <a:avLst/>
          </a:prstGeom>
        </p:spPr>
      </p:pic>
    </p:spTree>
  </p:cSld>
  <p:clrMapOvr>
    <a:masterClrMapping/>
  </p:clrMapOvr>
  <p:transition>
    <p:fade thruBlk="1"/>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20892</TotalTime>
  <Words>5222</Words>
  <Application>Microsoft Office PowerPoint</Application>
  <PresentationFormat>On-screen Show (4:3)</PresentationFormat>
  <Paragraphs>359</Paragraphs>
  <Slides>81</Slides>
  <Notes>81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81</vt:i4>
      </vt:variant>
    </vt:vector>
  </HeadingPairs>
  <TitlesOfParts>
    <vt:vector size="88" baseType="lpstr">
      <vt:lpstr>Abyssinica SIL</vt:lpstr>
      <vt:lpstr>Arial</vt:lpstr>
      <vt:lpstr>Candara</vt:lpstr>
      <vt:lpstr>David Transparent</vt:lpstr>
      <vt:lpstr>Tahoma</vt:lpstr>
      <vt:lpstr>Wingdings</vt:lpstr>
      <vt:lpstr>Blends</vt:lpstr>
      <vt:lpstr>Unidad 7: Dios Ha Hablado</vt:lpstr>
      <vt:lpstr>Texto Básico</vt:lpstr>
      <vt:lpstr>Versículo Clave:</vt:lpstr>
      <vt:lpstr>Verdad Central</vt:lpstr>
      <vt:lpstr>Metas de Aprendizaje</vt:lpstr>
      <vt:lpstr>Bosquejo</vt:lpstr>
      <vt:lpstr>Para Considerar</vt:lpstr>
      <vt:lpstr>Para Considerar</vt:lpstr>
      <vt:lpstr>Una exhortación necesaria (Hebreos 2.1)</vt:lpstr>
      <vt:lpstr>Una exhortación necesaria (Hebreos 2.1)</vt:lpstr>
      <vt:lpstr>Una exhortación necesaria (Hebreos 2.1)</vt:lpstr>
      <vt:lpstr>Una exhortación necesaria (Hebreos 2.1)</vt:lpstr>
      <vt:lpstr>Una exhortación necesaria (Hebreos 2.1)</vt:lpstr>
      <vt:lpstr>Pensemos…</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Pensemos…</vt:lpstr>
      <vt:lpstr>Pensemos…</vt:lpstr>
      <vt:lpstr>Pensemos…</vt:lpstr>
      <vt:lpstr>PowerPoint Presentation</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Pensemos…</vt:lpstr>
      <vt:lpstr>Pensemos…</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PowerPoint Presentation</vt:lpstr>
      <vt:lpstr>Hermanos de Cristo por la salvación (Hebreos 2.11-18)</vt:lpstr>
      <vt:lpstr>PowerPoint Presentation</vt:lpstr>
      <vt:lpstr>Pensemos…</vt:lpstr>
      <vt:lpstr>Pensemos…</vt:lpstr>
      <vt:lpstr>Aplicaciones</vt:lpstr>
      <vt:lpstr>Aplicaciones</vt:lpstr>
      <vt:lpstr>Aplicaciones</vt:lpstr>
      <vt:lpstr>PowerPoint Presentation</vt:lpstr>
      <vt:lpstr>PowerPoint Presentation</vt:lpstr>
      <vt:lpstr>Bibliografía</vt:lpstr>
      <vt:lpstr>Próximo Estudio</vt:lpstr>
      <vt:lpstr>PowerPoint Presentation</vt:lpstr>
    </vt:vector>
  </TitlesOfParts>
  <Company>UIPR-Aguadilla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Jesús provee gran salvación</dc:title>
  <dc:subject>Hebreos</dc:subject>
  <dc:creator>Tito Ortega</dc:creator>
  <cp:keywords>Hebreos;Jesús</cp:keywords>
  <cp:lastModifiedBy>Tito</cp:lastModifiedBy>
  <cp:revision>970</cp:revision>
  <cp:lastPrinted>2017-08-08T19:21:26Z</cp:lastPrinted>
  <dcterms:created xsi:type="dcterms:W3CDTF">2007-03-13T18:52:37Z</dcterms:created>
  <dcterms:modified xsi:type="dcterms:W3CDTF">2017-08-09T16:51:32Z</dcterms:modified>
</cp:coreProperties>
</file>