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8"/>
  </p:notesMasterIdLst>
  <p:handoutMasterIdLst>
    <p:handoutMasterId r:id="rId39"/>
  </p:handoutMasterIdLst>
  <p:sldIdLst>
    <p:sldId id="901" r:id="rId3"/>
    <p:sldId id="530" r:id="rId4"/>
    <p:sldId id="1315" r:id="rId5"/>
    <p:sldId id="1265" r:id="rId6"/>
    <p:sldId id="1309" r:id="rId7"/>
    <p:sldId id="1595" r:id="rId8"/>
    <p:sldId id="1629" r:id="rId9"/>
    <p:sldId id="1630" r:id="rId10"/>
    <p:sldId id="1623" r:id="rId11"/>
    <p:sldId id="1636" r:id="rId12"/>
    <p:sldId id="1637" r:id="rId13"/>
    <p:sldId id="1638" r:id="rId14"/>
    <p:sldId id="757" r:id="rId15"/>
    <p:sldId id="1284" r:id="rId16"/>
    <p:sldId id="1631" r:id="rId17"/>
    <p:sldId id="1632" r:id="rId18"/>
    <p:sldId id="1625" r:id="rId19"/>
    <p:sldId id="1639" r:id="rId20"/>
    <p:sldId id="1640" r:id="rId21"/>
    <p:sldId id="1641" r:id="rId22"/>
    <p:sldId id="1642" r:id="rId23"/>
    <p:sldId id="1322" r:id="rId24"/>
    <p:sldId id="1610" r:id="rId25"/>
    <p:sldId id="1633" r:id="rId26"/>
    <p:sldId id="1634" r:id="rId27"/>
    <p:sldId id="1635" r:id="rId28"/>
    <p:sldId id="1628" r:id="rId29"/>
    <p:sldId id="1643" r:id="rId30"/>
    <p:sldId id="1644" r:id="rId31"/>
    <p:sldId id="1645" r:id="rId32"/>
    <p:sldId id="1370" r:id="rId33"/>
    <p:sldId id="1566" r:id="rId34"/>
    <p:sldId id="542" r:id="rId35"/>
    <p:sldId id="1371" r:id="rId36"/>
    <p:sldId id="269" r:id="rId37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2" d="100"/>
          <a:sy n="72" d="100"/>
        </p:scale>
        <p:origin x="124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8/22/2014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14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72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407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57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686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445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66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16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37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33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37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27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8/22/2014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9436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10: ¿Por qué sufren los seres humanos?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40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“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Dios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,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Satanás y Job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Job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1:1-22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22 de julio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1:2–3</a:t>
            </a:r>
            <a:r>
              <a:rPr lang="es-ES" dirty="0" smtClean="0"/>
              <a:t>) El </a:t>
            </a:r>
            <a:r>
              <a:rPr lang="es-ES" dirty="0"/>
              <a:t>resultado de la fidelidad en su relación con Dios fue la bendición y la prosperidad.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sumisión a Dios y la bendición recibida se extendió también hacia toda su familia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05287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1:4–5</a:t>
            </a:r>
            <a:r>
              <a:rPr lang="es-ES" dirty="0" smtClean="0"/>
              <a:t>) Los </a:t>
            </a:r>
            <a:r>
              <a:rPr lang="es-ES" dirty="0"/>
              <a:t>hijos de Job estaban muy unidos. Pasaban mucho tiempo juntos. </a:t>
            </a:r>
            <a:endParaRPr lang="es-ES" dirty="0" smtClean="0"/>
          </a:p>
          <a:p>
            <a:pPr lvl="1"/>
            <a:r>
              <a:rPr lang="es-ES" dirty="0" smtClean="0"/>
              <a:t>Job </a:t>
            </a:r>
            <a:r>
              <a:rPr lang="es-ES" dirty="0"/>
              <a:t>servía delante de Dios como sacerdote familiar. Es notable su inquietud por el estado espiritual de sus hijos. </a:t>
            </a:r>
            <a:endParaRPr lang="es-ES" dirty="0" smtClean="0"/>
          </a:p>
          <a:p>
            <a:pPr lvl="1"/>
            <a:r>
              <a:rPr lang="es-ES" dirty="0" smtClean="0"/>
              <a:t>Job </a:t>
            </a:r>
            <a:r>
              <a:rPr lang="es-ES" dirty="0"/>
              <a:t>reconocía que Dios demandaba un sacrificio de sangre para perdonar los pecados. </a:t>
            </a:r>
            <a:endParaRPr lang="es-ES" dirty="0" smtClean="0"/>
          </a:p>
          <a:p>
            <a:pPr lvl="1"/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3554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1:4–5</a:t>
            </a:r>
            <a:r>
              <a:rPr lang="es-ES" dirty="0" smtClean="0"/>
              <a:t>) Job ofrecía </a:t>
            </a:r>
            <a:r>
              <a:rPr lang="es-ES" dirty="0"/>
              <a:t>sacrificio todos los días, en caso de que alguno de sus hijos hubiera pecado. </a:t>
            </a:r>
            <a:endParaRPr lang="es-ES" dirty="0" smtClean="0"/>
          </a:p>
          <a:p>
            <a:pPr lvl="1"/>
            <a:r>
              <a:rPr lang="es-ES" dirty="0" smtClean="0"/>
              <a:t>Quería </a:t>
            </a:r>
            <a:r>
              <a:rPr lang="es-ES" dirty="0"/>
              <a:t>estar seguro de que todos ellos estuvieran en buena comunión con Dios. </a:t>
            </a:r>
            <a:endParaRPr lang="es-ES" dirty="0" smtClean="0"/>
          </a:p>
          <a:p>
            <a:pPr lvl="1"/>
            <a:r>
              <a:rPr lang="es-ES" dirty="0" smtClean="0"/>
              <a:t>Aunque </a:t>
            </a:r>
            <a:r>
              <a:rPr lang="es-ES" dirty="0"/>
              <a:t>esta actividad quedaría prohibida después del establecimiento de la ley, era la norma durante la época de los patriarcas (</a:t>
            </a:r>
            <a:r>
              <a:rPr lang="es-ES" dirty="0" err="1">
                <a:solidFill>
                  <a:schemeClr val="tx2"/>
                </a:solidFill>
              </a:rPr>
              <a:t>Gén</a:t>
            </a:r>
            <a:r>
              <a:rPr lang="es-ES" dirty="0">
                <a:solidFill>
                  <a:schemeClr val="tx2"/>
                </a:solidFill>
              </a:rPr>
              <a:t>. 8:20, 12:7–8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519435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1905000"/>
            <a:ext cx="5386812" cy="478184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“Un día vinieron a presentarse delante de Jehová los hijos de Dios, entre los cuales vino también Satanás. Y dijo Jehová a Satanás: ¿De dónde vienes? Respondiendo Satanás a Jehová, dijo: De rodear la tierra y de andar por ella. Y Jehová dijo a Satanás: ¿No has considerado a mi siervo Job, que no hay otro como él en la tierra, varón perfecto y recto, temeroso de Dios y apartado del mal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Respondiendo </a:t>
            </a:r>
            <a:r>
              <a:rPr lang="es-ES" dirty="0"/>
              <a:t>Satanás a Jehová, dijo: ¿Acaso teme Job a Dios de balde? ¿No le has cercado alrededor a él y a su casa y a todo lo que tiene? Al trabajo de sus manos has dado bendición; por tanto, sus bienes han aumentado sobre la tierra. Pero extiende ahora tu mano y toca todo lo que tiene, y verás si no blasfema contra ti en tu misma presencia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977638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“…Dijo </a:t>
            </a:r>
            <a:r>
              <a:rPr lang="es-ES" dirty="0"/>
              <a:t>Jehová a Satanás: He aquí, todo lo que tiene está en tu mano; solamente no pongas tu mano sobre él. Y salió Satanás de delante de Jehová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62855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b="1" dirty="0"/>
              <a:t>Satanás</a:t>
            </a:r>
            <a:r>
              <a:rPr lang="es-ES" dirty="0"/>
              <a:t>, </a:t>
            </a:r>
            <a:r>
              <a:rPr lang="es-ES" i="1" dirty="0" err="1"/>
              <a:t>Sat̆n</a:t>
            </a:r>
            <a:r>
              <a:rPr lang="es-ES" i="1" dirty="0"/>
              <a:t>; </a:t>
            </a:r>
            <a:r>
              <a:rPr lang="es-ES" i="1" dirty="0" err="1"/>
              <a:t>Strong</a:t>
            </a:r>
            <a:r>
              <a:rPr lang="es-ES" i="1" dirty="0"/>
              <a:t> #7854: </a:t>
            </a:r>
            <a:r>
              <a:rPr lang="es-ES" dirty="0"/>
              <a:t>Un oponente o el oponente; el que odia; el acusador; el adversario, el enemigo; aquel que resiste, obstruye y limita todo lo bueno. </a:t>
            </a:r>
            <a:endParaRPr lang="es-ES" dirty="0" smtClean="0"/>
          </a:p>
          <a:p>
            <a:pPr lvl="1"/>
            <a:r>
              <a:rPr lang="es-ES" dirty="0" err="1" smtClean="0"/>
              <a:t>Sat</a:t>
            </a:r>
            <a:r>
              <a:rPr lang="es-ES" dirty="0" err="1"/>
              <a:t>̆n</a:t>
            </a:r>
            <a:r>
              <a:rPr lang="es-ES" dirty="0"/>
              <a:t> viene de un verbo que significa «oponerse» o «resistir». Como sustantivo, puede describir a cualquier «oponente» (</a:t>
            </a:r>
            <a:r>
              <a:rPr lang="es-ES" dirty="0">
                <a:solidFill>
                  <a:schemeClr val="tx2"/>
                </a:solidFill>
              </a:rPr>
              <a:t>2 S 19.21, 22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No vimos el principio </a:t>
            </a:r>
            <a:r>
              <a:rPr lang="es-ES" dirty="0"/>
              <a:t>de Satanás, pero por designio divino </a:t>
            </a:r>
            <a:r>
              <a:rPr lang="es-ES" dirty="0" smtClean="0"/>
              <a:t>veremos su final. (</a:t>
            </a:r>
            <a:r>
              <a:rPr lang="es-ES" dirty="0" err="1" smtClean="0">
                <a:solidFill>
                  <a:schemeClr val="tx2"/>
                </a:solidFill>
              </a:rPr>
              <a:t>Is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>
                <a:solidFill>
                  <a:schemeClr val="tx2"/>
                </a:solidFill>
              </a:rPr>
              <a:t>14.12–20; Ez 28.16–19; </a:t>
            </a:r>
            <a:r>
              <a:rPr lang="es-ES" dirty="0" err="1">
                <a:solidFill>
                  <a:schemeClr val="tx2"/>
                </a:solidFill>
              </a:rPr>
              <a:t>Ap</a:t>
            </a:r>
            <a:r>
              <a:rPr lang="es-ES" dirty="0">
                <a:solidFill>
                  <a:schemeClr val="tx2"/>
                </a:solidFill>
              </a:rPr>
              <a:t> 20.10</a:t>
            </a:r>
            <a:r>
              <a:rPr lang="es-ES" dirty="0" smtClean="0"/>
              <a:t>). (Biblia plenitud)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28823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La Proposición de Satanás </a:t>
            </a:r>
            <a:r>
              <a:rPr lang="es-ES" dirty="0">
                <a:solidFill>
                  <a:schemeClr val="tx2"/>
                </a:solidFill>
              </a:rPr>
              <a:t>1:6–11</a:t>
            </a:r>
          </a:p>
          <a:p>
            <a:pPr lvl="1"/>
            <a:r>
              <a:rPr lang="es-ES" dirty="0"/>
              <a:t>Job servía a Dios voluntariamente. Reconoció que Dios es digno de su adoración y obediencia. Por eso, se sometió a Su autoridad.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fidelidad de Job no pasó inadvertida, ni por parte de Dios ni por parte de Satanás.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el conflicto espiritual, Dios presentó la vida de Job como un ejemplo de una persona que se sometía voluntariamente a Su autoridad (</a:t>
            </a:r>
            <a:r>
              <a:rPr lang="es-ES" dirty="0">
                <a:solidFill>
                  <a:schemeClr val="tx2"/>
                </a:solidFill>
              </a:rPr>
              <a:t>1:8</a:t>
            </a:r>
            <a:r>
              <a:rPr lang="es-ES" dirty="0"/>
              <a:t>). </a:t>
            </a:r>
            <a:r>
              <a:rPr lang="es-ES" dirty="0" smtClean="0"/>
              <a:t>Satanás </a:t>
            </a:r>
            <a:r>
              <a:rPr lang="es-ES" dirty="0"/>
              <a:t>se dedicó a tratar de provocar su caída.</a:t>
            </a:r>
          </a:p>
          <a:p>
            <a:r>
              <a:rPr lang="es-ES" dirty="0"/>
              <a:t>Cuando Dios presenta a Job como un ejemplo de alguien que le sirve voluntariamente, Satanás le señala como un hombre que debe ser puesto a prueba. Acusa a Dios de controlar la vida de Job mediante una especie de soborno. Dice que Job sirve a Dios porque El le ha dado todo tipo de bienes (1:9–11). ¡Sería una locura rebelarse contra Dios cuando se le paga tan bien por su obediencia! Si Dios le quitara todo lo que le había dado, Job cambiaría su actitud totalmente.</a:t>
            </a:r>
          </a:p>
          <a:p>
            <a:r>
              <a:rPr lang="es-ES" b="1" dirty="0"/>
              <a:t>El Permiso de Dios 1:12</a:t>
            </a:r>
          </a:p>
          <a:p>
            <a:r>
              <a:rPr lang="es-ES" dirty="0"/>
              <a:t>Para demostrar el error de Satanás en cuanto a la motivación de Job, Dios le da permiso para ponerle a prueba. En esta introducción al relato se observa que Satanás esta sujeto a la voluntad de Dios. El ángel caído no puede tocar a los cristianos sin el permiso de Dios. Tanto Job como el acusador reconocen la soberanía de Dios (1:11–12, 21; 2:5–6, 10; 19:21).</a:t>
            </a:r>
          </a:p>
          <a:p>
            <a:r>
              <a:rPr lang="es-ES" dirty="0"/>
              <a:t>En este caso, Dios le da permiso para hacerle daño a todas las posesiones de Job, pero no le da potestad de tocar su persona. A diferencia del primer ataque, en esta ocasión sus hijos son afectados, pero no su esposa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57399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La Proposición de Satanás </a:t>
            </a:r>
            <a:r>
              <a:rPr lang="es-ES" dirty="0">
                <a:solidFill>
                  <a:schemeClr val="tx2"/>
                </a:solidFill>
              </a:rPr>
              <a:t>1:6–11</a:t>
            </a:r>
          </a:p>
          <a:p>
            <a:pPr lvl="1"/>
            <a:r>
              <a:rPr lang="es-ES" dirty="0" smtClean="0"/>
              <a:t>Cuando </a:t>
            </a:r>
            <a:r>
              <a:rPr lang="es-ES" dirty="0"/>
              <a:t>Dios presenta a Job como un ejemplo de alguien que le sirve voluntariamente, Satanás le señala como un hombre que debe ser puesto a prueba. </a:t>
            </a:r>
            <a:endParaRPr lang="es-ES" dirty="0" smtClean="0"/>
          </a:p>
          <a:p>
            <a:pPr lvl="1"/>
            <a:r>
              <a:rPr lang="es-ES" dirty="0" smtClean="0"/>
              <a:t>Acusa </a:t>
            </a:r>
            <a:r>
              <a:rPr lang="es-ES" dirty="0"/>
              <a:t>a Dios de controlar la vida de Job mediante una especie de soborno. Dice que Job sirve a Dios porque El le ha dado todo tipo de bienes (</a:t>
            </a:r>
            <a:r>
              <a:rPr lang="es-ES" dirty="0">
                <a:solidFill>
                  <a:schemeClr val="tx2"/>
                </a:solidFill>
              </a:rPr>
              <a:t>1:9–11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96753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Job</a:t>
            </a:r>
          </a:p>
          <a:p>
            <a:pPr lvl="1" eaLnBrk="1" hangingPunct="1"/>
            <a:r>
              <a:rPr lang="es-PR" dirty="0" smtClean="0"/>
              <a:t>1:1-22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1:1-22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2414588"/>
            <a:ext cx="4908549" cy="368141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Permiso de Dios 1:12</a:t>
            </a:r>
          </a:p>
          <a:p>
            <a:pPr lvl="1"/>
            <a:r>
              <a:rPr lang="es-ES" dirty="0"/>
              <a:t>Para demostrar el error de Satanás en cuanto a la motivación de Job, Dios le da permiso para ponerle a prueba.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esta introducción al relato se observa que Satanás esta sujeto a la voluntad de Dios. El ángel caído no puede tocar a los cristianos sin el permiso de Dios. </a:t>
            </a:r>
            <a:endParaRPr lang="es-ES" dirty="0" smtClean="0"/>
          </a:p>
          <a:p>
            <a:pPr lvl="1"/>
            <a:r>
              <a:rPr lang="es-ES" dirty="0" smtClean="0"/>
              <a:t>Tanto </a:t>
            </a:r>
            <a:r>
              <a:rPr lang="es-ES" dirty="0"/>
              <a:t>Job como el acusador reconocen la soberanía de </a:t>
            </a:r>
            <a:r>
              <a:rPr lang="es-ES" dirty="0" smtClean="0"/>
              <a:t>Dios.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506383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Permiso de Dios 1:12</a:t>
            </a:r>
          </a:p>
          <a:p>
            <a:pPr lvl="1"/>
            <a:r>
              <a:rPr lang="es-ES" dirty="0" smtClean="0"/>
              <a:t>En </a:t>
            </a:r>
            <a:r>
              <a:rPr lang="es-ES" dirty="0"/>
              <a:t>este caso, Dios le da permiso para hacerle daño a todas las posesiones de Job, pero no le da potestad de tocar su persona. </a:t>
            </a:r>
            <a:endParaRPr lang="es-ES" dirty="0" smtClean="0"/>
          </a:p>
          <a:p>
            <a:pPr lvl="1"/>
            <a:r>
              <a:rPr lang="es-ES" dirty="0" smtClean="0"/>
              <a:t>A </a:t>
            </a:r>
            <a:r>
              <a:rPr lang="es-ES" dirty="0"/>
              <a:t>diferencia del primer ataque, en esta ocasión sus hijos son afectados, pero no su esposa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</a:t>
            </a:r>
            <a:r>
              <a:rPr lang="en-US" dirty="0" err="1"/>
              <a:t>autoridad</a:t>
            </a:r>
            <a:r>
              <a:rPr lang="en-US" dirty="0"/>
              <a:t> de </a:t>
            </a:r>
            <a:r>
              <a:rPr lang="en-US" dirty="0" err="1"/>
              <a:t>Satanás</a:t>
            </a:r>
            <a:r>
              <a:rPr lang="en-US" dirty="0"/>
              <a:t> en el </a:t>
            </a:r>
            <a:r>
              <a:rPr lang="en-US" dirty="0" err="1" smtClean="0"/>
              <a:t>mundo</a:t>
            </a:r>
            <a:r>
              <a:rPr lang="en-US" dirty="0" smtClean="0"/>
              <a:t> </a:t>
            </a:r>
            <a:r>
              <a:rPr lang="es-PR" dirty="0" smtClean="0"/>
              <a:t>(Job </a:t>
            </a:r>
            <a:r>
              <a:rPr lang="es-PR" dirty="0"/>
              <a:t>1:6-12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33392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2018" y="1905000"/>
            <a:ext cx="5761782" cy="479380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un día aconteció que sus hijos e hijas comían y bebían vino en casa de su hermano el primogénito, y vino un mensajero a Job, y le dijo: Estaban arando los bueyes, y las asnas paciendo cerca de ellos, y acometieron los sabeos y los tomaron, y mataron a los criados a filo de espada; solamente escapé yo para darte la noticia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Aún </a:t>
            </a:r>
            <a:r>
              <a:rPr lang="es-ES" dirty="0"/>
              <a:t>estaba éste hablando, cuando vino otro que dijo: Fuego de Dios cayó del cielo, que quemó las ovejas y a los pastores, y los consumió; solamente escapé yo para darte la noticia. Todavía estaba éste hablando, y vino otro que dijo: Los caldeos hicieron tres escuadrones, y arremetieron contra los camellos y se los llevaron, y mataron a los criados a filo de </a:t>
            </a:r>
            <a:r>
              <a:rPr lang="es-ES" dirty="0" smtClean="0"/>
              <a:t>espada...”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91747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solamente escapé yo para darte la noticia. Entre tanto que éste hablaba, vino otro que dijo: Tus hijos y tus hijas estaban comiendo y bebiendo vino en casa de su hermano el primogénito; y un gran viento vino del lado del desierto y azotó las cuatro esquinas de la casa, la cual cayó sobre los jóvenes, y murieron; y solamente escapé yo para darte la noticia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45149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“...Entonces </a:t>
            </a:r>
            <a:r>
              <a:rPr lang="es-ES" dirty="0"/>
              <a:t>Job se levantó, y rasgó su manto, y rasuró su cabeza, y se postró en tierra y adoró, y dijo: Desnudo salí del vientre de mi madre, y desnudo volveré allá. Jehová dio, y Jehová quitó; sea el nombre de Jehová bendito. En todo esto no pecó Job, ni atribuyó a Dios despropósito alguno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6730730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/>
              <a:t>La Perseverancia de Job </a:t>
            </a:r>
            <a:r>
              <a:rPr lang="es-ES" dirty="0">
                <a:solidFill>
                  <a:schemeClr val="tx2"/>
                </a:solidFill>
              </a:rPr>
              <a:t>1:13–22</a:t>
            </a:r>
          </a:p>
          <a:p>
            <a:pPr lvl="1"/>
            <a:r>
              <a:rPr lang="es-ES" i="1" dirty="0"/>
              <a:t>Su sufrimiento </a:t>
            </a:r>
            <a:r>
              <a:rPr lang="es-ES" i="1" dirty="0">
                <a:solidFill>
                  <a:schemeClr val="tx2"/>
                </a:solidFill>
              </a:rPr>
              <a:t>1:13–19</a:t>
            </a:r>
          </a:p>
          <a:p>
            <a:pPr lvl="2"/>
            <a:r>
              <a:rPr lang="es-ES" dirty="0"/>
              <a:t>Cuando Satanás empieza a afligir a Job, no lo hace sutilmente. Lo hace con rigor. </a:t>
            </a:r>
            <a:endParaRPr lang="es-ES" dirty="0" smtClean="0"/>
          </a:p>
          <a:p>
            <a:pPr lvl="2"/>
            <a:r>
              <a:rPr lang="es-ES" dirty="0" smtClean="0"/>
              <a:t>Manda </a:t>
            </a:r>
            <a:r>
              <a:rPr lang="es-ES" dirty="0"/>
              <a:t>cuatro golpes difíciles, uno tras otro. La intensidad de la aflicción se observa en la frase repetida: “Aún estaba éste hablando, cuando vino otro …” Se amontonaban los problemas de Job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55626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/>
              <a:t>La Perseverancia de Job </a:t>
            </a:r>
            <a:r>
              <a:rPr lang="es-ES" dirty="0">
                <a:solidFill>
                  <a:schemeClr val="tx2"/>
                </a:solidFill>
              </a:rPr>
              <a:t>1:13–22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poder de Satanás se manifiesta en estas aflicciones:</a:t>
            </a:r>
          </a:p>
          <a:p>
            <a:pPr lvl="2"/>
            <a:r>
              <a:rPr lang="es-ES" dirty="0" smtClean="0"/>
              <a:t>Mandó </a:t>
            </a:r>
            <a:r>
              <a:rPr lang="es-ES" dirty="0"/>
              <a:t>a los sabeos a que tomaran los bueyes y las asnas de Job y mataran también a sus siervos (</a:t>
            </a:r>
            <a:r>
              <a:rPr lang="es-ES" dirty="0">
                <a:solidFill>
                  <a:schemeClr val="tx2"/>
                </a:solidFill>
              </a:rPr>
              <a:t>1:13–15</a:t>
            </a:r>
            <a:r>
              <a:rPr lang="es-ES" dirty="0"/>
              <a:t>).</a:t>
            </a:r>
          </a:p>
          <a:p>
            <a:pPr lvl="2"/>
            <a:r>
              <a:rPr lang="es-ES" dirty="0" smtClean="0"/>
              <a:t>Hizo </a:t>
            </a:r>
            <a:r>
              <a:rPr lang="es-ES" dirty="0"/>
              <a:t>caer fuego del cielo, el cual consumió las ovejas y los pastores (</a:t>
            </a:r>
            <a:r>
              <a:rPr lang="es-ES" dirty="0">
                <a:solidFill>
                  <a:schemeClr val="tx2"/>
                </a:solidFill>
              </a:rPr>
              <a:t>1:16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4116536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/>
              <a:t>La Perseverancia de Job </a:t>
            </a:r>
            <a:r>
              <a:rPr lang="es-ES" dirty="0">
                <a:solidFill>
                  <a:schemeClr val="tx2"/>
                </a:solidFill>
              </a:rPr>
              <a:t>1:13–22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poder de Satanás se manifiesta en estas aflicciones:</a:t>
            </a:r>
          </a:p>
          <a:p>
            <a:pPr lvl="2"/>
            <a:r>
              <a:rPr lang="es-ES" dirty="0" smtClean="0"/>
              <a:t>Envió </a:t>
            </a:r>
            <a:r>
              <a:rPr lang="es-ES" dirty="0"/>
              <a:t>a los caldeos para que se llevaran los camellos y mataran a los criados (</a:t>
            </a:r>
            <a:r>
              <a:rPr lang="es-ES" dirty="0">
                <a:solidFill>
                  <a:schemeClr val="tx2"/>
                </a:solidFill>
              </a:rPr>
              <a:t>1:17</a:t>
            </a:r>
            <a:r>
              <a:rPr lang="es-ES" dirty="0"/>
              <a:t>).</a:t>
            </a:r>
          </a:p>
          <a:p>
            <a:pPr lvl="2"/>
            <a:r>
              <a:rPr lang="es-ES" dirty="0" smtClean="0"/>
              <a:t>Mandó </a:t>
            </a:r>
            <a:r>
              <a:rPr lang="es-ES" dirty="0"/>
              <a:t>un gran viento que destruyó la casa de su hijo mayor, quien murió junto con sus demás hermanos (</a:t>
            </a:r>
            <a:r>
              <a:rPr lang="es-ES" dirty="0">
                <a:solidFill>
                  <a:schemeClr val="tx2"/>
                </a:solidFill>
              </a:rPr>
              <a:t>1:18–19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En cada caso sólo escapó el mensajero que llegó para avisarle a Job lo que había sucedido. </a:t>
            </a:r>
            <a:r>
              <a:rPr lang="es-ES" dirty="0" smtClean="0"/>
              <a:t>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650554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362200"/>
            <a:ext cx="42672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En todo esto no pecó Job, ni atribuyó a Dios despropósito alguno.” (</a:t>
            </a:r>
            <a:r>
              <a:rPr lang="es-ES" sz="2800" dirty="0">
                <a:solidFill>
                  <a:schemeClr val="tx2"/>
                </a:solidFill>
              </a:rPr>
              <a:t>Job 1.22</a:t>
            </a:r>
            <a:r>
              <a:rPr lang="es-ES" sz="2800" dirty="0"/>
              <a:t>, </a:t>
            </a:r>
            <a:r>
              <a:rPr lang="es-ES" sz="2800" dirty="0" smtClean="0">
                <a:solidFill>
                  <a:schemeClr val="tx2"/>
                </a:solidFill>
              </a:rPr>
              <a:t>RVR60</a:t>
            </a:r>
            <a:r>
              <a:rPr lang="es-ES" sz="2800" dirty="0" smtClean="0"/>
              <a:t>) </a:t>
            </a:r>
          </a:p>
          <a:p>
            <a:pPr marL="0" indent="0">
              <a:buNone/>
            </a:pP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2438400"/>
            <a:ext cx="3171825" cy="3810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/>
              <a:t>La Perseverancia de Job </a:t>
            </a:r>
            <a:r>
              <a:rPr lang="es-ES" dirty="0">
                <a:solidFill>
                  <a:schemeClr val="tx2"/>
                </a:solidFill>
              </a:rPr>
              <a:t>1:13–22</a:t>
            </a:r>
          </a:p>
          <a:p>
            <a:pPr lvl="1"/>
            <a:r>
              <a:rPr lang="es-ES" i="1" dirty="0" smtClean="0"/>
              <a:t>Su </a:t>
            </a:r>
            <a:r>
              <a:rPr lang="es-ES" i="1" dirty="0"/>
              <a:t>fe </a:t>
            </a:r>
            <a:r>
              <a:rPr lang="es-ES" i="1" dirty="0">
                <a:solidFill>
                  <a:schemeClr val="tx2"/>
                </a:solidFill>
              </a:rPr>
              <a:t>1:20–22</a:t>
            </a:r>
          </a:p>
          <a:p>
            <a:pPr lvl="2"/>
            <a:r>
              <a:rPr lang="es-ES" dirty="0"/>
              <a:t>A pesar de la pérdida de sus familiares y de sus riquezas, Job se mantuvo fiel a Dios. </a:t>
            </a:r>
            <a:r>
              <a:rPr lang="es-ES" dirty="0" smtClean="0"/>
              <a:t>Siguió </a:t>
            </a:r>
            <a:r>
              <a:rPr lang="es-ES" dirty="0"/>
              <a:t>adorándole. </a:t>
            </a:r>
            <a:endParaRPr lang="es-ES" dirty="0" smtClean="0"/>
          </a:p>
          <a:p>
            <a:pPr lvl="2"/>
            <a:r>
              <a:rPr lang="es-ES" dirty="0" smtClean="0"/>
              <a:t>La </a:t>
            </a:r>
            <a:r>
              <a:rPr lang="es-ES" dirty="0"/>
              <a:t>respuesta de Job fue más que una “santa resignación”. Job reconoció la soberanía de Dios y le adoró. </a:t>
            </a:r>
            <a:endParaRPr lang="es-ES" dirty="0" smtClean="0"/>
          </a:p>
          <a:p>
            <a:pPr lvl="2"/>
            <a:r>
              <a:rPr lang="es-ES" dirty="0" smtClean="0"/>
              <a:t>Job </a:t>
            </a:r>
            <a:r>
              <a:rPr lang="es-ES" dirty="0"/>
              <a:t>tenía toda su confianza depositada en este Dios con Quien él había andado antes. Estaba dispuesto a aceptar lo que Dios le mandara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0513"/>
            <a:ext cx="6705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Job pierde todo   </a:t>
            </a:r>
            <a:r>
              <a:rPr lang="es-PR" dirty="0" smtClean="0"/>
              <a:t>                    </a:t>
            </a:r>
            <a:r>
              <a:rPr lang="en-US" dirty="0" smtClean="0"/>
              <a:t>  </a:t>
            </a:r>
            <a:r>
              <a:rPr lang="es-PR" dirty="0"/>
              <a:t>(Job 1:13-22)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551681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Nada de lo que nos pasa está fuera del control de Dios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Dios es soberano y cuida de nosotros en cada circunstancia y momento. Los ojos de Dios contemplan toda la tierra para mostrarse poderoso hacia los que le aman.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5344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Satanás actúa, probando y tentándonos.</a:t>
            </a:r>
          </a:p>
          <a:p>
            <a:pPr>
              <a:spcAft>
                <a:spcPts val="600"/>
              </a:spcAft>
            </a:pPr>
            <a:r>
              <a:rPr lang="es-PR" sz="3600" dirty="0" smtClean="0"/>
              <a:t>Deberemos ser fieles a Dios a pesar de las pruebas.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 Biblia plenitud: La Biblia de estudio que le ayudara a comprender a aplicar la Plenitud del </a:t>
            </a:r>
            <a:r>
              <a:rPr lang="es-ES" sz="1400" dirty="0" err="1"/>
              <a:t>Espiritu</a:t>
            </a:r>
            <a:r>
              <a:rPr lang="es-ES" sz="1400" dirty="0"/>
              <a:t> Santo en su diario vivir.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Porter</a:t>
            </a:r>
            <a:r>
              <a:rPr lang="es-ES" sz="1400" dirty="0"/>
              <a:t>, Rafael. Estudios </a:t>
            </a:r>
            <a:r>
              <a:rPr lang="es-ES" sz="1400" dirty="0" err="1"/>
              <a:t>Bı́blicos</a:t>
            </a:r>
            <a:r>
              <a:rPr lang="es-ES" sz="1400" dirty="0"/>
              <a:t> ELA: ┐Por qué? (Job).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</a:t>
            </a:r>
            <a:r>
              <a:rPr lang="es-ES" sz="1400" dirty="0" smtClean="0"/>
              <a:t>1987</a:t>
            </a:r>
            <a:r>
              <a:rPr lang="es-ES" sz="1400" dirty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289-295.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596265"/>
            <a:ext cx="7620000" cy="566547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34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>
              <a:spcAft>
                <a:spcPts val="600"/>
              </a:spcAft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10: ¿Por qué sufren </a:t>
            </a: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los seres humanos?</a:t>
            </a:r>
            <a:r>
              <a:rPr lang="es-P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 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41:                                         “S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atanás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el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sufrimiento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humano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2:1-13)                                                    29 de julio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err="1" smtClean="0"/>
              <a:t>Evidencias</a:t>
            </a:r>
            <a:r>
              <a:rPr lang="en-US" sz="3600" dirty="0" smtClean="0"/>
              <a:t> del favor de Dios </a:t>
            </a:r>
            <a:r>
              <a:rPr lang="en-US" sz="3600" dirty="0" err="1" smtClean="0"/>
              <a:t>hacia</a:t>
            </a:r>
            <a:r>
              <a:rPr lang="en-US" sz="3600" dirty="0" smtClean="0"/>
              <a:t> Job          </a:t>
            </a:r>
            <a:r>
              <a:rPr lang="es-PR" sz="3600" dirty="0" smtClean="0"/>
              <a:t>  (</a:t>
            </a:r>
            <a:r>
              <a:rPr lang="es-PR" sz="3600" dirty="0" smtClean="0">
                <a:solidFill>
                  <a:schemeClr val="tx2"/>
                </a:solidFill>
              </a:rPr>
              <a:t>Job 1:1-5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</a:t>
            </a:r>
            <a:r>
              <a:rPr lang="en-US" sz="3600" dirty="0" err="1" smtClean="0"/>
              <a:t>autoridad</a:t>
            </a:r>
            <a:r>
              <a:rPr lang="en-US" sz="3600" dirty="0" smtClean="0"/>
              <a:t> de </a:t>
            </a:r>
            <a:r>
              <a:rPr lang="en-US" sz="3600" dirty="0" err="1" smtClean="0"/>
              <a:t>Satanás</a:t>
            </a:r>
            <a:r>
              <a:rPr lang="en-US" sz="3600" dirty="0" smtClean="0"/>
              <a:t> en el </a:t>
            </a:r>
            <a:r>
              <a:rPr lang="en-US" sz="3600" dirty="0" err="1" smtClean="0"/>
              <a:t>mundo</a:t>
            </a:r>
            <a:r>
              <a:rPr lang="en-US" sz="3600" dirty="0" smtClean="0"/>
              <a:t>           </a:t>
            </a:r>
            <a:r>
              <a:rPr lang="es-PR" sz="3600" dirty="0" smtClean="0"/>
              <a:t> </a:t>
            </a:r>
            <a:r>
              <a:rPr lang="es-PR" sz="3600" dirty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Job 1:6-12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Job pierde todo                         </a:t>
            </a:r>
            <a:r>
              <a:rPr lang="en-US" sz="3600" dirty="0" smtClean="0"/>
              <a:t>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Job 1:13-22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047" y="1905000"/>
            <a:ext cx="5857353" cy="481279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“Hubo en tierra de </a:t>
            </a:r>
            <a:r>
              <a:rPr lang="es-ES" dirty="0" err="1"/>
              <a:t>Uz</a:t>
            </a:r>
            <a:r>
              <a:rPr lang="es-ES" dirty="0"/>
              <a:t> un varón llamado Job; y era este hombre perfecto y recto, temeroso de Dios y apartado del mal</a:t>
            </a:r>
            <a:r>
              <a:rPr lang="es-ES" dirty="0" smtClean="0"/>
              <a:t>. Y </a:t>
            </a:r>
            <a:r>
              <a:rPr lang="es-ES" dirty="0"/>
              <a:t>le nacieron siete hijos y tres hijas</a:t>
            </a:r>
            <a:r>
              <a:rPr lang="es-ES" dirty="0" smtClean="0"/>
              <a:t>. Su </a:t>
            </a:r>
            <a:r>
              <a:rPr lang="es-ES" dirty="0"/>
              <a:t>hacienda era siete mil ovejas, tres mil camellos, quinientas yuntas de bueyes, quinientas asnas, y muchísimos criados; y era aquel varón más grande que todos los orientales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 </a:t>
            </a:r>
            <a:r>
              <a:rPr lang="es-ES" dirty="0"/>
              <a:t>iban sus hijos y hacían banquetes en sus casas, cada uno en su día; y enviaban a llamar a sus tres hermanas para que comiesen y bebiesen con ellos</a:t>
            </a:r>
            <a:r>
              <a:rPr lang="es-ES" dirty="0" smtClean="0"/>
              <a:t>. Y </a:t>
            </a:r>
            <a:r>
              <a:rPr lang="es-ES" dirty="0"/>
              <a:t>acontecía que habiendo pasado en turno los días del convite, Job enviaba y los santificaba, y se levantaba de mañana y ofrecía holocaustos conforme al número de todos ellos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47170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“…Porque </a:t>
            </a:r>
            <a:r>
              <a:rPr lang="es-ES" dirty="0"/>
              <a:t>decía Job: Quizá habrán pecado mis hijos, y habrán blasfemado contra Dios en sus corazones. De esta manera hacía todos los días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9793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err="1" smtClean="0"/>
              <a:t>Uz</a:t>
            </a:r>
            <a:r>
              <a:rPr lang="es-ES" dirty="0" smtClean="0"/>
              <a:t> – pequeño </a:t>
            </a:r>
            <a:r>
              <a:rPr lang="es-ES" dirty="0"/>
              <a:t>pueblo al sureste de </a:t>
            </a:r>
            <a:r>
              <a:rPr lang="es-ES" dirty="0" smtClean="0"/>
              <a:t>Palestina.</a:t>
            </a:r>
          </a:p>
          <a:p>
            <a:r>
              <a:rPr lang="es-ES" dirty="0" smtClean="0"/>
              <a:t>Job –</a:t>
            </a:r>
            <a:r>
              <a:rPr lang="es-ES" dirty="0"/>
              <a:t> </a:t>
            </a:r>
            <a:r>
              <a:rPr lang="es-ES" dirty="0" smtClean="0"/>
              <a:t>reconocía </a:t>
            </a:r>
            <a:r>
              <a:rPr lang="es-ES" dirty="0"/>
              <a:t>la autoridad de Dios y se había sometido a esa autoridad. Trataba de agradar a su Señor y evitar el mal.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expresión traducida del original señala que Job era un hombre “intachable” o “irreprensible”.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libro deja claro desde un principio que Job no estaba sufriendo por causa del pecado. Era un varón de Dios ejemplar</a:t>
            </a:r>
            <a:r>
              <a:rPr lang="es-ES" dirty="0" smtClean="0"/>
              <a:t>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dirty="0" err="1" smtClean="0"/>
              <a:t>Evidencias</a:t>
            </a:r>
            <a:r>
              <a:rPr lang="en-US" dirty="0" smtClean="0"/>
              <a:t> del </a:t>
            </a:r>
            <a:r>
              <a:rPr lang="en-US" dirty="0"/>
              <a:t>favor de Dios </a:t>
            </a:r>
            <a:r>
              <a:rPr lang="en-US" dirty="0" err="1"/>
              <a:t>hacia</a:t>
            </a:r>
            <a:r>
              <a:rPr lang="en-US" dirty="0"/>
              <a:t> </a:t>
            </a:r>
            <a:r>
              <a:rPr lang="en-US" dirty="0" smtClean="0"/>
              <a:t>Job</a:t>
            </a:r>
            <a:r>
              <a:rPr lang="es-PR" dirty="0" smtClean="0"/>
              <a:t> </a:t>
            </a:r>
            <a:r>
              <a:rPr lang="es-PR" dirty="0"/>
              <a:t>(Job 1:1-5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49100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82510</TotalTime>
  <Words>2590</Words>
  <Application>Microsoft Office PowerPoint</Application>
  <PresentationFormat>On-screen Show (4:3)</PresentationFormat>
  <Paragraphs>219</Paragraphs>
  <Slides>35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Evidencias del favor de Dios hacia Job (Job 1:1-5)</vt:lpstr>
      <vt:lpstr>Evidencias del favor de Dios hacia Job (Job 1:1-5)</vt:lpstr>
      <vt:lpstr>Evidencias del favor de Dios hacia Job (Job 1:1-5)</vt:lpstr>
      <vt:lpstr>Evidencias del favor de Dios hacia Job (Job 1:1-5)</vt:lpstr>
      <vt:lpstr>Evidencias del favor de Dios hacia Job (Job 1:1-5)</vt:lpstr>
      <vt:lpstr>Evidencias del favor de Dios hacia Job (Job 1:1-5)</vt:lpstr>
      <vt:lpstr>Evidencias del favor de Dios hacia Job (Job 1:1-5)</vt:lpstr>
      <vt:lpstr>Evidencias del favor de Dios hacia Job (Job 1:1-5)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La autoridad de Satanás en el mundo (Job 1:6-12)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Job pierde todo                         (Job 1:13-22)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</dc:title>
  <dc:creator>JRIVERA</dc:creator>
  <cp:lastModifiedBy>Ortega, Tito (GSO Inks Dev. &amp; Analytical Svc.)</cp:lastModifiedBy>
  <cp:revision>3176</cp:revision>
  <cp:lastPrinted>2013-09-24T20:44:31Z</cp:lastPrinted>
  <dcterms:created xsi:type="dcterms:W3CDTF">2007-01-24T21:53:34Z</dcterms:created>
  <dcterms:modified xsi:type="dcterms:W3CDTF">2014-08-23T00:27:53Z</dcterms:modified>
</cp:coreProperties>
</file>