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Lst>
  <p:notesMasterIdLst>
    <p:notesMasterId r:id="rId71"/>
  </p:notesMasterIdLst>
  <p:handoutMasterIdLst>
    <p:handoutMasterId r:id="rId72"/>
  </p:handoutMasterIdLst>
  <p:sldIdLst>
    <p:sldId id="376" r:id="rId2"/>
    <p:sldId id="258" r:id="rId3"/>
    <p:sldId id="289" r:id="rId4"/>
    <p:sldId id="260" r:id="rId5"/>
    <p:sldId id="507" r:id="rId6"/>
    <p:sldId id="519" r:id="rId7"/>
    <p:sldId id="520" r:id="rId8"/>
    <p:sldId id="569" r:id="rId9"/>
    <p:sldId id="565" r:id="rId10"/>
    <p:sldId id="566" r:id="rId11"/>
    <p:sldId id="567" r:id="rId12"/>
    <p:sldId id="568" r:id="rId13"/>
    <p:sldId id="264" r:id="rId14"/>
    <p:sldId id="499" r:id="rId15"/>
    <p:sldId id="500" r:id="rId16"/>
    <p:sldId id="501" r:id="rId17"/>
    <p:sldId id="562" r:id="rId18"/>
    <p:sldId id="456" r:id="rId19"/>
    <p:sldId id="475" r:id="rId20"/>
    <p:sldId id="521" r:id="rId21"/>
    <p:sldId id="523" r:id="rId22"/>
    <p:sldId id="524" r:id="rId23"/>
    <p:sldId id="526" r:id="rId24"/>
    <p:sldId id="527" r:id="rId25"/>
    <p:sldId id="528" r:id="rId26"/>
    <p:sldId id="529" r:id="rId27"/>
    <p:sldId id="530" r:id="rId28"/>
    <p:sldId id="531" r:id="rId29"/>
    <p:sldId id="532" r:id="rId30"/>
    <p:sldId id="533" r:id="rId31"/>
    <p:sldId id="534" r:id="rId32"/>
    <p:sldId id="535" r:id="rId33"/>
    <p:sldId id="484" r:id="rId34"/>
    <p:sldId id="470" r:id="rId35"/>
    <p:sldId id="476" r:id="rId36"/>
    <p:sldId id="536" r:id="rId37"/>
    <p:sldId id="538" r:id="rId38"/>
    <p:sldId id="539" r:id="rId39"/>
    <p:sldId id="540" r:id="rId40"/>
    <p:sldId id="541" r:id="rId41"/>
    <p:sldId id="542" r:id="rId42"/>
    <p:sldId id="543" r:id="rId43"/>
    <p:sldId id="544" r:id="rId44"/>
    <p:sldId id="545" r:id="rId45"/>
    <p:sldId id="546" r:id="rId46"/>
    <p:sldId id="547" r:id="rId47"/>
    <p:sldId id="548" r:id="rId48"/>
    <p:sldId id="549" r:id="rId49"/>
    <p:sldId id="550" r:id="rId50"/>
    <p:sldId id="551" r:id="rId51"/>
    <p:sldId id="552" r:id="rId52"/>
    <p:sldId id="553" r:id="rId53"/>
    <p:sldId id="554" r:id="rId54"/>
    <p:sldId id="555" r:id="rId55"/>
    <p:sldId id="491" r:id="rId56"/>
    <p:sldId id="511" r:id="rId57"/>
    <p:sldId id="537" r:id="rId58"/>
    <p:sldId id="556" r:id="rId59"/>
    <p:sldId id="557" r:id="rId60"/>
    <p:sldId id="558" r:id="rId61"/>
    <p:sldId id="559" r:id="rId62"/>
    <p:sldId id="560" r:id="rId63"/>
    <p:sldId id="561" r:id="rId64"/>
    <p:sldId id="494" r:id="rId65"/>
    <p:sldId id="351" r:id="rId66"/>
    <p:sldId id="479" r:id="rId67"/>
    <p:sldId id="563" r:id="rId68"/>
    <p:sldId id="298" r:id="rId69"/>
    <p:sldId id="299" r:id="rId70"/>
  </p:sldIdLst>
  <p:sldSz cx="9144000" cy="6858000" type="screen4x3"/>
  <p:notesSz cx="6858000" cy="9236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7" autoAdjust="0"/>
    <p:restoredTop sz="86387" autoAdjust="0"/>
  </p:normalViewPr>
  <p:slideViewPr>
    <p:cSldViewPr>
      <p:cViewPr varScale="1">
        <p:scale>
          <a:sx n="29" d="100"/>
          <a:sy n="29" d="100"/>
        </p:scale>
        <p:origin x="307" y="53"/>
      </p:cViewPr>
      <p:guideLst>
        <p:guide orient="horz" pos="2160"/>
        <p:guide pos="2880"/>
      </p:guideLst>
    </p:cSldViewPr>
  </p:slideViewPr>
  <p:outlineViewPr>
    <p:cViewPr>
      <p:scale>
        <a:sx n="33" d="100"/>
        <a:sy n="33" d="100"/>
      </p:scale>
      <p:origin x="0" y="-37070"/>
    </p:cViewPr>
  </p:outlineViewPr>
  <p:notesTextViewPr>
    <p:cViewPr>
      <p:scale>
        <a:sx n="100" d="100"/>
        <a:sy n="100" d="100"/>
      </p:scale>
      <p:origin x="0" y="0"/>
    </p:cViewPr>
  </p:notesTextViewPr>
  <p:sorterViewPr>
    <p:cViewPr>
      <p:scale>
        <a:sx n="70" d="100"/>
        <a:sy n="70" d="100"/>
      </p:scale>
      <p:origin x="0" y="-17074"/>
    </p:cViewPr>
  </p:sorterViewPr>
  <p:notesViewPr>
    <p:cSldViewPr>
      <p:cViewPr varScale="1">
        <p:scale>
          <a:sx n="64" d="100"/>
          <a:sy n="64" d="100"/>
        </p:scale>
        <p:origin x="-2862" y="-102"/>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5" name="Rectangle 3"/>
          <p:cNvSpPr>
            <a:spLocks noGrp="1" noChangeArrowheads="1"/>
          </p:cNvSpPr>
          <p:nvPr>
            <p:ph type="dt" sz="quarter"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10596" name="Rectangle 4"/>
          <p:cNvSpPr>
            <a:spLocks noGrp="1" noChangeArrowheads="1"/>
          </p:cNvSpPr>
          <p:nvPr>
            <p:ph type="ftr" sz="quarter" idx="2"/>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110597" name="Rectangle 5"/>
          <p:cNvSpPr>
            <a:spLocks noGrp="1" noChangeArrowheads="1"/>
          </p:cNvSpPr>
          <p:nvPr>
            <p:ph type="sldNum" sz="quarter" idx="3"/>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0C9D4666-3684-4BEC-95BC-E757C05B9DF9}" type="slidenum">
              <a:rPr lang="en-US"/>
              <a:pPr>
                <a:defRPr/>
              </a:pPr>
              <a:t>‹#›</a:t>
            </a:fld>
            <a:endParaRPr lang="en-US"/>
          </a:p>
        </p:txBody>
      </p:sp>
    </p:spTree>
    <p:extLst>
      <p:ext uri="{BB962C8B-B14F-4D97-AF65-F5344CB8AC3E}">
        <p14:creationId xmlns:p14="http://schemas.microsoft.com/office/powerpoint/2010/main" val="23626738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4099" name="Rectangle 3"/>
          <p:cNvSpPr>
            <a:spLocks noGrp="1" noChangeArrowheads="1"/>
          </p:cNvSpPr>
          <p:nvPr>
            <p:ph type="dt" idx="1"/>
          </p:nvPr>
        </p:nvSpPr>
        <p:spPr bwMode="auto">
          <a:xfrm>
            <a:off x="3884613" y="0"/>
            <a:ext cx="2971800" cy="461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36868" name="Rectangle 4"/>
          <p:cNvSpPr>
            <a:spLocks noGrp="1" noRot="1" noChangeAspect="1" noChangeArrowheads="1" noTextEdit="1"/>
          </p:cNvSpPr>
          <p:nvPr>
            <p:ph type="sldImg" idx="2"/>
          </p:nvPr>
        </p:nvSpPr>
        <p:spPr bwMode="auto">
          <a:xfrm>
            <a:off x="1120775" y="692150"/>
            <a:ext cx="4618038" cy="34639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87850"/>
            <a:ext cx="5486400" cy="41560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84613" y="8772525"/>
            <a:ext cx="2971800" cy="4619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6D9A94B9-DD5C-4DD7-99B3-A87AF5F189B0}" type="slidenum">
              <a:rPr lang="en-US"/>
              <a:pPr>
                <a:defRPr/>
              </a:pPr>
              <a:t>‹#›</a:t>
            </a:fld>
            <a:endParaRPr lang="en-US"/>
          </a:p>
        </p:txBody>
      </p:sp>
    </p:spTree>
    <p:extLst>
      <p:ext uri="{BB962C8B-B14F-4D97-AF65-F5344CB8AC3E}">
        <p14:creationId xmlns:p14="http://schemas.microsoft.com/office/powerpoint/2010/main" val="40898691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37892" name="Slide Number Placeholder 3"/>
          <p:cNvSpPr>
            <a:spLocks noGrp="1"/>
          </p:cNvSpPr>
          <p:nvPr>
            <p:ph type="sldNum" sz="quarter" idx="5"/>
          </p:nvPr>
        </p:nvSpPr>
        <p:spPr>
          <a:noFill/>
        </p:spPr>
        <p:txBody>
          <a:bodyPr/>
          <a:lstStyle/>
          <a:p>
            <a:fld id="{43E4C37E-CAAE-4A79-B782-AE097E39DD8D}" type="slidenum">
              <a:rPr lang="en-US" smtClean="0">
                <a:latin typeface="Arial" pitchFamily="34" charset="0"/>
                <a:cs typeface="Arial" pitchFamily="34" charset="0"/>
              </a:rPr>
              <a:pPr/>
              <a:t>1</a:t>
            </a:fld>
            <a:endParaRPr lang="en-US">
              <a:latin typeface="Arial" pitchFamily="34" charset="0"/>
              <a:cs typeface="Arial" pitchFamily="34" charset="0"/>
            </a:endParaRPr>
          </a:p>
        </p:txBody>
      </p:sp>
    </p:spTree>
    <p:extLst>
      <p:ext uri="{BB962C8B-B14F-4D97-AF65-F5344CB8AC3E}">
        <p14:creationId xmlns:p14="http://schemas.microsoft.com/office/powerpoint/2010/main" val="2614048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29424F-C2CC-4E1B-83B7-903AB5ACF8A4}" type="slidenum">
              <a:rPr lang="es-PR" altLang="en-US"/>
              <a:pPr/>
              <a:t>10</a:t>
            </a:fld>
            <a:endParaRPr lang="es-PR" altLang="en-US"/>
          </a:p>
        </p:txBody>
      </p:sp>
      <p:sp>
        <p:nvSpPr>
          <p:cNvPr id="159746" name="Rectangle 2"/>
          <p:cNvSpPr>
            <a:spLocks noRot="1" noChangeArrowheads="1" noTextEdit="1"/>
          </p:cNvSpPr>
          <p:nvPr>
            <p:ph type="sldImg"/>
          </p:nvPr>
        </p:nvSpPr>
        <p:spPr>
          <a:ln/>
        </p:spPr>
      </p:sp>
      <p:sp>
        <p:nvSpPr>
          <p:cNvPr id="159747"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3258436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E56486-E2EA-43FD-B364-052D9BD52BF4}" type="slidenum">
              <a:rPr lang="es-PR" altLang="en-US"/>
              <a:pPr/>
              <a:t>11</a:t>
            </a:fld>
            <a:endParaRPr lang="es-PR" altLang="en-US"/>
          </a:p>
        </p:txBody>
      </p:sp>
      <p:sp>
        <p:nvSpPr>
          <p:cNvPr id="157698" name="Rectangle 2"/>
          <p:cNvSpPr>
            <a:spLocks noRot="1" noChangeArrowheads="1" noTextEdit="1"/>
          </p:cNvSpPr>
          <p:nvPr>
            <p:ph type="sldImg"/>
          </p:nvPr>
        </p:nvSpPr>
        <p:spPr>
          <a:ln/>
        </p:spPr>
      </p:sp>
      <p:sp>
        <p:nvSpPr>
          <p:cNvPr id="15769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2152206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23DAAD-5D7A-4ACF-8AC1-DACB9A0BD596}" type="slidenum">
              <a:rPr lang="es-PR" altLang="en-US"/>
              <a:pPr/>
              <a:t>12</a:t>
            </a:fld>
            <a:endParaRPr lang="es-PR" altLang="en-US"/>
          </a:p>
        </p:txBody>
      </p:sp>
      <p:sp>
        <p:nvSpPr>
          <p:cNvPr id="163842" name="Rectangle 2"/>
          <p:cNvSpPr>
            <a:spLocks noRo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977004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13</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419184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7108" name="Slide Number Placeholder 3"/>
          <p:cNvSpPr>
            <a:spLocks noGrp="1"/>
          </p:cNvSpPr>
          <p:nvPr>
            <p:ph type="sldNum" sz="quarter" idx="5"/>
          </p:nvPr>
        </p:nvSpPr>
        <p:spPr>
          <a:noFill/>
        </p:spPr>
        <p:txBody>
          <a:bodyPr/>
          <a:lstStyle/>
          <a:p>
            <a:fld id="{C85DAD5F-A970-440C-898B-A8971BB0CAB8}" type="slidenum">
              <a:rPr lang="en-US" smtClean="0">
                <a:latin typeface="Arial" pitchFamily="34" charset="0"/>
                <a:cs typeface="Arial" pitchFamily="34" charset="0"/>
              </a:rPr>
              <a:pPr/>
              <a:t>14</a:t>
            </a:fld>
            <a:endParaRPr lang="en-US">
              <a:latin typeface="Arial" pitchFamily="34" charset="0"/>
              <a:cs typeface="Arial" pitchFamily="34" charset="0"/>
            </a:endParaRPr>
          </a:p>
        </p:txBody>
      </p:sp>
    </p:spTree>
    <p:extLst>
      <p:ext uri="{BB962C8B-B14F-4D97-AF65-F5344CB8AC3E}">
        <p14:creationId xmlns:p14="http://schemas.microsoft.com/office/powerpoint/2010/main" val="15456312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7108" name="Slide Number Placeholder 3"/>
          <p:cNvSpPr>
            <a:spLocks noGrp="1"/>
          </p:cNvSpPr>
          <p:nvPr>
            <p:ph type="sldNum" sz="quarter" idx="5"/>
          </p:nvPr>
        </p:nvSpPr>
        <p:spPr>
          <a:noFill/>
        </p:spPr>
        <p:txBody>
          <a:bodyPr/>
          <a:lstStyle/>
          <a:p>
            <a:fld id="{C85DAD5F-A970-440C-898B-A8971BB0CAB8}" type="slidenum">
              <a:rPr lang="en-US" smtClean="0">
                <a:latin typeface="Arial" pitchFamily="34" charset="0"/>
                <a:cs typeface="Arial" pitchFamily="34" charset="0"/>
              </a:rPr>
              <a:pPr/>
              <a:t>15</a:t>
            </a:fld>
            <a:endParaRPr lang="en-US">
              <a:latin typeface="Arial" pitchFamily="34" charset="0"/>
              <a:cs typeface="Arial" pitchFamily="34" charset="0"/>
            </a:endParaRPr>
          </a:p>
        </p:txBody>
      </p:sp>
    </p:spTree>
    <p:extLst>
      <p:ext uri="{BB962C8B-B14F-4D97-AF65-F5344CB8AC3E}">
        <p14:creationId xmlns:p14="http://schemas.microsoft.com/office/powerpoint/2010/main" val="1188621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7108" name="Slide Number Placeholder 3"/>
          <p:cNvSpPr>
            <a:spLocks noGrp="1"/>
          </p:cNvSpPr>
          <p:nvPr>
            <p:ph type="sldNum" sz="quarter" idx="5"/>
          </p:nvPr>
        </p:nvSpPr>
        <p:spPr>
          <a:noFill/>
        </p:spPr>
        <p:txBody>
          <a:bodyPr/>
          <a:lstStyle/>
          <a:p>
            <a:fld id="{C85DAD5F-A970-440C-898B-A8971BB0CAB8}" type="slidenum">
              <a:rPr lang="en-US" smtClean="0">
                <a:latin typeface="Arial" pitchFamily="34" charset="0"/>
                <a:cs typeface="Arial" pitchFamily="34" charset="0"/>
              </a:rPr>
              <a:pPr/>
              <a:t>16</a:t>
            </a:fld>
            <a:endParaRPr lang="en-US">
              <a:latin typeface="Arial" pitchFamily="34" charset="0"/>
              <a:cs typeface="Arial" pitchFamily="34" charset="0"/>
            </a:endParaRPr>
          </a:p>
        </p:txBody>
      </p:sp>
    </p:spTree>
    <p:extLst>
      <p:ext uri="{BB962C8B-B14F-4D97-AF65-F5344CB8AC3E}">
        <p14:creationId xmlns:p14="http://schemas.microsoft.com/office/powerpoint/2010/main" val="3375385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7108" name="Slide Number Placeholder 3"/>
          <p:cNvSpPr>
            <a:spLocks noGrp="1"/>
          </p:cNvSpPr>
          <p:nvPr>
            <p:ph type="sldNum" sz="quarter" idx="5"/>
          </p:nvPr>
        </p:nvSpPr>
        <p:spPr>
          <a:noFill/>
        </p:spPr>
        <p:txBody>
          <a:bodyPr/>
          <a:lstStyle/>
          <a:p>
            <a:fld id="{C85DAD5F-A970-440C-898B-A8971BB0CAB8}" type="slidenum">
              <a:rPr lang="en-US" smtClean="0">
                <a:latin typeface="Arial" pitchFamily="34" charset="0"/>
                <a:cs typeface="Arial" pitchFamily="34" charset="0"/>
              </a:rPr>
              <a:pPr/>
              <a:t>17</a:t>
            </a:fld>
            <a:endParaRPr lang="en-US">
              <a:latin typeface="Arial" pitchFamily="34" charset="0"/>
              <a:cs typeface="Arial" pitchFamily="34" charset="0"/>
            </a:endParaRPr>
          </a:p>
        </p:txBody>
      </p:sp>
    </p:spTree>
    <p:extLst>
      <p:ext uri="{BB962C8B-B14F-4D97-AF65-F5344CB8AC3E}">
        <p14:creationId xmlns:p14="http://schemas.microsoft.com/office/powerpoint/2010/main" val="3325855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64B0B17-EF09-49A4-80BF-C7666DA4AED1}" type="slidenum">
              <a:rPr lang="en-US" sz="1200">
                <a:latin typeface="Arial" pitchFamily="34" charset="0"/>
              </a:rPr>
              <a:pPr algn="r"/>
              <a:t>18</a:t>
            </a:fld>
            <a:endParaRPr lang="en-US" sz="1200">
              <a:latin typeface="Arial"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053203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19</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57343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63CCF194-EDCB-41A8-9A94-37BECDE11001}" type="slidenum">
              <a:rPr lang="en-US" smtClean="0">
                <a:latin typeface="Arial" pitchFamily="34" charset="0"/>
                <a:cs typeface="Arial" pitchFamily="34" charset="0"/>
              </a:rPr>
              <a:pPr/>
              <a:t>2</a:t>
            </a:fld>
            <a:endParaRPr lang="en-US">
              <a:latin typeface="Arial" pitchFamily="34" charset="0"/>
              <a:cs typeface="Arial" pitchFamily="34" charset="0"/>
            </a:endParaRP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570104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20</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108761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21</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087136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22</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1755689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23</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29882251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24</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24014923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25</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2496132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26</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38982797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27</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36680187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28</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1484866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29</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1786125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A26F489-349D-4AAE-B531-47CFDD79F1F3}" type="slidenum">
              <a:rPr lang="en-US" smtClean="0">
                <a:latin typeface="Arial" pitchFamily="34" charset="0"/>
                <a:cs typeface="Arial" pitchFamily="34" charset="0"/>
              </a:rPr>
              <a:pPr/>
              <a:t>3</a:t>
            </a:fld>
            <a:endParaRPr lang="en-US">
              <a:latin typeface="Arial" pitchFamily="34" charset="0"/>
              <a:cs typeface="Arial" pitchFamily="34"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875897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30</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29994497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31</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15639135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2947C404-E434-4CB6-8485-BA7B0619A2EB}" type="slidenum">
              <a:rPr lang="en-US" sz="1200">
                <a:latin typeface="Arial" pitchFamily="34" charset="0"/>
              </a:rPr>
              <a:pPr algn="r"/>
              <a:t>32</a:t>
            </a:fld>
            <a:endParaRPr lang="en-US" sz="1200">
              <a:latin typeface="Arial"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s-PR" dirty="0">
              <a:latin typeface="Arial" pitchFamily="34" charset="0"/>
              <a:cs typeface="Arial" pitchFamily="34" charset="0"/>
            </a:endParaRPr>
          </a:p>
        </p:txBody>
      </p:sp>
    </p:spTree>
    <p:extLst>
      <p:ext uri="{BB962C8B-B14F-4D97-AF65-F5344CB8AC3E}">
        <p14:creationId xmlns:p14="http://schemas.microsoft.com/office/powerpoint/2010/main" val="1793738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p>
            <a:fld id="{2403D000-C7B0-41C3-81E7-0AAA01D4BDC6}" type="slidenum">
              <a:rPr lang="en-US" smtClean="0">
                <a:latin typeface="Arial" pitchFamily="34" charset="0"/>
                <a:cs typeface="Arial" pitchFamily="34" charset="0"/>
              </a:rPr>
              <a:pPr/>
              <a:t>33</a:t>
            </a:fld>
            <a:endParaRPr lang="en-US">
              <a:latin typeface="Arial" pitchFamily="34" charset="0"/>
              <a:cs typeface="Arial" pitchFamily="34" charset="0"/>
            </a:endParaRPr>
          </a:p>
        </p:txBody>
      </p:sp>
    </p:spTree>
    <p:extLst>
      <p:ext uri="{BB962C8B-B14F-4D97-AF65-F5344CB8AC3E}">
        <p14:creationId xmlns:p14="http://schemas.microsoft.com/office/powerpoint/2010/main" val="9038691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E940FF07-9D59-4F75-828F-E2FAEDE4BB85}" type="slidenum">
              <a:rPr lang="en-US" sz="1200">
                <a:latin typeface="Arial" pitchFamily="34" charset="0"/>
              </a:rPr>
              <a:pPr algn="r"/>
              <a:t>34</a:t>
            </a:fld>
            <a:endParaRPr lang="en-US" sz="1200">
              <a:latin typeface="Arial"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9936499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35</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649783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36</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609118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37</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455625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38</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65718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39</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287016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AD4443D-428A-4B2A-8784-327E70894C6F}" type="slidenum">
              <a:rPr lang="en-US" smtClean="0">
                <a:latin typeface="Arial" pitchFamily="34" charset="0"/>
                <a:cs typeface="Arial" pitchFamily="34" charset="0"/>
              </a:rPr>
              <a:pPr/>
              <a:t>4</a:t>
            </a:fld>
            <a:endParaRPr lang="en-US">
              <a:latin typeface="Arial" pitchFamily="34" charset="0"/>
              <a:cs typeface="Arial"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501671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40</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7720787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41</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8403947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42</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2235743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43</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2287781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44</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067145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45</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5468204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46</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360215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47</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052768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48</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78052748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49</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65032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5</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8998802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50</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893085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51</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667213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52</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566533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53</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0301958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3F3F4550-81D4-4CE1-91C7-DFA8F99B31F2}" type="slidenum">
              <a:rPr lang="en-US" sz="1200">
                <a:latin typeface="Arial" pitchFamily="34" charset="0"/>
              </a:rPr>
              <a:pPr algn="r"/>
              <a:t>54</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5250857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p>
            <a:fld id="{2403D000-C7B0-41C3-81E7-0AAA01D4BDC6}" type="slidenum">
              <a:rPr lang="en-US" smtClean="0">
                <a:latin typeface="Arial" pitchFamily="34" charset="0"/>
                <a:cs typeface="Arial" pitchFamily="34" charset="0"/>
              </a:rPr>
              <a:pPr/>
              <a:t>55</a:t>
            </a:fld>
            <a:endParaRPr lang="en-US">
              <a:latin typeface="Arial" pitchFamily="34" charset="0"/>
              <a:cs typeface="Arial" pitchFamily="34" charset="0"/>
            </a:endParaRPr>
          </a:p>
        </p:txBody>
      </p:sp>
    </p:spTree>
    <p:extLst>
      <p:ext uri="{BB962C8B-B14F-4D97-AF65-F5344CB8AC3E}">
        <p14:creationId xmlns:p14="http://schemas.microsoft.com/office/powerpoint/2010/main" val="19238011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56</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9996699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57</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872246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58</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77054321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59</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922684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6</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43752362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60</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1848910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61</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7042602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62</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53619888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3884613" y="8772525"/>
            <a:ext cx="2971800" cy="461963"/>
          </a:xfrm>
          <a:prstGeom prst="rect">
            <a:avLst/>
          </a:prstGeom>
          <a:noFill/>
          <a:ln w="9525">
            <a:noFill/>
            <a:miter lim="800000"/>
            <a:headEnd/>
            <a:tailEnd/>
          </a:ln>
        </p:spPr>
        <p:txBody>
          <a:bodyPr anchor="b"/>
          <a:lstStyle/>
          <a:p>
            <a:pPr algn="r"/>
            <a:fld id="{82EF5E51-D059-4530-896F-C380EA4985A4}" type="slidenum">
              <a:rPr lang="en-US" sz="1200">
                <a:latin typeface="Arial" pitchFamily="34" charset="0"/>
              </a:rPr>
              <a:pPr algn="r"/>
              <a:t>63</a:t>
            </a:fld>
            <a:endParaRPr lang="en-US" sz="1200">
              <a:latin typeface="Arial"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415960810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ln/>
        </p:spPr>
      </p:sp>
      <p:sp>
        <p:nvSpPr>
          <p:cNvPr id="46083"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46084" name="Slide Number Placeholder 3"/>
          <p:cNvSpPr>
            <a:spLocks noGrp="1"/>
          </p:cNvSpPr>
          <p:nvPr>
            <p:ph type="sldNum" sz="quarter" idx="5"/>
          </p:nvPr>
        </p:nvSpPr>
        <p:spPr>
          <a:noFill/>
        </p:spPr>
        <p:txBody>
          <a:bodyPr/>
          <a:lstStyle/>
          <a:p>
            <a:fld id="{2403D000-C7B0-41C3-81E7-0AAA01D4BDC6}" type="slidenum">
              <a:rPr lang="en-US" smtClean="0">
                <a:latin typeface="Arial" pitchFamily="34" charset="0"/>
                <a:cs typeface="Arial" pitchFamily="34" charset="0"/>
              </a:rPr>
              <a:pPr/>
              <a:t>64</a:t>
            </a:fld>
            <a:endParaRPr lang="en-US">
              <a:latin typeface="Arial" pitchFamily="34" charset="0"/>
              <a:cs typeface="Arial" pitchFamily="34" charset="0"/>
            </a:endParaRPr>
          </a:p>
        </p:txBody>
      </p:sp>
    </p:spTree>
    <p:extLst>
      <p:ext uri="{BB962C8B-B14F-4D97-AF65-F5344CB8AC3E}">
        <p14:creationId xmlns:p14="http://schemas.microsoft.com/office/powerpoint/2010/main" val="274398250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97398A82-3BFD-4B63-800F-93C9B31B3FCA}" type="slidenum">
              <a:rPr lang="en-US" smtClean="0">
                <a:latin typeface="Arial" pitchFamily="34" charset="0"/>
                <a:cs typeface="Arial" pitchFamily="34" charset="0"/>
              </a:rPr>
              <a:pPr/>
              <a:t>65</a:t>
            </a:fld>
            <a:endParaRPr lang="en-US">
              <a:latin typeface="Arial" pitchFamily="34" charset="0"/>
              <a:cs typeface="Arial" pitchFamily="34" charset="0"/>
            </a:endParaRPr>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127371153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09B88D8E-91D4-4C65-94FE-07293ADB27B2}" type="slidenum">
              <a:rPr lang="en-US" smtClean="0">
                <a:latin typeface="Arial" pitchFamily="34" charset="0"/>
                <a:cs typeface="Arial" pitchFamily="34" charset="0"/>
              </a:rPr>
              <a:pPr/>
              <a:t>66</a:t>
            </a:fld>
            <a:endParaRPr lang="en-US">
              <a:latin typeface="Arial" pitchFamily="34" charset="0"/>
              <a:cs typeface="Arial"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3376774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09B88D8E-91D4-4C65-94FE-07293ADB27B2}" type="slidenum">
              <a:rPr lang="en-US" smtClean="0">
                <a:latin typeface="Arial" pitchFamily="34" charset="0"/>
                <a:cs typeface="Arial" pitchFamily="34" charset="0"/>
              </a:rPr>
              <a:pPr/>
              <a:t>67</a:t>
            </a:fld>
            <a:endParaRPr lang="en-US">
              <a:latin typeface="Arial" pitchFamily="34" charset="0"/>
              <a:cs typeface="Arial" pitchFamily="34" charset="0"/>
            </a:endParaRPr>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16278922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83A88FB-B0D5-4B73-A762-A0FEDF48C749}" type="slidenum">
              <a:rPr lang="en-US" smtClean="0">
                <a:latin typeface="Arial" pitchFamily="34" charset="0"/>
                <a:cs typeface="Arial" pitchFamily="34" charset="0"/>
              </a:rPr>
              <a:pPr/>
              <a:t>68</a:t>
            </a:fld>
            <a:endParaRPr lang="en-US">
              <a:latin typeface="Arial" pitchFamily="34" charset="0"/>
              <a:cs typeface="Arial" pitchFamily="34" charset="0"/>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13841453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D9366874-5235-4623-8EEF-0B8552812B1B}" type="slidenum">
              <a:rPr lang="en-US" smtClean="0">
                <a:latin typeface="Arial" pitchFamily="34" charset="0"/>
                <a:cs typeface="Arial" pitchFamily="34" charset="0"/>
              </a:rPr>
              <a:pPr/>
              <a:t>69</a:t>
            </a:fld>
            <a:endParaRPr lang="en-US">
              <a:latin typeface="Arial" pitchFamily="34" charset="0"/>
              <a:cs typeface="Arial"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869262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7</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2624670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05A22AC8-0A03-4EEF-A626-AE9143D3AD1C}" type="slidenum">
              <a:rPr lang="en-US" smtClean="0">
                <a:latin typeface="Arial" pitchFamily="34" charset="0"/>
                <a:cs typeface="Arial" pitchFamily="34" charset="0"/>
              </a:rPr>
              <a:pPr/>
              <a:t>8</a:t>
            </a:fld>
            <a:endParaRPr lang="en-US">
              <a:latin typeface="Arial" pitchFamily="34" charset="0"/>
              <a:cs typeface="Arial" pitchFamily="34"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s-PR">
              <a:latin typeface="Arial" pitchFamily="34" charset="0"/>
              <a:cs typeface="Arial" pitchFamily="34" charset="0"/>
            </a:endParaRPr>
          </a:p>
        </p:txBody>
      </p:sp>
    </p:spTree>
    <p:extLst>
      <p:ext uri="{BB962C8B-B14F-4D97-AF65-F5344CB8AC3E}">
        <p14:creationId xmlns:p14="http://schemas.microsoft.com/office/powerpoint/2010/main" val="3625392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54D275-4193-4EDB-9403-E012C4288E30}" type="slidenum">
              <a:rPr lang="es-PR" altLang="en-US"/>
              <a:pPr/>
              <a:t>9</a:t>
            </a:fld>
            <a:endParaRPr lang="es-PR" altLang="en-US"/>
          </a:p>
        </p:txBody>
      </p:sp>
      <p:sp>
        <p:nvSpPr>
          <p:cNvPr id="60418" name="Rectangle 2"/>
          <p:cNvSpPr>
            <a:spLocks noRo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s-PR" altLang="en-US"/>
          </a:p>
        </p:txBody>
      </p:sp>
    </p:spTree>
    <p:extLst>
      <p:ext uri="{BB962C8B-B14F-4D97-AF65-F5344CB8AC3E}">
        <p14:creationId xmlns:p14="http://schemas.microsoft.com/office/powerpoint/2010/main" val="1448284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pPr>
              <a:defRPr/>
            </a:pPr>
            <a:fld id="{79B520C1-31DD-4337-ACC3-A1FD9D01960A}" type="slidenum">
              <a:rPr lang="en-US"/>
              <a:pPr>
                <a:defRPr/>
              </a:pPr>
              <a:t>‹#›</a:t>
            </a:fld>
            <a:endParaRPr lang="en-US"/>
          </a:p>
        </p:txBody>
      </p:sp>
    </p:spTree>
  </p:cSld>
  <p:clrMapOvr>
    <a:masterClrMapping/>
  </p:clrMapOvr>
  <p:transition spd="med">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776F85B7-85B8-47C8-B688-821F9062480A}" type="slidenum">
              <a:rPr lang="en-US"/>
              <a:pPr>
                <a:defRPr/>
              </a:pPr>
              <a:t>‹#›</a:t>
            </a:fld>
            <a:endParaRPr lang="en-US"/>
          </a:p>
        </p:txBody>
      </p:sp>
    </p:spTree>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EA04A7A5-2E96-4840-934D-F39A39A9ACF3}" type="slidenum">
              <a:rPr lang="en-US"/>
              <a:pPr>
                <a:defRPr/>
              </a:pPr>
              <a:t>‹#›</a:t>
            </a:fld>
            <a:endParaRPr lang="en-US"/>
          </a:p>
        </p:txBody>
      </p:sp>
    </p:spTree>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8FDF1FE-0CC5-4975-A0D8-3E0D42F4E4F6}" type="slidenum">
              <a:rPr lang="en-US"/>
              <a:pPr>
                <a:defRPr/>
              </a:pPr>
              <a:t>‹#›</a:t>
            </a:fld>
            <a:endParaRPr lang="en-US"/>
          </a:p>
        </p:txBody>
      </p:sp>
    </p:spTree>
  </p:cSld>
  <p:clrMapOvr>
    <a:masterClrMapping/>
  </p:clrMapOvr>
  <p:transition spd="med">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8F57FA92-ED6C-4C81-B815-C07292F51908}" type="slidenum">
              <a:rPr lang="en-US"/>
              <a:pPr>
                <a:defRPr/>
              </a:pPr>
              <a:t>‹#›</a:t>
            </a:fld>
            <a:endParaRPr lang="en-US"/>
          </a:p>
        </p:txBody>
      </p:sp>
    </p:spTree>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C674E71D-4295-4C92-98CB-DC4AA6459F16}" type="slidenum">
              <a:rPr lang="en-US"/>
              <a:pPr>
                <a:defRPr/>
              </a:pPr>
              <a:t>‹#›</a:t>
            </a:fld>
            <a:endParaRPr lang="en-US"/>
          </a:p>
        </p:txBody>
      </p:sp>
    </p:spTree>
  </p:cSld>
  <p:clrMapOvr>
    <a:masterClrMapping/>
  </p:clrMapOvr>
  <p:transition spd="med">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2CDD5D15-EEB9-4AC0-AACE-22E6DA1F446F}" type="slidenum">
              <a:rPr lang="en-US"/>
              <a:pPr>
                <a:defRPr/>
              </a:pPr>
              <a:t>‹#›</a:t>
            </a:fld>
            <a:endParaRPr lang="en-US"/>
          </a:p>
        </p:txBody>
      </p:sp>
    </p:spTree>
  </p:cSld>
  <p:clrMapOvr>
    <a:masterClrMapping/>
  </p:clrMapOvr>
  <p:transition spd="med">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6D9E6182-B932-4186-BDE6-0DBD27852A9E}" type="slidenum">
              <a:rPr lang="en-US"/>
              <a:pPr>
                <a:defRPr/>
              </a:pPr>
              <a:t>‹#›</a:t>
            </a:fld>
            <a:endParaRPr lang="en-US"/>
          </a:p>
        </p:txBody>
      </p:sp>
    </p:spTree>
  </p:cSld>
  <p:clrMapOvr>
    <a:masterClrMapping/>
  </p:clrMapOvr>
  <p:transition spd="med">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6316A6F3-73C0-4EA7-B59D-EF3876B99EF6}" type="slidenum">
              <a:rPr lang="en-US"/>
              <a:pPr>
                <a:defRPr/>
              </a:pPr>
              <a:t>‹#›</a:t>
            </a:fld>
            <a:endParaRPr lang="en-US"/>
          </a:p>
        </p:txBody>
      </p:sp>
    </p:spTree>
  </p:cSld>
  <p:clrMapOvr>
    <a:masterClrMapping/>
  </p:clrMapOvr>
  <p:transition spd="med">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4EBC3452-AAE1-4BBF-9527-DE38303B04DF}" type="slidenum">
              <a:rPr lang="en-US"/>
              <a:pPr>
                <a:defRPr/>
              </a:pPr>
              <a:t>‹#›</a:t>
            </a:fld>
            <a:endParaRPr lang="en-US"/>
          </a:p>
        </p:txBody>
      </p:sp>
    </p:spTree>
  </p:cSld>
  <p:clrMapOvr>
    <a:masterClrMapping/>
  </p:clrMapOvr>
  <p:transition spd="med">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D5B1F731-6CEF-482D-A8E6-6B2B4971640B}" type="slidenum">
              <a:rPr lang="en-US"/>
              <a:pPr>
                <a:defRPr/>
              </a:pPr>
              <a:t>‹#›</a:t>
            </a:fld>
            <a:endParaRPr lang="en-US"/>
          </a:p>
        </p:txBody>
      </p:sp>
    </p:spTree>
  </p:cSld>
  <p:clrMapOvr>
    <a:masterClrMapping/>
  </p:clrMapOvr>
  <p:transition spd="med">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4DB5170A-1CF3-4AAB-8708-CB7FF237B876}" type="slidenum">
              <a:rPr lang="en-US"/>
              <a:pPr>
                <a:defRPr/>
              </a:pPr>
              <a:t>‹#›</a:t>
            </a:fld>
            <a:endParaRPr lang="en-US"/>
          </a:p>
        </p:txBody>
      </p:sp>
    </p:spTree>
  </p:cSld>
  <p:clrMapOvr>
    <a:masterClrMapping/>
  </p:clrMapOvr>
  <p:transition spd="med">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D405FC9-3D40-411A-9802-A8AED3837834}" type="slidenum">
              <a:rPr lang="en-US"/>
              <a:pPr>
                <a:defRPr/>
              </a:pPr>
              <a:t>‹#›</a:t>
            </a:fld>
            <a:endParaRPr lang="en-US"/>
          </a:p>
        </p:txBody>
      </p:sp>
    </p:spTree>
  </p:cSld>
  <p:clrMapOvr>
    <a:masterClrMapping/>
  </p:clrMapOvr>
  <p:transition spd="med">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cs typeface="Arial" charset="0"/>
              </a:defRPr>
            </a:lvl1pPr>
          </a:lstStyle>
          <a:p>
            <a:pPr>
              <a:defRPr/>
            </a:pPr>
            <a:fld id="{51C549FE-D7B7-4F92-B7F8-7CEE12D82DE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67"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Lst>
  <p:transition spd="med">
    <p:fade thruBlk="1"/>
  </p:transition>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3.wdp"/></Relationships>
</file>

<file path=ppt/slides/_rels/slide24.xml.rels><?xml version="1.0" encoding="UTF-8" standalone="yes"?>
<Relationships xmlns="http://schemas.openxmlformats.org/package/2006/relationships"><Relationship Id="rId3" Type="http://schemas.openxmlformats.org/officeDocument/2006/relationships/hyperlink" Target="https://ref.ly/logosres/cbot05de-es;ref=Bible.Jos3.4;off=5;ctx=_hasta_Cana$C3$A1n.$0A3:4._~El_arca_iba_delante_"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4.png"/></Relationships>
</file>

<file path=ppt/slides/_rels/slide25.xml.rels><?xml version="1.0" encoding="UTF-8" standalone="yes"?>
<Relationships xmlns="http://schemas.openxmlformats.org/package/2006/relationships"><Relationship Id="rId3" Type="http://schemas.openxmlformats.org/officeDocument/2006/relationships/hyperlink" Target="https://ref.ly/logosres/cbot05de-es;ref=Bible.Jos3.4;off=5;ctx=_hasta_Cana$C3$A1n.$0A3:4._~El_arca_iba_delante_"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hyperlink" Target="https://ref.ly/logosres/cbot05de-es;ref=Bible.Jos3.4;off=5;ctx=_hasta_Cana$C3$A1n.$0A3:4._~El_arca_iba_delante_"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ref.ly/logosres/cbot05de-es;ref=Bible.Jos3.5;off=5;ctx=l_r$C3$ADo_(3:5$E2$80$9313)$0A3:5._~A_medida_que_se_acer"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hyperlink" Target="https://ref.ly/logosres/cbot05de-es;ref=Bible.Jos3.5;off=5;ctx=l_r$C3$ADo_(3:5$E2$80$9313)$0A3:5._~A_medida_que_se_acer"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ref.ly/logosres/cbot05de-es;ref=Bible.Jos3.5;off=5;ctx=l_r$C3$ADo_(3:5$E2$80$9313)$0A3:5._~A_medida_que_se_acer"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hyperlink" Target="https://ref.ly/logosres/cbot05de-es;ref=Bible.Jos3.5;off=5;ctx=l_r$C3$ADo_(3:5$E2$80$9313)$0A3:5._~A_medida_que_se_acer"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ref.ly/logosres/cbot05de-es;ref=Bible.Jos3.9-13;off=977;ctx=(3:14$E2$80$9317)$0A3:14$E2$80$9315a._~Finalmente_lleg$C3$B3_el_"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hyperlink" Target="https://ref.ly/logosres/cbot05de-es;ref=Bible.Jos3.9-13;off=977;ctx=(3:14$E2$80$9317)$0A3:14$E2$80$9315a._~Finalmente_lleg$C3$B3_el_"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5.wdp"/></Relationships>
</file>

<file path=ppt/slides/_rels/slide41.xml.rels><?xml version="1.0" encoding="UTF-8" standalone="yes"?>
<Relationships xmlns="http://schemas.openxmlformats.org/package/2006/relationships"><Relationship Id="rId3" Type="http://schemas.openxmlformats.org/officeDocument/2006/relationships/hyperlink" Target="https://ref.ly/logosres/cbot05de-es;ref=Bible.Jos3.15b-17;off=10;ctx=umplir$C3$ADa$3F$0A3:15b$E2$80$9317._~Algo_dram$C3$A1tico_suced"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hyperlink" Target="https://ref.ly/logosres/cbot05de-es;ref=Bible.Jos3.15b-17;off=10;ctx=umplir$C3$ADa$3F$0A3:15b$E2$80$9317._~Algo_dram$C3$A1tico_suced"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microsoft.com/office/2007/relationships/hdphoto" Target="../media/hdphoto6.wdp"/><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7.wdp"/></Relationships>
</file>

<file path=ppt/slides/_rels/slide44.xml.rels><?xml version="1.0" encoding="UTF-8" standalone="yes"?>
<Relationships xmlns="http://schemas.openxmlformats.org/package/2006/relationships"><Relationship Id="rId3" Type="http://schemas.openxmlformats.org/officeDocument/2006/relationships/hyperlink" Target="https://ref.ly/logosres/cbot05de-es;ref=Bible.Jos3.15b-17;off=518;ctx=_15:8$3B_Sal._78:13).$0A~Aunque_el_lugar_llam"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hyperlink" Target="https://ref.ly/logosres/cbot05de-es;ref=Bible.Jos3.15b-17;off=847;ctx=je_(cf._Jos._4:10).$0A~$C2$BFC$C3$B3mo_pudo_ocurrir_a"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ref.ly/logosres/cbot05de-es;ref=Bible.Jos3.15b-17;off=847;ctx=je_(cf._Jos._4:10).$0A~$C2$BFC$C3$B3mo_pudo_ocurrir_a"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25.png"/></Relationships>
</file>

<file path=ppt/slides/_rels/slide47.xml.rels><?xml version="1.0" encoding="UTF-8" standalone="yes"?>
<Relationships xmlns="http://schemas.openxmlformats.org/package/2006/relationships"><Relationship Id="rId3" Type="http://schemas.openxmlformats.org/officeDocument/2006/relationships/hyperlink" Target="https://ref.ly/logosres/cbot05de-es;ref=Bible.Jos3.15b-17;off=847;ctx=je_(cf._Jos._4:10).$0A~$C2$BFC$C3$B3mo_pudo_ocurrir_a"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25.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microsoft.com/office/2007/relationships/hdphoto" Target="../media/hdphoto5.wdp"/></Relationships>
</file>

<file path=ppt/slides/_rels/slide5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microsoft.com/office/2007/relationships/hdphoto" Target="../media/hdphoto5.wdp"/></Relationships>
</file>

<file path=ppt/slides/_rels/slide53.xml.rels><?xml version="1.0" encoding="UTF-8" standalone="yes"?>
<Relationships xmlns="http://schemas.openxmlformats.org/package/2006/relationships"><Relationship Id="rId3" Type="http://schemas.openxmlformats.org/officeDocument/2006/relationships/hyperlink" Target="https://ref.ly/logosres/cbot05de-es;ref=Bible.Jos3.15b-17;off=2790;ctx=_parece_improbable.$0A~Debido_a_este_milagr"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https://ref.ly/logosres/cbot05de-es;ref=Bible.Jos3.15b-17;off=2790;ctx=_parece_improbable.$0A~Debido_a_este_milagr"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22.png"/></Relationships>
</file>

<file path=ppt/slides/_rels/slide5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ref.ly/logosres/cbot05de-es;ref=Bible.Jos4.21-23;off=0;ctx=a_con_la_idolatr$C3$ADa.$0A~4:21$E2$80$9323._El_prop$C3$B3sit"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6.png"/></Relationships>
</file>

<file path=ppt/slides/_rels/slide5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microsoft.com/office/2007/relationships/hdphoto" Target="../media/hdphoto9.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microsoft.com/office/2007/relationships/hdphoto" Target="../media/hdphoto9.wdp"/></Relationships>
</file>

<file path=ppt/slides/_rels/slide61.xml.rels><?xml version="1.0" encoding="UTF-8" standalone="yes"?>
<Relationships xmlns="http://schemas.openxmlformats.org/package/2006/relationships"><Relationship Id="rId3" Type="http://schemas.openxmlformats.org/officeDocument/2006/relationships/hyperlink" Target="https://ref.ly/logosres/cbot05de-es;ref=Bible.Jos4.21-23;off=0;ctx=a_con_la_idolatr$C3$ADa.$0A~4:21$E2$80$9323._El_prop$C3$B3sit"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7.png"/></Relationships>
</file>

<file path=ppt/slides/_rels/slide6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2.xml"/><Relationship Id="rId1" Type="http://schemas.openxmlformats.org/officeDocument/2006/relationships/slideLayout" Target="../slideLayouts/slideLayout2.xml"/><Relationship Id="rId4" Type="http://schemas.microsoft.com/office/2007/relationships/hdphoto" Target="../media/hdphoto10.wdp"/></Relationships>
</file>

<file path=ppt/slides/_rels/slide63.xml.rels><?xml version="1.0" encoding="UTF-8" standalone="yes"?>
<Relationships xmlns="http://schemas.openxmlformats.org/package/2006/relationships"><Relationship Id="rId3" Type="http://schemas.openxmlformats.org/officeDocument/2006/relationships/hyperlink" Target="https://ref.ly/logosres/cbot05de-es;ref=Bible.Jos4.21-23;off=0;ctx=a_con_la_idolatr$C3$ADa.$0A~4:21$E2$80$9323._El_prop$C3$B3sit" TargetMode="External"/><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6.png"/></Relationships>
</file>

<file path=ppt/slides/_rels/slide64.xml.rels><?xml version="1.0" encoding="UTF-8" standalone="yes"?>
<Relationships xmlns="http://schemas.openxmlformats.org/package/2006/relationships"><Relationship Id="rId3" Type="http://schemas.openxmlformats.org/officeDocument/2006/relationships/hyperlink" Target="https://ref.ly/logosres/cbmh04;ref=Bible.Jos4.1-9;off=5351;ctx=aci$C3$B3n_e_invitaci$C3$B3n:$0A~Aquellas_piedras_fue"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microsoft.com/office/2007/relationships/hdphoto" Target="../media/hdphoto9.wdp"/><Relationship Id="rId4" Type="http://schemas.openxmlformats.org/officeDocument/2006/relationships/image" Target="../media/image29.png"/></Relationships>
</file>

<file path=ppt/slides/_rels/slide6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704850"/>
            <a:ext cx="9144000" cy="5143500"/>
          </a:xfrm>
          <a:prstGeom prst="rect">
            <a:avLst/>
          </a:prstGeom>
        </p:spPr>
      </p:pic>
      <p:sp>
        <p:nvSpPr>
          <p:cNvPr id="149508" name="Rectangle 4"/>
          <p:cNvSpPr>
            <a:spLocks noGrp="1" noChangeArrowheads="1"/>
          </p:cNvSpPr>
          <p:nvPr>
            <p:ph type="ctrTitle" idx="4294967295"/>
          </p:nvPr>
        </p:nvSpPr>
        <p:spPr>
          <a:xfrm>
            <a:off x="685800" y="2057400"/>
            <a:ext cx="7772400" cy="1219200"/>
          </a:xfrm>
          <a:solidFill>
            <a:srgbClr val="333399">
              <a:alpha val="39999"/>
            </a:srgbClr>
          </a:solidFill>
        </p:spPr>
        <p:txBody>
          <a:bodyPr anchor="ctr" anchorCtr="1"/>
          <a:lstStyle/>
          <a:p>
            <a:pPr algn="ctr"/>
            <a:r>
              <a:rPr lang="es-PR" sz="4000">
                <a:solidFill>
                  <a:schemeClr val="bg1"/>
                </a:solidFill>
                <a:latin typeface="Candara" panose="020E0502030303020204" pitchFamily="34" charset="0"/>
              </a:rPr>
              <a:t>Unidad 4: Dios guía a Israel a la tierra prometida</a:t>
            </a:r>
            <a:endParaRPr lang="en-US" sz="4000">
              <a:solidFill>
                <a:schemeClr val="bg1"/>
              </a:solidFill>
              <a:latin typeface="Candara" panose="020E0502030303020204" pitchFamily="34" charset="0"/>
            </a:endParaRPr>
          </a:p>
        </p:txBody>
      </p:sp>
      <p:sp>
        <p:nvSpPr>
          <p:cNvPr id="149509" name="Rectangle 5"/>
          <p:cNvSpPr>
            <a:spLocks noGrp="1" noChangeArrowheads="1"/>
          </p:cNvSpPr>
          <p:nvPr>
            <p:ph type="subTitle" idx="4294967295"/>
          </p:nvPr>
        </p:nvSpPr>
        <p:spPr>
          <a:xfrm>
            <a:off x="1066800" y="3733800"/>
            <a:ext cx="6705600" cy="1828800"/>
          </a:xfrm>
          <a:solidFill>
            <a:srgbClr val="333399">
              <a:alpha val="39999"/>
            </a:srgbClr>
          </a:solidFill>
        </p:spPr>
        <p:txBody>
          <a:bodyPr/>
          <a:lstStyle/>
          <a:p>
            <a:pPr marL="0" indent="0" algn="ctr">
              <a:buFont typeface="Wingdings" pitchFamily="2" charset="2"/>
              <a:buNone/>
              <a:defRPr/>
            </a:pPr>
            <a:r>
              <a:rPr lang="es-PR" sz="3600" dirty="0">
                <a:solidFill>
                  <a:schemeClr val="bg1"/>
                </a:solidFill>
                <a:effectLst>
                  <a:outerShdw blurRad="38100" dist="38100" dir="2700000" algn="tl">
                    <a:srgbClr val="000000"/>
                  </a:outerShdw>
                </a:effectLst>
                <a:latin typeface="Candara" panose="020E0502030303020204" pitchFamily="34" charset="0"/>
              </a:rPr>
              <a:t>Estudio 15: Israel Entra En La Tierra Prometida</a:t>
            </a:r>
          </a:p>
          <a:p>
            <a:pPr marL="0" indent="0" algn="ctr">
              <a:buFont typeface="Wingdings" pitchFamily="2" charset="2"/>
              <a:buNone/>
              <a:defRPr/>
            </a:pPr>
            <a:r>
              <a:rPr lang="es-PR" dirty="0">
                <a:solidFill>
                  <a:schemeClr val="bg1"/>
                </a:solidFill>
                <a:latin typeface="Candara" panose="020E0502030303020204" pitchFamily="34" charset="0"/>
              </a:rPr>
              <a:t>25 de abril de 2017</a:t>
            </a:r>
          </a:p>
        </p:txBody>
      </p:sp>
      <p:sp>
        <p:nvSpPr>
          <p:cNvPr id="3077" name="Text Box 5"/>
          <p:cNvSpPr txBox="1">
            <a:spLocks noChangeArrowheads="1"/>
          </p:cNvSpPr>
          <p:nvPr/>
        </p:nvSpPr>
        <p:spPr bwMode="auto">
          <a:xfrm>
            <a:off x="0" y="6019800"/>
            <a:ext cx="2895600" cy="641350"/>
          </a:xfrm>
          <a:prstGeom prst="rect">
            <a:avLst/>
          </a:prstGeom>
          <a:noFill/>
          <a:ln w="9525">
            <a:noFill/>
            <a:miter lim="800000"/>
            <a:headEnd/>
            <a:tailEnd/>
          </a:ln>
          <a:effectLst/>
        </p:spPr>
        <p:txBody>
          <a:bodyPr>
            <a:spAutoFit/>
          </a:bodyPr>
          <a:lstStyle/>
          <a:p>
            <a:pPr algn="ctr">
              <a:spcBef>
                <a:spcPct val="50000"/>
              </a:spcBef>
              <a:defRPr/>
            </a:pPr>
            <a:r>
              <a:rPr lang="es-PR"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81200" y="6324600"/>
            <a:ext cx="685800" cy="342900"/>
          </a:xfrm>
          <a:prstGeom prst="rect">
            <a:avLst/>
          </a:prstGeom>
          <a:noFill/>
          <a:ln w="9525">
            <a:noFill/>
            <a:miter lim="800000"/>
            <a:headEnd/>
            <a:tailEnd/>
          </a:ln>
        </p:spPr>
      </p:pic>
      <p:sp>
        <p:nvSpPr>
          <p:cNvPr id="3079" name="Text Box 7"/>
          <p:cNvSpPr txBox="1">
            <a:spLocks noChangeArrowheads="1"/>
          </p:cNvSpPr>
          <p:nvPr/>
        </p:nvSpPr>
        <p:spPr bwMode="auto">
          <a:xfrm>
            <a:off x="5791200" y="6248400"/>
            <a:ext cx="3352800" cy="366713"/>
          </a:xfrm>
          <a:prstGeom prst="rect">
            <a:avLst/>
          </a:prstGeom>
          <a:noFill/>
          <a:ln w="9525">
            <a:noFill/>
            <a:miter lim="800000"/>
            <a:headEnd/>
            <a:tailEnd/>
          </a:ln>
          <a:effectLst/>
        </p:spPr>
        <p:txBody>
          <a:bodyPr>
            <a:spAutoFit/>
          </a:bodyPr>
          <a:lstStyle/>
          <a:p>
            <a:pPr>
              <a:spcBef>
                <a:spcPct val="50000"/>
              </a:spcBef>
              <a:defRPr/>
            </a:pPr>
            <a:r>
              <a:rPr lang="es-PR" i="1" dirty="0">
                <a:solidFill>
                  <a:schemeClr val="bg1"/>
                </a:solidFill>
                <a:effectLst>
                  <a:outerShdw blurRad="38100" dist="38100" dir="2700000" algn="tl">
                    <a:srgbClr val="C0C0C0"/>
                  </a:outerShdw>
                </a:effectLst>
                <a:latin typeface="Arial" charset="0"/>
                <a:cs typeface="Arial" charset="0"/>
              </a:rPr>
              <a:t>La Biblia Libro por Libro, CBP</a:t>
            </a:r>
            <a:r>
              <a:rPr lang="en-US" i="1" baseline="30000" dirty="0">
                <a:solidFill>
                  <a:schemeClr val="bg1"/>
                </a:solidFill>
                <a:effectLst>
                  <a:outerShdw blurRad="38100" dist="38100" dir="2700000" algn="tl">
                    <a:srgbClr val="C0C0C0"/>
                  </a:outerShdw>
                </a:effectLst>
                <a:latin typeface="Arial" charset="0"/>
                <a:cs typeface="Arial" charset="0"/>
              </a:rPr>
              <a:t>®</a:t>
            </a:r>
            <a:endParaRPr lang="en-US" dirty="0">
              <a:solidFill>
                <a:schemeClr val="bg1"/>
              </a:solidFill>
              <a:effectLst>
                <a:outerShdw blurRad="38100" dist="38100" dir="2700000" algn="tl">
                  <a:srgbClr val="C0C0C0"/>
                </a:outerShdw>
              </a:effectLst>
              <a:latin typeface="Arial" charset="0"/>
              <a:cs typeface="Arial" charset="0"/>
            </a:endParaRPr>
          </a:p>
        </p:txBody>
      </p:sp>
      <p:pic>
        <p:nvPicPr>
          <p:cNvPr id="149526" name="Picture 22"/>
          <p:cNvPicPr>
            <a:picLocks noChangeAspect="1" noChangeArrowheads="1"/>
          </p:cNvPicPr>
          <p:nvPr/>
        </p:nvPicPr>
        <p:blipFill>
          <a:blip r:embed="rId5"/>
          <a:srcRect/>
          <a:stretch>
            <a:fillRect/>
          </a:stretch>
        </p:blipFill>
        <p:spPr bwMode="auto">
          <a:xfrm>
            <a:off x="76200" y="133350"/>
            <a:ext cx="647700" cy="552450"/>
          </a:xfrm>
          <a:prstGeom prst="rect">
            <a:avLst/>
          </a:prstGeom>
          <a:solidFill>
            <a:schemeClr val="accent1">
              <a:alpha val="41960"/>
            </a:schemeClr>
          </a:solid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1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1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9509">
                                            <p:bg/>
                                          </p:spTgt>
                                        </p:tgtEl>
                                        <p:attrNameLst>
                                          <p:attrName>style.visibility</p:attrName>
                                        </p:attrNameLst>
                                      </p:cBhvr>
                                      <p:to>
                                        <p:strVal val="visible"/>
                                      </p:to>
                                    </p:set>
                                    <p:animEffect transition="in" filter="fade">
                                      <p:cBhvr>
                                        <p:cTn id="16" dur="1000"/>
                                        <p:tgtEl>
                                          <p:spTgt spid="149509">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9509">
                                            <p:txEl>
                                              <p:pRg st="0" end="0"/>
                                            </p:txEl>
                                          </p:spTgt>
                                        </p:tgtEl>
                                        <p:attrNameLst>
                                          <p:attrName>style.visibility</p:attrName>
                                        </p:attrNameLst>
                                      </p:cBhvr>
                                      <p:to>
                                        <p:strVal val="visible"/>
                                      </p:to>
                                    </p:set>
                                    <p:animEffect transition="in" filter="fade">
                                      <p:cBhvr>
                                        <p:cTn id="19" dur="1000"/>
                                        <p:tgtEl>
                                          <p:spTgt spid="149509">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9509">
                                            <p:txEl>
                                              <p:pRg st="1" end="1"/>
                                            </p:txEl>
                                          </p:spTgt>
                                        </p:tgtEl>
                                        <p:attrNameLst>
                                          <p:attrName>style.visibility</p:attrName>
                                        </p:attrNameLst>
                                      </p:cBhvr>
                                      <p:to>
                                        <p:strVal val="visible"/>
                                      </p:to>
                                    </p:set>
                                    <p:animEffect transition="in" filter="fade">
                                      <p:cBhvr>
                                        <p:cTn id="22" dur="1000"/>
                                        <p:tgtEl>
                                          <p:spTgt spid="149509">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9508"/>
                                        </p:tgtEl>
                                        <p:attrNameLst>
                                          <p:attrName>style.visibility</p:attrName>
                                        </p:attrNameLst>
                                      </p:cBhvr>
                                      <p:to>
                                        <p:strVal val="visible"/>
                                      </p:to>
                                    </p:set>
                                    <p:animEffect transition="in" filter="fade">
                                      <p:cBhvr>
                                        <p:cTn id="25" dur="1000"/>
                                        <p:tgtEl>
                                          <p:spTgt spid="149508"/>
                                        </p:tgtEl>
                                      </p:cBhvr>
                                    </p:animEffect>
                                  </p:childTnLst>
                                </p:cTn>
                              </p:par>
                              <p:par>
                                <p:cTn id="26" presetID="10" presetClass="entr" presetSubtype="0" fill="hold" nodeType="withEffect">
                                  <p:stCondLst>
                                    <p:cond delay="0"/>
                                  </p:stCondLst>
                                  <p:childTnLst>
                                    <p:set>
                                      <p:cBhvr>
                                        <p:cTn id="27" dur="1" fill="hold">
                                          <p:stCondLst>
                                            <p:cond delay="0"/>
                                          </p:stCondLst>
                                        </p:cTn>
                                        <p:tgtEl>
                                          <p:spTgt spid="149526"/>
                                        </p:tgtEl>
                                        <p:attrNameLst>
                                          <p:attrName>style.visibility</p:attrName>
                                        </p:attrNameLst>
                                      </p:cBhvr>
                                      <p:to>
                                        <p:strVal val="visible"/>
                                      </p:to>
                                    </p:set>
                                    <p:animEffect transition="in" filter="fade">
                                      <p:cBhvr>
                                        <p:cTn id="28" dur="1000"/>
                                        <p:tgtEl>
                                          <p:spTgt spid="149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8" grpId="0" animBg="1"/>
      <p:bldP spid="149509" grpId="0" build="p" animBg="1"/>
      <p:bldP spid="3077" grpId="0"/>
      <p:bldP spid="307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ltLang="en-US"/>
              <a:t>www.iglesiabiblicabautista.org</a:t>
            </a:r>
          </a:p>
        </p:txBody>
      </p:sp>
      <p:sp>
        <p:nvSpPr>
          <p:cNvPr id="158722" name="Rectangle 2"/>
          <p:cNvSpPr>
            <a:spLocks noGrp="1" noChangeArrowheads="1"/>
          </p:cNvSpPr>
          <p:nvPr>
            <p:ph type="title"/>
          </p:nvPr>
        </p:nvSpPr>
        <p:spPr/>
        <p:txBody>
          <a:bodyPr/>
          <a:lstStyle/>
          <a:p>
            <a:r>
              <a:rPr lang="es-PR" dirty="0">
                <a:latin typeface="Candara" panose="020E0502030303020204" pitchFamily="34" charset="0"/>
              </a:rPr>
              <a:t>Trasfondo Histórico</a:t>
            </a:r>
            <a:endParaRPr lang="es-PR" altLang="en-US" dirty="0">
              <a:latin typeface="Candara" panose="020E0502030303020204" pitchFamily="34" charset="0"/>
            </a:endParaRPr>
          </a:p>
        </p:txBody>
      </p:sp>
      <p:sp>
        <p:nvSpPr>
          <p:cNvPr id="158723" name="Rectangle 3"/>
          <p:cNvSpPr>
            <a:spLocks noGrp="1" noChangeArrowheads="1"/>
          </p:cNvSpPr>
          <p:nvPr>
            <p:ph type="body" idx="1"/>
          </p:nvPr>
        </p:nvSpPr>
        <p:spPr>
          <a:xfrm>
            <a:off x="838200" y="1905000"/>
            <a:ext cx="7735888" cy="4114800"/>
          </a:xfrm>
        </p:spPr>
        <p:txBody>
          <a:bodyPr/>
          <a:lstStyle/>
          <a:p>
            <a:pPr>
              <a:lnSpc>
                <a:spcPct val="80000"/>
              </a:lnSpc>
            </a:pPr>
            <a:r>
              <a:rPr lang="es-PR" altLang="en-US" sz="2800">
                <a:latin typeface="Candara" panose="020E0502030303020204" pitchFamily="34" charset="0"/>
              </a:rPr>
              <a:t>Dios también mandó:</a:t>
            </a:r>
          </a:p>
          <a:p>
            <a:pPr lvl="1">
              <a:lnSpc>
                <a:spcPct val="80000"/>
              </a:lnSpc>
            </a:pPr>
            <a:r>
              <a:rPr lang="es-PR" altLang="en-US" sz="2400">
                <a:latin typeface="Candara" panose="020E0502030303020204" pitchFamily="34" charset="0"/>
              </a:rPr>
              <a:t>"</a:t>
            </a:r>
            <a:r>
              <a:rPr lang="es-PR" altLang="en-US" sz="2400" i="1">
                <a:latin typeface="Candara" panose="020E0502030303020204" pitchFamily="34" charset="0"/>
              </a:rPr>
              <a:t>Y tomarán de la sangre, y la pondrán en los dos postes y en el dintel de las casas en que lo han de comer. Y aquella noche comerán la carne asada al fuego, y panes sin levadura; con hierbas amargas lo comerán.</a:t>
            </a:r>
            <a:r>
              <a:rPr lang="es-PR" altLang="en-US" sz="2400">
                <a:latin typeface="Candara" panose="020E0502030303020204" pitchFamily="34" charset="0"/>
              </a:rPr>
              <a:t>" </a:t>
            </a:r>
          </a:p>
          <a:p>
            <a:pPr lvl="1">
              <a:lnSpc>
                <a:spcPct val="80000"/>
              </a:lnSpc>
              <a:buFont typeface="Wingdings" panose="05000000000000000000" pitchFamily="2" charset="2"/>
              <a:buNone/>
            </a:pPr>
            <a:r>
              <a:rPr lang="es-PR" altLang="en-US" sz="2400">
                <a:latin typeface="Candara" panose="020E0502030303020204" pitchFamily="34" charset="0"/>
              </a:rPr>
              <a:t>	(</a:t>
            </a:r>
            <a:r>
              <a:rPr lang="es-PR" altLang="en-US" sz="2400">
                <a:solidFill>
                  <a:schemeClr val="hlink"/>
                </a:solidFill>
                <a:latin typeface="Candara" panose="020E0502030303020204" pitchFamily="34" charset="0"/>
              </a:rPr>
              <a:t>Éxodo 12.7-8, RVR60</a:t>
            </a:r>
            <a:r>
              <a:rPr lang="es-PR" altLang="en-US" sz="2400">
                <a:latin typeface="Candara" panose="020E0502030303020204" pitchFamily="34" charset="0"/>
              </a:rPr>
              <a:t>)</a:t>
            </a:r>
          </a:p>
          <a:p>
            <a:pPr lvl="1">
              <a:lnSpc>
                <a:spcPct val="80000"/>
              </a:lnSpc>
            </a:pPr>
            <a:endParaRPr lang="es-PR" altLang="en-US" sz="2400">
              <a:latin typeface="Candara" panose="020E0502030303020204" pitchFamily="34" charset="0"/>
            </a:endParaRPr>
          </a:p>
          <a:p>
            <a:pPr lvl="1">
              <a:lnSpc>
                <a:spcPct val="80000"/>
              </a:lnSpc>
            </a:pPr>
            <a:r>
              <a:rPr lang="es-PR" altLang="en-US" sz="2400">
                <a:latin typeface="Candara" panose="020E0502030303020204" pitchFamily="34" charset="0"/>
              </a:rPr>
              <a:t>"</a:t>
            </a:r>
            <a:r>
              <a:rPr lang="es-PR" altLang="en-US" sz="2400" i="1">
                <a:latin typeface="Candara" panose="020E0502030303020204" pitchFamily="34" charset="0"/>
              </a:rPr>
              <a:t>Pues yo pasaré aquella noche por la tierra de Egipto, y heriré a todo primogénito en la tierra de Egipto, así de los hombres como de las bestias; y ejecutaré mis juicios en todos los dioses de Egipto. Yo Jehová.</a:t>
            </a:r>
            <a:r>
              <a:rPr lang="es-PR" altLang="en-US" sz="2400">
                <a:latin typeface="Candara" panose="020E0502030303020204" pitchFamily="34" charset="0"/>
              </a:rPr>
              <a:t>" </a:t>
            </a:r>
          </a:p>
          <a:p>
            <a:pPr lvl="1">
              <a:lnSpc>
                <a:spcPct val="80000"/>
              </a:lnSpc>
              <a:buFont typeface="Wingdings" panose="05000000000000000000" pitchFamily="2" charset="2"/>
              <a:buNone/>
            </a:pPr>
            <a:r>
              <a:rPr lang="es-PR" altLang="en-US" sz="2400">
                <a:latin typeface="Candara" panose="020E0502030303020204" pitchFamily="34" charset="0"/>
              </a:rPr>
              <a:t>	(</a:t>
            </a:r>
            <a:r>
              <a:rPr lang="es-PR" altLang="en-US" sz="2400">
                <a:solidFill>
                  <a:schemeClr val="hlink"/>
                </a:solidFill>
                <a:latin typeface="Candara" panose="020E0502030303020204" pitchFamily="34" charset="0"/>
              </a:rPr>
              <a:t>Éxodo 12.12, RVR60</a:t>
            </a:r>
            <a:r>
              <a:rPr lang="es-PR" altLang="en-US" sz="2400">
                <a:latin typeface="Candara" panose="020E0502030303020204" pitchFamily="34" charset="0"/>
              </a:rPr>
              <a:t>)</a:t>
            </a:r>
          </a:p>
        </p:txBody>
      </p:sp>
      <p:pic>
        <p:nvPicPr>
          <p:cNvPr id="158726" name="Picture 6" descr="passover"/>
          <p:cNvPicPr>
            <a:picLocks noChangeAspect="1" noChangeArrowheads="1"/>
          </p:cNvPicPr>
          <p:nvPr/>
        </p:nvPicPr>
        <p:blipFill>
          <a:blip r:embed="rId3" cstate="email">
            <a:lum bright="14000" contrast="4000"/>
            <a:extLst>
              <a:ext uri="{28A0092B-C50C-407E-A947-70E740481C1C}">
                <a14:useLocalDpi xmlns:a14="http://schemas.microsoft.com/office/drawing/2010/main"/>
              </a:ext>
            </a:extLst>
          </a:blip>
          <a:srcRect/>
          <a:stretch>
            <a:fillRect/>
          </a:stretch>
        </p:blipFill>
        <p:spPr bwMode="auto">
          <a:xfrm>
            <a:off x="6248400" y="0"/>
            <a:ext cx="28956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2721318"/>
      </p:ext>
    </p:extLst>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s-PR" altLang="en-US"/>
              <a:t>www.iglesiabiblicabautista.org</a:t>
            </a:r>
          </a:p>
        </p:txBody>
      </p:sp>
      <p:sp>
        <p:nvSpPr>
          <p:cNvPr id="156674" name="Rectangle 2"/>
          <p:cNvSpPr>
            <a:spLocks noGrp="1" noChangeArrowheads="1"/>
          </p:cNvSpPr>
          <p:nvPr>
            <p:ph type="title"/>
          </p:nvPr>
        </p:nvSpPr>
        <p:spPr/>
        <p:txBody>
          <a:bodyPr/>
          <a:lstStyle/>
          <a:p>
            <a:r>
              <a:rPr lang="es-PR" dirty="0">
                <a:latin typeface="Candara" panose="020E0502030303020204" pitchFamily="34" charset="0"/>
              </a:rPr>
              <a:t>Trasfondo Histórico</a:t>
            </a:r>
            <a:endParaRPr lang="es-PR" altLang="en-US" dirty="0">
              <a:latin typeface="Candara" panose="020E0502030303020204" pitchFamily="34" charset="0"/>
            </a:endParaRPr>
          </a:p>
        </p:txBody>
      </p:sp>
      <p:sp>
        <p:nvSpPr>
          <p:cNvPr id="156675" name="Rectangle 3"/>
          <p:cNvSpPr>
            <a:spLocks noGrp="1" noChangeArrowheads="1"/>
          </p:cNvSpPr>
          <p:nvPr>
            <p:ph type="body" idx="1"/>
          </p:nvPr>
        </p:nvSpPr>
        <p:spPr>
          <a:xfrm>
            <a:off x="914400" y="2017713"/>
            <a:ext cx="8040688" cy="4114800"/>
          </a:xfrm>
        </p:spPr>
        <p:txBody>
          <a:bodyPr/>
          <a:lstStyle/>
          <a:p>
            <a:r>
              <a:rPr lang="es-PR" altLang="en-US">
                <a:latin typeface="Candara" panose="020E0502030303020204" pitchFamily="34" charset="0"/>
              </a:rPr>
              <a:t>Jesús es el Cordero de Dios.</a:t>
            </a:r>
          </a:p>
          <a:p>
            <a:pPr lvl="1"/>
            <a:r>
              <a:rPr lang="es-PR" altLang="en-US">
                <a:latin typeface="Candara" panose="020E0502030303020204" pitchFamily="34" charset="0"/>
              </a:rPr>
              <a:t>"</a:t>
            </a:r>
            <a:r>
              <a:rPr lang="es-PR" altLang="en-US" i="1">
                <a:latin typeface="Candara" panose="020E0502030303020204" pitchFamily="34" charset="0"/>
              </a:rPr>
              <a:t>El siguiente día vio Juan a Jesús que venía a él, y dijo: He aquí el Cordero de Dios, que quita el pecado del mundo.</a:t>
            </a:r>
            <a:r>
              <a:rPr lang="es-PR" altLang="en-US">
                <a:latin typeface="Candara" panose="020E0502030303020204" pitchFamily="34" charset="0"/>
              </a:rPr>
              <a:t>“</a:t>
            </a:r>
          </a:p>
          <a:p>
            <a:pPr lvl="1">
              <a:buFont typeface="Wingdings" panose="05000000000000000000" pitchFamily="2" charset="2"/>
              <a:buNone/>
            </a:pPr>
            <a:r>
              <a:rPr lang="es-PR" altLang="en-US">
                <a:latin typeface="Candara" panose="020E0502030303020204" pitchFamily="34" charset="0"/>
              </a:rPr>
              <a:t>	(</a:t>
            </a:r>
            <a:r>
              <a:rPr lang="es-PR" altLang="en-US">
                <a:solidFill>
                  <a:schemeClr val="hlink"/>
                </a:solidFill>
                <a:latin typeface="Candara" panose="020E0502030303020204" pitchFamily="34" charset="0"/>
              </a:rPr>
              <a:t>Juan 1.29, RVR60</a:t>
            </a:r>
            <a:r>
              <a:rPr lang="es-PR" altLang="en-US">
                <a:latin typeface="Candara" panose="020E0502030303020204" pitchFamily="34" charset="0"/>
              </a:rPr>
              <a:t>)</a:t>
            </a:r>
          </a:p>
        </p:txBody>
      </p:sp>
    </p:spTree>
    <p:extLst>
      <p:ext uri="{BB962C8B-B14F-4D97-AF65-F5344CB8AC3E}">
        <p14:creationId xmlns:p14="http://schemas.microsoft.com/office/powerpoint/2010/main" val="1805795168"/>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s-PR" altLang="en-US"/>
              <a:t>www.iglesiabiblicabautista.org</a:t>
            </a:r>
          </a:p>
        </p:txBody>
      </p:sp>
      <p:sp>
        <p:nvSpPr>
          <p:cNvPr id="162818" name="Rectangle 2"/>
          <p:cNvSpPr>
            <a:spLocks noGrp="1" noChangeArrowheads="1"/>
          </p:cNvSpPr>
          <p:nvPr>
            <p:ph type="title"/>
          </p:nvPr>
        </p:nvSpPr>
        <p:spPr/>
        <p:txBody>
          <a:bodyPr/>
          <a:lstStyle/>
          <a:p>
            <a:r>
              <a:rPr lang="es-PR" dirty="0">
                <a:latin typeface="Candara" panose="020E0502030303020204" pitchFamily="34" charset="0"/>
              </a:rPr>
              <a:t>Trasfondo Histórico</a:t>
            </a:r>
            <a:endParaRPr lang="es-PR" altLang="en-US" dirty="0">
              <a:latin typeface="Candara" panose="020E0502030303020204" pitchFamily="34" charset="0"/>
            </a:endParaRPr>
          </a:p>
        </p:txBody>
      </p:sp>
      <p:sp>
        <p:nvSpPr>
          <p:cNvPr id="162819" name="Rectangle 3"/>
          <p:cNvSpPr>
            <a:spLocks noGrp="1" noChangeArrowheads="1"/>
          </p:cNvSpPr>
          <p:nvPr>
            <p:ph type="body" idx="1"/>
          </p:nvPr>
        </p:nvSpPr>
        <p:spPr/>
        <p:txBody>
          <a:bodyPr/>
          <a:lstStyle/>
          <a:p>
            <a:r>
              <a:rPr lang="es-PR" altLang="en-US" sz="2800">
                <a:latin typeface="Candara" panose="020E0502030303020204" pitchFamily="34" charset="0"/>
              </a:rPr>
              <a:t>¡El sacrificio de Jesús sucedió exactamente a la hora en que se sacrificaba el cordero en el Templo! </a:t>
            </a:r>
          </a:p>
          <a:p>
            <a:r>
              <a:rPr lang="es-PR" altLang="en-US" sz="2800">
                <a:latin typeface="Candara" panose="020E0502030303020204" pitchFamily="34" charset="0"/>
              </a:rPr>
              <a:t>En Juan 19:1 dice:</a:t>
            </a:r>
          </a:p>
          <a:p>
            <a:pPr lvl="1"/>
            <a:r>
              <a:rPr lang="es-PR" altLang="en-US" sz="2400" i="1">
                <a:latin typeface="Candara" panose="020E0502030303020204" pitchFamily="34" charset="0"/>
              </a:rPr>
              <a:t>Era la preparación de la pascua, y como la hora sexta. Entonces dijo a los judíos: ¡He aquí vuestro Rey!</a:t>
            </a:r>
            <a:r>
              <a:rPr lang="es-PR" altLang="en-US" sz="2400">
                <a:latin typeface="Candara" panose="020E0502030303020204" pitchFamily="34" charset="0"/>
              </a:rPr>
              <a:t>”</a:t>
            </a:r>
          </a:p>
          <a:p>
            <a:pPr lvl="1">
              <a:buFont typeface="Wingdings" panose="05000000000000000000" pitchFamily="2" charset="2"/>
              <a:buNone/>
            </a:pPr>
            <a:r>
              <a:rPr lang="es-PR" altLang="en-US" sz="2400">
                <a:latin typeface="Candara" panose="020E0502030303020204" pitchFamily="34" charset="0"/>
              </a:rPr>
              <a:t>	(</a:t>
            </a:r>
            <a:r>
              <a:rPr lang="es-PR" altLang="en-US" sz="2400">
                <a:solidFill>
                  <a:schemeClr val="hlink"/>
                </a:solidFill>
                <a:latin typeface="Candara" panose="020E0502030303020204" pitchFamily="34" charset="0"/>
              </a:rPr>
              <a:t>Juan 19.14, RVR60</a:t>
            </a:r>
            <a:r>
              <a:rPr lang="es-PR" altLang="en-US" sz="2400">
                <a:latin typeface="Candara" panose="020E0502030303020204" pitchFamily="34" charset="0"/>
              </a:rPr>
              <a:t>) </a:t>
            </a:r>
          </a:p>
          <a:p>
            <a:r>
              <a:rPr lang="es-PR" altLang="en-US" sz="2800">
                <a:latin typeface="Candara" panose="020E0502030303020204" pitchFamily="34" charset="0"/>
              </a:rPr>
              <a:t>La Pascua se preparaba el 14 de Nisán.</a:t>
            </a:r>
          </a:p>
        </p:txBody>
      </p:sp>
    </p:spTree>
    <p:extLst>
      <p:ext uri="{BB962C8B-B14F-4D97-AF65-F5344CB8AC3E}">
        <p14:creationId xmlns:p14="http://schemas.microsoft.com/office/powerpoint/2010/main" val="2294690109"/>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Bosquejo</a:t>
            </a:r>
          </a:p>
        </p:txBody>
      </p:sp>
      <p:sp>
        <p:nvSpPr>
          <p:cNvPr id="18435" name="Rectangle 3"/>
          <p:cNvSpPr>
            <a:spLocks noGrp="1" noChangeArrowheads="1"/>
          </p:cNvSpPr>
          <p:nvPr>
            <p:ph type="body" idx="1"/>
          </p:nvPr>
        </p:nvSpPr>
        <p:spPr>
          <a:xfrm>
            <a:off x="685800" y="2133600"/>
            <a:ext cx="7696200" cy="4419600"/>
          </a:xfrm>
        </p:spPr>
        <p:txBody>
          <a:bodyPr/>
          <a:lstStyle/>
          <a:p>
            <a:pPr marL="609600" indent="-609600">
              <a:buFont typeface="Wingdings" pitchFamily="2" charset="2"/>
              <a:buAutoNum type="arabicPeriod"/>
            </a:pPr>
            <a:r>
              <a:rPr lang="es-PR" dirty="0">
                <a:latin typeface="Candara" panose="020E0502030303020204" pitchFamily="34" charset="0"/>
              </a:rPr>
              <a:t>Instrucciones para cruzar el Jordán</a:t>
            </a:r>
            <a:br>
              <a:rPr lang="es-PR" dirty="0">
                <a:latin typeface="Candara" panose="020E0502030303020204" pitchFamily="34" charset="0"/>
              </a:rPr>
            </a:br>
            <a:r>
              <a:rPr lang="es-PR" dirty="0">
                <a:latin typeface="Candara" panose="020E0502030303020204" pitchFamily="34" charset="0"/>
              </a:rPr>
              <a:t>(</a:t>
            </a:r>
            <a:r>
              <a:rPr lang="es-PR" dirty="0">
                <a:solidFill>
                  <a:srgbClr val="FF0000"/>
                </a:solidFill>
                <a:latin typeface="Candara" panose="020E0502030303020204" pitchFamily="34" charset="0"/>
              </a:rPr>
              <a:t>Josué 3.3-5</a:t>
            </a:r>
            <a:r>
              <a:rPr lang="es-PR" dirty="0">
                <a:latin typeface="Candara" panose="020E0502030303020204" pitchFamily="34" charset="0"/>
              </a:rPr>
              <a:t>)</a:t>
            </a:r>
          </a:p>
          <a:p>
            <a:pPr marL="609600" indent="-609600">
              <a:buFont typeface="Wingdings" pitchFamily="2" charset="2"/>
              <a:buAutoNum type="arabicPeriod"/>
            </a:pPr>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r>
              <a:rPr lang="es-PR" dirty="0">
                <a:latin typeface="Candara" panose="020E0502030303020204" pitchFamily="34" charset="0"/>
              </a:rPr>
              <a:t>)</a:t>
            </a:r>
          </a:p>
          <a:p>
            <a:pPr marL="609600" indent="-609600">
              <a:buFont typeface="Wingdings" pitchFamily="2" charset="2"/>
              <a:buAutoNum type="arabicPeriod"/>
            </a:pPr>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r>
              <a:rPr lang="es-PR" dirty="0">
                <a:latin typeface="Candara" panose="020E0502030303020204" pitchFamily="34" charset="0"/>
              </a:rPr>
              <a:t>)</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par>
                    <p:cTn id="7" fill="hold">
                      <p:stCondLst>
                        <p:cond delay="indefinite"/>
                      </p:stCondLst>
                      <p:childTnLst>
                        <p:par>
                          <p:cTn id="8" fill="hold">
                            <p:stCondLst>
                              <p:cond delay="0"/>
                            </p:stCondLst>
                            <p:childTnLst>
                              <p:par>
                                <p:cTn id="9" presetID="4" presetClass="emph" presetSubtype="2" fill="hold" grpId="0" nodeType="clickEffect">
                                  <p:stCondLst>
                                    <p:cond delay="0"/>
                                  </p:stCondLst>
                                  <p:childTnLst>
                                    <p:anim to="1.15" calcmode="lin" valueType="num">
                                      <p:cBhvr override="childStyle">
                                        <p:cTn id="10" dur="2000" fill="hold"/>
                                        <p:tgtEl>
                                          <p:spTgt spid="18435">
                                            <p:txEl>
                                              <p:pRg st="1" end="1"/>
                                            </p:txEl>
                                          </p:spTgt>
                                        </p:tgtEl>
                                        <p:attrNameLst>
                                          <p:attrName>style.fontSize</p:attrName>
                                        </p:attrNameLst>
                                      </p:cBhvr>
                                    </p:anim>
                                  </p:childTnLst>
                                </p:cTn>
                              </p:par>
                            </p:childTnLst>
                          </p:cTn>
                        </p:par>
                      </p:childTnLst>
                    </p:cTn>
                  </p:par>
                  <p:par>
                    <p:cTn id="11" fill="hold">
                      <p:stCondLst>
                        <p:cond delay="indefinite"/>
                      </p:stCondLst>
                      <p:childTnLst>
                        <p:par>
                          <p:cTn id="12" fill="hold">
                            <p:stCondLst>
                              <p:cond delay="0"/>
                            </p:stCondLst>
                            <p:childTnLst>
                              <p:par>
                                <p:cTn id="13" presetID="4" presetClass="emph" presetSubtype="2" fill="hold" grpId="0" nodeType="clickEffect">
                                  <p:stCondLst>
                                    <p:cond delay="0"/>
                                  </p:stCondLst>
                                  <p:childTnLst>
                                    <p:anim to="1.15" calcmode="lin" valueType="num">
                                      <p:cBhvr override="childStyle">
                                        <p:cTn id="14" dur="2000" fill="hold"/>
                                        <p:tgtEl>
                                          <p:spTgt spid="18435">
                                            <p:txEl>
                                              <p:pRg st="2" end="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cstate="email">
            <a:lum contrast="10000"/>
            <a:extLst>
              <a:ext uri="{28A0092B-C50C-407E-A947-70E740481C1C}">
                <a14:useLocalDpi xmlns:a14="http://schemas.microsoft.com/office/drawing/2010/main"/>
              </a:ext>
            </a:extLst>
          </a:blip>
          <a:srcRect l="27778" t="17111" r="1111" b="3778"/>
          <a:stretch>
            <a:fillRect/>
          </a:stretch>
        </p:blipFill>
        <p:spPr bwMode="auto">
          <a:xfrm>
            <a:off x="0" y="-1"/>
            <a:ext cx="9144000" cy="6858001"/>
          </a:xfrm>
          <a:prstGeom prst="rect">
            <a:avLst/>
          </a:prstGeom>
          <a:noFill/>
          <a:ln w="9525">
            <a:noFill/>
            <a:miter lim="800000"/>
            <a:headEnd/>
            <a:tailEnd/>
          </a:ln>
          <a:effectLst/>
        </p:spPr>
      </p:pic>
      <p:sp>
        <p:nvSpPr>
          <p:cNvPr id="9" name="Down Arrow 8"/>
          <p:cNvSpPr/>
          <p:nvPr/>
        </p:nvSpPr>
        <p:spPr>
          <a:xfrm rot="4093709">
            <a:off x="5337102" y="1081268"/>
            <a:ext cx="179832" cy="292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11" name="TextBox 10"/>
          <p:cNvSpPr txBox="1"/>
          <p:nvPr/>
        </p:nvSpPr>
        <p:spPr>
          <a:xfrm>
            <a:off x="5506624" y="2058496"/>
            <a:ext cx="1891865" cy="369332"/>
          </a:xfrm>
          <a:prstGeom prst="rect">
            <a:avLst/>
          </a:prstGeom>
          <a:noFill/>
        </p:spPr>
        <p:txBody>
          <a:bodyPr wrap="none" rtlCol="0">
            <a:spAutoFit/>
          </a:bodyPr>
          <a:lstStyle/>
          <a:p>
            <a:r>
              <a:rPr lang="es-PR" dirty="0">
                <a:solidFill>
                  <a:schemeClr val="bg1"/>
                </a:solidFill>
              </a:rPr>
              <a:t>Cruce del Jordán</a:t>
            </a:r>
          </a:p>
        </p:txBody>
      </p:sp>
      <p:sp>
        <p:nvSpPr>
          <p:cNvPr id="14" name="TextBox 13"/>
          <p:cNvSpPr txBox="1"/>
          <p:nvPr/>
        </p:nvSpPr>
        <p:spPr>
          <a:xfrm>
            <a:off x="4572000" y="3465338"/>
            <a:ext cx="914400" cy="646331"/>
          </a:xfrm>
          <a:prstGeom prst="rect">
            <a:avLst/>
          </a:prstGeom>
          <a:noFill/>
        </p:spPr>
        <p:txBody>
          <a:bodyPr wrap="square" rtlCol="0">
            <a:spAutoFit/>
          </a:bodyPr>
          <a:lstStyle/>
          <a:p>
            <a:pPr algn="ctr"/>
            <a:r>
              <a:rPr lang="es-PR" dirty="0">
                <a:solidFill>
                  <a:schemeClr val="bg1"/>
                </a:solidFill>
              </a:rPr>
              <a:t>Mar Muerto</a:t>
            </a:r>
          </a:p>
        </p:txBody>
      </p:sp>
      <p:sp>
        <p:nvSpPr>
          <p:cNvPr id="17" name="TextBox 16"/>
          <p:cNvSpPr txBox="1"/>
          <p:nvPr/>
        </p:nvSpPr>
        <p:spPr>
          <a:xfrm>
            <a:off x="5461957" y="930540"/>
            <a:ext cx="990600" cy="646331"/>
          </a:xfrm>
          <a:prstGeom prst="rect">
            <a:avLst/>
          </a:prstGeom>
          <a:noFill/>
        </p:spPr>
        <p:txBody>
          <a:bodyPr wrap="square" rtlCol="0">
            <a:spAutoFit/>
          </a:bodyPr>
          <a:lstStyle/>
          <a:p>
            <a:pPr algn="ctr"/>
            <a:r>
              <a:rPr lang="es-PR" dirty="0">
                <a:solidFill>
                  <a:schemeClr val="bg1"/>
                </a:solidFill>
              </a:rPr>
              <a:t>Río Jordán</a:t>
            </a:r>
          </a:p>
        </p:txBody>
      </p:sp>
      <p:sp>
        <p:nvSpPr>
          <p:cNvPr id="16" name="Down Arrow 8"/>
          <p:cNvSpPr/>
          <p:nvPr/>
        </p:nvSpPr>
        <p:spPr>
          <a:xfrm rot="4093709">
            <a:off x="5268089" y="2151141"/>
            <a:ext cx="179832" cy="2926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R"/>
          </a:p>
        </p:txBody>
      </p:sp>
      <p:sp>
        <p:nvSpPr>
          <p:cNvPr id="18" name="TextBox 17"/>
          <p:cNvSpPr txBox="1"/>
          <p:nvPr/>
        </p:nvSpPr>
        <p:spPr>
          <a:xfrm>
            <a:off x="3387457" y="1717919"/>
            <a:ext cx="1184543" cy="369332"/>
          </a:xfrm>
          <a:prstGeom prst="rect">
            <a:avLst/>
          </a:prstGeom>
          <a:noFill/>
        </p:spPr>
        <p:txBody>
          <a:bodyPr wrap="square" rtlCol="0">
            <a:spAutoFit/>
          </a:bodyPr>
          <a:lstStyle/>
          <a:p>
            <a:pPr algn="ctr"/>
            <a:r>
              <a:rPr lang="es-PR" dirty="0">
                <a:solidFill>
                  <a:schemeClr val="bg1"/>
                </a:solidFill>
              </a:rPr>
              <a:t>Jerusalén</a:t>
            </a:r>
          </a:p>
        </p:txBody>
      </p:sp>
    </p:spTree>
  </p:cSld>
  <p:clrMapOvr>
    <a:masterClrMapping/>
  </p:clrMapOvr>
  <p:transition spd="med">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313"/>
            <a:ext cx="9144000" cy="5143500"/>
          </a:xfrm>
          <a:prstGeom prst="rect">
            <a:avLst/>
          </a:prstGeom>
        </p:spPr>
      </p:pic>
      <p:sp>
        <p:nvSpPr>
          <p:cNvPr id="12290" name="Rectangle 5"/>
          <p:cNvSpPr>
            <a:spLocks noGrp="1" noChangeArrowheads="1"/>
          </p:cNvSpPr>
          <p:nvPr>
            <p:ph type="title"/>
          </p:nvPr>
        </p:nvSpPr>
        <p:spPr>
          <a:xfrm>
            <a:off x="2286000" y="5334000"/>
            <a:ext cx="4572000" cy="609599"/>
          </a:xfrm>
        </p:spPr>
        <p:txBody>
          <a:bodyPr/>
          <a:lstStyle/>
          <a:p>
            <a:pPr algn="ctr"/>
            <a:r>
              <a:rPr lang="es-PR" sz="3600" dirty="0">
                <a:solidFill>
                  <a:schemeClr val="bg1"/>
                </a:solidFill>
                <a:latin typeface="Candara" panose="020E0502030303020204" pitchFamily="34" charset="0"/>
              </a:rPr>
              <a:t>El Río Jordán</a:t>
            </a:r>
          </a:p>
        </p:txBody>
      </p:sp>
    </p:spTree>
  </p:cSld>
  <p:clrMapOvr>
    <a:masterClrMapping/>
  </p:clrMapOvr>
  <p:transition spd="med">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6850043"/>
          </a:xfrm>
          <a:prstGeom prst="rect">
            <a:avLst/>
          </a:prstGeom>
        </p:spPr>
      </p:pic>
      <p:sp>
        <p:nvSpPr>
          <p:cNvPr id="12290" name="Rectangle 5"/>
          <p:cNvSpPr>
            <a:spLocks noGrp="1" noChangeArrowheads="1"/>
          </p:cNvSpPr>
          <p:nvPr>
            <p:ph type="title"/>
          </p:nvPr>
        </p:nvSpPr>
        <p:spPr>
          <a:xfrm>
            <a:off x="0" y="1"/>
            <a:ext cx="4572000" cy="609599"/>
          </a:xfrm>
        </p:spPr>
        <p:txBody>
          <a:bodyPr/>
          <a:lstStyle/>
          <a:p>
            <a:r>
              <a:rPr lang="es-PR" sz="3600" dirty="0" err="1">
                <a:solidFill>
                  <a:schemeClr val="bg1"/>
                </a:solidFill>
                <a:effectLst>
                  <a:outerShdw blurRad="38100" dist="38100" dir="2700000" algn="tl">
                    <a:srgbClr val="000000">
                      <a:alpha val="43137"/>
                    </a:srgbClr>
                  </a:outerShdw>
                </a:effectLst>
                <a:latin typeface="Candara" panose="020E0502030303020204" pitchFamily="34" charset="0"/>
              </a:rPr>
              <a:t>Gilgal</a:t>
            </a:r>
            <a:endParaRPr lang="es-PR" sz="36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cSld>
  <p:clrMapOvr>
    <a:masterClrMapping/>
  </p:clrMapOvr>
  <p:transition spd="med">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a:xfrm>
            <a:off x="152400" y="208473"/>
            <a:ext cx="4572000" cy="609599"/>
          </a:xfrm>
        </p:spPr>
        <p:txBody>
          <a:bodyPr/>
          <a:lstStyle/>
          <a:p>
            <a:r>
              <a:rPr lang="es-PR" sz="3600" dirty="0">
                <a:solidFill>
                  <a:schemeClr val="tx1"/>
                </a:solidFill>
                <a:effectLst>
                  <a:outerShdw blurRad="38100" dist="38100" dir="2700000" algn="tl">
                    <a:srgbClr val="000000">
                      <a:alpha val="43137"/>
                    </a:srgbClr>
                  </a:outerShdw>
                </a:effectLst>
                <a:latin typeface="Candara" panose="020E0502030303020204" pitchFamily="34" charset="0"/>
              </a:rPr>
              <a:t>El Arca Del Pacto</a:t>
            </a:r>
          </a:p>
        </p:txBody>
      </p:sp>
      <p:pic>
        <p:nvPicPr>
          <p:cNvPr id="4" name="Picture 3"/>
          <p:cNvPicPr>
            <a:picLocks noChangeAspect="1"/>
          </p:cNvPicPr>
          <p:nvPr/>
        </p:nvPicPr>
        <p:blipFill>
          <a:blip r:embed="rId3"/>
          <a:stretch>
            <a:fillRect/>
          </a:stretch>
        </p:blipFill>
        <p:spPr>
          <a:xfrm>
            <a:off x="0" y="820946"/>
            <a:ext cx="8915400" cy="4819135"/>
          </a:xfrm>
          <a:prstGeom prst="rect">
            <a:avLst/>
          </a:prstGeom>
        </p:spPr>
      </p:pic>
    </p:spTree>
    <p:extLst>
      <p:ext uri="{BB962C8B-B14F-4D97-AF65-F5344CB8AC3E}">
        <p14:creationId xmlns:p14="http://schemas.microsoft.com/office/powerpoint/2010/main" val="3050646889"/>
      </p:ext>
    </p:extLst>
  </p:cSld>
  <p:clrMapOvr>
    <a:masterClrMapping/>
  </p:clrMapOvr>
  <p:transition spd="med">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287" t="2999" r="2174" b="22411"/>
          <a:stretch/>
        </p:blipFill>
        <p:spPr>
          <a:xfrm>
            <a:off x="-5752" y="1680713"/>
            <a:ext cx="9149751" cy="5177287"/>
          </a:xfrm>
          <a:prstGeom prst="rect">
            <a:avLst/>
          </a:prstGeom>
        </p:spPr>
      </p:pic>
      <p:sp>
        <p:nvSpPr>
          <p:cNvPr id="2048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048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0484" name="Title 4"/>
          <p:cNvSpPr>
            <a:spLocks noGrp="1"/>
          </p:cNvSpPr>
          <p:nvPr>
            <p:ph type="title"/>
          </p:nvPr>
        </p:nvSpPr>
        <p:spPr>
          <a:xfrm>
            <a:off x="1150938" y="214313"/>
            <a:ext cx="7793037" cy="1462087"/>
          </a:xfrm>
        </p:spPr>
        <p:txBody>
          <a:bodyPr/>
          <a:lstStyle/>
          <a:p>
            <a:pPr marL="609600" indent="-609600">
              <a:buFont typeface="Wingdings" pitchFamily="2" charset="2"/>
              <a:buAutoNum type="arabicPeriod"/>
            </a:pPr>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p>
        </p:txBody>
      </p:sp>
    </p:spTree>
  </p:cSld>
  <p:clrMapOvr>
    <a:masterClrMapping/>
  </p:clrMapOvr>
  <p:transition spd="med">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8802688" cy="4114800"/>
          </a:xfrm>
        </p:spPr>
        <p:txBody>
          <a:bodyPr/>
          <a:lstStyle/>
          <a:p>
            <a:r>
              <a:rPr lang="es-ES" sz="2800" dirty="0">
                <a:latin typeface="Candara" panose="020E0502030303020204" pitchFamily="34" charset="0"/>
              </a:rPr>
              <a:t>“</a:t>
            </a:r>
            <a:r>
              <a:rPr lang="es-ES" sz="2800" i="1" dirty="0">
                <a:latin typeface="Candara" panose="020E0502030303020204" pitchFamily="34" charset="0"/>
              </a:rPr>
              <a:t>y mandaron al pueblo, diciendo: Cuando veáis el arca del pacto de Jehová vuestro Dios, y los levitas sacerdotes que la llevan, vosotros saldréis de vuestro lugar y marcharéis en </a:t>
            </a:r>
            <a:r>
              <a:rPr lang="es-ES" sz="2800" i="1" dirty="0" err="1">
                <a:latin typeface="Candara" panose="020E0502030303020204" pitchFamily="34" charset="0"/>
              </a:rPr>
              <a:t>pos</a:t>
            </a:r>
            <a:r>
              <a:rPr lang="es-ES" sz="2800" i="1" dirty="0">
                <a:latin typeface="Candara" panose="020E0502030303020204" pitchFamily="34" charset="0"/>
              </a:rPr>
              <a:t> de ella, a fin de que sepáis el camino por donde habéis de ir; por cuanto vosotros no habéis pasado antes de ahora por este camino. Pero entre vosotros y ella haya distancia como de dos mil codos; no os acercaréis a ella. Y Josué dijo al pueblo: Santificaos, porque Jehová hará mañana maravillas entre vosotros.</a:t>
            </a:r>
            <a:r>
              <a:rPr lang="es-ES" sz="2800" dirty="0">
                <a:latin typeface="Candara" panose="020E0502030303020204" pitchFamily="34" charset="0"/>
              </a:rPr>
              <a:t>” </a:t>
            </a:r>
            <a:r>
              <a:rPr lang="es-ES" sz="2800" dirty="0">
                <a:solidFill>
                  <a:srgbClr val="FF0000"/>
                </a:solidFill>
                <a:latin typeface="Candara" panose="020E0502030303020204" pitchFamily="34" charset="0"/>
              </a:rPr>
              <a:t>(Josué 3.3–5, RVR60) </a:t>
            </a:r>
          </a:p>
        </p:txBody>
      </p:sp>
    </p:spTree>
  </p:cSld>
  <p:clrMapOvr>
    <a:masterClrMapping/>
  </p:clrMapOvr>
  <p:transition spd="med">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a:latin typeface="Candara" panose="020E0502030303020204" pitchFamily="34" charset="0"/>
              </a:rPr>
              <a:t>Texto Básico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dirty="0">
                <a:latin typeface="Candara" panose="020E0502030303020204" pitchFamily="34" charset="0"/>
              </a:rPr>
              <a:t>Josué</a:t>
            </a:r>
          </a:p>
          <a:p>
            <a:pPr lvl="1" eaLnBrk="1" hangingPunct="1"/>
            <a:r>
              <a:rPr lang="es-PR" dirty="0">
                <a:latin typeface="Candara" panose="020E0502030303020204" pitchFamily="34" charset="0"/>
              </a:rPr>
              <a:t>3:1 a 5.15</a:t>
            </a:r>
          </a:p>
        </p:txBody>
      </p:sp>
      <p:pic>
        <p:nvPicPr>
          <p:cNvPr id="5" name="Picture 4" descr="vkc02_1024x768.jpg"/>
          <p:cNvPicPr>
            <a:picLocks noChangeAspect="1"/>
          </p:cNvPicPr>
          <p:nvPr/>
        </p:nvPicPr>
        <p:blipFill>
          <a:blip r:embed="rId3" cstate="email">
            <a:lum bright="3000" contrast="2000"/>
            <a:extLst>
              <a:ext uri="{28A0092B-C50C-407E-A947-70E740481C1C}">
                <a14:useLocalDpi xmlns:a14="http://schemas.microsoft.com/office/drawing/2010/main"/>
              </a:ext>
            </a:extLst>
          </a:blip>
          <a:srcRect/>
          <a:stretch>
            <a:fillRect/>
          </a:stretch>
        </p:blipFill>
        <p:spPr>
          <a:xfrm>
            <a:off x="4346127" y="2209351"/>
            <a:ext cx="4646370" cy="3128748"/>
          </a:xfrm>
          <a:prstGeom prst="rect">
            <a:avLst/>
          </a:prstGeom>
          <a:effectLst>
            <a:softEdge rad="63500"/>
          </a:effectLst>
        </p:spPr>
      </p:pic>
    </p:spTree>
  </p:cSld>
  <p:clrMapOvr>
    <a:masterClrMapping/>
  </p:clrMapOvr>
  <p:transition spd="med">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257800" cy="4114800"/>
          </a:xfrm>
        </p:spPr>
        <p:txBody>
          <a:bodyPr/>
          <a:lstStyle/>
          <a:p>
            <a:r>
              <a:rPr lang="es-ES" dirty="0">
                <a:latin typeface="Candara" panose="020E0502030303020204" pitchFamily="34" charset="0"/>
              </a:rPr>
              <a:t>Ya había llegado el tiempo para pasar el río Jordán, que ahora estaba desbordado. </a:t>
            </a:r>
          </a:p>
          <a:p>
            <a:r>
              <a:rPr lang="es-ES" dirty="0">
                <a:latin typeface="Candara" panose="020E0502030303020204" pitchFamily="34" charset="0"/>
              </a:rPr>
              <a:t>Se les instruyó a los sacerdotes ir delante, llevando el arca del pacto. </a:t>
            </a:r>
          </a:p>
        </p:txBody>
      </p:sp>
      <p:pic>
        <p:nvPicPr>
          <p:cNvPr id="10" name="Picture 9"/>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9671" t="2477" r="39103" b="3911"/>
          <a:stretch/>
        </p:blipFill>
        <p:spPr>
          <a:xfrm>
            <a:off x="5334000" y="1820129"/>
            <a:ext cx="3810000" cy="5037871"/>
          </a:xfrm>
          <a:prstGeom prst="rect">
            <a:avLst/>
          </a:prstGeom>
        </p:spPr>
      </p:pic>
    </p:spTree>
    <p:extLst>
      <p:ext uri="{BB962C8B-B14F-4D97-AF65-F5344CB8AC3E}">
        <p14:creationId xmlns:p14="http://schemas.microsoft.com/office/powerpoint/2010/main" val="1775623148"/>
      </p:ext>
    </p:extLst>
  </p:cSld>
  <p:clrMapOvr>
    <a:masterClrMapping/>
  </p:clrMapOvr>
  <p:transition spd="med">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257800" cy="4114800"/>
          </a:xfrm>
        </p:spPr>
        <p:txBody>
          <a:bodyPr/>
          <a:lstStyle/>
          <a:p>
            <a:r>
              <a:rPr lang="es-ES" dirty="0">
                <a:latin typeface="Candara" panose="020E0502030303020204" pitchFamily="34" charset="0"/>
              </a:rPr>
              <a:t>Los </a:t>
            </a:r>
            <a:r>
              <a:rPr lang="es-ES" dirty="0" err="1">
                <a:latin typeface="Candara" panose="020E0502030303020204" pitchFamily="34" charset="0"/>
              </a:rPr>
              <a:t>coatitas</a:t>
            </a:r>
            <a:r>
              <a:rPr lang="es-ES" dirty="0">
                <a:latin typeface="Candara" panose="020E0502030303020204" pitchFamily="34" charset="0"/>
              </a:rPr>
              <a:t> normalmente cargaban el arca, como en </a:t>
            </a:r>
            <a:r>
              <a:rPr lang="es-ES" dirty="0">
                <a:solidFill>
                  <a:srgbClr val="FF0000"/>
                </a:solidFill>
                <a:latin typeface="Candara" panose="020E0502030303020204" pitchFamily="34" charset="0"/>
              </a:rPr>
              <a:t>Números 4:1–15</a:t>
            </a:r>
            <a:r>
              <a:rPr lang="es-ES" dirty="0">
                <a:latin typeface="Candara" panose="020E0502030303020204" pitchFamily="34" charset="0"/>
              </a:rPr>
              <a:t>, pero los sacerdotes debían cargarlo en esta ocasión especial.</a:t>
            </a:r>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9671" t="2477" r="39103" b="3911"/>
          <a:stretch/>
        </p:blipFill>
        <p:spPr>
          <a:xfrm>
            <a:off x="5334000" y="1820129"/>
            <a:ext cx="3810000" cy="5037871"/>
          </a:xfrm>
          <a:prstGeom prst="rect">
            <a:avLst/>
          </a:prstGeom>
        </p:spPr>
      </p:pic>
    </p:spTree>
    <p:extLst>
      <p:ext uri="{BB962C8B-B14F-4D97-AF65-F5344CB8AC3E}">
        <p14:creationId xmlns:p14="http://schemas.microsoft.com/office/powerpoint/2010/main" val="3723049906"/>
      </p:ext>
    </p:extLst>
  </p:cSld>
  <p:clrMapOvr>
    <a:masterClrMapping/>
  </p:clrMapOvr>
  <p:transition spd="med">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105400" cy="4114800"/>
          </a:xfrm>
        </p:spPr>
        <p:txBody>
          <a:bodyPr/>
          <a:lstStyle/>
          <a:p>
            <a:r>
              <a:rPr lang="es-ES" dirty="0">
                <a:latin typeface="Candara" panose="020E0502030303020204" pitchFamily="34" charset="0"/>
              </a:rPr>
              <a:t>Se le instruyó al pueblo seguir el arca a una distancia, pero siempre manteniéndola a la vista.</a:t>
            </a:r>
          </a:p>
          <a:p>
            <a:r>
              <a:rPr lang="es-ES" dirty="0">
                <a:latin typeface="Candara" panose="020E0502030303020204" pitchFamily="34" charset="0"/>
              </a:rPr>
              <a:t>El arca representa a Cristo. </a:t>
            </a:r>
          </a:p>
        </p:txBody>
      </p:sp>
      <p:pic>
        <p:nvPicPr>
          <p:cNvPr id="8" name="Picture 7"/>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6983" t="4948" r="18922" b="4167"/>
          <a:stretch/>
        </p:blipFill>
        <p:spPr>
          <a:xfrm>
            <a:off x="5105400" y="1828800"/>
            <a:ext cx="4038600" cy="5029200"/>
          </a:xfrm>
          <a:prstGeom prst="rect">
            <a:avLst/>
          </a:prstGeom>
        </p:spPr>
      </p:pic>
    </p:spTree>
    <p:extLst>
      <p:ext uri="{BB962C8B-B14F-4D97-AF65-F5344CB8AC3E}">
        <p14:creationId xmlns:p14="http://schemas.microsoft.com/office/powerpoint/2010/main" val="2167744600"/>
      </p:ext>
    </p:extLst>
  </p:cSld>
  <p:clrMapOvr>
    <a:masterClrMapping/>
  </p:clrMapOvr>
  <p:transition spd="med">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4953000" cy="4114800"/>
          </a:xfrm>
        </p:spPr>
        <p:txBody>
          <a:bodyPr/>
          <a:lstStyle/>
          <a:p>
            <a:r>
              <a:rPr lang="es-ES" dirty="0">
                <a:latin typeface="Candara" panose="020E0502030303020204" pitchFamily="34" charset="0"/>
              </a:rPr>
              <a:t>El arca iba delante del pueblo y quizá ellos iban detrás o rodeándola por los tres lados. </a:t>
            </a:r>
          </a:p>
          <a:p>
            <a:r>
              <a:rPr lang="es-ES" dirty="0">
                <a:latin typeface="Candara" panose="020E0502030303020204" pitchFamily="34" charset="0"/>
              </a:rPr>
              <a:t>Sin embargo, debían guardar una distancia de aproximada de 1,000 </a:t>
            </a:r>
            <a:r>
              <a:rPr lang="es-ES" dirty="0" err="1">
                <a:latin typeface="Candara" panose="020E0502030303020204" pitchFamily="34" charset="0"/>
              </a:rPr>
              <a:t>mts</a:t>
            </a:r>
            <a:r>
              <a:rPr lang="es-ES" dirty="0">
                <a:latin typeface="Candara" panose="020E0502030303020204" pitchFamily="34" charset="0"/>
              </a:rPr>
              <a:t>. de ella ¿Por qué? </a:t>
            </a:r>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6983" t="4948" r="18922" b="4167"/>
          <a:stretch/>
        </p:blipFill>
        <p:spPr>
          <a:xfrm>
            <a:off x="5105400" y="1828800"/>
            <a:ext cx="4038600" cy="5029200"/>
          </a:xfrm>
          <a:prstGeom prst="rect">
            <a:avLst/>
          </a:prstGeom>
        </p:spPr>
      </p:pic>
    </p:spTree>
    <p:extLst>
      <p:ext uri="{BB962C8B-B14F-4D97-AF65-F5344CB8AC3E}">
        <p14:creationId xmlns:p14="http://schemas.microsoft.com/office/powerpoint/2010/main" val="2811806009"/>
      </p:ext>
    </p:extLst>
  </p:cSld>
  <p:clrMapOvr>
    <a:masterClrMapping/>
  </p:clrMapOvr>
  <p:transition spd="med">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4800600" cy="4114800"/>
          </a:xfrm>
        </p:spPr>
        <p:txBody>
          <a:bodyPr/>
          <a:lstStyle/>
          <a:p>
            <a:r>
              <a:rPr lang="es-ES" sz="2800" dirty="0">
                <a:latin typeface="Candara" panose="020E0502030303020204" pitchFamily="34" charset="0"/>
              </a:rPr>
              <a:t>Para recordarles que el arca era sagrada y que representaba la santidad de Dios. </a:t>
            </a:r>
          </a:p>
          <a:p>
            <a:r>
              <a:rPr lang="es-ES" sz="2800" dirty="0">
                <a:latin typeface="Candara" panose="020E0502030303020204" pitchFamily="34" charset="0"/>
              </a:rPr>
              <a:t>Ellos no debían tener una relación con Dios por casualidad o por descuido, sino un profundo espíritu de respeto y reverencia. </a:t>
            </a:r>
            <a:endParaRPr lang="es-ES" sz="2800" dirty="0">
              <a:latin typeface="Candara" panose="020E0502030303020204" pitchFamily="34" charset="0"/>
              <a:hlinkClick r:id="rId3"/>
            </a:endParaRPr>
          </a:p>
        </p:txBody>
      </p:sp>
      <p:pic>
        <p:nvPicPr>
          <p:cNvPr id="8" name="Picture 7"/>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8641" t="2477" r="2500" b="3911"/>
          <a:stretch/>
        </p:blipFill>
        <p:spPr>
          <a:xfrm>
            <a:off x="4800600" y="1835944"/>
            <a:ext cx="4343400" cy="5022056"/>
          </a:xfrm>
          <a:prstGeom prst="rect">
            <a:avLst/>
          </a:prstGeom>
        </p:spPr>
      </p:pic>
    </p:spTree>
    <p:extLst>
      <p:ext uri="{BB962C8B-B14F-4D97-AF65-F5344CB8AC3E}">
        <p14:creationId xmlns:p14="http://schemas.microsoft.com/office/powerpoint/2010/main" val="1894084236"/>
      </p:ext>
    </p:extLst>
  </p:cSld>
  <p:clrMapOvr>
    <a:masterClrMapping/>
  </p:clrMapOvr>
  <p:transition spd="med">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4953000" cy="4114800"/>
          </a:xfrm>
        </p:spPr>
        <p:txBody>
          <a:bodyPr/>
          <a:lstStyle/>
          <a:p>
            <a:r>
              <a:rPr lang="es-ES" sz="2800" dirty="0">
                <a:latin typeface="Candara" panose="020E0502030303020204" pitchFamily="34" charset="0"/>
              </a:rPr>
              <a:t>Dios no debía ser considerado con liviandad, sino como el Dios santo y soberano de toda la tierra.</a:t>
            </a:r>
          </a:p>
          <a:p>
            <a:r>
              <a:rPr lang="es-ES" sz="2800" dirty="0">
                <a:latin typeface="Candara" panose="020E0502030303020204" pitchFamily="34" charset="0"/>
              </a:rPr>
              <a:t>Era indispensable que guardaran esa distancia para que la mayoría del numeroso grupo de personas pudiera ver el arca. </a:t>
            </a:r>
            <a:endParaRPr lang="es-ES" sz="2800" dirty="0">
              <a:latin typeface="Candara" panose="020E0502030303020204" pitchFamily="34" charset="0"/>
              <a:hlinkClick r:id="rId3"/>
            </a:endParaRPr>
          </a:p>
        </p:txBody>
      </p:sp>
      <p:pic>
        <p:nvPicPr>
          <p:cNvPr id="7" name="Picture 6"/>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6983" t="4948" r="18922" b="4167"/>
          <a:stretch/>
        </p:blipFill>
        <p:spPr>
          <a:xfrm>
            <a:off x="5105400" y="1828800"/>
            <a:ext cx="4038600" cy="5029200"/>
          </a:xfrm>
          <a:prstGeom prst="rect">
            <a:avLst/>
          </a:prstGeom>
        </p:spPr>
      </p:pic>
    </p:spTree>
    <p:extLst>
      <p:ext uri="{BB962C8B-B14F-4D97-AF65-F5344CB8AC3E}">
        <p14:creationId xmlns:p14="http://schemas.microsoft.com/office/powerpoint/2010/main" val="2113648852"/>
      </p:ext>
    </p:extLst>
  </p:cSld>
  <p:clrMapOvr>
    <a:masterClrMapping/>
  </p:clrMapOvr>
  <p:transition spd="med">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562600" cy="4114800"/>
          </a:xfrm>
        </p:spPr>
        <p:txBody>
          <a:bodyPr/>
          <a:lstStyle/>
          <a:p>
            <a:r>
              <a:rPr lang="es-ES" dirty="0">
                <a:latin typeface="Candara" panose="020E0502030303020204" pitchFamily="34" charset="0"/>
              </a:rPr>
              <a:t>Dios estaba a punto de conducirlos por una tierra desconocida, por un camino que no habían pasado antes. </a:t>
            </a:r>
          </a:p>
          <a:p>
            <a:r>
              <a:rPr lang="es-ES" dirty="0">
                <a:latin typeface="Candara" panose="020E0502030303020204" pitchFamily="34" charset="0"/>
              </a:rPr>
              <a:t>Era territorio inexplorado y sin la dirección y liderazgo de Dios, el pueblo no sabría qué rumbo tomar.</a:t>
            </a:r>
            <a:endParaRPr lang="es-ES" dirty="0">
              <a:latin typeface="Candara" panose="020E0502030303020204" pitchFamily="34" charset="0"/>
              <a:hlinkClick r:id="rId3"/>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15000" y="1828800"/>
            <a:ext cx="3429000" cy="5042140"/>
          </a:xfrm>
          <a:prstGeom prst="rect">
            <a:avLst/>
          </a:prstGeom>
        </p:spPr>
      </p:pic>
    </p:spTree>
    <p:extLst>
      <p:ext uri="{BB962C8B-B14F-4D97-AF65-F5344CB8AC3E}">
        <p14:creationId xmlns:p14="http://schemas.microsoft.com/office/powerpoint/2010/main" val="1577537985"/>
      </p:ext>
    </p:extLst>
  </p:cSld>
  <p:clrMapOvr>
    <a:masterClrMapping/>
  </p:clrMapOvr>
  <p:transition spd="med">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334000" cy="4114800"/>
          </a:xfrm>
        </p:spPr>
        <p:txBody>
          <a:bodyPr/>
          <a:lstStyle/>
          <a:p>
            <a:r>
              <a:rPr lang="es-ES" dirty="0">
                <a:latin typeface="Candara" panose="020E0502030303020204" pitchFamily="34" charset="0"/>
              </a:rPr>
              <a:t>A medida que se acercaba el día para cruzar, Josué mandó al pueblo que se consagrara o santificara. </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486400" y="1815244"/>
            <a:ext cx="3657600" cy="5042755"/>
          </a:xfrm>
          <a:prstGeom prst="rect">
            <a:avLst/>
          </a:prstGeom>
        </p:spPr>
      </p:pic>
    </p:spTree>
    <p:extLst>
      <p:ext uri="{BB962C8B-B14F-4D97-AF65-F5344CB8AC3E}">
        <p14:creationId xmlns:p14="http://schemas.microsoft.com/office/powerpoint/2010/main" val="2158723291"/>
      </p:ext>
    </p:extLst>
  </p:cSld>
  <p:clrMapOvr>
    <a:masterClrMapping/>
  </p:clrMapOvr>
  <p:transition spd="med">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410200" cy="4114800"/>
          </a:xfrm>
        </p:spPr>
        <p:txBody>
          <a:bodyPr/>
          <a:lstStyle/>
          <a:p>
            <a:r>
              <a:rPr lang="es-ES" sz="2800" dirty="0">
                <a:latin typeface="Candara" panose="020E0502030303020204" pitchFamily="34" charset="0"/>
              </a:rPr>
              <a:t>¡Quizá pensemos que hubiera sido mejor que les dijera: “Afilen sus espadas y revisen sus escudos!” </a:t>
            </a:r>
          </a:p>
          <a:p>
            <a:r>
              <a:rPr lang="es-ES" sz="2800" dirty="0">
                <a:latin typeface="Candara" panose="020E0502030303020204" pitchFamily="34" charset="0"/>
              </a:rPr>
              <a:t>Sin embargo, necesitaban preparación espiritual más que militar, porque Dios estaba a punto de manifestarse a ellos y realizar un gran milagro a favor de Israel. </a:t>
            </a:r>
            <a:endParaRPr lang="es-ES" sz="2800"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486400" y="1815244"/>
            <a:ext cx="3657600" cy="5042755"/>
          </a:xfrm>
          <a:prstGeom prst="rect">
            <a:avLst/>
          </a:prstGeom>
        </p:spPr>
      </p:pic>
    </p:spTree>
    <p:extLst>
      <p:ext uri="{BB962C8B-B14F-4D97-AF65-F5344CB8AC3E}">
        <p14:creationId xmlns:p14="http://schemas.microsoft.com/office/powerpoint/2010/main" val="2075105702"/>
      </p:ext>
    </p:extLst>
  </p:cSld>
  <p:clrMapOvr>
    <a:masterClrMapping/>
  </p:clrMapOvr>
  <p:transition spd="med">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334000" cy="4114800"/>
          </a:xfrm>
        </p:spPr>
        <p:txBody>
          <a:bodyPr/>
          <a:lstStyle/>
          <a:p>
            <a:r>
              <a:rPr lang="es-ES" dirty="0">
                <a:latin typeface="Candara" panose="020E0502030303020204" pitchFamily="34" charset="0"/>
              </a:rPr>
              <a:t>Así como alguien se prepara escrupulosamente para conocer a una persona que posee fama terrenal, así era necesario que los israelitas se prepararan para recibir la manifestación del Dios de toda la tierra. </a:t>
            </a:r>
            <a:endParaRPr lang="es-ES"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486400" y="1815244"/>
            <a:ext cx="3657600" cy="5042755"/>
          </a:xfrm>
          <a:prstGeom prst="rect">
            <a:avLst/>
          </a:prstGeom>
        </p:spPr>
      </p:pic>
    </p:spTree>
    <p:extLst>
      <p:ext uri="{BB962C8B-B14F-4D97-AF65-F5344CB8AC3E}">
        <p14:creationId xmlns:p14="http://schemas.microsoft.com/office/powerpoint/2010/main" val="1237607544"/>
      </p:ext>
    </p:extLst>
  </p:cSld>
  <p:clrMapOvr>
    <a:masterClrMapping/>
  </p:clrMapOvr>
  <p:transition spd="med">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a:latin typeface="Candara" panose="020E0502030303020204" pitchFamily="34" charset="0"/>
              </a:rPr>
              <a:t>Versículo Clave:</a:t>
            </a:r>
          </a:p>
        </p:txBody>
      </p:sp>
      <p:sp>
        <p:nvSpPr>
          <p:cNvPr id="5124" name="Rectangle 4"/>
          <p:cNvSpPr>
            <a:spLocks noGrp="1" noChangeArrowheads="1"/>
          </p:cNvSpPr>
          <p:nvPr>
            <p:ph type="body" idx="1"/>
          </p:nvPr>
        </p:nvSpPr>
        <p:spPr>
          <a:xfrm>
            <a:off x="2185988" y="2217738"/>
            <a:ext cx="6653212" cy="4335462"/>
          </a:xfrm>
        </p:spPr>
        <p:txBody>
          <a:bodyPr/>
          <a:lstStyle/>
          <a:p>
            <a:r>
              <a:rPr lang="es-ES" dirty="0">
                <a:solidFill>
                  <a:srgbClr val="FF0000"/>
                </a:solidFill>
                <a:latin typeface="Candara" panose="020E0502030303020204" pitchFamily="34" charset="0"/>
              </a:rPr>
              <a:t>Josué 4.24 (RVR60) </a:t>
            </a:r>
          </a:p>
          <a:p>
            <a:r>
              <a:rPr lang="es-ES" i="1" baseline="30000" dirty="0">
                <a:latin typeface="Candara" panose="020E0502030303020204" pitchFamily="34" charset="0"/>
              </a:rPr>
              <a:t>24</a:t>
            </a:r>
            <a:r>
              <a:rPr lang="es-ES" i="1" dirty="0">
                <a:latin typeface="Candara" panose="020E0502030303020204" pitchFamily="34" charset="0"/>
              </a:rPr>
              <a:t>para que todos los pueblos de la tierra conozcan que la mano de Jehová es poderosa; para que temáis a Jehová vuestro Dios todos los días. </a:t>
            </a:r>
          </a:p>
        </p:txBody>
      </p:sp>
    </p:spTree>
  </p:cSld>
  <p:clrMapOvr>
    <a:masterClrMapping/>
  </p:clrMapOvr>
  <p:transition spd="med">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334000" cy="4114800"/>
          </a:xfrm>
        </p:spPr>
        <p:txBody>
          <a:bodyPr/>
          <a:lstStyle/>
          <a:p>
            <a:r>
              <a:rPr lang="es-ES" dirty="0">
                <a:latin typeface="Candara" panose="020E0502030303020204" pitchFamily="34" charset="0"/>
              </a:rPr>
              <a:t>El mismo mandato fue dado en Sinaí, cuando la generación anterior se había preparado para recibir la revelación majestuosa del Señor al darle la ley (</a:t>
            </a:r>
            <a:r>
              <a:rPr lang="es-ES" dirty="0">
                <a:solidFill>
                  <a:srgbClr val="FF0000"/>
                </a:solidFill>
                <a:latin typeface="Candara" panose="020E0502030303020204" pitchFamily="34" charset="0"/>
              </a:rPr>
              <a:t>Éxodo 19:10–13</a:t>
            </a:r>
            <a:r>
              <a:rPr lang="es-ES" dirty="0">
                <a:latin typeface="Candara" panose="020E0502030303020204" pitchFamily="34" charset="0"/>
              </a:rPr>
              <a:t>).</a:t>
            </a:r>
            <a:endParaRPr lang="es-ES" dirty="0">
              <a:latin typeface="Candara" panose="020E0502030303020204" pitchFamily="34" charset="0"/>
              <a:hlinkClick r:id="rId3"/>
            </a:endParaRPr>
          </a:p>
        </p:txBody>
      </p:sp>
      <p:pic>
        <p:nvPicPr>
          <p:cNvPr id="3" name="Picture 2"/>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4175" t="2519" r="3153" b="2576"/>
          <a:stretch/>
        </p:blipFill>
        <p:spPr>
          <a:xfrm>
            <a:off x="5410200" y="1827362"/>
            <a:ext cx="3733800" cy="5029200"/>
          </a:xfrm>
          <a:prstGeom prst="rect">
            <a:avLst/>
          </a:prstGeom>
        </p:spPr>
      </p:pic>
    </p:spTree>
    <p:extLst>
      <p:ext uri="{BB962C8B-B14F-4D97-AF65-F5344CB8AC3E}">
        <p14:creationId xmlns:p14="http://schemas.microsoft.com/office/powerpoint/2010/main" val="2349694825"/>
      </p:ext>
    </p:extLst>
  </p:cSld>
  <p:clrMapOvr>
    <a:masterClrMapping/>
  </p:clrMapOvr>
  <p:transition spd="med">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334000" cy="4114800"/>
          </a:xfrm>
        </p:spPr>
        <p:txBody>
          <a:bodyPr/>
          <a:lstStyle/>
          <a:p>
            <a:r>
              <a:rPr lang="es-ES" dirty="0">
                <a:latin typeface="Candara" panose="020E0502030303020204" pitchFamily="34" charset="0"/>
              </a:rPr>
              <a:t>Sin embargo, eso no era todo. El pueblo de Israel debía esperar que Dios hiciera un milagro. </a:t>
            </a:r>
          </a:p>
          <a:p>
            <a:r>
              <a:rPr lang="es-ES" dirty="0">
                <a:latin typeface="Candara" panose="020E0502030303020204" pitchFamily="34" charset="0"/>
              </a:rPr>
              <a:t>Debían estar expectantes, cautivados por un gran sentido de admiración</a:t>
            </a:r>
            <a:r>
              <a:rPr lang="en-US" dirty="0">
                <a:latin typeface="Candara" panose="020E0502030303020204" pitchFamily="34" charset="0"/>
              </a:rPr>
              <a:t>.</a:t>
            </a:r>
            <a:endParaRPr lang="es-ES"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9671" t="2477" r="39103" b="3911"/>
          <a:stretch/>
        </p:blipFill>
        <p:spPr>
          <a:xfrm>
            <a:off x="5334000" y="1820129"/>
            <a:ext cx="3810000" cy="5037871"/>
          </a:xfrm>
          <a:prstGeom prst="rect">
            <a:avLst/>
          </a:prstGeom>
        </p:spPr>
      </p:pic>
    </p:spTree>
    <p:extLst>
      <p:ext uri="{BB962C8B-B14F-4D97-AF65-F5344CB8AC3E}">
        <p14:creationId xmlns:p14="http://schemas.microsoft.com/office/powerpoint/2010/main" val="1522327751"/>
      </p:ext>
    </p:extLst>
  </p:cSld>
  <p:clrMapOvr>
    <a:masterClrMapping/>
  </p:clrMapOvr>
  <p:transition spd="med">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1507"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1508" name="Title 4"/>
          <p:cNvSpPr>
            <a:spLocks noGrp="1"/>
          </p:cNvSpPr>
          <p:nvPr>
            <p:ph type="title"/>
          </p:nvPr>
        </p:nvSpPr>
        <p:spPr/>
        <p:txBody>
          <a:bodyPr/>
          <a:lstStyle/>
          <a:p>
            <a:r>
              <a:rPr lang="es-PR" dirty="0">
                <a:latin typeface="Candara" panose="020E0502030303020204" pitchFamily="34" charset="0"/>
              </a:rPr>
              <a:t>Instrucciones para cruzar el Jordán </a:t>
            </a:r>
            <a:r>
              <a:rPr lang="es-PR" dirty="0">
                <a:solidFill>
                  <a:srgbClr val="FF0000"/>
                </a:solidFill>
                <a:latin typeface="Candara" panose="020E0502030303020204" pitchFamily="34" charset="0"/>
              </a:rPr>
              <a:t>(Josué 3.3-5)</a:t>
            </a:r>
            <a:endParaRPr lang="es-PR" dirty="0">
              <a:latin typeface="Candara" panose="020E0502030303020204" pitchFamily="34" charset="0"/>
            </a:endParaRPr>
          </a:p>
        </p:txBody>
      </p:sp>
      <p:sp>
        <p:nvSpPr>
          <p:cNvPr id="21509" name="Content Placeholder 10"/>
          <p:cNvSpPr>
            <a:spLocks noGrp="1"/>
          </p:cNvSpPr>
          <p:nvPr>
            <p:ph idx="1"/>
          </p:nvPr>
        </p:nvSpPr>
        <p:spPr>
          <a:xfrm>
            <a:off x="152400" y="2017713"/>
            <a:ext cx="5334000" cy="4114800"/>
          </a:xfrm>
        </p:spPr>
        <p:txBody>
          <a:bodyPr/>
          <a:lstStyle/>
          <a:p>
            <a:r>
              <a:rPr lang="es-ES" dirty="0">
                <a:latin typeface="Candara" panose="020E0502030303020204" pitchFamily="34" charset="0"/>
              </a:rPr>
              <a:t>Israel no debía perder de vista a Dios, quien puede hacer lo increíble y lo humanamente imposible.</a:t>
            </a:r>
          </a:p>
          <a:p>
            <a:r>
              <a:rPr lang="es-ES" dirty="0">
                <a:latin typeface="Candara" panose="020E0502030303020204" pitchFamily="34" charset="0"/>
              </a:rPr>
              <a:t>Siempre debemos mantener a Cristo a nuestra vista. Esto nos asegura la victoria.</a:t>
            </a: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15000" y="1828800"/>
            <a:ext cx="3429000" cy="5042140"/>
          </a:xfrm>
          <a:prstGeom prst="rect">
            <a:avLst/>
          </a:prstGeom>
        </p:spPr>
      </p:pic>
    </p:spTree>
    <p:extLst>
      <p:ext uri="{BB962C8B-B14F-4D97-AF65-F5344CB8AC3E}">
        <p14:creationId xmlns:p14="http://schemas.microsoft.com/office/powerpoint/2010/main" val="4215402766"/>
      </p:ext>
    </p:extLst>
  </p:cSld>
  <p:clrMapOvr>
    <a:masterClrMapping/>
  </p:clrMapOvr>
  <p:transition spd="med">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question%10mark"/>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0"/>
            <a:ext cx="2590800" cy="1850443"/>
          </a:xfrm>
          <a:prstGeom prst="rect">
            <a:avLst/>
          </a:prstGeom>
          <a:noFill/>
          <a:ln w="9525">
            <a:noFill/>
            <a:miter lim="800000"/>
            <a:headEnd/>
            <a:tailEnd/>
          </a:ln>
        </p:spPr>
      </p:pic>
      <p:sp>
        <p:nvSpPr>
          <p:cNvPr id="11267" name="Rectangle 3"/>
          <p:cNvSpPr>
            <a:spLocks noGrp="1" noChangeArrowheads="1"/>
          </p:cNvSpPr>
          <p:nvPr>
            <p:ph type="title"/>
          </p:nvPr>
        </p:nvSpPr>
        <p:spPr/>
        <p:txBody>
          <a:bodyPr/>
          <a:lstStyle/>
          <a:p>
            <a:r>
              <a:rPr lang="es-PR" dirty="0">
                <a:latin typeface="Candara" panose="020E0502030303020204" pitchFamily="34" charset="0"/>
              </a:rPr>
              <a:t>Pensemos</a:t>
            </a:r>
          </a:p>
        </p:txBody>
      </p:sp>
      <p:sp>
        <p:nvSpPr>
          <p:cNvPr id="6" name="Content Placeholder 5"/>
          <p:cNvSpPr>
            <a:spLocks noGrp="1"/>
          </p:cNvSpPr>
          <p:nvPr>
            <p:ph idx="1"/>
          </p:nvPr>
        </p:nvSpPr>
        <p:spPr/>
        <p:txBody>
          <a:bodyPr/>
          <a:lstStyle/>
          <a:p>
            <a:r>
              <a:rPr lang="es-ES" b="1" dirty="0">
                <a:latin typeface="Candara" panose="020E0502030303020204" pitchFamily="34" charset="0"/>
              </a:rPr>
              <a:t>El triple secreto de una vida </a:t>
            </a:r>
            <a:r>
              <a:rPr lang="es-ES" b="1" dirty="0" smtClean="0">
                <a:latin typeface="Candara" panose="020E0502030303020204" pitchFamily="34" charset="0"/>
              </a:rPr>
              <a:t>victoriosa</a:t>
            </a:r>
          </a:p>
          <a:p>
            <a:pPr marL="971550" lvl="1" indent="-514350">
              <a:buSzPct val="87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secreto de una vida victoriosa </a:t>
            </a:r>
            <a:r>
              <a:rPr lang="es-ES" dirty="0" smtClean="0">
                <a:latin typeface="Candara" panose="020E0502030303020204" pitchFamily="34" charset="0"/>
              </a:rPr>
              <a:t>implica obediencia, </a:t>
            </a:r>
            <a:r>
              <a:rPr lang="es-ES" dirty="0" smtClean="0">
                <a:solidFill>
                  <a:srgbClr val="FF0000"/>
                </a:solidFill>
                <a:latin typeface="Candara" panose="020E0502030303020204" pitchFamily="34" charset="0"/>
              </a:rPr>
              <a:t>3:1</a:t>
            </a:r>
            <a:r>
              <a:rPr lang="es-ES" dirty="0" smtClean="0">
                <a:latin typeface="Candara" panose="020E0502030303020204" pitchFamily="34" charset="0"/>
              </a:rPr>
              <a:t>.</a:t>
            </a:r>
          </a:p>
          <a:p>
            <a:pPr marL="971550" lvl="1" indent="-514350">
              <a:buSzPct val="87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secreto de una vida victoriosa implica disciplina, </a:t>
            </a:r>
            <a:r>
              <a:rPr lang="es-ES" dirty="0">
                <a:solidFill>
                  <a:srgbClr val="FF0000"/>
                </a:solidFill>
                <a:latin typeface="Candara" panose="020E0502030303020204" pitchFamily="34" charset="0"/>
              </a:rPr>
              <a:t>3:4</a:t>
            </a:r>
            <a:r>
              <a:rPr lang="es-ES" dirty="0" smtClean="0">
                <a:latin typeface="Candara" panose="020E0502030303020204" pitchFamily="34" charset="0"/>
              </a:rPr>
              <a:t>.</a:t>
            </a:r>
          </a:p>
          <a:p>
            <a:pPr marL="971550" lvl="1" indent="-514350">
              <a:buSzPct val="87000"/>
              <a:buFont typeface="+mj-lt"/>
              <a:buAutoNum type="arabicPeriod"/>
            </a:pPr>
            <a:r>
              <a:rPr lang="es-ES" dirty="0" smtClean="0">
                <a:latin typeface="Candara" panose="020E0502030303020204" pitchFamily="34" charset="0"/>
              </a:rPr>
              <a:t>El </a:t>
            </a:r>
            <a:r>
              <a:rPr lang="es-ES" dirty="0">
                <a:latin typeface="Candara" panose="020E0502030303020204" pitchFamily="34" charset="0"/>
              </a:rPr>
              <a:t>secreto de una vida victoriosa implica santidad, </a:t>
            </a:r>
            <a:r>
              <a:rPr lang="es-ES" dirty="0">
                <a:solidFill>
                  <a:srgbClr val="FF0000"/>
                </a:solidFill>
                <a:latin typeface="Candara" panose="020E0502030303020204" pitchFamily="34" charset="0"/>
              </a:rPr>
              <a:t>3:5</a:t>
            </a:r>
            <a:r>
              <a:rPr lang="es-ES" dirty="0" smtClean="0">
                <a:latin typeface="Candara" panose="020E0502030303020204" pitchFamily="34" charset="0"/>
              </a:rPr>
              <a:t>.</a:t>
            </a:r>
            <a:endParaRPr lang="es-ES" dirty="0">
              <a:latin typeface="Candara" panose="020E0502030303020204" pitchFamily="34"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10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10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4579"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4580" name="Title 4"/>
          <p:cNvSpPr>
            <a:spLocks noGrp="1"/>
          </p:cNvSpPr>
          <p:nvPr>
            <p:ph type="title"/>
          </p:nvPr>
        </p:nvSpPr>
        <p:spPr/>
        <p:txBody>
          <a:bodyPr/>
          <a:lstStyle/>
          <a:p>
            <a:pPr marL="742950" indent="-742950">
              <a:buFont typeface="+mj-lt"/>
              <a:buAutoNum type="arabicPeriod" startAt="2"/>
            </a:pPr>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686910"/>
            <a:ext cx="9144000" cy="5171090"/>
          </a:xfrm>
          <a:prstGeom prst="rect">
            <a:avLst/>
          </a:prstGeom>
        </p:spPr>
      </p:pic>
    </p:spTree>
  </p:cSld>
  <p:clrMapOvr>
    <a:masterClrMapping/>
  </p:clrMapOvr>
  <p:transition spd="med">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457200" y="2017713"/>
            <a:ext cx="8497888" cy="4114800"/>
          </a:xfrm>
        </p:spPr>
        <p:txBody>
          <a:bodyPr/>
          <a:lstStyle/>
          <a:p>
            <a:r>
              <a:rPr lang="es-ES" dirty="0">
                <a:latin typeface="Candara" panose="020E0502030303020204" pitchFamily="34" charset="0"/>
              </a:rPr>
              <a:t>“</a:t>
            </a:r>
            <a:r>
              <a:rPr lang="es-ES" i="1" dirty="0">
                <a:latin typeface="Candara" panose="020E0502030303020204" pitchFamily="34" charset="0"/>
              </a:rPr>
              <a:t>Y aconteció cuando partió el pueblo de sus tiendas para pasar el Jordán, con los sacerdotes delante del pueblo llevando el arca del pacto, cuando los que llevaban el arca entraron en el Jordán, y los pies de los sacerdotes que llevaban el arca fueron mojados a la orilla del agua (porque el Jordán suele desbordarse por todas sus orillas todo el tiempo de la siega)…”</a:t>
            </a:r>
            <a:endParaRPr lang="es-ES" dirty="0">
              <a:latin typeface="Candara" panose="020E0502030303020204" pitchFamily="34" charset="0"/>
            </a:endParaRPr>
          </a:p>
        </p:txBody>
      </p:sp>
    </p:spTree>
  </p:cSld>
  <p:clrMapOvr>
    <a:masterClrMapping/>
  </p:clrMapOvr>
  <p:transition spd="med">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457200" y="2017713"/>
            <a:ext cx="8497888" cy="4114800"/>
          </a:xfrm>
        </p:spPr>
        <p:txBody>
          <a:bodyPr/>
          <a:lstStyle/>
          <a:p>
            <a:r>
              <a:rPr lang="es-ES" sz="2800" dirty="0">
                <a:latin typeface="Candara" panose="020E0502030303020204" pitchFamily="34" charset="0"/>
              </a:rPr>
              <a:t>“</a:t>
            </a:r>
            <a:r>
              <a:rPr lang="es-ES" sz="2800" i="1" dirty="0">
                <a:latin typeface="Candara" panose="020E0502030303020204" pitchFamily="34" charset="0"/>
              </a:rPr>
              <a:t>…las aguas que venían de arriba se detuvieron como en un montón bien lejos de la ciudad de Adam, que está al lado de </a:t>
            </a:r>
            <a:r>
              <a:rPr lang="es-ES" sz="2800" i="1" dirty="0" err="1">
                <a:latin typeface="Candara" panose="020E0502030303020204" pitchFamily="34" charset="0"/>
              </a:rPr>
              <a:t>Saretán</a:t>
            </a:r>
            <a:r>
              <a:rPr lang="es-ES" sz="2800" i="1" dirty="0">
                <a:latin typeface="Candara" panose="020E0502030303020204" pitchFamily="34" charset="0"/>
              </a:rPr>
              <a:t>, y las que descendían al mar del </a:t>
            </a:r>
            <a:r>
              <a:rPr lang="es-ES" sz="2800" i="1" dirty="0" err="1">
                <a:latin typeface="Candara" panose="020E0502030303020204" pitchFamily="34" charset="0"/>
              </a:rPr>
              <a:t>Arabá</a:t>
            </a:r>
            <a:r>
              <a:rPr lang="es-ES" sz="2800" i="1" dirty="0">
                <a:latin typeface="Candara" panose="020E0502030303020204" pitchFamily="34" charset="0"/>
              </a:rPr>
              <a:t>, al Mar Salado, se acabaron, y fueron divididas; y el pueblo pasó en dirección de Jericó. Mas los sacerdotes que llevaban el arca del pacto de Jehová, estuvieron en seco, firmes en medio del Jordán, hasta que todo el pueblo hubo acabado de pasar el Jordán; y todo Israel pasó en seco.</a:t>
            </a:r>
            <a:r>
              <a:rPr lang="es-ES" sz="2800" dirty="0">
                <a:latin typeface="Candara" panose="020E0502030303020204" pitchFamily="34" charset="0"/>
              </a:rPr>
              <a:t>” </a:t>
            </a:r>
            <a:r>
              <a:rPr lang="es-ES" sz="2800" dirty="0">
                <a:solidFill>
                  <a:srgbClr val="FF0000"/>
                </a:solidFill>
                <a:latin typeface="Candara" panose="020E0502030303020204" pitchFamily="34" charset="0"/>
              </a:rPr>
              <a:t>(Josué 3.14–17, RVR60) </a:t>
            </a:r>
          </a:p>
        </p:txBody>
      </p:sp>
    </p:spTree>
    <p:extLst>
      <p:ext uri="{BB962C8B-B14F-4D97-AF65-F5344CB8AC3E}">
        <p14:creationId xmlns:p14="http://schemas.microsoft.com/office/powerpoint/2010/main" val="1849364757"/>
      </p:ext>
    </p:extLst>
  </p:cSld>
  <p:clrMapOvr>
    <a:masterClrMapping/>
  </p:clrMapOvr>
  <p:transition spd="med">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5029200" cy="4114800"/>
          </a:xfrm>
        </p:spPr>
        <p:txBody>
          <a:bodyPr/>
          <a:lstStyle/>
          <a:p>
            <a:r>
              <a:rPr lang="es-ES" dirty="0">
                <a:latin typeface="Candara" panose="020E0502030303020204" pitchFamily="34" charset="0"/>
              </a:rPr>
              <a:t>Finalmente llegó el día para pasar el Jordán y entrar en Canaán. </a:t>
            </a:r>
          </a:p>
          <a:p>
            <a:r>
              <a:rPr lang="es-ES" dirty="0">
                <a:latin typeface="Candara" panose="020E0502030303020204" pitchFamily="34" charset="0"/>
              </a:rPr>
              <a:t>El pueblo levantó sus tiendas y siguieron el arca, que fue llevada por los sacerdotes, hasta la orilla del Jordán.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3670" y="1822268"/>
            <a:ext cx="3810330" cy="5035732"/>
          </a:xfrm>
          <a:prstGeom prst="rect">
            <a:avLst/>
          </a:prstGeom>
        </p:spPr>
      </p:pic>
    </p:spTree>
    <p:extLst>
      <p:ext uri="{BB962C8B-B14F-4D97-AF65-F5344CB8AC3E}">
        <p14:creationId xmlns:p14="http://schemas.microsoft.com/office/powerpoint/2010/main" val="178357807"/>
      </p:ext>
    </p:extLst>
  </p:cSld>
  <p:clrMapOvr>
    <a:masterClrMapping/>
  </p:clrMapOvr>
  <p:transition spd="med">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724400" cy="4114800"/>
          </a:xfrm>
        </p:spPr>
        <p:txBody>
          <a:bodyPr/>
          <a:lstStyle/>
          <a:p>
            <a:r>
              <a:rPr lang="es-ES" sz="2800" dirty="0">
                <a:latin typeface="Candara" panose="020E0502030303020204" pitchFamily="34" charset="0"/>
              </a:rPr>
              <a:t>Era el tiempo de la siega de la cebada, el mes de Nisán (marzo-abril), el primer mes del año judío (</a:t>
            </a:r>
            <a:r>
              <a:rPr lang="es-ES" sz="2800" dirty="0">
                <a:solidFill>
                  <a:srgbClr val="FF0000"/>
                </a:solidFill>
                <a:latin typeface="Candara" panose="020E0502030303020204" pitchFamily="34" charset="0"/>
              </a:rPr>
              <a:t>4:19</a:t>
            </a:r>
            <a:r>
              <a:rPr lang="es-ES" sz="2800" dirty="0">
                <a:latin typeface="Candara" panose="020E0502030303020204" pitchFamily="34" charset="0"/>
              </a:rPr>
              <a:t>). </a:t>
            </a:r>
          </a:p>
          <a:p>
            <a:r>
              <a:rPr lang="es-ES" sz="2800" dirty="0">
                <a:latin typeface="Candara" panose="020E0502030303020204" pitchFamily="34" charset="0"/>
              </a:rPr>
              <a:t>El río estaba desbordándose, lo cual era un panorama amenazador y una fuerte prueba para su fe. </a:t>
            </a:r>
            <a:endParaRPr lang="es-ES" sz="2800"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6983" t="4948" r="18922" b="4167"/>
          <a:stretch/>
        </p:blipFill>
        <p:spPr>
          <a:xfrm>
            <a:off x="5105400" y="1828800"/>
            <a:ext cx="4038600" cy="5029200"/>
          </a:xfrm>
          <a:prstGeom prst="rect">
            <a:avLst/>
          </a:prstGeom>
        </p:spPr>
      </p:pic>
    </p:spTree>
    <p:extLst>
      <p:ext uri="{BB962C8B-B14F-4D97-AF65-F5344CB8AC3E}">
        <p14:creationId xmlns:p14="http://schemas.microsoft.com/office/powerpoint/2010/main" val="833239523"/>
      </p:ext>
    </p:extLst>
  </p:cSld>
  <p:clrMapOvr>
    <a:masterClrMapping/>
  </p:clrMapOvr>
  <p:transition spd="med">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648200" cy="4114800"/>
          </a:xfrm>
        </p:spPr>
        <p:txBody>
          <a:bodyPr/>
          <a:lstStyle/>
          <a:p>
            <a:r>
              <a:rPr lang="es-ES" sz="2800" dirty="0">
                <a:latin typeface="Candara" panose="020E0502030303020204" pitchFamily="34" charset="0"/>
              </a:rPr>
              <a:t>¿Dudarían temerosos, o avanzarían con fe, creyendo que lo que Dios había prometido realmente se cumpliría?</a:t>
            </a:r>
            <a:endParaRPr lang="es-ES" sz="2800"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6983" t="4948" r="18922" b="4167"/>
          <a:stretch/>
        </p:blipFill>
        <p:spPr>
          <a:xfrm>
            <a:off x="5105400" y="1828800"/>
            <a:ext cx="4038600" cy="5029200"/>
          </a:xfrm>
          <a:prstGeom prst="rect">
            <a:avLst/>
          </a:prstGeom>
        </p:spPr>
      </p:pic>
    </p:spTree>
    <p:extLst>
      <p:ext uri="{BB962C8B-B14F-4D97-AF65-F5344CB8AC3E}">
        <p14:creationId xmlns:p14="http://schemas.microsoft.com/office/powerpoint/2010/main" val="3694024543"/>
      </p:ext>
    </p:extLst>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753225" y="0"/>
            <a:ext cx="2390775" cy="1462087"/>
          </a:xfrm>
        </p:spPr>
        <p:txBody>
          <a:bodyPr/>
          <a:lstStyle/>
          <a:p>
            <a:pPr algn="ctr" eaLnBrk="1" hangingPunct="1"/>
            <a:r>
              <a:rPr lang="es-PR" dirty="0">
                <a:solidFill>
                  <a:schemeClr val="bg1"/>
                </a:solidFill>
                <a:effectLst>
                  <a:outerShdw blurRad="38100" dist="38100" dir="2700000" algn="tl">
                    <a:srgbClr val="000000">
                      <a:alpha val="43137"/>
                    </a:srgbClr>
                  </a:outerShdw>
                </a:effectLst>
                <a:latin typeface="Candara" panose="020E0502030303020204" pitchFamily="34" charset="0"/>
              </a:rPr>
              <a:t>Verdad Central</a:t>
            </a:r>
          </a:p>
        </p:txBody>
      </p:sp>
      <p:sp>
        <p:nvSpPr>
          <p:cNvPr id="6147" name="Rectangle 3"/>
          <p:cNvSpPr>
            <a:spLocks noGrp="1" noChangeArrowheads="1"/>
          </p:cNvSpPr>
          <p:nvPr>
            <p:ph type="body" sz="half" idx="1"/>
          </p:nvPr>
        </p:nvSpPr>
        <p:spPr>
          <a:xfrm>
            <a:off x="0" y="152400"/>
            <a:ext cx="6553200" cy="1676400"/>
          </a:xfrm>
          <a:noFill/>
          <a:effectLst>
            <a:softEdge rad="63500"/>
          </a:effectLst>
        </p:spPr>
        <p:txBody>
          <a:bodyPr/>
          <a:lstStyle/>
          <a:p>
            <a:pPr eaLnBrk="1" hangingPunct="1"/>
            <a:r>
              <a:rPr lang="es-PR" dirty="0">
                <a:solidFill>
                  <a:schemeClr val="bg1"/>
                </a:solidFill>
                <a:effectLst>
                  <a:outerShdw blurRad="38100" dist="38100" dir="2700000" algn="tl">
                    <a:srgbClr val="000000">
                      <a:alpha val="43137"/>
                    </a:srgbClr>
                  </a:outerShdw>
                </a:effectLst>
                <a:latin typeface="Candara" panose="020E0502030303020204" pitchFamily="34" charset="0"/>
              </a:rPr>
              <a:t>El ingreso de Israel a la tierra prometida nos enseña que Dios guía y bendice al pueblo cuando le obedece.</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714500"/>
            <a:ext cx="9144000" cy="5143500"/>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fade">
                                      <p:cBhvr>
                                        <p:cTn id="7" dur="2000"/>
                                        <p:tgtEl>
                                          <p:spTgt spid="61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fade">
                                      <p:cBhvr>
                                        <p:cTn id="10"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876800" cy="4114800"/>
          </a:xfrm>
        </p:spPr>
        <p:txBody>
          <a:bodyPr/>
          <a:lstStyle/>
          <a:p>
            <a:r>
              <a:rPr lang="es-ES" dirty="0">
                <a:latin typeface="Candara" panose="020E0502030303020204" pitchFamily="34" charset="0"/>
              </a:rPr>
              <a:t>Algo dramático sucedió cuando los sacerdotes que llevaban el arca del pacto se metieron entre las aguas corrientes y lodosas del río. </a:t>
            </a:r>
          </a:p>
        </p:txBody>
      </p:sp>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08" t="2072" r="16308" b="2801"/>
          <a:stretch/>
        </p:blipFill>
        <p:spPr>
          <a:xfrm>
            <a:off x="5410200" y="1828800"/>
            <a:ext cx="3733800" cy="5029200"/>
          </a:xfrm>
          <a:prstGeom prst="rect">
            <a:avLst/>
          </a:prstGeom>
        </p:spPr>
      </p:pic>
    </p:spTree>
    <p:extLst>
      <p:ext uri="{BB962C8B-B14F-4D97-AF65-F5344CB8AC3E}">
        <p14:creationId xmlns:p14="http://schemas.microsoft.com/office/powerpoint/2010/main" val="3657458080"/>
      </p:ext>
    </p:extLst>
  </p:cSld>
  <p:clrMapOvr>
    <a:masterClrMapping/>
  </p:clrMapOvr>
  <p:transition spd="med">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5334000" cy="4114800"/>
          </a:xfrm>
        </p:spPr>
        <p:txBody>
          <a:bodyPr/>
          <a:lstStyle/>
          <a:p>
            <a:r>
              <a:rPr lang="es-ES" dirty="0">
                <a:latin typeface="Candara" panose="020E0502030303020204" pitchFamily="34" charset="0"/>
              </a:rPr>
              <a:t>Las aguas que venían de arriba se detuvieron (</a:t>
            </a:r>
            <a:r>
              <a:rPr lang="es-ES" dirty="0">
                <a:solidFill>
                  <a:srgbClr val="FF0000"/>
                </a:solidFill>
                <a:latin typeface="Candara" panose="020E0502030303020204" pitchFamily="34" charset="0"/>
              </a:rPr>
              <a:t>v. 13</a:t>
            </a:r>
            <a:r>
              <a:rPr lang="es-ES" dirty="0">
                <a:latin typeface="Candara" panose="020E0502030303020204" pitchFamily="34" charset="0"/>
              </a:rPr>
              <a:t>); se amontonaron a la altura de la ciudad de Adam, y las aguas que descendían de otros arroyos se acabaron y no entraron en el cauce del Jordán. </a:t>
            </a:r>
            <a:endParaRPr lang="es-ES"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08" t="2072" r="16308" b="2801"/>
          <a:stretch/>
        </p:blipFill>
        <p:spPr>
          <a:xfrm>
            <a:off x="5410200" y="1828800"/>
            <a:ext cx="3733800" cy="5029200"/>
          </a:xfrm>
          <a:prstGeom prst="rect">
            <a:avLst/>
          </a:prstGeom>
        </p:spPr>
      </p:pic>
    </p:spTree>
    <p:extLst>
      <p:ext uri="{BB962C8B-B14F-4D97-AF65-F5344CB8AC3E}">
        <p14:creationId xmlns:p14="http://schemas.microsoft.com/office/powerpoint/2010/main" val="3840787387"/>
      </p:ext>
    </p:extLst>
  </p:cSld>
  <p:clrMapOvr>
    <a:masterClrMapping/>
  </p:clrMapOvr>
  <p:transition spd="med">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648200" cy="4114800"/>
          </a:xfrm>
        </p:spPr>
        <p:txBody>
          <a:bodyPr/>
          <a:lstStyle/>
          <a:p>
            <a:r>
              <a:rPr lang="es-ES" dirty="0">
                <a:latin typeface="Candara" panose="020E0502030303020204" pitchFamily="34" charset="0"/>
              </a:rPr>
              <a:t>Así que el pueblo pasó por tierra seca en dirección de Jericó. </a:t>
            </a:r>
          </a:p>
          <a:p>
            <a:r>
              <a:rPr lang="es-ES" dirty="0">
                <a:latin typeface="Candara" panose="020E0502030303020204" pitchFamily="34" charset="0"/>
              </a:rPr>
              <a:t>Esto fue una reminiscencia del paso del mar Rojo (</a:t>
            </a:r>
            <a:r>
              <a:rPr lang="es-ES" dirty="0">
                <a:solidFill>
                  <a:srgbClr val="FF0000"/>
                </a:solidFill>
                <a:latin typeface="Candara" panose="020E0502030303020204" pitchFamily="34" charset="0"/>
              </a:rPr>
              <a:t>Éxodo 15:8; Salmo 78:13</a:t>
            </a:r>
            <a:r>
              <a:rPr lang="es-ES" dirty="0">
                <a:latin typeface="Candara" panose="020E0502030303020204" pitchFamily="34" charset="0"/>
              </a:rPr>
              <a:t>).</a:t>
            </a:r>
            <a:endParaRPr lang="es-ES" dirty="0">
              <a:latin typeface="Candara" panose="020E0502030303020204" pitchFamily="34" charset="0"/>
              <a:hlinkClick r:id="rId3"/>
            </a:endParaRPr>
          </a:p>
        </p:txBody>
      </p:sp>
      <p:pic>
        <p:nvPicPr>
          <p:cNvPr id="3" name="Picture 2"/>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2264" t="2806" r="39245" b="3555"/>
          <a:stretch/>
        </p:blipFill>
        <p:spPr>
          <a:xfrm>
            <a:off x="4876801" y="1828800"/>
            <a:ext cx="4267200" cy="5029200"/>
          </a:xfrm>
          <a:prstGeom prst="rect">
            <a:avLst/>
          </a:prstGeom>
        </p:spPr>
      </p:pic>
    </p:spTree>
    <p:extLst>
      <p:ext uri="{BB962C8B-B14F-4D97-AF65-F5344CB8AC3E}">
        <p14:creationId xmlns:p14="http://schemas.microsoft.com/office/powerpoint/2010/main" val="3774644976"/>
      </p:ext>
    </p:extLst>
  </p:cSld>
  <p:clrMapOvr>
    <a:masterClrMapping/>
  </p:clrMapOvr>
  <p:transition spd="med">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5334000" cy="4114800"/>
          </a:xfrm>
        </p:spPr>
        <p:txBody>
          <a:bodyPr/>
          <a:lstStyle/>
          <a:p>
            <a:r>
              <a:rPr lang="es-ES" dirty="0">
                <a:latin typeface="Candara" panose="020E0502030303020204" pitchFamily="34" charset="0"/>
              </a:rPr>
              <a:t>Aunque el lugar llamado “Adam” solamente se menciona aquí, generalmente se identifica con </a:t>
            </a:r>
            <a:r>
              <a:rPr lang="es-ES" dirty="0" err="1">
                <a:latin typeface="Candara" panose="020E0502030303020204" pitchFamily="34" charset="0"/>
              </a:rPr>
              <a:t>Tell</a:t>
            </a:r>
            <a:r>
              <a:rPr lang="es-ES" dirty="0">
                <a:latin typeface="Candara" panose="020E0502030303020204" pitchFamily="34" charset="0"/>
              </a:rPr>
              <a:t> </a:t>
            </a:r>
            <a:r>
              <a:rPr lang="es-ES" dirty="0" err="1">
                <a:latin typeface="Candara" panose="020E0502030303020204" pitchFamily="34" charset="0"/>
              </a:rPr>
              <a:t>ed-Damiyeh</a:t>
            </a:r>
            <a:r>
              <a:rPr lang="es-ES" dirty="0">
                <a:latin typeface="Candara" panose="020E0502030303020204" pitchFamily="34" charset="0"/>
              </a:rPr>
              <a:t>, que está aprox. a 25 </a:t>
            </a:r>
            <a:r>
              <a:rPr lang="es-ES" dirty="0" err="1">
                <a:latin typeface="Candara" panose="020E0502030303020204" pitchFamily="34" charset="0"/>
              </a:rPr>
              <a:t>kms</a:t>
            </a:r>
            <a:r>
              <a:rPr lang="es-ES" dirty="0">
                <a:latin typeface="Candara" panose="020E0502030303020204" pitchFamily="34" charset="0"/>
              </a:rPr>
              <a:t>. al norte del vado que se encuentra frente a Jericó.</a:t>
            </a:r>
          </a:p>
        </p:txBody>
      </p:sp>
      <p:pic>
        <p:nvPicPr>
          <p:cNvPr id="2" name="Picture 1"/>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9772" r="6819"/>
          <a:stretch/>
        </p:blipFill>
        <p:spPr>
          <a:xfrm>
            <a:off x="5562600" y="1828800"/>
            <a:ext cx="3581400" cy="5029200"/>
          </a:xfrm>
          <a:prstGeom prst="rect">
            <a:avLst/>
          </a:prstGeom>
        </p:spPr>
      </p:pic>
    </p:spTree>
    <p:extLst>
      <p:ext uri="{BB962C8B-B14F-4D97-AF65-F5344CB8AC3E}">
        <p14:creationId xmlns:p14="http://schemas.microsoft.com/office/powerpoint/2010/main" val="4226448121"/>
      </p:ext>
    </p:extLst>
  </p:cSld>
  <p:clrMapOvr>
    <a:masterClrMapping/>
  </p:clrMapOvr>
  <p:transition spd="med">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5334000" cy="4114800"/>
          </a:xfrm>
        </p:spPr>
        <p:txBody>
          <a:bodyPr/>
          <a:lstStyle/>
          <a:p>
            <a:r>
              <a:rPr lang="es-ES" dirty="0">
                <a:latin typeface="Candara" panose="020E0502030303020204" pitchFamily="34" charset="0"/>
              </a:rPr>
              <a:t>Una amplia sección del fondo del río permaneció seca, permitiendo que el pueblo pasara rápidamente con sus animales y equipaje (</a:t>
            </a:r>
            <a:r>
              <a:rPr lang="es-ES" dirty="0">
                <a:solidFill>
                  <a:srgbClr val="FF0000"/>
                </a:solidFill>
                <a:latin typeface="Candara" panose="020E0502030303020204" pitchFamily="34" charset="0"/>
              </a:rPr>
              <a:t>Josué 4:10</a:t>
            </a:r>
            <a:r>
              <a:rPr lang="es-ES" dirty="0">
                <a:latin typeface="Candara" panose="020E0502030303020204" pitchFamily="34" charset="0"/>
              </a:rPr>
              <a:t>).</a:t>
            </a:r>
            <a:endParaRPr lang="es-ES"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08" t="2072" r="16308" b="2801"/>
          <a:stretch/>
        </p:blipFill>
        <p:spPr>
          <a:xfrm>
            <a:off x="5410200" y="1828800"/>
            <a:ext cx="3733800" cy="5029200"/>
          </a:xfrm>
          <a:prstGeom prst="rect">
            <a:avLst/>
          </a:prstGeom>
        </p:spPr>
      </p:pic>
    </p:spTree>
    <p:extLst>
      <p:ext uri="{BB962C8B-B14F-4D97-AF65-F5344CB8AC3E}">
        <p14:creationId xmlns:p14="http://schemas.microsoft.com/office/powerpoint/2010/main" val="3395350740"/>
      </p:ext>
    </p:extLst>
  </p:cSld>
  <p:clrMapOvr>
    <a:masterClrMapping/>
  </p:clrMapOvr>
  <p:transition spd="med">
    <p:fade thruBlk="1"/>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8534400" cy="4114800"/>
          </a:xfrm>
        </p:spPr>
        <p:txBody>
          <a:bodyPr/>
          <a:lstStyle/>
          <a:p>
            <a:r>
              <a:rPr lang="es-ES" sz="2800" dirty="0">
                <a:latin typeface="Candara" panose="020E0502030303020204" pitchFamily="34" charset="0"/>
              </a:rPr>
              <a:t>¿Cómo pudo ocurrir algo tan sensacional? Muchos insisten en que no fue un milagro, y que puede explicarse como un fenómeno natural. </a:t>
            </a:r>
          </a:p>
          <a:p>
            <a:r>
              <a:rPr lang="es-ES" sz="2800" dirty="0">
                <a:latin typeface="Candara" panose="020E0502030303020204" pitchFamily="34" charset="0"/>
              </a:rPr>
              <a:t>Argumentan que el 8 de diciembre de 1267, un terremoto ocasionó que los peñascos altos que estaban cerca del Jordán se derrumbaran cerca de </a:t>
            </a:r>
            <a:r>
              <a:rPr lang="es-ES" sz="2800" dirty="0" err="1">
                <a:latin typeface="Candara" panose="020E0502030303020204" pitchFamily="34" charset="0"/>
              </a:rPr>
              <a:t>Tell</a:t>
            </a:r>
            <a:r>
              <a:rPr lang="es-ES" sz="2800" dirty="0">
                <a:latin typeface="Candara" panose="020E0502030303020204" pitchFamily="34" charset="0"/>
              </a:rPr>
              <a:t> </a:t>
            </a:r>
            <a:r>
              <a:rPr lang="es-ES" sz="2800" dirty="0" err="1">
                <a:latin typeface="Candara" panose="020E0502030303020204" pitchFamily="34" charset="0"/>
              </a:rPr>
              <a:t>ed-Damiyeh</a:t>
            </a:r>
            <a:r>
              <a:rPr lang="es-ES" sz="2800" dirty="0">
                <a:latin typeface="Candara" panose="020E0502030303020204" pitchFamily="34" charset="0"/>
              </a:rPr>
              <a:t>, bloqueando la corriente del río por espacio de diez horas. </a:t>
            </a:r>
            <a:endParaRPr lang="es-ES" sz="2800" dirty="0">
              <a:latin typeface="Candara" panose="020E0502030303020204" pitchFamily="34" charset="0"/>
              <a:hlinkClick r:id="rId3"/>
            </a:endParaRPr>
          </a:p>
        </p:txBody>
      </p:sp>
    </p:spTree>
    <p:extLst>
      <p:ext uri="{BB962C8B-B14F-4D97-AF65-F5344CB8AC3E}">
        <p14:creationId xmlns:p14="http://schemas.microsoft.com/office/powerpoint/2010/main" val="1690385789"/>
      </p:ext>
    </p:extLst>
  </p:cSld>
  <p:clrMapOvr>
    <a:masterClrMapping/>
  </p:clrMapOvr>
  <p:transition spd="med">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876800" cy="4114800"/>
          </a:xfrm>
        </p:spPr>
        <p:txBody>
          <a:bodyPr/>
          <a:lstStyle/>
          <a:p>
            <a:r>
              <a:rPr lang="es-ES" dirty="0">
                <a:latin typeface="Candara" panose="020E0502030303020204" pitchFamily="34" charset="0"/>
              </a:rPr>
              <a:t>El 11 de julio de 1927, otro terremoto cerca de allí bloqueó el río durante 21 horas, pero es claro que esos bloqueos no sucedieron durante la temporada de desbordamiento del río. </a:t>
            </a:r>
            <a:endParaRPr lang="es-ES" dirty="0">
              <a:latin typeface="Candara" panose="020E0502030303020204" pitchFamily="34" charset="0"/>
              <a:hlinkClick r:id="rId3"/>
            </a:endParaRPr>
          </a:p>
        </p:txBody>
      </p:sp>
      <p:pic>
        <p:nvPicPr>
          <p:cNvPr id="2" name="Picture 1"/>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2909922490"/>
      </p:ext>
    </p:extLst>
  </p:cSld>
  <p:clrMapOvr>
    <a:masterClrMapping/>
  </p:clrMapOvr>
  <p:transition spd="med">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724400" cy="4114800"/>
          </a:xfrm>
        </p:spPr>
        <p:txBody>
          <a:bodyPr/>
          <a:lstStyle/>
          <a:p>
            <a:r>
              <a:rPr lang="es-ES" sz="3000" dirty="0">
                <a:latin typeface="Candara" panose="020E0502030303020204" pitchFamily="34" charset="0"/>
              </a:rPr>
              <a:t>Sin duda, Dios pudo haber utilizado los fenómenos naturales tales como un terremoto o un derrumbe y aun así haber efectuado una intervención milagrosa sincronizando los eventos. </a:t>
            </a:r>
            <a:endParaRPr lang="es-ES" sz="3000"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5105400" y="1828800"/>
            <a:ext cx="4038600" cy="5029200"/>
          </a:xfrm>
          <a:prstGeom prst="rect">
            <a:avLst/>
          </a:prstGeom>
        </p:spPr>
      </p:pic>
    </p:spTree>
    <p:extLst>
      <p:ext uri="{BB962C8B-B14F-4D97-AF65-F5344CB8AC3E}">
        <p14:creationId xmlns:p14="http://schemas.microsoft.com/office/powerpoint/2010/main" val="2373392762"/>
      </p:ext>
    </p:extLst>
  </p:cSld>
  <p:clrMapOvr>
    <a:masterClrMapping/>
  </p:clrMapOvr>
  <p:transition spd="med">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8534400" cy="4114800"/>
          </a:xfrm>
        </p:spPr>
        <p:txBody>
          <a:bodyPr/>
          <a:lstStyle/>
          <a:p>
            <a:r>
              <a:rPr lang="es-ES" dirty="0">
                <a:latin typeface="Candara" panose="020E0502030303020204" pitchFamily="34" charset="0"/>
              </a:rPr>
              <a:t>Pero lo siguiente confirma que fue un milagro de Dios:</a:t>
            </a:r>
          </a:p>
          <a:p>
            <a:pPr lvl="1"/>
            <a:r>
              <a:rPr lang="es-ES" dirty="0">
                <a:latin typeface="Candara" panose="020E0502030303020204" pitchFamily="34" charset="0"/>
              </a:rPr>
              <a:t>(1) El acontecimiento se efectuó tal como había sido predicho (</a:t>
            </a:r>
            <a:r>
              <a:rPr lang="es-ES" dirty="0">
                <a:solidFill>
                  <a:srgbClr val="FF0000"/>
                </a:solidFill>
                <a:latin typeface="Candara" panose="020E0502030303020204" pitchFamily="34" charset="0"/>
              </a:rPr>
              <a:t>3:13, 15</a:t>
            </a:r>
            <a:r>
              <a:rPr lang="es-ES" dirty="0">
                <a:latin typeface="Candara" panose="020E0502030303020204" pitchFamily="34" charset="0"/>
              </a:rPr>
              <a:t>). </a:t>
            </a:r>
          </a:p>
          <a:p>
            <a:pPr lvl="1"/>
            <a:r>
              <a:rPr lang="es-ES" dirty="0">
                <a:latin typeface="Candara" panose="020E0502030303020204" pitchFamily="34" charset="0"/>
              </a:rPr>
              <a:t>(2) El tiempo fue exacto (</a:t>
            </a:r>
            <a:r>
              <a:rPr lang="es-ES" dirty="0">
                <a:solidFill>
                  <a:srgbClr val="FF0000"/>
                </a:solidFill>
                <a:latin typeface="Candara" panose="020E0502030303020204" pitchFamily="34" charset="0"/>
              </a:rPr>
              <a:t>v. 15</a:t>
            </a:r>
            <a:r>
              <a:rPr lang="es-ES" dirty="0">
                <a:latin typeface="Candara" panose="020E0502030303020204" pitchFamily="34" charset="0"/>
              </a:rPr>
              <a:t>). </a:t>
            </a:r>
          </a:p>
          <a:p>
            <a:pPr lvl="1"/>
            <a:r>
              <a:rPr lang="es-ES" dirty="0">
                <a:latin typeface="Candara" panose="020E0502030303020204" pitchFamily="34" charset="0"/>
              </a:rPr>
              <a:t>(3) El milagro ocurrió cuando el río estaba desbordándose (</a:t>
            </a:r>
            <a:r>
              <a:rPr lang="es-ES" dirty="0">
                <a:solidFill>
                  <a:srgbClr val="FF0000"/>
                </a:solidFill>
                <a:latin typeface="Candara" panose="020E0502030303020204" pitchFamily="34" charset="0"/>
              </a:rPr>
              <a:t>v. 15</a:t>
            </a:r>
            <a:r>
              <a:rPr lang="es-ES" dirty="0">
                <a:latin typeface="Candara" panose="020E0502030303020204" pitchFamily="34" charset="0"/>
              </a:rPr>
              <a:t>). </a:t>
            </a:r>
          </a:p>
        </p:txBody>
      </p:sp>
    </p:spTree>
    <p:extLst>
      <p:ext uri="{BB962C8B-B14F-4D97-AF65-F5344CB8AC3E}">
        <p14:creationId xmlns:p14="http://schemas.microsoft.com/office/powerpoint/2010/main" val="3987041084"/>
      </p:ext>
    </p:extLst>
  </p:cSld>
  <p:clrMapOvr>
    <a:masterClrMapping/>
  </p:clrMapOvr>
  <p:transition spd="med">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8534400" cy="4114800"/>
          </a:xfrm>
        </p:spPr>
        <p:txBody>
          <a:bodyPr/>
          <a:lstStyle/>
          <a:p>
            <a:pPr lvl="1"/>
            <a:r>
              <a:rPr lang="es-ES" dirty="0">
                <a:latin typeface="Candara" panose="020E0502030303020204" pitchFamily="34" charset="0"/>
              </a:rPr>
              <a:t>(4) La muralla de agua permaneció en su lugar por muchas horas, posiblemente durante todo un día (</a:t>
            </a:r>
            <a:r>
              <a:rPr lang="es-ES" dirty="0">
                <a:solidFill>
                  <a:srgbClr val="FF0000"/>
                </a:solidFill>
                <a:latin typeface="Candara" panose="020E0502030303020204" pitchFamily="34" charset="0"/>
              </a:rPr>
              <a:t>v. 16</a:t>
            </a:r>
            <a:r>
              <a:rPr lang="es-ES" dirty="0">
                <a:latin typeface="Candara" panose="020E0502030303020204" pitchFamily="34" charset="0"/>
              </a:rPr>
              <a:t>). </a:t>
            </a:r>
          </a:p>
          <a:p>
            <a:pPr lvl="1"/>
            <a:r>
              <a:rPr lang="es-ES" dirty="0">
                <a:latin typeface="Candara" panose="020E0502030303020204" pitchFamily="34" charset="0"/>
              </a:rPr>
              <a:t>(5) El fondo del río se secó completamente, al instante (</a:t>
            </a:r>
            <a:r>
              <a:rPr lang="es-ES" dirty="0">
                <a:solidFill>
                  <a:srgbClr val="FF0000"/>
                </a:solidFill>
                <a:latin typeface="Candara" panose="020E0502030303020204" pitchFamily="34" charset="0"/>
              </a:rPr>
              <a:t>v. 17</a:t>
            </a:r>
            <a:r>
              <a:rPr lang="es-ES" dirty="0">
                <a:latin typeface="Candara" panose="020E0502030303020204" pitchFamily="34" charset="0"/>
              </a:rPr>
              <a:t>). </a:t>
            </a:r>
          </a:p>
          <a:p>
            <a:pPr lvl="1"/>
            <a:r>
              <a:rPr lang="es-ES" dirty="0">
                <a:latin typeface="Candara" panose="020E0502030303020204" pitchFamily="34" charset="0"/>
              </a:rPr>
              <a:t>(6) El agua volvió inmediatamente a su lugar cuando el pueblo terminó de pasar y los sacerdotes salieron del río (</a:t>
            </a:r>
            <a:r>
              <a:rPr lang="es-ES" dirty="0">
                <a:solidFill>
                  <a:srgbClr val="FF0000"/>
                </a:solidFill>
                <a:latin typeface="Candara" panose="020E0502030303020204" pitchFamily="34" charset="0"/>
              </a:rPr>
              <a:t>4:18</a:t>
            </a:r>
            <a:r>
              <a:rPr lang="es-ES" dirty="0">
                <a:latin typeface="Candara" panose="020E0502030303020204" pitchFamily="34" charset="0"/>
              </a:rPr>
              <a:t>). </a:t>
            </a:r>
          </a:p>
        </p:txBody>
      </p:sp>
    </p:spTree>
    <p:extLst>
      <p:ext uri="{BB962C8B-B14F-4D97-AF65-F5344CB8AC3E}">
        <p14:creationId xmlns:p14="http://schemas.microsoft.com/office/powerpoint/2010/main" val="338938243"/>
      </p:ext>
    </p:extLst>
  </p:cSld>
  <p:clrMapOvr>
    <a:masterClrMapping/>
  </p:clrMapOvr>
  <p:transition spd="med">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 Histórico</a:t>
            </a:r>
          </a:p>
        </p:txBody>
      </p:sp>
      <p:sp>
        <p:nvSpPr>
          <p:cNvPr id="18435" name="Rectangle 3"/>
          <p:cNvSpPr>
            <a:spLocks noGrp="1" noChangeArrowheads="1"/>
          </p:cNvSpPr>
          <p:nvPr>
            <p:ph type="body" idx="1"/>
          </p:nvPr>
        </p:nvSpPr>
        <p:spPr>
          <a:xfrm>
            <a:off x="685800" y="2133600"/>
            <a:ext cx="7696200" cy="4419600"/>
          </a:xfrm>
        </p:spPr>
        <p:txBody>
          <a:bodyPr/>
          <a:lstStyle/>
          <a:p>
            <a:r>
              <a:rPr lang="es-PR" i="1" u="sng" dirty="0">
                <a:latin typeface="Candara" panose="020E0502030303020204" pitchFamily="34" charset="0"/>
              </a:rPr>
              <a:t>El Arca del Pacto</a:t>
            </a:r>
            <a:r>
              <a:rPr lang="es-PR" i="1" dirty="0">
                <a:latin typeface="Candara" panose="020E0502030303020204" pitchFamily="34" charset="0"/>
              </a:rPr>
              <a:t> </a:t>
            </a:r>
            <a:r>
              <a:rPr lang="es-PR" dirty="0">
                <a:latin typeface="Candara" panose="020E0502030303020204" pitchFamily="34" charset="0"/>
              </a:rPr>
              <a:t>era el símbolo central de la presencia permanente y el cuidado de Jehová entre los hebreos.</a:t>
            </a:r>
          </a:p>
          <a:p>
            <a:r>
              <a:rPr lang="es-PR" dirty="0">
                <a:latin typeface="Candara" panose="020E0502030303020204" pitchFamily="34" charset="0"/>
              </a:rPr>
              <a:t>El Arca contenía las dos tablas de la Ley, normalmente estaba en el Tabernáculo, era un objeto impresionante cubierto de oro (</a:t>
            </a:r>
            <a:r>
              <a:rPr lang="es-PR" dirty="0">
                <a:solidFill>
                  <a:srgbClr val="FF0000"/>
                </a:solidFill>
                <a:latin typeface="Candara" panose="020E0502030303020204" pitchFamily="34" charset="0"/>
              </a:rPr>
              <a:t>Éxodo 25.10-16</a:t>
            </a:r>
            <a:r>
              <a:rPr lang="es-PR" dirty="0">
                <a:latin typeface="Candara" panose="020E0502030303020204" pitchFamily="34" charset="0"/>
              </a:rPr>
              <a:t>).</a:t>
            </a: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par>
                    <p:cTn id="7" fill="hold">
                      <p:stCondLst>
                        <p:cond delay="indefinite"/>
                      </p:stCondLst>
                      <p:childTnLst>
                        <p:par>
                          <p:cTn id="8" fill="hold">
                            <p:stCondLst>
                              <p:cond delay="0"/>
                            </p:stCondLst>
                            <p:childTnLst>
                              <p:par>
                                <p:cTn id="9" presetID="4" presetClass="emph" presetSubtype="2" fill="hold" grpId="0" nodeType="clickEffect">
                                  <p:stCondLst>
                                    <p:cond delay="0"/>
                                  </p:stCondLst>
                                  <p:childTnLst>
                                    <p:anim to="1.15" calcmode="lin" valueType="num">
                                      <p:cBhvr override="childStyle">
                                        <p:cTn id="10" dur="2000" fill="hold"/>
                                        <p:tgtEl>
                                          <p:spTgt spid="18435">
                                            <p:txEl>
                                              <p:pRg st="1" end="1"/>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8229600" cy="4114800"/>
          </a:xfrm>
        </p:spPr>
        <p:txBody>
          <a:bodyPr/>
          <a:lstStyle/>
          <a:p>
            <a:r>
              <a:rPr lang="es-ES" dirty="0">
                <a:latin typeface="Candara" panose="020E0502030303020204" pitchFamily="34" charset="0"/>
              </a:rPr>
              <a:t>Debido a este milagro en que una nación de cerca de dos millones de personas pasó el río Jordán en seco durante la época del desbordamiento, Dios fue glorificado, Josué fue exaltado, Israel se sintió animado, y los cananeos quedaron aterrorizados.</a:t>
            </a:r>
          </a:p>
        </p:txBody>
      </p:sp>
    </p:spTree>
    <p:extLst>
      <p:ext uri="{BB962C8B-B14F-4D97-AF65-F5344CB8AC3E}">
        <p14:creationId xmlns:p14="http://schemas.microsoft.com/office/powerpoint/2010/main" val="1792065285"/>
      </p:ext>
    </p:extLst>
  </p:cSld>
  <p:clrMapOvr>
    <a:masterClrMapping/>
  </p:clrMapOvr>
  <p:transition spd="med">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4800600" cy="4114800"/>
          </a:xfrm>
        </p:spPr>
        <p:txBody>
          <a:bodyPr/>
          <a:lstStyle/>
          <a:p>
            <a:r>
              <a:rPr lang="es-ES" dirty="0">
                <a:latin typeface="Candara" panose="020E0502030303020204" pitchFamily="34" charset="0"/>
              </a:rPr>
              <a:t>Para Israel, el paso del Jordán significó que estaba destinado irrevocablemente a luchar contra ejércitos, carros y ciudades fortificadas. </a:t>
            </a:r>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08" t="2072" r="16308" b="2801"/>
          <a:stretch/>
        </p:blipFill>
        <p:spPr>
          <a:xfrm>
            <a:off x="5410200" y="1828800"/>
            <a:ext cx="3733800" cy="5029200"/>
          </a:xfrm>
          <a:prstGeom prst="rect">
            <a:avLst/>
          </a:prstGeom>
        </p:spPr>
      </p:pic>
    </p:spTree>
    <p:extLst>
      <p:ext uri="{BB962C8B-B14F-4D97-AF65-F5344CB8AC3E}">
        <p14:creationId xmlns:p14="http://schemas.microsoft.com/office/powerpoint/2010/main" val="2226430472"/>
      </p:ext>
    </p:extLst>
  </p:cSld>
  <p:clrMapOvr>
    <a:masterClrMapping/>
  </p:clrMapOvr>
  <p:transition spd="med">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5181600" cy="4114800"/>
          </a:xfrm>
        </p:spPr>
        <p:txBody>
          <a:bodyPr/>
          <a:lstStyle/>
          <a:p>
            <a:r>
              <a:rPr lang="es-ES" dirty="0">
                <a:latin typeface="Candara" panose="020E0502030303020204" pitchFamily="34" charset="0"/>
              </a:rPr>
              <a:t>También, que quedaba comprometido a caminar por fe con el Dios viviente y a dejar de vivir de acuerdo con la carne, como había hecho con frecuencia en el desierto.</a:t>
            </a:r>
          </a:p>
        </p:txBody>
      </p:sp>
      <p:pic>
        <p:nvPicPr>
          <p:cNvPr id="6" name="Picture 5"/>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08" t="2072" r="16308" b="2801"/>
          <a:stretch/>
        </p:blipFill>
        <p:spPr>
          <a:xfrm>
            <a:off x="5410200" y="1828800"/>
            <a:ext cx="3733800" cy="5029200"/>
          </a:xfrm>
          <a:prstGeom prst="rect">
            <a:avLst/>
          </a:prstGeom>
        </p:spPr>
      </p:pic>
    </p:spTree>
    <p:extLst>
      <p:ext uri="{BB962C8B-B14F-4D97-AF65-F5344CB8AC3E}">
        <p14:creationId xmlns:p14="http://schemas.microsoft.com/office/powerpoint/2010/main" val="1636270112"/>
      </p:ext>
    </p:extLst>
  </p:cSld>
  <p:clrMapOvr>
    <a:masterClrMapping/>
  </p:clrMapOvr>
  <p:transition spd="med">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8382000" cy="4114800"/>
          </a:xfrm>
        </p:spPr>
        <p:txBody>
          <a:bodyPr/>
          <a:lstStyle/>
          <a:p>
            <a:r>
              <a:rPr lang="es-ES" dirty="0">
                <a:latin typeface="Candara" panose="020E0502030303020204" pitchFamily="34" charset="0"/>
              </a:rPr>
              <a:t>Para los creyentes actuales, cruzar el Jordán representa pasar de un nivel de madurez cristiana a otro. (No es el tipo de un creyente que muere y entra al cielo. ¡Para los israelitas, Canaán no era precisamente el cielo!) </a:t>
            </a:r>
          </a:p>
          <a:p>
            <a:r>
              <a:rPr lang="es-ES" dirty="0">
                <a:latin typeface="Candara" panose="020E0502030303020204" pitchFamily="34" charset="0"/>
              </a:rPr>
              <a:t>Más bien, representa el inicio de una lucha espiritual para apropiarse de lo que Dios ha prometido. </a:t>
            </a:r>
            <a:endParaRPr lang="es-ES" dirty="0">
              <a:latin typeface="Candara" panose="020E0502030303020204" pitchFamily="34" charset="0"/>
              <a:hlinkClick r:id="rId3"/>
            </a:endParaRPr>
          </a:p>
        </p:txBody>
      </p:sp>
    </p:spTree>
    <p:extLst>
      <p:ext uri="{BB962C8B-B14F-4D97-AF65-F5344CB8AC3E}">
        <p14:creationId xmlns:p14="http://schemas.microsoft.com/office/powerpoint/2010/main" val="1318938929"/>
      </p:ext>
    </p:extLst>
  </p:cSld>
  <p:clrMapOvr>
    <a:masterClrMapping/>
  </p:clrMapOvr>
  <p:transition spd="med">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w="9525">
            <a:noFill/>
            <a:miter lim="800000"/>
            <a:headEnd/>
            <a:tailEnd/>
          </a:ln>
        </p:spPr>
        <p:txBody>
          <a:bodyPr/>
          <a:lstStyle/>
          <a:p>
            <a:endParaRPr lang="es-PR"/>
          </a:p>
        </p:txBody>
      </p:sp>
      <p:sp>
        <p:nvSpPr>
          <p:cNvPr id="25603"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5604" name="Title 4"/>
          <p:cNvSpPr>
            <a:spLocks noGrp="1"/>
          </p:cNvSpPr>
          <p:nvPr>
            <p:ph type="title"/>
          </p:nvPr>
        </p:nvSpPr>
        <p:spPr/>
        <p:txBody>
          <a:bodyPr/>
          <a:lstStyle/>
          <a:p>
            <a:r>
              <a:rPr lang="es-PR" dirty="0">
                <a:latin typeface="Candara" panose="020E0502030303020204" pitchFamily="34" charset="0"/>
              </a:rPr>
              <a:t>Los israelitas ingresan a Canaán </a:t>
            </a:r>
            <a:r>
              <a:rPr lang="es-PR" dirty="0">
                <a:solidFill>
                  <a:srgbClr val="FF0000"/>
                </a:solidFill>
                <a:latin typeface="Candara" panose="020E0502030303020204" pitchFamily="34" charset="0"/>
              </a:rPr>
              <a:t>(Josué 3:14-17)</a:t>
            </a:r>
            <a:endParaRPr lang="es-PR" dirty="0">
              <a:latin typeface="Candara" panose="020E0502030303020204" pitchFamily="34" charset="0"/>
            </a:endParaRPr>
          </a:p>
        </p:txBody>
      </p:sp>
      <p:sp>
        <p:nvSpPr>
          <p:cNvPr id="25605" name="Content Placeholder 7"/>
          <p:cNvSpPr>
            <a:spLocks noGrp="1"/>
          </p:cNvSpPr>
          <p:nvPr>
            <p:ph idx="1"/>
          </p:nvPr>
        </p:nvSpPr>
        <p:spPr>
          <a:xfrm>
            <a:off x="304800" y="2017713"/>
            <a:ext cx="5029200" cy="4114800"/>
          </a:xfrm>
        </p:spPr>
        <p:txBody>
          <a:bodyPr/>
          <a:lstStyle/>
          <a:p>
            <a:r>
              <a:rPr lang="es-ES" dirty="0">
                <a:latin typeface="Candara" panose="020E0502030303020204" pitchFamily="34" charset="0"/>
              </a:rPr>
              <a:t>Es decir, termina una vida afincada en el esfuerzo humano y comienza una de fe y obediencia.</a:t>
            </a:r>
            <a:endParaRPr lang="es-ES" dirty="0">
              <a:latin typeface="Candara" panose="020E0502030303020204" pitchFamily="34" charset="0"/>
              <a:hlinkClick r:id="rId3"/>
            </a:endParaRPr>
          </a:p>
        </p:txBody>
      </p:sp>
      <p:pic>
        <p:nvPicPr>
          <p:cNvPr id="6" name="Picture 5"/>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08" t="2072" r="16308" b="2801"/>
          <a:stretch/>
        </p:blipFill>
        <p:spPr>
          <a:xfrm>
            <a:off x="5410200" y="1828800"/>
            <a:ext cx="3733800" cy="5029200"/>
          </a:xfrm>
          <a:prstGeom prst="rect">
            <a:avLst/>
          </a:prstGeom>
        </p:spPr>
      </p:pic>
    </p:spTree>
    <p:extLst>
      <p:ext uri="{BB962C8B-B14F-4D97-AF65-F5344CB8AC3E}">
        <p14:creationId xmlns:p14="http://schemas.microsoft.com/office/powerpoint/2010/main" val="1397300317"/>
      </p:ext>
    </p:extLst>
  </p:cSld>
  <p:clrMapOvr>
    <a:masterClrMapping/>
  </p:clrMapOvr>
  <p:transition spd="med">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question%10mark"/>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0"/>
            <a:ext cx="2590800" cy="1850443"/>
          </a:xfrm>
          <a:prstGeom prst="rect">
            <a:avLst/>
          </a:prstGeom>
          <a:noFill/>
          <a:ln w="9525">
            <a:noFill/>
            <a:miter lim="800000"/>
            <a:headEnd/>
            <a:tailEnd/>
          </a:ln>
        </p:spPr>
      </p:pic>
      <p:sp>
        <p:nvSpPr>
          <p:cNvPr id="11267" name="Rectangle 3"/>
          <p:cNvSpPr>
            <a:spLocks noGrp="1" noChangeArrowheads="1"/>
          </p:cNvSpPr>
          <p:nvPr>
            <p:ph type="title"/>
          </p:nvPr>
        </p:nvSpPr>
        <p:spPr/>
        <p:txBody>
          <a:bodyPr/>
          <a:lstStyle/>
          <a:p>
            <a:r>
              <a:rPr lang="es-PR" dirty="0">
                <a:latin typeface="Candara" panose="020E0502030303020204" pitchFamily="34" charset="0"/>
              </a:rPr>
              <a:t>Pensemos</a:t>
            </a:r>
          </a:p>
        </p:txBody>
      </p:sp>
      <p:sp>
        <p:nvSpPr>
          <p:cNvPr id="6" name="Content Placeholder 5"/>
          <p:cNvSpPr>
            <a:spLocks noGrp="1"/>
          </p:cNvSpPr>
          <p:nvPr>
            <p:ph idx="1"/>
          </p:nvPr>
        </p:nvSpPr>
        <p:spPr/>
        <p:txBody>
          <a:bodyPr/>
          <a:lstStyle/>
          <a:p>
            <a:r>
              <a:rPr lang="es-PR" dirty="0" smtClean="0">
                <a:latin typeface="Candara" panose="020E0502030303020204" pitchFamily="34" charset="0"/>
              </a:rPr>
              <a:t>En sentido espiritual, ¿qué significa el cruzar el río Jordán?</a:t>
            </a:r>
          </a:p>
          <a:p>
            <a:r>
              <a:rPr lang="es-PR" dirty="0" smtClean="0">
                <a:latin typeface="Candara" panose="020E0502030303020204" pitchFamily="34" charset="0"/>
              </a:rPr>
              <a:t>¿Qué significado tendría el que el río volvió a su nivel tras pasar el pueblo?</a:t>
            </a:r>
          </a:p>
          <a:p>
            <a:r>
              <a:rPr lang="es-PR" dirty="0" smtClean="0">
                <a:latin typeface="Candara" panose="020E0502030303020204" pitchFamily="34" charset="0"/>
              </a:rPr>
              <a:t>¿Qué crees significa el hecho que los sacerdotes se mantuvieron con el Arca todo el tiempo en el lecho del río hasta que el pueblo pasó?</a:t>
            </a:r>
            <a:endParaRPr lang="es-PR" dirty="0">
              <a:latin typeface="Candara" panose="020E0502030303020204" pitchFamily="34" charset="0"/>
            </a:endParaRPr>
          </a:p>
        </p:txBody>
      </p:sp>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8802688" cy="4114800"/>
          </a:xfrm>
        </p:spPr>
        <p:txBody>
          <a:bodyPr/>
          <a:lstStyle/>
          <a:p>
            <a:r>
              <a:rPr lang="es-ES" sz="3000" dirty="0">
                <a:latin typeface="Candara" panose="020E0502030303020204" pitchFamily="34" charset="0"/>
              </a:rPr>
              <a:t>“</a:t>
            </a:r>
            <a:r>
              <a:rPr lang="es-ES" sz="3000" i="1" dirty="0">
                <a:latin typeface="Candara" panose="020E0502030303020204" pitchFamily="34" charset="0"/>
              </a:rPr>
              <a:t>Y habló a los hijos de Israel, diciendo: Cuando mañana preguntaren vuestros hijos a sus padres, y dijeren: ¿Qué significan estas piedras? declararéis a vuestros hijos, diciendo: Israel pasó en seco por este Jordán. Porque Jehová vuestro Dios secó las aguas del Jordán delante de vosotros, hasta que habíais pasado, a la manera que Jehová vuestro Dios lo había hecho en el Mar Rojo, el cual secó delante de nosotros hasta que pasamos…”</a:t>
            </a:r>
            <a:endParaRPr lang="es-ES" sz="3000" dirty="0">
              <a:latin typeface="Candara" panose="020E0502030303020204" pitchFamily="34" charset="0"/>
            </a:endParaRPr>
          </a:p>
        </p:txBody>
      </p:sp>
    </p:spTree>
  </p:cSld>
  <p:clrMapOvr>
    <a:masterClrMapping/>
  </p:clrMapOvr>
  <p:transition spd="med">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8802688" cy="4114800"/>
          </a:xfrm>
        </p:spPr>
        <p:txBody>
          <a:bodyPr/>
          <a:lstStyle/>
          <a:p>
            <a:r>
              <a:rPr lang="es-ES" dirty="0">
                <a:latin typeface="Candara" panose="020E0502030303020204" pitchFamily="34" charset="0"/>
              </a:rPr>
              <a:t>“</a:t>
            </a:r>
            <a:r>
              <a:rPr lang="es-ES" i="1" dirty="0">
                <a:latin typeface="Candara" panose="020E0502030303020204" pitchFamily="34" charset="0"/>
              </a:rPr>
              <a:t>…para que todos los pueblos de la tierra conozcan que la mano de Jehová es poderosa; para que temáis a Jehová vuestro Dios todos los días.</a:t>
            </a:r>
            <a:r>
              <a:rPr lang="es-ES" dirty="0">
                <a:latin typeface="Candara" panose="020E0502030303020204" pitchFamily="34" charset="0"/>
              </a:rPr>
              <a:t>” </a:t>
            </a:r>
            <a:r>
              <a:rPr lang="es-ES" dirty="0">
                <a:solidFill>
                  <a:srgbClr val="FF0000"/>
                </a:solidFill>
                <a:latin typeface="Candara" panose="020E0502030303020204" pitchFamily="34" charset="0"/>
              </a:rPr>
              <a:t>(Josué 4.21–24, RVR60) </a:t>
            </a:r>
          </a:p>
        </p:txBody>
      </p:sp>
    </p:spTree>
    <p:extLst>
      <p:ext uri="{BB962C8B-B14F-4D97-AF65-F5344CB8AC3E}">
        <p14:creationId xmlns:p14="http://schemas.microsoft.com/office/powerpoint/2010/main" val="351162865"/>
      </p:ext>
    </p:extLst>
  </p:cSld>
  <p:clrMapOvr>
    <a:masterClrMapping/>
  </p:clrMapOvr>
  <p:transition spd="med">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5181600" cy="4114800"/>
          </a:xfrm>
        </p:spPr>
        <p:txBody>
          <a:bodyPr/>
          <a:lstStyle/>
          <a:p>
            <a:r>
              <a:rPr lang="es-ES" sz="2800" dirty="0">
                <a:latin typeface="Candara" panose="020E0502030303020204" pitchFamily="34" charset="0"/>
              </a:rPr>
              <a:t>El propósito de las piedras claramente era pedagógico: Recordar a las generaciones futuras de Israel que Jehová fue quien los </a:t>
            </a:r>
            <a:r>
              <a:rPr lang="es-ES" sz="2800" dirty="0" err="1">
                <a:latin typeface="Candara" panose="020E0502030303020204" pitchFamily="34" charset="0"/>
              </a:rPr>
              <a:t>guió</a:t>
            </a:r>
            <a:r>
              <a:rPr lang="es-ES" sz="2800" dirty="0">
                <a:latin typeface="Candara" panose="020E0502030303020204" pitchFamily="34" charset="0"/>
              </a:rPr>
              <a:t> a través del Jordán (</a:t>
            </a:r>
            <a:r>
              <a:rPr lang="es-ES" sz="2800" dirty="0">
                <a:solidFill>
                  <a:srgbClr val="FF0000"/>
                </a:solidFill>
                <a:latin typeface="Candara" panose="020E0502030303020204" pitchFamily="34" charset="0"/>
              </a:rPr>
              <a:t>vv. 6–7</a:t>
            </a:r>
            <a:r>
              <a:rPr lang="es-ES" sz="2800" dirty="0">
                <a:latin typeface="Candara" panose="020E0502030303020204" pitchFamily="34" charset="0"/>
              </a:rPr>
              <a:t>), así como anteriormente había hecho cruzar a sus padres por en medio del Mar Rojo.</a:t>
            </a:r>
            <a:endParaRPr lang="es-ES" sz="2800" dirty="0">
              <a:latin typeface="Candara" panose="020E0502030303020204" pitchFamily="34" charset="0"/>
              <a:hlinkClick r:id="rId3"/>
            </a:endParaRPr>
          </a:p>
        </p:txBody>
      </p:sp>
      <p:pic>
        <p:nvPicPr>
          <p:cNvPr id="3" name="Picture 2"/>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4332" t="2194" r="2260" b="3542"/>
          <a:stretch/>
        </p:blipFill>
        <p:spPr>
          <a:xfrm>
            <a:off x="5181600" y="1828800"/>
            <a:ext cx="3962400" cy="5026542"/>
          </a:xfrm>
          <a:prstGeom prst="rect">
            <a:avLst/>
          </a:prstGeom>
        </p:spPr>
      </p:pic>
    </p:spTree>
    <p:extLst>
      <p:ext uri="{BB962C8B-B14F-4D97-AF65-F5344CB8AC3E}">
        <p14:creationId xmlns:p14="http://schemas.microsoft.com/office/powerpoint/2010/main" val="1019653787"/>
      </p:ext>
    </p:extLst>
  </p:cSld>
  <p:clrMapOvr>
    <a:masterClrMapping/>
  </p:clrMapOvr>
  <p:transition spd="med">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4953000" cy="4114800"/>
          </a:xfrm>
        </p:spPr>
        <p:txBody>
          <a:bodyPr/>
          <a:lstStyle/>
          <a:p>
            <a:r>
              <a:rPr lang="es-ES" sz="2800" dirty="0">
                <a:latin typeface="Candara" panose="020E0502030303020204" pitchFamily="34" charset="0"/>
              </a:rPr>
              <a:t>Pero, ¿cómo iban a saber las generaciones futuras lo que significaban esas piedras? </a:t>
            </a:r>
          </a:p>
          <a:p>
            <a:r>
              <a:rPr lang="es-ES" sz="2800" dirty="0">
                <a:latin typeface="Candara" panose="020E0502030303020204" pitchFamily="34" charset="0"/>
              </a:rPr>
              <a:t>Los padres debían enseñar a sus hijos los caminos y las obras de Dios (vea </a:t>
            </a:r>
            <a:r>
              <a:rPr lang="es-ES" sz="2800" dirty="0">
                <a:solidFill>
                  <a:srgbClr val="FF0000"/>
                </a:solidFill>
                <a:latin typeface="Candara" panose="020E0502030303020204" pitchFamily="34" charset="0"/>
              </a:rPr>
              <a:t>Deuteronomio 6:4–7</a:t>
            </a:r>
            <a:r>
              <a:rPr lang="es-ES" sz="2800" dirty="0">
                <a:latin typeface="Candara" panose="020E0502030303020204" pitchFamily="34" charset="0"/>
              </a:rPr>
              <a:t>). </a:t>
            </a: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4332" t="2194" r="2260" b="3542"/>
          <a:stretch/>
        </p:blipFill>
        <p:spPr>
          <a:xfrm>
            <a:off x="5181600" y="1828800"/>
            <a:ext cx="3962400" cy="5026542"/>
          </a:xfrm>
          <a:prstGeom prst="rect">
            <a:avLst/>
          </a:prstGeom>
        </p:spPr>
      </p:pic>
    </p:spTree>
    <p:extLst>
      <p:ext uri="{BB962C8B-B14F-4D97-AF65-F5344CB8AC3E}">
        <p14:creationId xmlns:p14="http://schemas.microsoft.com/office/powerpoint/2010/main" val="1858936543"/>
      </p:ext>
    </p:extLst>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 Histórico</a:t>
            </a:r>
          </a:p>
        </p:txBody>
      </p:sp>
      <p:sp>
        <p:nvSpPr>
          <p:cNvPr id="18435" name="Rectangle 3"/>
          <p:cNvSpPr>
            <a:spLocks noGrp="1" noChangeArrowheads="1"/>
          </p:cNvSpPr>
          <p:nvPr>
            <p:ph type="body" idx="1"/>
          </p:nvPr>
        </p:nvSpPr>
        <p:spPr>
          <a:xfrm>
            <a:off x="685800" y="2133600"/>
            <a:ext cx="7696200" cy="4419600"/>
          </a:xfrm>
        </p:spPr>
        <p:txBody>
          <a:bodyPr/>
          <a:lstStyle/>
          <a:p>
            <a:r>
              <a:rPr lang="es-PR" dirty="0">
                <a:latin typeface="Candara" panose="020E0502030303020204" pitchFamily="34" charset="0"/>
              </a:rPr>
              <a:t>Sólo los hombres consagrados al servicio de Jehová podían llevarla, es decir los sacerdotes y los levitas.</a:t>
            </a:r>
          </a:p>
        </p:txBody>
      </p:sp>
    </p:spTree>
    <p:extLst>
      <p:ext uri="{BB962C8B-B14F-4D97-AF65-F5344CB8AC3E}">
        <p14:creationId xmlns:p14="http://schemas.microsoft.com/office/powerpoint/2010/main" val="2116303147"/>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4876800" cy="4114800"/>
          </a:xfrm>
        </p:spPr>
        <p:txBody>
          <a:bodyPr/>
          <a:lstStyle/>
          <a:p>
            <a:r>
              <a:rPr lang="es-ES" dirty="0">
                <a:latin typeface="Candara" panose="020E0502030303020204" pitchFamily="34" charset="0"/>
              </a:rPr>
              <a:t>Un padre judío no debía enviar a su hijo a que hiciera preguntas a un levita o para que resolviera sus dudas. </a:t>
            </a:r>
          </a:p>
          <a:p>
            <a:r>
              <a:rPr lang="es-ES" dirty="0">
                <a:latin typeface="Candara" panose="020E0502030303020204" pitchFamily="34" charset="0"/>
              </a:rPr>
              <a:t>El padre mismo debía responderle.</a:t>
            </a: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4332" t="2194" r="2260" b="3542"/>
          <a:stretch/>
        </p:blipFill>
        <p:spPr>
          <a:xfrm>
            <a:off x="5181600" y="1828800"/>
            <a:ext cx="3962400" cy="5026542"/>
          </a:xfrm>
          <a:prstGeom prst="rect">
            <a:avLst/>
          </a:prstGeom>
        </p:spPr>
      </p:pic>
    </p:spTree>
    <p:extLst>
      <p:ext uri="{BB962C8B-B14F-4D97-AF65-F5344CB8AC3E}">
        <p14:creationId xmlns:p14="http://schemas.microsoft.com/office/powerpoint/2010/main" val="1676972091"/>
      </p:ext>
    </p:extLst>
  </p:cSld>
  <p:clrMapOvr>
    <a:masterClrMapping/>
  </p:clrMapOvr>
  <p:transition spd="med">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5105400" cy="4114800"/>
          </a:xfrm>
        </p:spPr>
        <p:txBody>
          <a:bodyPr/>
          <a:lstStyle/>
          <a:p>
            <a:r>
              <a:rPr lang="es-ES" sz="2800" dirty="0">
                <a:latin typeface="Candara" panose="020E0502030303020204" pitchFamily="34" charset="0"/>
              </a:rPr>
              <a:t>Sin embargo, además de servir como ayuda visual para que los padres instruyeran a sus hijos, el monumento conmemorativo tenía un propósito más amplio: para que todos los pueblos de la tierra conozcan que la mano de Jehová es poderosa. </a:t>
            </a:r>
            <a:endParaRPr lang="es-ES" sz="2800" dirty="0">
              <a:latin typeface="Candara" panose="020E0502030303020204" pitchFamily="34" charset="0"/>
              <a:hlinkClick r:id="rId3"/>
            </a:endParaRPr>
          </a:p>
        </p:txBody>
      </p:sp>
      <p:pic>
        <p:nvPicPr>
          <p:cNvPr id="5" name="Picture 4"/>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4332" t="2194" r="2260" b="3542"/>
          <a:stretch/>
        </p:blipFill>
        <p:spPr>
          <a:xfrm>
            <a:off x="5181600" y="1828800"/>
            <a:ext cx="3962400" cy="5026542"/>
          </a:xfrm>
          <a:prstGeom prst="rect">
            <a:avLst/>
          </a:prstGeom>
        </p:spPr>
      </p:pic>
    </p:spTree>
    <p:extLst>
      <p:ext uri="{BB962C8B-B14F-4D97-AF65-F5344CB8AC3E}">
        <p14:creationId xmlns:p14="http://schemas.microsoft.com/office/powerpoint/2010/main" val="4008396855"/>
      </p:ext>
    </p:extLst>
  </p:cSld>
  <p:clrMapOvr>
    <a:masterClrMapping/>
  </p:clrMapOvr>
  <p:transition spd="med">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76200" y="2017713"/>
            <a:ext cx="5257800" cy="4114800"/>
          </a:xfrm>
        </p:spPr>
        <p:txBody>
          <a:bodyPr/>
          <a:lstStyle/>
          <a:p>
            <a:r>
              <a:rPr lang="es-ES" dirty="0">
                <a:latin typeface="Candara" panose="020E0502030303020204" pitchFamily="34" charset="0"/>
              </a:rPr>
              <a:t>Seguramente, la primera noche que los israelitas pasaron en la tierra, estaban llenos de incertidumbre y temores. </a:t>
            </a:r>
          </a:p>
          <a:p>
            <a:r>
              <a:rPr lang="es-ES" dirty="0">
                <a:latin typeface="Candara" panose="020E0502030303020204" pitchFamily="34" charset="0"/>
              </a:rPr>
              <a:t>Las altas montañas que se elevaban al occidente se veían muy amenazadoras. </a:t>
            </a:r>
          </a:p>
        </p:txBody>
      </p:sp>
      <p:pic>
        <p:nvPicPr>
          <p:cNvPr id="5" name="Picture 4"/>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31426" t="3216" r="10764" b="3551"/>
          <a:stretch/>
        </p:blipFill>
        <p:spPr>
          <a:xfrm>
            <a:off x="5105399" y="1828800"/>
            <a:ext cx="4038601" cy="5029200"/>
          </a:xfrm>
          <a:prstGeom prst="rect">
            <a:avLst/>
          </a:prstGeom>
        </p:spPr>
      </p:pic>
    </p:spTree>
    <p:extLst>
      <p:ext uri="{BB962C8B-B14F-4D97-AF65-F5344CB8AC3E}">
        <p14:creationId xmlns:p14="http://schemas.microsoft.com/office/powerpoint/2010/main" val="2176379057"/>
      </p:ext>
    </p:extLst>
  </p:cSld>
  <p:clrMapOvr>
    <a:masterClrMapping/>
  </p:clrMapOvr>
  <p:transition spd="med">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5"/>
          <p:cNvSpPr>
            <a:spLocks noChangeArrowheads="1"/>
          </p:cNvSpPr>
          <p:nvPr/>
        </p:nvSpPr>
        <p:spPr bwMode="auto">
          <a:xfrm>
            <a:off x="1150938" y="214313"/>
            <a:ext cx="7793037" cy="1462087"/>
          </a:xfrm>
          <a:prstGeom prst="rect">
            <a:avLst/>
          </a:prstGeom>
          <a:noFill/>
          <a:ln w="9525">
            <a:noFill/>
            <a:miter lim="800000"/>
            <a:headEnd/>
            <a:tailEnd/>
          </a:ln>
        </p:spPr>
        <p:txBody>
          <a:bodyPr anchor="b"/>
          <a:lstStyle/>
          <a:p>
            <a:pPr marL="609600" indent="-609600">
              <a:buFont typeface="Wingdings" pitchFamily="2" charset="2"/>
              <a:buAutoNum type="arabicPeriod"/>
            </a:pPr>
            <a:endParaRPr lang="es-PR" sz="4400"/>
          </a:p>
        </p:txBody>
      </p:sp>
      <p:sp>
        <p:nvSpPr>
          <p:cNvPr id="27652" name="Title 4"/>
          <p:cNvSpPr>
            <a:spLocks noGrp="1"/>
          </p:cNvSpPr>
          <p:nvPr>
            <p:ph type="title"/>
          </p:nvPr>
        </p:nvSpPr>
        <p:spPr/>
        <p:txBody>
          <a:bodyPr/>
          <a:lstStyle/>
          <a:p>
            <a:r>
              <a:rPr lang="es-PR" dirty="0">
                <a:latin typeface="Candara" panose="020E0502030303020204" pitchFamily="34" charset="0"/>
              </a:rPr>
              <a:t>¿Qué significan estas piedras? </a:t>
            </a:r>
            <a:r>
              <a:rPr lang="es-PR" dirty="0">
                <a:solidFill>
                  <a:srgbClr val="FF0000"/>
                </a:solidFill>
                <a:latin typeface="Candara" panose="020E0502030303020204" pitchFamily="34" charset="0"/>
              </a:rPr>
              <a:t>(Josué 4.21-24)</a:t>
            </a:r>
            <a:endParaRPr lang="es-PR" dirty="0">
              <a:latin typeface="Candara" panose="020E0502030303020204" pitchFamily="34" charset="0"/>
            </a:endParaRPr>
          </a:p>
        </p:txBody>
      </p:sp>
      <p:sp>
        <p:nvSpPr>
          <p:cNvPr id="7" name="Content Placeholder 6"/>
          <p:cNvSpPr>
            <a:spLocks noGrp="1"/>
          </p:cNvSpPr>
          <p:nvPr>
            <p:ph idx="1"/>
          </p:nvPr>
        </p:nvSpPr>
        <p:spPr>
          <a:xfrm>
            <a:off x="152400" y="2017713"/>
            <a:ext cx="5181600" cy="4114800"/>
          </a:xfrm>
        </p:spPr>
        <p:txBody>
          <a:bodyPr/>
          <a:lstStyle/>
          <a:p>
            <a:r>
              <a:rPr lang="es-ES" sz="2800" dirty="0">
                <a:latin typeface="Candara" panose="020E0502030303020204" pitchFamily="34" charset="0"/>
              </a:rPr>
              <a:t>Pero al mirar las doce piedras que habían tomado del Jordán, el pueblo recordaría que Dios había hecho algo maravilloso por ellos ese día. </a:t>
            </a:r>
          </a:p>
          <a:p>
            <a:r>
              <a:rPr lang="es-ES" sz="2800" dirty="0">
                <a:latin typeface="Candara" panose="020E0502030303020204" pitchFamily="34" charset="0"/>
              </a:rPr>
              <a:t>Entonces, en los días por venir, podrían confiar plenamente en él.</a:t>
            </a:r>
            <a:endParaRPr lang="es-ES" sz="2800" dirty="0">
              <a:latin typeface="Candara" panose="020E0502030303020204" pitchFamily="34" charset="0"/>
              <a:hlinkClick r:id="rId3"/>
            </a:endParaRPr>
          </a:p>
        </p:txBody>
      </p:sp>
      <p:pic>
        <p:nvPicPr>
          <p:cNvPr id="5" name="Picture 4"/>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l="44332" t="2194" r="2260" b="3542"/>
          <a:stretch/>
        </p:blipFill>
        <p:spPr>
          <a:xfrm>
            <a:off x="5181600" y="1828800"/>
            <a:ext cx="3962400" cy="5026542"/>
          </a:xfrm>
          <a:prstGeom prst="rect">
            <a:avLst/>
          </a:prstGeom>
        </p:spPr>
      </p:pic>
    </p:spTree>
    <p:extLst>
      <p:ext uri="{BB962C8B-B14F-4D97-AF65-F5344CB8AC3E}">
        <p14:creationId xmlns:p14="http://schemas.microsoft.com/office/powerpoint/2010/main" val="2334185976"/>
      </p:ext>
    </p:extLst>
  </p:cSld>
  <p:clrMapOvr>
    <a:masterClrMapping/>
  </p:clrMapOvr>
  <p:transition spd="med">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title"/>
          </p:nvPr>
        </p:nvSpPr>
        <p:spPr/>
        <p:txBody>
          <a:bodyPr/>
          <a:lstStyle/>
          <a:p>
            <a:r>
              <a:rPr lang="es-PR">
                <a:latin typeface="Candara" panose="020E0502030303020204" pitchFamily="34" charset="0"/>
              </a:rPr>
              <a:t>Pensemos</a:t>
            </a:r>
            <a:endParaRPr lang="es-PR" dirty="0">
              <a:latin typeface="Candara" panose="020E0502030303020204" pitchFamily="34" charset="0"/>
            </a:endParaRPr>
          </a:p>
        </p:txBody>
      </p:sp>
      <p:sp>
        <p:nvSpPr>
          <p:cNvPr id="6" name="Content Placeholder 5"/>
          <p:cNvSpPr>
            <a:spLocks noGrp="1"/>
          </p:cNvSpPr>
          <p:nvPr>
            <p:ph idx="1"/>
          </p:nvPr>
        </p:nvSpPr>
        <p:spPr>
          <a:xfrm>
            <a:off x="533400" y="2017713"/>
            <a:ext cx="8421688" cy="4114800"/>
          </a:xfrm>
        </p:spPr>
        <p:txBody>
          <a:bodyPr>
            <a:normAutofit fontScale="85000" lnSpcReduction="10000"/>
          </a:bodyPr>
          <a:lstStyle/>
          <a:p>
            <a:r>
              <a:rPr lang="es-ES" dirty="0">
                <a:latin typeface="Candara" panose="020E0502030303020204" pitchFamily="34" charset="0"/>
              </a:rPr>
              <a:t>Aquellas piedras fueron sacadas del río y colocadas de tal manera que formaran un monumento sencillo con el doble propósito de ayudar a recordar la obra maravillosa del Señor y servir como recurso didáctico para la nueva generación.</a:t>
            </a:r>
          </a:p>
          <a:p>
            <a:r>
              <a:rPr lang="es-ES" dirty="0">
                <a:latin typeface="Candara" panose="020E0502030303020204" pitchFamily="34" charset="0"/>
              </a:rPr>
              <a:t>Nosotros hoy hemos sido testigos de muchos actos maravillosos del Señor. Hacemos bien cuando buscamos maneras adecuadas de recordar esos eventos y también para ayudar a nuestros hijos a aprender de esas historias del poder de Dios</a:t>
            </a:r>
            <a:r>
              <a:rPr lang="es-ES" dirty="0" smtClean="0">
                <a:latin typeface="Candara" panose="020E0502030303020204" pitchFamily="34" charset="0"/>
              </a:rPr>
              <a:t>.</a:t>
            </a:r>
            <a:endParaRPr lang="es-ES" dirty="0">
              <a:latin typeface="Candara" panose="020E0502030303020204" pitchFamily="34" charset="0"/>
              <a:hlinkClick r:id="rId3"/>
            </a:endParaRPr>
          </a:p>
        </p:txBody>
      </p:sp>
      <p:pic>
        <p:nvPicPr>
          <p:cNvPr id="5" name="Picture 4"/>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a14="http://schemas.microsoft.com/office/drawing/2010/main"/>
              </a:ext>
            </a:extLst>
          </a:blip>
          <a:srcRect/>
          <a:stretch/>
        </p:blipFill>
        <p:spPr>
          <a:xfrm>
            <a:off x="7620000" y="-7620"/>
            <a:ext cx="1524000" cy="1933285"/>
          </a:xfrm>
          <a:prstGeom prst="rect">
            <a:avLst/>
          </a:prstGeom>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s-PR">
                <a:latin typeface="Candara" panose="020E0502030303020204" pitchFamily="34" charset="0"/>
              </a:rPr>
              <a:t>Aplicaciones</a:t>
            </a:r>
          </a:p>
        </p:txBody>
      </p:sp>
      <p:sp>
        <p:nvSpPr>
          <p:cNvPr id="104451" name="Rectangle 3"/>
          <p:cNvSpPr>
            <a:spLocks noGrp="1" noChangeArrowheads="1"/>
          </p:cNvSpPr>
          <p:nvPr>
            <p:ph type="body" idx="1"/>
          </p:nvPr>
        </p:nvSpPr>
        <p:spPr>
          <a:xfrm>
            <a:off x="381000" y="1828800"/>
            <a:ext cx="8610600" cy="4648200"/>
          </a:xfrm>
        </p:spPr>
        <p:txBody>
          <a:bodyPr/>
          <a:lstStyle/>
          <a:p>
            <a:pPr marL="609600" indent="-609600" eaLnBrk="1" hangingPunct="1">
              <a:buSzPct val="85000"/>
              <a:tabLst>
                <a:tab pos="1257300" algn="l"/>
              </a:tabLst>
            </a:pPr>
            <a:r>
              <a:rPr lang="es-PR" dirty="0" smtClean="0">
                <a:latin typeface="Candara" panose="020E0502030303020204" pitchFamily="34" charset="0"/>
              </a:rPr>
              <a:t>La impureza del creyente es un impedimento a la obra de Dios (</a:t>
            </a:r>
            <a:r>
              <a:rPr lang="es-PR" dirty="0" smtClean="0">
                <a:solidFill>
                  <a:srgbClr val="FF0000"/>
                </a:solidFill>
                <a:latin typeface="Candara" panose="020E0502030303020204" pitchFamily="34" charset="0"/>
              </a:rPr>
              <a:t>3.5</a:t>
            </a:r>
            <a:r>
              <a:rPr lang="es-PR" dirty="0" smtClean="0">
                <a:latin typeface="Candara" panose="020E0502030303020204" pitchFamily="34" charset="0"/>
              </a:rPr>
              <a:t>).</a:t>
            </a:r>
            <a:endParaRPr lang="es-PR" sz="2800" dirty="0">
              <a:latin typeface="Candara" panose="020E0502030303020204" pitchFamily="34" charset="0"/>
            </a:endParaRPr>
          </a:p>
          <a:p>
            <a:pPr marL="1009650" lvl="1" indent="-609600" eaLnBrk="1" hangingPunct="1">
              <a:buSzPct val="85000"/>
              <a:tabLst>
                <a:tab pos="1257300" algn="l"/>
              </a:tabLst>
            </a:pPr>
            <a:r>
              <a:rPr lang="es-PR" sz="2400" dirty="0" smtClean="0">
                <a:latin typeface="Candara" panose="020E0502030303020204" pitchFamily="34" charset="0"/>
              </a:rPr>
              <a:t>Es dudoso que Dios hubiese hecho el milagro del Jordán si el pueblo no se hubiera preparado física, mental, emocional y espiritualmente delante de Dios.</a:t>
            </a:r>
            <a:endParaRPr lang="es-PR" sz="2400" dirty="0">
              <a:latin typeface="Candara" panose="020E0502030303020204" pitchFamily="34" charset="0"/>
            </a:endParaRP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PR" dirty="0">
                <a:latin typeface="Candara" panose="020E0502030303020204" pitchFamily="34" charset="0"/>
              </a:rPr>
              <a:t>Aplicaciones</a:t>
            </a:r>
          </a:p>
        </p:txBody>
      </p:sp>
      <p:sp>
        <p:nvSpPr>
          <p:cNvPr id="104451" name="Rectangle 3"/>
          <p:cNvSpPr>
            <a:spLocks noGrp="1" noChangeArrowheads="1"/>
          </p:cNvSpPr>
          <p:nvPr>
            <p:ph type="body" idx="1"/>
          </p:nvPr>
        </p:nvSpPr>
        <p:spPr>
          <a:xfrm>
            <a:off x="457200" y="1905000"/>
            <a:ext cx="8497888" cy="4648200"/>
          </a:xfrm>
        </p:spPr>
        <p:txBody>
          <a:bodyPr/>
          <a:lstStyle/>
          <a:p>
            <a:pPr marL="609600" indent="-609600" eaLnBrk="1" hangingPunct="1">
              <a:buSzPct val="85000"/>
              <a:tabLst>
                <a:tab pos="1257300" algn="l"/>
              </a:tabLst>
            </a:pPr>
            <a:r>
              <a:rPr lang="es-PR" dirty="0" smtClean="0">
                <a:latin typeface="Candara" panose="020E0502030303020204" pitchFamily="34" charset="0"/>
              </a:rPr>
              <a:t>El líder genuino espera que Dios sea quien lo coloque ante los ojos de su pueblo (</a:t>
            </a:r>
            <a:r>
              <a:rPr lang="es-PR" dirty="0" smtClean="0">
                <a:solidFill>
                  <a:srgbClr val="FF0000"/>
                </a:solidFill>
                <a:latin typeface="Candara" panose="020E0502030303020204" pitchFamily="34" charset="0"/>
              </a:rPr>
              <a:t>3.7, 4.14</a:t>
            </a:r>
            <a:r>
              <a:rPr lang="es-PR" dirty="0" smtClean="0">
                <a:latin typeface="Candara" panose="020E0502030303020204" pitchFamily="34" charset="0"/>
              </a:rPr>
              <a:t>).</a:t>
            </a:r>
            <a:endParaRPr lang="es-PR" dirty="0">
              <a:latin typeface="Candara" panose="020E0502030303020204" pitchFamily="34" charset="0"/>
            </a:endParaRPr>
          </a:p>
          <a:p>
            <a:pPr marL="1009650" lvl="1" indent="-609600" eaLnBrk="1" hangingPunct="1">
              <a:buSzPct val="85000"/>
              <a:tabLst>
                <a:tab pos="1257300" algn="l"/>
              </a:tabLst>
            </a:pPr>
            <a:r>
              <a:rPr lang="es-PR" sz="2400" dirty="0" smtClean="0">
                <a:latin typeface="Candara" panose="020E0502030303020204" pitchFamily="34" charset="0"/>
              </a:rPr>
              <a:t>Creando publicidad de “éxito” casi pagano, algunos líderes exigen a sus seguidores una obediencia casi absoluta.</a:t>
            </a:r>
          </a:p>
          <a:p>
            <a:pPr marL="1009650" lvl="1" indent="-609600" eaLnBrk="1" hangingPunct="1">
              <a:buSzPct val="85000"/>
              <a:tabLst>
                <a:tab pos="1257300" algn="l"/>
              </a:tabLst>
            </a:pPr>
            <a:r>
              <a:rPr lang="es-PR" sz="2400" dirty="0" smtClean="0">
                <a:latin typeface="Candara" panose="020E0502030303020204" pitchFamily="34" charset="0"/>
              </a:rPr>
              <a:t>El líder cristiano ha de seguir las instrucciones de Dios, dirigir con valentía a su pueblo y esperar los resultados de la evaluación que Dios le hará.</a:t>
            </a:r>
            <a:endParaRPr lang="es-PR" sz="2400" dirty="0">
              <a:latin typeface="Candara" panose="020E0502030303020204" pitchFamily="34" charset="0"/>
            </a:endParaRP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s-PR" dirty="0">
                <a:latin typeface="Candara" panose="020E0502030303020204" pitchFamily="34" charset="0"/>
              </a:rPr>
              <a:t>Aplicaciones</a:t>
            </a:r>
          </a:p>
        </p:txBody>
      </p:sp>
      <p:sp>
        <p:nvSpPr>
          <p:cNvPr id="104451" name="Rectangle 3"/>
          <p:cNvSpPr>
            <a:spLocks noGrp="1" noChangeArrowheads="1"/>
          </p:cNvSpPr>
          <p:nvPr>
            <p:ph type="body" idx="1"/>
          </p:nvPr>
        </p:nvSpPr>
        <p:spPr>
          <a:xfrm>
            <a:off x="457200" y="1905000"/>
            <a:ext cx="8497888" cy="4648200"/>
          </a:xfrm>
        </p:spPr>
        <p:txBody>
          <a:bodyPr/>
          <a:lstStyle/>
          <a:p>
            <a:pPr marL="609600" indent="-609600" eaLnBrk="1" hangingPunct="1">
              <a:buSzPct val="85000"/>
              <a:tabLst>
                <a:tab pos="1257300" algn="l"/>
              </a:tabLst>
            </a:pPr>
            <a:r>
              <a:rPr lang="es-PR" dirty="0" smtClean="0">
                <a:latin typeface="Candara" panose="020E0502030303020204" pitchFamily="34" charset="0"/>
              </a:rPr>
              <a:t>Tenemos que recordar la grandes cosas que Dios hace (</a:t>
            </a:r>
            <a:r>
              <a:rPr lang="es-PR" dirty="0" smtClean="0">
                <a:solidFill>
                  <a:srgbClr val="FF0000"/>
                </a:solidFill>
                <a:latin typeface="Candara" panose="020E0502030303020204" pitchFamily="34" charset="0"/>
              </a:rPr>
              <a:t>4.21-24</a:t>
            </a:r>
            <a:r>
              <a:rPr lang="es-PR" dirty="0" smtClean="0">
                <a:latin typeface="Candara" panose="020E0502030303020204" pitchFamily="34" charset="0"/>
              </a:rPr>
              <a:t>).</a:t>
            </a:r>
            <a:endParaRPr lang="es-PR" dirty="0">
              <a:latin typeface="Candara" panose="020E0502030303020204" pitchFamily="34" charset="0"/>
            </a:endParaRPr>
          </a:p>
          <a:p>
            <a:pPr marL="1009650" lvl="1" indent="-609600" eaLnBrk="1" hangingPunct="1">
              <a:buSzPct val="85000"/>
              <a:tabLst>
                <a:tab pos="1257300" algn="l"/>
              </a:tabLst>
            </a:pPr>
            <a:r>
              <a:rPr lang="es-PR" sz="2400" dirty="0" smtClean="0">
                <a:latin typeface="Candara" panose="020E0502030303020204" pitchFamily="34" charset="0"/>
              </a:rPr>
              <a:t>Dios instruyó a Israel para que edificaran monumentos memoriales como un recurso para recordar a los padres la responsabilidad de enseñar a sus hijos acerca de Dios.</a:t>
            </a:r>
          </a:p>
          <a:p>
            <a:pPr marL="1009650" lvl="1" indent="-609600" eaLnBrk="1" hangingPunct="1">
              <a:buSzPct val="85000"/>
              <a:tabLst>
                <a:tab pos="1257300" algn="l"/>
              </a:tabLst>
            </a:pPr>
            <a:r>
              <a:rPr lang="es-PR" sz="2400" dirty="0" smtClean="0">
                <a:latin typeface="Candara" panose="020E0502030303020204" pitchFamily="34" charset="0"/>
              </a:rPr>
              <a:t>Los hechos de Dios son parte de la vida de su pueblo y deben ser recordados y repetidos a las nuevas generaciones.</a:t>
            </a:r>
            <a:endParaRPr lang="es-PR" sz="2400" dirty="0">
              <a:latin typeface="Candara" panose="020E0502030303020204" pitchFamily="34" charset="0"/>
            </a:endParaRP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1841666362"/>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US">
                <a:latin typeface="Candara" panose="020E0502030303020204" pitchFamily="34" charset="0"/>
              </a:rPr>
              <a:t>Bibliografía</a:t>
            </a:r>
          </a:p>
        </p:txBody>
      </p:sp>
      <p:sp>
        <p:nvSpPr>
          <p:cNvPr id="33795" name="Rectangle 3"/>
          <p:cNvSpPr>
            <a:spLocks noGrp="1" noChangeArrowheads="1"/>
          </p:cNvSpPr>
          <p:nvPr>
            <p:ph type="body" idx="1"/>
          </p:nvPr>
        </p:nvSpPr>
        <p:spPr>
          <a:xfrm>
            <a:off x="533400" y="2017713"/>
            <a:ext cx="8421688" cy="4114800"/>
          </a:xfrm>
        </p:spPr>
        <p:txBody>
          <a:bodyPr/>
          <a:lstStyle/>
          <a:p>
            <a:r>
              <a:rPr lang="es-PR" sz="2000" dirty="0" err="1">
                <a:latin typeface="Candara" panose="020E0502030303020204" pitchFamily="34" charset="0"/>
              </a:rPr>
              <a:t>Zorzoli</a:t>
            </a:r>
            <a:r>
              <a:rPr lang="es-PR" sz="2000" dirty="0">
                <a:latin typeface="Candara" panose="020E0502030303020204" pitchFamily="34" charset="0"/>
              </a:rPr>
              <a:t>, Rubén O., ed. </a:t>
            </a:r>
            <a:r>
              <a:rPr lang="es-PR" sz="2000" i="1" dirty="0">
                <a:latin typeface="Candara" panose="020E0502030303020204" pitchFamily="34" charset="0"/>
              </a:rPr>
              <a:t>El Expositor Bíblico: La Biblia, Libro por Libro</a:t>
            </a:r>
            <a:r>
              <a:rPr lang="es-PR" sz="2000" dirty="0">
                <a:latin typeface="Candara" panose="020E0502030303020204" pitchFamily="34" charset="0"/>
              </a:rPr>
              <a:t>, Maestros de jóvenes y Adultos, Volumen 3, 4ta ed. El Paso, Texas: Casa Bautista de Publicaciones, 2001, c1994.</a:t>
            </a:r>
          </a:p>
          <a:p>
            <a:r>
              <a:rPr lang="es-ES" sz="2000" dirty="0" err="1">
                <a:latin typeface="Candara" panose="020E0502030303020204" pitchFamily="34" charset="0"/>
              </a:rPr>
              <a:t>Platt</a:t>
            </a:r>
            <a:r>
              <a:rPr lang="es-ES" sz="2000" dirty="0">
                <a:latin typeface="Candara" panose="020E0502030303020204" pitchFamily="34" charset="0"/>
              </a:rPr>
              <a:t>, A. T. (1999). </a:t>
            </a:r>
            <a:r>
              <a:rPr lang="es-ES" sz="2000" i="1" dirty="0">
                <a:latin typeface="Candara" panose="020E0502030303020204" pitchFamily="34" charset="0"/>
              </a:rPr>
              <a:t>Estudios </a:t>
            </a:r>
            <a:r>
              <a:rPr lang="es-ES" sz="2000" i="1" dirty="0" err="1">
                <a:latin typeface="Candara" panose="020E0502030303020204" pitchFamily="34" charset="0"/>
              </a:rPr>
              <a:t>Bı́blicos</a:t>
            </a:r>
            <a:r>
              <a:rPr lang="es-ES" sz="2000" i="1" dirty="0">
                <a:latin typeface="Candara" panose="020E0502030303020204" pitchFamily="34" charset="0"/>
              </a:rPr>
              <a:t> ELA: Promesas y proezas de Dios (</a:t>
            </a:r>
            <a:r>
              <a:rPr lang="es-ES" sz="2000" i="1" dirty="0" err="1">
                <a:latin typeface="Candara" panose="020E0502030303020204" pitchFamily="34" charset="0"/>
              </a:rPr>
              <a:t>Josue</a:t>
            </a:r>
            <a:r>
              <a:rPr lang="es-ES" sz="2000" i="1" dirty="0">
                <a:latin typeface="Candara" panose="020E0502030303020204" pitchFamily="34" charset="0"/>
              </a:rPr>
              <a:t>́)</a:t>
            </a:r>
            <a:r>
              <a:rPr lang="es-ES" sz="2000" dirty="0">
                <a:latin typeface="Candara" panose="020E0502030303020204" pitchFamily="34" charset="0"/>
              </a:rPr>
              <a:t> (5). Puebla, </a:t>
            </a:r>
            <a:r>
              <a:rPr lang="es-ES" sz="2000" dirty="0" err="1">
                <a:latin typeface="Candara" panose="020E0502030303020204" pitchFamily="34" charset="0"/>
              </a:rPr>
              <a:t>Pue</a:t>
            </a:r>
            <a:r>
              <a:rPr lang="es-ES" sz="2000" dirty="0">
                <a:latin typeface="Candara" panose="020E0502030303020204" pitchFamily="34" charset="0"/>
              </a:rPr>
              <a:t>., </a:t>
            </a:r>
            <a:r>
              <a:rPr lang="es-ES" sz="2000" dirty="0" err="1">
                <a:latin typeface="Candara" panose="020E0502030303020204" pitchFamily="34" charset="0"/>
              </a:rPr>
              <a:t>México</a:t>
            </a:r>
            <a:r>
              <a:rPr lang="es-ES" sz="2000" dirty="0">
                <a:latin typeface="Candara" panose="020E0502030303020204" pitchFamily="34" charset="0"/>
              </a:rPr>
              <a:t>: Ediciones Las </a:t>
            </a:r>
            <a:r>
              <a:rPr lang="es-ES" sz="2000" dirty="0" err="1">
                <a:latin typeface="Candara" panose="020E0502030303020204" pitchFamily="34" charset="0"/>
              </a:rPr>
              <a:t>Américas</a:t>
            </a:r>
            <a:r>
              <a:rPr lang="es-ES" sz="2000" dirty="0">
                <a:latin typeface="Candara" panose="020E0502030303020204" pitchFamily="34" charset="0"/>
              </a:rPr>
              <a:t>, A. C.</a:t>
            </a:r>
          </a:p>
          <a:p>
            <a:r>
              <a:rPr lang="es-ES" sz="2000" dirty="0">
                <a:latin typeface="Candara" panose="020E0502030303020204" pitchFamily="34" charset="0"/>
              </a:rPr>
              <a:t>Nelson, W. M., &amp; Mayo, J. R. (2000, c1998). </a:t>
            </a:r>
            <a:r>
              <a:rPr lang="es-ES" sz="2000" i="1" dirty="0">
                <a:latin typeface="Candara" panose="020E0502030303020204" pitchFamily="34" charset="0"/>
              </a:rPr>
              <a:t>Nelson nuevo diccionario ilustrado de la Biblia</a:t>
            </a:r>
            <a:r>
              <a:rPr lang="es-ES" sz="2000" dirty="0">
                <a:latin typeface="Candara" panose="020E0502030303020204" pitchFamily="34" charset="0"/>
              </a:rPr>
              <a:t> (</a:t>
            </a:r>
            <a:r>
              <a:rPr lang="es-ES" sz="2000" dirty="0" err="1">
                <a:latin typeface="Candara" panose="020E0502030303020204" pitchFamily="34" charset="0"/>
              </a:rPr>
              <a:t>electronic</a:t>
            </a:r>
            <a:r>
              <a:rPr lang="es-ES" sz="2000" dirty="0">
                <a:latin typeface="Candara" panose="020E0502030303020204" pitchFamily="34" charset="0"/>
              </a:rPr>
              <a:t> ed.). Nashville: Editorial Caribe.</a:t>
            </a:r>
          </a:p>
          <a:p>
            <a:r>
              <a:rPr lang="es-ES" sz="2000" dirty="0" err="1">
                <a:latin typeface="Candara" panose="020E0502030303020204" pitchFamily="34" charset="0"/>
              </a:rPr>
              <a:t>Lockward</a:t>
            </a:r>
            <a:r>
              <a:rPr lang="es-ES" sz="2000" dirty="0">
                <a:latin typeface="Candara" panose="020E0502030303020204" pitchFamily="34" charset="0"/>
              </a:rPr>
              <a:t>, A. (2003). </a:t>
            </a:r>
            <a:r>
              <a:rPr lang="es-ES" sz="2000" i="1" dirty="0">
                <a:latin typeface="Candara" panose="020E0502030303020204" pitchFamily="34" charset="0"/>
              </a:rPr>
              <a:t>Nuevo diccionario de la Biblia.</a:t>
            </a:r>
            <a:r>
              <a:rPr lang="es-ES" sz="2000" dirty="0">
                <a:latin typeface="Candara" panose="020E0502030303020204" pitchFamily="34" charset="0"/>
              </a:rPr>
              <a:t> (443). Miami: Editorial </a:t>
            </a:r>
            <a:r>
              <a:rPr lang="es-ES" sz="2000" dirty="0" err="1">
                <a:latin typeface="Candara" panose="020E0502030303020204" pitchFamily="34" charset="0"/>
              </a:rPr>
              <a:t>Unilit</a:t>
            </a:r>
            <a:r>
              <a:rPr lang="es-ES" sz="2000" dirty="0">
                <a:latin typeface="Candara" panose="020E0502030303020204" pitchFamily="34" charset="0"/>
              </a:rPr>
              <a:t>.</a:t>
            </a:r>
            <a:r>
              <a:rPr lang="en-US" sz="2000" i="1" dirty="0">
                <a:latin typeface="Candara" panose="020E0502030303020204" pitchFamily="34" charset="0"/>
              </a:rPr>
              <a:t> </a:t>
            </a:r>
            <a:endParaRPr lang="en-US" sz="2000" dirty="0">
              <a:latin typeface="Candara" panose="020E0502030303020204" pitchFamily="34" charset="0"/>
            </a:endParaRPr>
          </a:p>
          <a:p>
            <a:r>
              <a:rPr lang="en-US" sz="2000" dirty="0" err="1">
                <a:latin typeface="Candara" panose="020E0502030303020204" pitchFamily="34" charset="0"/>
              </a:rPr>
              <a:t>Vos</a:t>
            </a:r>
            <a:r>
              <a:rPr lang="en-US" sz="2000" dirty="0">
                <a:latin typeface="Candara" panose="020E0502030303020204" pitchFamily="34" charset="0"/>
              </a:rPr>
              <a:t>, H. F. (1999). </a:t>
            </a:r>
            <a:r>
              <a:rPr lang="en-US" sz="2000" i="1" dirty="0">
                <a:latin typeface="Candara" panose="020E0502030303020204" pitchFamily="34" charset="0"/>
              </a:rPr>
              <a:t>Nelson's new illustrated Bible manners &amp; customs : How the people of the Bible really lived</a:t>
            </a:r>
            <a:r>
              <a:rPr lang="en-US" sz="2000" dirty="0">
                <a:latin typeface="Candara" panose="020E0502030303020204" pitchFamily="34" charset="0"/>
              </a:rPr>
              <a:t> (114). Nashville, Tenn.: T. Nelson Publishers.</a:t>
            </a:r>
          </a:p>
          <a:p>
            <a:endParaRPr lang="en-US" sz="2000" i="1" dirty="0">
              <a:latin typeface="Candara" panose="020E0502030303020204" pitchFamily="34" charset="0"/>
            </a:endParaRPr>
          </a:p>
        </p:txBody>
      </p:sp>
      <p:sp>
        <p:nvSpPr>
          <p:cNvPr id="33796" name="Footer Placeholder 4"/>
          <p:cNvSpPr>
            <a:spLocks noGrp="1"/>
          </p:cNvSpPr>
          <p:nvPr>
            <p:ph type="ftr" sz="quarter" idx="11"/>
          </p:nvPr>
        </p:nvSpPr>
        <p:spPr>
          <a:noFill/>
        </p:spPr>
        <p:txBody>
          <a:bodyPr/>
          <a:lstStyle/>
          <a:p>
            <a:r>
              <a:rPr lang="es-PR">
                <a:cs typeface="Arial" pitchFamily="34" charset="0"/>
              </a:rPr>
              <a:t>Iglesia Bíblica Bautista</a:t>
            </a:r>
          </a:p>
          <a:p>
            <a:r>
              <a:rPr lang="es-PR">
                <a:cs typeface="Arial" pitchFamily="34" charset="0"/>
              </a:rPr>
              <a:t>www.iglesiabiblicabautista.org</a:t>
            </a:r>
          </a:p>
        </p:txBody>
      </p:sp>
      <p:sp>
        <p:nvSpPr>
          <p:cNvPr id="33797" name="Slide Number Placeholder 3"/>
          <p:cNvSpPr>
            <a:spLocks noGrp="1"/>
          </p:cNvSpPr>
          <p:nvPr>
            <p:ph type="sldNum" sz="quarter" idx="12"/>
          </p:nvPr>
        </p:nvSpPr>
        <p:spPr>
          <a:noFill/>
        </p:spPr>
        <p:txBody>
          <a:bodyPr/>
          <a:lstStyle/>
          <a:p>
            <a:fld id="{C8CD43AD-3ECA-4D73-A64B-4DB664FE1C2A}" type="slidenum">
              <a:rPr lang="en-US" smtClean="0">
                <a:cs typeface="Arial" pitchFamily="34" charset="0"/>
              </a:rPr>
              <a:pPr/>
              <a:t>68</a:t>
            </a:fld>
            <a:endParaRPr lang="en-US">
              <a:cs typeface="Arial" pitchFamily="34" charset="0"/>
            </a:endParaRPr>
          </a:p>
        </p:txBody>
      </p:sp>
    </p:spTree>
  </p:cSld>
  <p:clrMapOvr>
    <a:masterClrMapping/>
  </p:clrMapOvr>
  <p:transition spd="med">
    <p:fade thruBlk="1"/>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cstate="email">
            <a:lum bright="10000"/>
            <a:extLst>
              <a:ext uri="{28A0092B-C50C-407E-A947-70E740481C1C}">
                <a14:useLocalDpi xmlns:a14="http://schemas.microsoft.com/office/drawing/2010/main"/>
              </a:ext>
            </a:extLst>
          </a:blip>
          <a:srcRect/>
          <a:stretch>
            <a:fillRect/>
          </a:stretch>
        </p:blipFill>
        <p:spPr bwMode="auto">
          <a:xfrm>
            <a:off x="598488" y="0"/>
            <a:ext cx="7924800" cy="6834188"/>
          </a:xfrm>
          <a:prstGeom prst="rect">
            <a:avLst/>
          </a:prstGeom>
          <a:noFill/>
          <a:ln w="9525">
            <a:noFill/>
            <a:miter lim="800000"/>
            <a:headEnd/>
            <a:tailEnd/>
          </a:ln>
        </p:spPr>
      </p:pic>
    </p:spTree>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2000"/>
                                        <p:tgtEl>
                                          <p:spTgt spid="552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 Histórico</a:t>
            </a:r>
          </a:p>
        </p:txBody>
      </p:sp>
      <p:sp>
        <p:nvSpPr>
          <p:cNvPr id="18435" name="Rectangle 3"/>
          <p:cNvSpPr>
            <a:spLocks noGrp="1" noChangeArrowheads="1"/>
          </p:cNvSpPr>
          <p:nvPr>
            <p:ph type="body" idx="1"/>
          </p:nvPr>
        </p:nvSpPr>
        <p:spPr>
          <a:xfrm>
            <a:off x="685800" y="2133600"/>
            <a:ext cx="7696200" cy="4419600"/>
          </a:xfrm>
        </p:spPr>
        <p:txBody>
          <a:bodyPr>
            <a:normAutofit fontScale="92500" lnSpcReduction="10000"/>
          </a:bodyPr>
          <a:lstStyle/>
          <a:p>
            <a:r>
              <a:rPr lang="es-ES" dirty="0">
                <a:latin typeface="Candara" panose="020E0502030303020204" pitchFamily="34" charset="0"/>
              </a:rPr>
              <a:t>El acto de la circuncisión de los hijos de Israel tiene un sentido teológico en este pasaje. </a:t>
            </a:r>
            <a:endParaRPr lang="es-ES" dirty="0" smtClean="0">
              <a:latin typeface="Candara" panose="020E0502030303020204" pitchFamily="34" charset="0"/>
            </a:endParaRPr>
          </a:p>
          <a:p>
            <a:r>
              <a:rPr lang="es-ES" dirty="0" smtClean="0">
                <a:latin typeface="Candara" panose="020E0502030303020204" pitchFamily="34" charset="0"/>
              </a:rPr>
              <a:t>Su </a:t>
            </a:r>
            <a:r>
              <a:rPr lang="es-ES" dirty="0">
                <a:latin typeface="Candara" panose="020E0502030303020204" pitchFamily="34" charset="0"/>
              </a:rPr>
              <a:t>interés radica en mostrar que ante lo inminente de la toma de Jericó la preparación más importante radicaba no en la afinación de la destreza militar, sino en la reanudación del pacto. </a:t>
            </a:r>
            <a:endParaRPr lang="es-ES" dirty="0" smtClean="0">
              <a:latin typeface="Candara" panose="020E0502030303020204" pitchFamily="34" charset="0"/>
            </a:endParaRPr>
          </a:p>
          <a:p>
            <a:r>
              <a:rPr lang="es-ES" dirty="0" smtClean="0">
                <a:latin typeface="Candara" panose="020E0502030303020204" pitchFamily="34" charset="0"/>
              </a:rPr>
              <a:t>En </a:t>
            </a:r>
            <a:r>
              <a:rPr lang="es-ES" dirty="0">
                <a:latin typeface="Candara" panose="020E0502030303020204" pitchFamily="34" charset="0"/>
              </a:rPr>
              <a:t>el fondo esta es la razón principal por la cual el pueblo llega a poseer esta tierra</a:t>
            </a:r>
            <a:r>
              <a:rPr lang="es-ES"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277326718"/>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par>
                    <p:cTn id="7" fill="hold">
                      <p:stCondLst>
                        <p:cond delay="indefinite"/>
                      </p:stCondLst>
                      <p:childTnLst>
                        <p:par>
                          <p:cTn id="8" fill="hold">
                            <p:stCondLst>
                              <p:cond delay="0"/>
                            </p:stCondLst>
                            <p:childTnLst>
                              <p:par>
                                <p:cTn id="9" presetID="4" presetClass="emph" presetSubtype="2" fill="hold" grpId="0" nodeType="clickEffect">
                                  <p:stCondLst>
                                    <p:cond delay="0"/>
                                  </p:stCondLst>
                                  <p:childTnLst>
                                    <p:anim to="1.15" calcmode="lin" valueType="num">
                                      <p:cBhvr override="childStyle">
                                        <p:cTn id="10" dur="2000" fill="hold"/>
                                        <p:tgtEl>
                                          <p:spTgt spid="18435">
                                            <p:txEl>
                                              <p:pRg st="1" end="1"/>
                                            </p:txEl>
                                          </p:spTgt>
                                        </p:tgtEl>
                                        <p:attrNameLst>
                                          <p:attrName>style.fontSize</p:attrName>
                                        </p:attrNameLst>
                                      </p:cBhvr>
                                    </p:anim>
                                  </p:childTnLst>
                                </p:cTn>
                              </p:par>
                            </p:childTnLst>
                          </p:cTn>
                        </p:par>
                      </p:childTnLst>
                    </p:cTn>
                  </p:par>
                  <p:par>
                    <p:cTn id="11" fill="hold">
                      <p:stCondLst>
                        <p:cond delay="indefinite"/>
                      </p:stCondLst>
                      <p:childTnLst>
                        <p:par>
                          <p:cTn id="12" fill="hold">
                            <p:stCondLst>
                              <p:cond delay="0"/>
                            </p:stCondLst>
                            <p:childTnLst>
                              <p:par>
                                <p:cTn id="13" presetID="4" presetClass="emph" presetSubtype="2" fill="hold" grpId="0" nodeType="clickEffect">
                                  <p:stCondLst>
                                    <p:cond delay="0"/>
                                  </p:stCondLst>
                                  <p:childTnLst>
                                    <p:anim to="1.15" calcmode="lin" valueType="num">
                                      <p:cBhvr override="childStyle">
                                        <p:cTn id="14" dur="2000" fill="hold"/>
                                        <p:tgtEl>
                                          <p:spTgt spid="18435">
                                            <p:txEl>
                                              <p:pRg st="2" end="2"/>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dirty="0">
                <a:latin typeface="Candara" panose="020E0502030303020204" pitchFamily="34" charset="0"/>
              </a:rPr>
              <a:t>Trasfondo Histórico</a:t>
            </a:r>
          </a:p>
        </p:txBody>
      </p:sp>
      <p:sp>
        <p:nvSpPr>
          <p:cNvPr id="18435" name="Rectangle 3"/>
          <p:cNvSpPr>
            <a:spLocks noGrp="1" noChangeArrowheads="1"/>
          </p:cNvSpPr>
          <p:nvPr>
            <p:ph type="body" idx="1"/>
          </p:nvPr>
        </p:nvSpPr>
        <p:spPr>
          <a:xfrm>
            <a:off x="685800" y="2133600"/>
            <a:ext cx="7696200" cy="4419600"/>
          </a:xfrm>
        </p:spPr>
        <p:txBody>
          <a:bodyPr/>
          <a:lstStyle/>
          <a:p>
            <a:r>
              <a:rPr lang="es-PR" i="1" u="sng" dirty="0">
                <a:latin typeface="Candara" panose="020E0502030303020204" pitchFamily="34" charset="0"/>
              </a:rPr>
              <a:t>El Rito de la Circuncisión</a:t>
            </a:r>
            <a:r>
              <a:rPr lang="es-PR" dirty="0">
                <a:latin typeface="Candara" panose="020E0502030303020204" pitchFamily="34" charset="0"/>
              </a:rPr>
              <a:t> involucraba cortar el prepucio del varón dándole una señal visible en su cuerpo de su compromiso (pacto) con Jehová y su identificación con el pueblo hebreo.</a:t>
            </a:r>
          </a:p>
        </p:txBody>
      </p:sp>
    </p:spTree>
    <p:extLst>
      <p:ext uri="{BB962C8B-B14F-4D97-AF65-F5344CB8AC3E}">
        <p14:creationId xmlns:p14="http://schemas.microsoft.com/office/powerpoint/2010/main" val="2653167670"/>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mph" presetSubtype="2" fill="hold" grpId="0" nodeType="clickEffect">
                                  <p:stCondLst>
                                    <p:cond delay="0"/>
                                  </p:stCondLst>
                                  <p:childTnLst>
                                    <p:anim to="1.15" calcmode="lin" valueType="num">
                                      <p:cBhvr override="childStyle">
                                        <p:cTn id="6" dur="2000" fill="hold"/>
                                        <p:tgtEl>
                                          <p:spTgt spid="18435">
                                            <p:txEl>
                                              <p:pRg st="0" end="0"/>
                                            </p:txEl>
                                          </p:spTgt>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r>
              <a:rPr lang="es-PR" altLang="en-US"/>
              <a:t>www.iglesiabiblicabautista.org</a:t>
            </a:r>
          </a:p>
        </p:txBody>
      </p:sp>
      <p:sp>
        <p:nvSpPr>
          <p:cNvPr id="57346" name="Rectangle 2"/>
          <p:cNvSpPr>
            <a:spLocks noGrp="1" noChangeArrowheads="1"/>
          </p:cNvSpPr>
          <p:nvPr>
            <p:ph type="title"/>
          </p:nvPr>
        </p:nvSpPr>
        <p:spPr/>
        <p:txBody>
          <a:bodyPr/>
          <a:lstStyle/>
          <a:p>
            <a:r>
              <a:rPr lang="es-PR" dirty="0">
                <a:latin typeface="Candara" panose="020E0502030303020204" pitchFamily="34" charset="0"/>
              </a:rPr>
              <a:t>Trasfondo Histórico</a:t>
            </a:r>
            <a:endParaRPr lang="es-PR" altLang="en-US" dirty="0">
              <a:latin typeface="Candara" panose="020E0502030303020204" pitchFamily="34" charset="0"/>
            </a:endParaRPr>
          </a:p>
        </p:txBody>
      </p:sp>
      <p:sp>
        <p:nvSpPr>
          <p:cNvPr id="57347" name="Rectangle 3"/>
          <p:cNvSpPr>
            <a:spLocks noGrp="1" noChangeArrowheads="1"/>
          </p:cNvSpPr>
          <p:nvPr>
            <p:ph type="body" idx="1"/>
          </p:nvPr>
        </p:nvSpPr>
        <p:spPr>
          <a:xfrm>
            <a:off x="228600" y="2133600"/>
            <a:ext cx="8458200" cy="4114800"/>
          </a:xfrm>
        </p:spPr>
        <p:txBody>
          <a:bodyPr/>
          <a:lstStyle/>
          <a:p>
            <a:pPr>
              <a:lnSpc>
                <a:spcPct val="80000"/>
              </a:lnSpc>
            </a:pPr>
            <a:r>
              <a:rPr lang="es-PR" altLang="en-US" sz="2400" i="1" u="sng" dirty="0" smtClean="0">
                <a:latin typeface="Candara" panose="020E0502030303020204" pitchFamily="34" charset="0"/>
              </a:rPr>
              <a:t>La Fiesta de la Pascua</a:t>
            </a:r>
            <a:r>
              <a:rPr lang="es-PR" altLang="en-US" sz="2400" dirty="0" smtClean="0">
                <a:latin typeface="Candara" panose="020E0502030303020204" pitchFamily="34" charset="0"/>
              </a:rPr>
              <a:t> - El </a:t>
            </a:r>
            <a:r>
              <a:rPr lang="es-PR" altLang="en-US" sz="2400" dirty="0">
                <a:latin typeface="Candara" panose="020E0502030303020204" pitchFamily="34" charset="0"/>
              </a:rPr>
              <a:t>nombre de la fiesta en hebreo (</a:t>
            </a:r>
            <a:r>
              <a:rPr lang="es-PR" altLang="en-US" sz="2400" dirty="0" err="1">
                <a:latin typeface="Candara" panose="020E0502030303020204" pitchFamily="34" charset="0"/>
              </a:rPr>
              <a:t>Pesach</a:t>
            </a:r>
            <a:r>
              <a:rPr lang="es-PR" altLang="en-US" sz="2400" dirty="0">
                <a:latin typeface="Candara" panose="020E0502030303020204" pitchFamily="34" charset="0"/>
              </a:rPr>
              <a:t>) quiere decir “pasar más allá” y proviene de las instrucciones dadas por Dios a Moisés para que recordaran que Dios cumple sus promesas.</a:t>
            </a:r>
          </a:p>
          <a:p>
            <a:pPr lvl="1">
              <a:lnSpc>
                <a:spcPct val="80000"/>
              </a:lnSpc>
            </a:pPr>
            <a:r>
              <a:rPr lang="es-PR" altLang="en-US" sz="2000" dirty="0">
                <a:latin typeface="Candara" panose="020E0502030303020204" pitchFamily="34" charset="0"/>
              </a:rPr>
              <a:t>"</a:t>
            </a:r>
            <a:r>
              <a:rPr lang="es-PR" altLang="en-US" sz="2000" i="1" dirty="0">
                <a:latin typeface="Candara" panose="020E0502030303020204" pitchFamily="34" charset="0"/>
              </a:rPr>
              <a:t>Por tanto, dirás a los hijos de Israel: Yo soy JEHOVÁ; y yo os sacaré de debajo de las tareas pesadas de Egipto, y os libraré de su servidumbre, y os redimiré con brazo extendido, y con juicios grandes; y os tomaré por mi pueblo y seré vuestro Dios; y vosotros sabréis que yo soy Jehová vuestro Dios, que os sacó de debajo de las tareas pesadas de Egipto. Y os meteré en la tierra por la cual alcé mi mano jurando que la daría a Abraham, a Isaac y a Jacob; y yo os la daré por heredad. Yo JEHOVÁ.</a:t>
            </a:r>
            <a:r>
              <a:rPr lang="es-PR" altLang="en-US" sz="2000" dirty="0">
                <a:latin typeface="Candara" panose="020E0502030303020204" pitchFamily="34" charset="0"/>
              </a:rPr>
              <a:t>“</a:t>
            </a:r>
          </a:p>
          <a:p>
            <a:pPr lvl="1">
              <a:lnSpc>
                <a:spcPct val="80000"/>
              </a:lnSpc>
              <a:buFont typeface="Wingdings" panose="05000000000000000000" pitchFamily="2" charset="2"/>
              <a:buNone/>
            </a:pPr>
            <a:r>
              <a:rPr lang="es-PR" altLang="en-US" sz="2000" dirty="0">
                <a:latin typeface="Candara" panose="020E0502030303020204" pitchFamily="34" charset="0"/>
              </a:rPr>
              <a:t>	(</a:t>
            </a:r>
            <a:r>
              <a:rPr lang="es-PR" altLang="en-US" sz="2000" dirty="0">
                <a:solidFill>
                  <a:schemeClr val="hlink"/>
                </a:solidFill>
                <a:latin typeface="Candara" panose="020E0502030303020204" pitchFamily="34" charset="0"/>
              </a:rPr>
              <a:t>Éxodo 6.6-8, RVR60</a:t>
            </a:r>
            <a:r>
              <a:rPr lang="es-PR" altLang="en-US" sz="2000" dirty="0">
                <a:latin typeface="Candara" panose="020E0502030303020204" pitchFamily="34" charset="0"/>
              </a:rPr>
              <a:t>)</a:t>
            </a:r>
          </a:p>
        </p:txBody>
      </p:sp>
      <p:pic>
        <p:nvPicPr>
          <p:cNvPr id="57353" name="Picture 9" descr="lamb"/>
          <p:cNvPicPr>
            <a:picLocks noChangeAspect="1" noChangeArrowheads="1"/>
          </p:cNvPicPr>
          <p:nvPr>
            <p:ph sz="half" idx="4294967295"/>
          </p:nvPr>
        </p:nvPicPr>
        <p:blipFill>
          <a:blip r:embed="rId3" cstate="email">
            <a:lum bright="14000" contrast="6000"/>
            <a:extLst>
              <a:ext uri="{28A0092B-C50C-407E-A947-70E740481C1C}">
                <a14:useLocalDpi xmlns:a14="http://schemas.microsoft.com/office/drawing/2010/main"/>
              </a:ext>
            </a:extLst>
          </a:blip>
          <a:srcRect/>
          <a:stretch>
            <a:fillRect/>
          </a:stretch>
        </p:blipFill>
        <p:spPr>
          <a:xfrm>
            <a:off x="6248400" y="0"/>
            <a:ext cx="2895600" cy="17954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68844168"/>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17761</TotalTime>
  <Words>3389</Words>
  <Application>Microsoft Office PowerPoint</Application>
  <PresentationFormat>On-screen Show (4:3)</PresentationFormat>
  <Paragraphs>270</Paragraphs>
  <Slides>69</Slides>
  <Notes>69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69</vt:i4>
      </vt:variant>
    </vt:vector>
  </HeadingPairs>
  <TitlesOfParts>
    <vt:vector size="74" baseType="lpstr">
      <vt:lpstr>Arial</vt:lpstr>
      <vt:lpstr>Candara</vt:lpstr>
      <vt:lpstr>Tahoma</vt:lpstr>
      <vt:lpstr>Wingdings</vt:lpstr>
      <vt:lpstr>Blends</vt:lpstr>
      <vt:lpstr>Unidad 4: Dios guía a Israel a la tierra prometida</vt:lpstr>
      <vt:lpstr>Texto Básico</vt:lpstr>
      <vt:lpstr>Versículo Clave:</vt:lpstr>
      <vt:lpstr>Verdad Central</vt:lpstr>
      <vt:lpstr>Trasfondo Histórico</vt:lpstr>
      <vt:lpstr>Trasfondo Histórico</vt:lpstr>
      <vt:lpstr>Trasfondo Histórico</vt:lpstr>
      <vt:lpstr>Trasfondo Histórico</vt:lpstr>
      <vt:lpstr>Trasfondo Histórico</vt:lpstr>
      <vt:lpstr>Trasfondo Histórico</vt:lpstr>
      <vt:lpstr>Trasfondo Histórico</vt:lpstr>
      <vt:lpstr>Trasfondo Histórico</vt:lpstr>
      <vt:lpstr>Bosquejo</vt:lpstr>
      <vt:lpstr>PowerPoint Presentation</vt:lpstr>
      <vt:lpstr>El Río Jordán</vt:lpstr>
      <vt:lpstr>Gilgal</vt:lpstr>
      <vt:lpstr>El Arca Del Pacto</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Instrucciones para cruzar el Jordán (Josué 3.3-5)</vt:lpstr>
      <vt:lpstr>Pensemos</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Los israelitas ingresan a Canaán (Josué 3:14-17)</vt:lpstr>
      <vt:lpstr>Pensemos</vt:lpstr>
      <vt:lpstr>¿Qué significan estas piedras? (Josué 4.21-24)</vt:lpstr>
      <vt:lpstr>¿Qué significan estas piedras? (Josué 4.21-24)</vt:lpstr>
      <vt:lpstr>¿Qué significan estas piedras? (Josué 4.21-24)</vt:lpstr>
      <vt:lpstr>¿Qué significan estas piedras? (Josué 4.21-24)</vt:lpstr>
      <vt:lpstr>¿Qué significan estas piedras? (Josué 4.21-24)</vt:lpstr>
      <vt:lpstr>¿Qué significan estas piedras? (Josué 4.21-24)</vt:lpstr>
      <vt:lpstr>¿Qué significan estas piedras? (Josué 4.21-24)</vt:lpstr>
      <vt:lpstr>¿Qué significan estas piedras? (Josué 4.21-24)</vt:lpstr>
      <vt:lpstr>Pensemos</vt:lpstr>
      <vt:lpstr>Aplicaciones</vt:lpstr>
      <vt:lpstr>Aplicaciones</vt:lpstr>
      <vt:lpstr>Aplicaciones</vt:lpstr>
      <vt:lpstr>Bibliografía</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15_israel_entra_en_la_tierra_prometida</dc:title>
  <dc:subject>15_israel_entra_en_la_tierra_prometida</dc:subject>
  <dc:creator>Tito Ortega</dc:creator>
  <cp:keywords>Josué</cp:keywords>
  <cp:lastModifiedBy>Ortega, Tito (ISB-GSO Inks &amp; Supplies Dev. S)</cp:lastModifiedBy>
  <cp:revision>838</cp:revision>
  <dcterms:created xsi:type="dcterms:W3CDTF">2007-03-13T18:52:37Z</dcterms:created>
  <dcterms:modified xsi:type="dcterms:W3CDTF">2017-04-25T17:51:20Z</dcterms:modified>
</cp:coreProperties>
</file>