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44"/>
  </p:notesMasterIdLst>
  <p:handoutMasterIdLst>
    <p:handoutMasterId r:id="rId45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00" r:id="rId9"/>
    <p:sldId id="1524" r:id="rId10"/>
    <p:sldId id="1525" r:id="rId11"/>
    <p:sldId id="1523" r:id="rId12"/>
    <p:sldId id="1520" r:id="rId13"/>
    <p:sldId id="1521" r:id="rId14"/>
    <p:sldId id="1522" r:id="rId15"/>
    <p:sldId id="1526" r:id="rId16"/>
    <p:sldId id="1527" r:id="rId17"/>
    <p:sldId id="757" r:id="rId18"/>
    <p:sldId id="1284" r:id="rId19"/>
    <p:sldId id="1516" r:id="rId20"/>
    <p:sldId id="1528" r:id="rId21"/>
    <p:sldId id="1529" r:id="rId22"/>
    <p:sldId id="1322" r:id="rId23"/>
    <p:sldId id="1462" r:id="rId24"/>
    <p:sldId id="1506" r:id="rId25"/>
    <p:sldId id="1530" r:id="rId26"/>
    <p:sldId id="1531" r:id="rId27"/>
    <p:sldId id="1533" r:id="rId28"/>
    <p:sldId id="1534" r:id="rId29"/>
    <p:sldId id="1517" r:id="rId30"/>
    <p:sldId id="1518" r:id="rId31"/>
    <p:sldId id="1519" r:id="rId32"/>
    <p:sldId id="1535" r:id="rId33"/>
    <p:sldId id="1536" r:id="rId34"/>
    <p:sldId id="1537" r:id="rId35"/>
    <p:sldId id="1538" r:id="rId36"/>
    <p:sldId id="1539" r:id="rId37"/>
    <p:sldId id="1540" r:id="rId38"/>
    <p:sldId id="1541" r:id="rId39"/>
    <p:sldId id="1370" r:id="rId40"/>
    <p:sldId id="542" r:id="rId41"/>
    <p:sldId id="1371" r:id="rId42"/>
    <p:sldId id="269" r:id="rId43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2" d="100"/>
          <a:sy n="72" d="100"/>
        </p:scale>
        <p:origin x="12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47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701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403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388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23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15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3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49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463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461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5685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113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266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62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762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59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4995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596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939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2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141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774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59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43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91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230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94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1/20/2014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6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5: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Dios se hace hombre en Cristo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“El Verbo se hizo carne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(Juan 1:1-18)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7 de enero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</a:t>
            </a:r>
            <a:r>
              <a:rPr lang="es-ES" dirty="0" smtClean="0"/>
              <a:t>) </a:t>
            </a:r>
            <a:r>
              <a:rPr lang="es-ES" i="1" dirty="0" smtClean="0"/>
              <a:t>En </a:t>
            </a:r>
            <a:r>
              <a:rPr lang="es-ES" i="1" dirty="0"/>
              <a:t>el principio era el </a:t>
            </a:r>
            <a:r>
              <a:rPr lang="es-ES" i="1" dirty="0" smtClean="0"/>
              <a:t>Verbo</a:t>
            </a:r>
            <a:r>
              <a:rPr lang="es-ES" dirty="0" smtClean="0"/>
              <a:t> – el </a:t>
            </a:r>
            <a:r>
              <a:rPr lang="es-ES" dirty="0"/>
              <a:t>Verbo no tuvo principio.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Verbo existe desde siempre; ya existía cuando comenzó la historia.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“principio” es mucho antes de lo que podamos imaginar</a:t>
            </a:r>
            <a:r>
              <a:rPr lang="es-ES" dirty="0" smtClean="0"/>
              <a:t>. (</a:t>
            </a:r>
            <a:r>
              <a:rPr lang="es-ES" dirty="0" err="1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79588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</a:t>
            </a:r>
            <a:r>
              <a:rPr lang="es-ES" dirty="0" smtClean="0"/>
              <a:t>) </a:t>
            </a:r>
            <a:r>
              <a:rPr lang="es-ES" i="1" dirty="0" smtClean="0"/>
              <a:t>… </a:t>
            </a:r>
            <a:r>
              <a:rPr lang="es-ES" i="1" dirty="0"/>
              <a:t>y el Verbo era con Dios …</a:t>
            </a:r>
          </a:p>
          <a:p>
            <a:pPr lvl="1"/>
            <a:r>
              <a:rPr lang="es-ES" dirty="0" smtClean="0"/>
              <a:t>Este </a:t>
            </a:r>
            <a:r>
              <a:rPr lang="es-ES" dirty="0"/>
              <a:t>siempre estuvo con el Padre en la eternidad pasada, pero además se hace una distinción entre el Verbo y Dios.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Verbo tiene personalidad propia; es un ser distinto a Dios Padre</a:t>
            </a:r>
            <a:r>
              <a:rPr lang="es-ES" dirty="0" smtClean="0"/>
              <a:t>. (</a:t>
            </a:r>
            <a:r>
              <a:rPr lang="es-ES" dirty="0" err="1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19269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</a:t>
            </a:r>
            <a:r>
              <a:rPr lang="es-ES" dirty="0" smtClean="0"/>
              <a:t>) </a:t>
            </a:r>
            <a:r>
              <a:rPr lang="es-ES" i="1" dirty="0" smtClean="0"/>
              <a:t>… </a:t>
            </a:r>
            <a:r>
              <a:rPr lang="es-ES" i="1" dirty="0"/>
              <a:t>y el Verbo era </a:t>
            </a:r>
            <a:r>
              <a:rPr lang="es-ES" i="1" dirty="0" smtClean="0"/>
              <a:t>Dios.</a:t>
            </a:r>
            <a:endParaRPr lang="es-ES" i="1" dirty="0"/>
          </a:p>
          <a:p>
            <a:pPr lvl="1"/>
            <a:r>
              <a:rPr lang="es-ES" dirty="0"/>
              <a:t>Juan </a:t>
            </a:r>
            <a:r>
              <a:rPr lang="es-ES" dirty="0" smtClean="0"/>
              <a:t>[…] declara </a:t>
            </a:r>
            <a:r>
              <a:rPr lang="es-ES" dirty="0"/>
              <a:t>que […] </a:t>
            </a:r>
            <a:r>
              <a:rPr lang="es-ES" dirty="0" smtClean="0"/>
              <a:t>en </a:t>
            </a:r>
            <a:r>
              <a:rPr lang="es-ES" dirty="0"/>
              <a:t>sí mismo el Verbo era Dios.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una afirmación absoluta y terminante para refutar la especulación de los que niegan la deidad del Verbo.</a:t>
            </a:r>
          </a:p>
          <a:p>
            <a:pPr lvl="1"/>
            <a:r>
              <a:rPr lang="es-ES" dirty="0"/>
              <a:t>[…]</a:t>
            </a:r>
            <a:r>
              <a:rPr lang="es-ES" dirty="0" smtClean="0"/>
              <a:t> </a:t>
            </a:r>
            <a:r>
              <a:rPr lang="es-ES" dirty="0"/>
              <a:t>señala su absoluta deidad. El Verbo era, en esencia, Dios, y participaba de la esencia de Dios</a:t>
            </a:r>
            <a:r>
              <a:rPr lang="es-ES" dirty="0" smtClean="0"/>
              <a:t>. (</a:t>
            </a:r>
            <a:r>
              <a:rPr lang="es-ES" dirty="0" err="1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26659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v.2</a:t>
            </a:r>
            <a:r>
              <a:rPr lang="es-ES" dirty="0" smtClean="0"/>
              <a:t>) </a:t>
            </a:r>
            <a:r>
              <a:rPr lang="es-ES" i="1" dirty="0" smtClean="0"/>
              <a:t>… Este </a:t>
            </a:r>
            <a:r>
              <a:rPr lang="es-ES" i="1" dirty="0"/>
              <a:t>era </a:t>
            </a:r>
            <a:r>
              <a:rPr lang="es-ES" i="1" dirty="0" smtClean="0"/>
              <a:t>en el principio con Dios.</a:t>
            </a:r>
            <a:endParaRPr lang="es-ES" i="1" dirty="0"/>
          </a:p>
          <a:p>
            <a:pPr lvl="1"/>
            <a:r>
              <a:rPr lang="es-ES" dirty="0"/>
              <a:t>Entre el Verbo y Dios Padre hay una innegable unidad que no tiene igual.</a:t>
            </a:r>
          </a:p>
          <a:p>
            <a:pPr lvl="1"/>
            <a:r>
              <a:rPr lang="es-ES" dirty="0" smtClean="0"/>
              <a:t>Es </a:t>
            </a:r>
            <a:r>
              <a:rPr lang="es-ES" dirty="0"/>
              <a:t>la Palabra de Dios encarnada, la revelación visual de Dios: JESUCRISTO. </a:t>
            </a:r>
            <a:r>
              <a:rPr lang="es-ES" dirty="0" smtClean="0"/>
              <a:t>(</a:t>
            </a:r>
            <a:r>
              <a:rPr lang="es-ES" dirty="0" err="1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68418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vv.3-5, 10</a:t>
            </a:r>
            <a:r>
              <a:rPr lang="es-ES" dirty="0" smtClean="0"/>
              <a:t>) </a:t>
            </a:r>
            <a:r>
              <a:rPr lang="es-ES" dirty="0"/>
              <a:t>Etapa anterior a su </a:t>
            </a:r>
            <a:r>
              <a:rPr lang="es-ES" dirty="0" smtClean="0"/>
              <a:t>nacimiento. </a:t>
            </a:r>
          </a:p>
          <a:p>
            <a:pPr lvl="1"/>
            <a:r>
              <a:rPr lang="es-ES" dirty="0" smtClean="0"/>
              <a:t>Antes </a:t>
            </a:r>
            <a:r>
              <a:rPr lang="es-ES" dirty="0"/>
              <a:t>de llegar a Belén, antes de Abraham, y antes de Adán, el Hijo de Dios estaba muy activo. “Todas las cosas por él fueron hechas” y por si eso no fuera entendido, se agrega: “y sin él nada de lo que ha sido hecho, fue hecho</a:t>
            </a:r>
            <a:r>
              <a:rPr lang="es-ES" dirty="0" smtClean="0"/>
              <a:t>”.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Hijo de Dios era y todavía es, la fuente de vida en todo sentido.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4307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vv.3-5, 10</a:t>
            </a:r>
            <a:r>
              <a:rPr lang="es-ES" dirty="0" smtClean="0"/>
              <a:t>) </a:t>
            </a:r>
            <a:r>
              <a:rPr lang="es-ES" dirty="0"/>
              <a:t>Etapa anterior a su </a:t>
            </a:r>
            <a:r>
              <a:rPr lang="es-ES" dirty="0" smtClean="0"/>
              <a:t>nacimiento. </a:t>
            </a:r>
            <a:endParaRPr lang="es-ES" dirty="0"/>
          </a:p>
          <a:p>
            <a:pPr marL="457200" lvl="1" indent="0">
              <a:buNone/>
            </a:pPr>
            <a:r>
              <a:rPr lang="es-ES" dirty="0"/>
              <a:t>“en estos postreros días nos ha hablado por el Hijo, a quien constituyó heredero de todo, y por quien asimismo hizo el universo;” (</a:t>
            </a:r>
            <a:r>
              <a:rPr lang="es-ES" dirty="0">
                <a:solidFill>
                  <a:schemeClr val="tx2"/>
                </a:solidFill>
              </a:rPr>
              <a:t>Hebreos </a:t>
            </a:r>
            <a:r>
              <a:rPr lang="es-ES" dirty="0" smtClean="0">
                <a:solidFill>
                  <a:schemeClr val="tx2"/>
                </a:solidFill>
              </a:rPr>
              <a:t>1.2</a:t>
            </a:r>
            <a:r>
              <a:rPr lang="es-ES" dirty="0" smtClean="0"/>
              <a:t>) </a:t>
            </a:r>
            <a:endParaRPr lang="es-ES" dirty="0"/>
          </a:p>
          <a:p>
            <a:pPr marL="457200" lvl="1" indent="0">
              <a:spcBef>
                <a:spcPts val="1200"/>
              </a:spcBef>
              <a:buNone/>
            </a:pPr>
            <a:r>
              <a:rPr lang="es-ES" dirty="0"/>
              <a:t>“Porque en él fueron creadas todas las cosas, las que hay en los cielos y las que hay en la tierra, visibles e invisibles; sean tronos, sean dominios, sean principados, sean potestades; todo fue creado por medio de él y para él.” </a:t>
            </a:r>
            <a:r>
              <a:rPr lang="es-ES" dirty="0" smtClean="0"/>
              <a:t>     (</a:t>
            </a:r>
            <a:r>
              <a:rPr lang="es-ES" dirty="0">
                <a:solidFill>
                  <a:schemeClr val="tx2"/>
                </a:solidFill>
              </a:rPr>
              <a:t>Colosenses </a:t>
            </a:r>
            <a:r>
              <a:rPr lang="es-ES" dirty="0" smtClean="0">
                <a:solidFill>
                  <a:schemeClr val="tx2"/>
                </a:solidFill>
              </a:rPr>
              <a:t>1.16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353145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781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Verbo y Juan  </a:t>
            </a:r>
            <a:r>
              <a:rPr lang="es-PR" dirty="0" smtClean="0"/>
              <a:t>                      </a:t>
            </a:r>
            <a:r>
              <a:rPr lang="es-PR" dirty="0"/>
              <a:t>(Juan 1:6-8, 15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050" name="Picture 2" descr="http://www.lds.org/images/Manuals/tchg-pix.nfo:o:146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973" b="6428"/>
          <a:stretch/>
        </p:blipFill>
        <p:spPr bwMode="auto">
          <a:xfrm>
            <a:off x="2362200" y="1862467"/>
            <a:ext cx="4133851" cy="491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“Hubo un hombre enviado de Dios, el cual se llamaba Juan. Este vino por testimonio, para que diese testimonio de la luz, a fin de que todos creyesen por él. No era él la luz, sino para que diese testimonio de la luz.”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vv.6–8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“Juan dio testimonio de él, y clamó diciendo: Este es de quien yo decía: El que viene después de mí, es antes de mí; porque era primero que yo.”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v.15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781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Verbo y Juan  </a:t>
            </a:r>
            <a:r>
              <a:rPr lang="es-PR" dirty="0" smtClean="0"/>
              <a:t>                      </a:t>
            </a:r>
            <a:r>
              <a:rPr lang="es-PR" dirty="0"/>
              <a:t>(Juan 1:6-8, 15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El testimonio cristiano (</a:t>
            </a:r>
            <a:r>
              <a:rPr lang="es-ES" dirty="0" smtClean="0">
                <a:solidFill>
                  <a:schemeClr val="tx2"/>
                </a:solidFill>
              </a:rPr>
              <a:t>vv.6-8</a:t>
            </a:r>
            <a:r>
              <a:rPr lang="es-ES" dirty="0" smtClean="0"/>
              <a:t>)</a:t>
            </a:r>
          </a:p>
          <a:p>
            <a:pPr lvl="1"/>
            <a:r>
              <a:rPr lang="es-ES" dirty="0"/>
              <a:t>El verbo </a:t>
            </a:r>
            <a:r>
              <a:rPr lang="es-ES" i="1" dirty="0"/>
              <a:t>enviado</a:t>
            </a:r>
            <a:r>
              <a:rPr lang="es-ES" dirty="0"/>
              <a:t> </a:t>
            </a:r>
            <a:r>
              <a:rPr lang="es-ES" dirty="0" smtClean="0"/>
              <a:t>[describe] </a:t>
            </a:r>
            <a:r>
              <a:rPr lang="es-ES" dirty="0"/>
              <a:t>el ministerio de Jesús. Es correcto que también se aplique al heraldo. </a:t>
            </a:r>
            <a:endParaRPr lang="es-ES" dirty="0" smtClean="0"/>
          </a:p>
          <a:p>
            <a:pPr lvl="1"/>
            <a:r>
              <a:rPr lang="es-ES" dirty="0" smtClean="0"/>
              <a:t>Algunos </a:t>
            </a:r>
            <a:r>
              <a:rPr lang="es-ES" dirty="0"/>
              <a:t>de los lectores del Evangelio </a:t>
            </a:r>
            <a:r>
              <a:rPr lang="es-ES" dirty="0" smtClean="0"/>
              <a:t>habrían </a:t>
            </a:r>
            <a:r>
              <a:rPr lang="en-US" dirty="0" smtClean="0"/>
              <a:t> </a:t>
            </a:r>
            <a:r>
              <a:rPr lang="es-ES" dirty="0" smtClean="0"/>
              <a:t> puesto </a:t>
            </a:r>
            <a:r>
              <a:rPr lang="es-ES" dirty="0"/>
              <a:t>un énfasis excesivo en la importancia de Juan el Bautista (</a:t>
            </a:r>
            <a:r>
              <a:rPr lang="es-ES" i="1" dirty="0"/>
              <a:t>cf.</a:t>
            </a:r>
            <a:r>
              <a:rPr lang="es-ES" dirty="0"/>
              <a:t> </a:t>
            </a:r>
            <a:r>
              <a:rPr lang="es-ES" dirty="0" err="1">
                <a:solidFill>
                  <a:schemeClr val="tx2"/>
                </a:solidFill>
              </a:rPr>
              <a:t>Hech</a:t>
            </a:r>
            <a:r>
              <a:rPr lang="es-ES" dirty="0">
                <a:solidFill>
                  <a:schemeClr val="tx2"/>
                </a:solidFill>
              </a:rPr>
              <a:t>. 19:3, 4</a:t>
            </a:r>
            <a:r>
              <a:rPr lang="es-ES" dirty="0" smtClean="0"/>
              <a:t>); Juan </a:t>
            </a:r>
            <a:r>
              <a:rPr lang="es-ES" dirty="0"/>
              <a:t>tenía la intención de rectificar cualquier malentendido desde el comienzo (</a:t>
            </a:r>
            <a:r>
              <a:rPr lang="es-ES" i="1" dirty="0"/>
              <a:t>cf.</a:t>
            </a:r>
            <a:r>
              <a:rPr lang="es-ES" dirty="0"/>
              <a:t> también </a:t>
            </a:r>
            <a:r>
              <a:rPr lang="es-ES" dirty="0">
                <a:solidFill>
                  <a:schemeClr val="tx2"/>
                </a:solidFill>
              </a:rPr>
              <a:t>vv. 15, 26, 27</a:t>
            </a:r>
            <a:r>
              <a:rPr lang="es-ES" dirty="0" smtClean="0"/>
              <a:t>). (Carson)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781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Verbo y Juan  </a:t>
            </a:r>
            <a:r>
              <a:rPr lang="es-PR" dirty="0" smtClean="0"/>
              <a:t>                      </a:t>
            </a:r>
            <a:r>
              <a:rPr lang="es-PR" dirty="0"/>
              <a:t>(Juan 1:6-8, 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16450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El testimonio cristiano (</a:t>
            </a:r>
            <a:r>
              <a:rPr lang="es-ES" dirty="0" smtClean="0">
                <a:solidFill>
                  <a:schemeClr val="tx2"/>
                </a:solidFill>
              </a:rPr>
              <a:t>vv.6-8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sólo se niega expresamente que Juan mismo sea la luz, sino que se afirma dos veces su función como testigo de la luz (</a:t>
            </a:r>
            <a:r>
              <a:rPr lang="es-ES" dirty="0">
                <a:solidFill>
                  <a:schemeClr val="tx2"/>
                </a:solidFill>
              </a:rPr>
              <a:t>7, 8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propósito era </a:t>
            </a:r>
            <a:r>
              <a:rPr lang="es-ES" i="1" dirty="0"/>
              <a:t>dar testimonio de la luz, para que todos creyesen por medio de él,</a:t>
            </a:r>
            <a:r>
              <a:rPr lang="es-ES" dirty="0"/>
              <a:t> lo que expresa la función de todos los verdaderos testigos cristianos, desde ese día hasta hoy</a:t>
            </a:r>
            <a:r>
              <a:rPr lang="es-ES" dirty="0" smtClean="0"/>
              <a:t>. (Carson)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781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Verbo y Juan  </a:t>
            </a:r>
            <a:r>
              <a:rPr lang="es-PR" dirty="0" smtClean="0"/>
              <a:t>                      </a:t>
            </a:r>
            <a:r>
              <a:rPr lang="es-PR" dirty="0"/>
              <a:t>(Juan 1:6-8, 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24461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1:1-18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1:1-18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2362200"/>
            <a:ext cx="5285519" cy="38214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v.15</a:t>
            </a:r>
            <a:r>
              <a:rPr lang="es-ES" dirty="0" smtClean="0"/>
              <a:t>) Testimonio </a:t>
            </a:r>
            <a:r>
              <a:rPr lang="es-ES" dirty="0"/>
              <a:t>de Juan el </a:t>
            </a:r>
            <a:r>
              <a:rPr lang="es-ES" dirty="0" smtClean="0"/>
              <a:t>Bautista</a:t>
            </a:r>
          </a:p>
          <a:p>
            <a:pPr lvl="1"/>
            <a:r>
              <a:rPr lang="es-ES" dirty="0" smtClean="0"/>
              <a:t>Juan reconoce </a:t>
            </a:r>
            <a:r>
              <a:rPr lang="es-ES" dirty="0"/>
              <a:t>su propia posición inferior con su aclaración de la preexistencia y superioridad del Verbo. </a:t>
            </a:r>
            <a:endParaRPr lang="es-ES" dirty="0" smtClean="0"/>
          </a:p>
          <a:p>
            <a:pPr lvl="1"/>
            <a:r>
              <a:rPr lang="es-ES" dirty="0" smtClean="0"/>
              <a:t>Jesús </a:t>
            </a:r>
            <a:r>
              <a:rPr lang="es-ES" dirty="0"/>
              <a:t>nació seis meses después de Juan el Bautista (</a:t>
            </a:r>
            <a:r>
              <a:rPr lang="es-ES" dirty="0" err="1">
                <a:solidFill>
                  <a:schemeClr val="tx2"/>
                </a:solidFill>
              </a:rPr>
              <a:t>Luc</a:t>
            </a:r>
            <a:r>
              <a:rPr lang="es-ES" dirty="0">
                <a:solidFill>
                  <a:schemeClr val="tx2"/>
                </a:solidFill>
              </a:rPr>
              <a:t>. 1:26, 36</a:t>
            </a:r>
            <a:r>
              <a:rPr lang="es-ES" dirty="0"/>
              <a:t>), pero era primero que él, tomando en cuenta su preexistencia </a:t>
            </a:r>
            <a:r>
              <a:rPr lang="es-ES" dirty="0" smtClean="0"/>
              <a:t>eterna. (</a:t>
            </a:r>
            <a:r>
              <a:rPr lang="es-ES" dirty="0" err="1" smtClean="0"/>
              <a:t>Bartley</a:t>
            </a:r>
            <a:r>
              <a:rPr lang="es-ES" dirty="0" smtClean="0"/>
              <a:t> </a:t>
            </a:r>
            <a:r>
              <a:rPr lang="es-ES" dirty="0"/>
              <a:t>et </a:t>
            </a:r>
            <a:r>
              <a:rPr lang="es-ES" dirty="0" smtClean="0"/>
              <a:t>al)</a:t>
            </a:r>
            <a:endParaRPr lang="es-E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781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El Verbo y Juan  </a:t>
            </a:r>
            <a:r>
              <a:rPr lang="es-PR" dirty="0" smtClean="0"/>
              <a:t>                      </a:t>
            </a:r>
            <a:r>
              <a:rPr lang="es-PR" dirty="0"/>
              <a:t>(Juan 1:6-8, 15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278476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29" y="2128837"/>
            <a:ext cx="6158871" cy="434816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“Aquella luz verdadera, que alumbra a todo hombre, venía a este mundo. En el mundo estaba, y el mundo por él fue hecho; pero el mundo no le conoció. A lo suyo vino, y los suyos no le recibieron. Mas a todos los que le recibieron, a los que creen en su nombre, les dio potestad de ser hechos hijos de Dios; los cuales no son engendrados de sangre, ni de voluntad de carne, ni de voluntad de varón, sino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 smtClean="0"/>
              <a:t>Etapa </a:t>
            </a:r>
            <a:r>
              <a:rPr lang="es-ES" i="1" dirty="0"/>
              <a:t>de la obra del Verbo al venir a este mundo </a:t>
            </a:r>
            <a:endParaRPr lang="es-ES" i="1" dirty="0" smtClean="0"/>
          </a:p>
          <a:p>
            <a:pPr lvl="1"/>
            <a:r>
              <a:rPr lang="es-ES" u="sng" dirty="0" smtClean="0"/>
              <a:t>Lo </a:t>
            </a:r>
            <a:r>
              <a:rPr lang="es-ES" u="sng" dirty="0"/>
              <a:t>positivo.</a:t>
            </a:r>
            <a:r>
              <a:rPr lang="es-ES" dirty="0"/>
              <a:t> Los versículos anteriores han identificado al Verbo como la </a:t>
            </a:r>
            <a:r>
              <a:rPr lang="es-ES" i="1" dirty="0"/>
              <a:t>luz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1:4, 7</a:t>
            </a:r>
            <a:r>
              <a:rPr lang="es-ES" dirty="0"/>
              <a:t>). El </a:t>
            </a:r>
            <a:r>
              <a:rPr lang="es-ES" dirty="0">
                <a:solidFill>
                  <a:schemeClr val="tx2"/>
                </a:solidFill>
              </a:rPr>
              <a:t>versículo 9 </a:t>
            </a:r>
            <a:r>
              <a:rPr lang="es-ES" dirty="0"/>
              <a:t>lo describe como </a:t>
            </a:r>
            <a:r>
              <a:rPr lang="es-ES" i="1" dirty="0"/>
              <a:t>la luz verdadera</a:t>
            </a:r>
            <a:r>
              <a:rPr lang="es-ES" dirty="0"/>
              <a:t>, la genuina.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luz genuina revela todo según la verdad; sus metas así como su método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21065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 smtClean="0"/>
              <a:t>Etapa </a:t>
            </a:r>
            <a:r>
              <a:rPr lang="es-ES" i="1" dirty="0"/>
              <a:t>de la obra del Verbo al venir a este mundo </a:t>
            </a:r>
            <a:endParaRPr lang="es-ES" i="1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también positivo notar que dicha luz estaba </a:t>
            </a:r>
            <a:r>
              <a:rPr lang="es-ES" i="1" dirty="0"/>
              <a:t>en el mundo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1:10</a:t>
            </a:r>
            <a:r>
              <a:rPr lang="es-ES" dirty="0"/>
              <a:t>). Es decir, disponible, aprovechable al hombre.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se representa como un gran secreto o un misterio desapercibido. Era posible que el hombre apreciara la luz del mismo Creador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51367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i="1" dirty="0" smtClean="0"/>
              <a:t>Etapa </a:t>
            </a:r>
            <a:r>
              <a:rPr lang="es-ES" i="1" dirty="0"/>
              <a:t>de la obra del Verbo al venir a este mundo </a:t>
            </a:r>
            <a:endParaRPr lang="es-ES" i="1" dirty="0" smtClean="0"/>
          </a:p>
          <a:p>
            <a:pPr lvl="1"/>
            <a:r>
              <a:rPr lang="es-ES" dirty="0" smtClean="0"/>
              <a:t>Finalmente</a:t>
            </a:r>
            <a:r>
              <a:rPr lang="es-ES" dirty="0"/>
              <a:t>, es positiva la declaración gloriosa del </a:t>
            </a:r>
            <a:r>
              <a:rPr lang="es-ES" dirty="0" smtClean="0">
                <a:solidFill>
                  <a:schemeClr val="tx2"/>
                </a:solidFill>
              </a:rPr>
              <a:t>v.12</a:t>
            </a:r>
            <a:r>
              <a:rPr lang="es-ES" dirty="0"/>
              <a:t>. Juan </a:t>
            </a:r>
            <a:r>
              <a:rPr lang="es-ES" dirty="0" smtClean="0"/>
              <a:t>[nos dice que] es </a:t>
            </a:r>
            <a:r>
              <a:rPr lang="es-ES" dirty="0"/>
              <a:t>posible ser hijo de Dios y nos dice cómo.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“fe salvadora” confiesa que está de acuerdo con la verdad revelada y deposita su confianza en ella.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resultado es instantáneo; el que cree, llega a ser hijo de Dios de inmediato.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3538214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u="sng" dirty="0"/>
              <a:t>Lo negativo.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primer lugar, el mundo no reconoció la luz. </a:t>
            </a:r>
            <a:r>
              <a:rPr lang="es-ES" dirty="0" smtClean="0"/>
              <a:t>“</a:t>
            </a:r>
            <a:r>
              <a:rPr lang="es-ES" dirty="0"/>
              <a:t>Y ésta es la condenación: que la luz vino al mundo, y los hombres amaron más las tinieblas que la luz, porque sus obras eran malas” (</a:t>
            </a:r>
            <a:r>
              <a:rPr lang="es-ES" dirty="0">
                <a:solidFill>
                  <a:schemeClr val="tx2"/>
                </a:solidFill>
              </a:rPr>
              <a:t>3:19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Repitiendo, Juan dijo: “A lo suyo vino, y los suyos no le recibieron” (1:11). Cristo, el Mesías, el Rey, vino a apropiarse de lo que era de él, su reino.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506391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u="sng" dirty="0"/>
              <a:t>Lo negativo.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Sin </a:t>
            </a:r>
            <a:r>
              <a:rPr lang="es-ES" dirty="0"/>
              <a:t>embargo, los judíos de aquel entonces, ciegos y obstinados, optaron por no ser sus súbditos.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apenas 11 versículos del primer capítulo de Juan, tenemos tres referencias al rechazamiento (</a:t>
            </a:r>
            <a:r>
              <a:rPr lang="es-ES" dirty="0">
                <a:solidFill>
                  <a:schemeClr val="tx2"/>
                </a:solidFill>
              </a:rPr>
              <a:t>1:5,10,11</a:t>
            </a:r>
            <a:r>
              <a:rPr lang="es-ES" dirty="0"/>
              <a:t>), tema importante en casi todo el resto del libro</a:t>
            </a:r>
            <a:r>
              <a:rPr lang="es-ES" dirty="0" smtClean="0"/>
              <a:t>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El </a:t>
            </a:r>
            <a:r>
              <a:rPr lang="es-PR" dirty="0"/>
              <a:t>Verbo </a:t>
            </a:r>
            <a:r>
              <a:rPr lang="en-US" dirty="0"/>
              <a:t>y el hombre </a:t>
            </a:r>
            <a:r>
              <a:rPr lang="en-US" dirty="0" smtClean="0"/>
              <a:t>                   </a:t>
            </a:r>
            <a:r>
              <a:rPr lang="es-PR" dirty="0" smtClean="0"/>
              <a:t> </a:t>
            </a:r>
            <a:r>
              <a:rPr lang="es-PR" dirty="0"/>
              <a:t>(Juan 1:9-13)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2324419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439" y="1977454"/>
            <a:ext cx="6325961" cy="472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86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“Y aquel Verbo fue hecho carne, y habitó entre nosotros (y vimos su gloria, gloria como del unigénito del Padre), lleno de gracia y de verdad.”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v.14</a:t>
            </a:r>
            <a:r>
              <a:rPr lang="es-ES" sz="2800" dirty="0" smtClean="0"/>
              <a:t>)</a:t>
            </a:r>
          </a:p>
          <a:p>
            <a:pPr marL="0" indent="0">
              <a:buNone/>
            </a:pPr>
            <a:r>
              <a:rPr lang="es-ES" sz="2800" dirty="0" smtClean="0"/>
              <a:t> </a:t>
            </a:r>
            <a:endParaRPr lang="es-ES" sz="2800" dirty="0"/>
          </a:p>
          <a:p>
            <a:pPr marL="0" indent="0">
              <a:buNone/>
            </a:pPr>
            <a:r>
              <a:rPr lang="es-ES" sz="2800" dirty="0"/>
              <a:t>“Porque de su plenitud tomamos todos, y gracia sobre gracia. Pues la ley por medio de Moisés fue dada, pero la gracia y la verdad vinieron por medio de Jesucristo. A Dios nadie le vio jamás; el unigénito Hijo, que está en el seno del Padre, él le ha dado a conocer.”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vv.16–18</a:t>
            </a:r>
            <a:r>
              <a:rPr lang="es-ES" sz="2800" dirty="0" smtClean="0"/>
              <a:t>) </a:t>
            </a:r>
            <a:endParaRPr lang="es-ES" sz="2800" dirty="0"/>
          </a:p>
          <a:p>
            <a:pPr marL="0" indent="0">
              <a:buNone/>
            </a:pPr>
            <a:endParaRPr lang="es-ES" sz="28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20681849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3622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aquel Verbo fue hecho carne, y habitó entre nosotros (y vimos su gloria, gloria como del unigénito del Padre), lleno de gracia y de verdad.” (</a:t>
            </a:r>
            <a:r>
              <a:rPr lang="es-ES" dirty="0">
                <a:solidFill>
                  <a:schemeClr val="tx2"/>
                </a:solidFill>
              </a:rPr>
              <a:t>Juan 1.14, RVR60</a:t>
            </a:r>
            <a:r>
              <a:rPr lang="es-ES" dirty="0"/>
              <a:t>) 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Lo </a:t>
            </a:r>
            <a:r>
              <a:rPr lang="es-ES" dirty="0"/>
              <a:t>más significativo sobre esta afirmación </a:t>
            </a:r>
            <a:r>
              <a:rPr lang="es-ES" dirty="0" smtClean="0"/>
              <a:t>[el </a:t>
            </a:r>
            <a:r>
              <a:rPr lang="es-ES" dirty="0"/>
              <a:t>Verbo se hizo </a:t>
            </a:r>
            <a:r>
              <a:rPr lang="es-ES" i="1" dirty="0" smtClean="0"/>
              <a:t>carne</a:t>
            </a:r>
            <a:r>
              <a:rPr lang="es-ES" dirty="0" smtClean="0"/>
              <a:t>]</a:t>
            </a:r>
            <a:r>
              <a:rPr lang="es-ES" i="1" dirty="0" smtClean="0"/>
              <a:t> </a:t>
            </a:r>
            <a:r>
              <a:rPr lang="es-ES" dirty="0" smtClean="0"/>
              <a:t>es </a:t>
            </a:r>
            <a:r>
              <a:rPr lang="es-ES" dirty="0"/>
              <a:t>el énfasis en la palabra carne, que se usa como sinónimo de humanidad.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Verbo divino se convirtió en el Jesús humano.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frase </a:t>
            </a:r>
            <a:r>
              <a:rPr lang="es-ES" i="1" dirty="0"/>
              <a:t>habitó entre nosotros</a:t>
            </a:r>
            <a:r>
              <a:rPr lang="es-ES" dirty="0"/>
              <a:t> usa una palabra que está relacionada con el tabernáculo (algo así como “</a:t>
            </a:r>
            <a:r>
              <a:rPr lang="es-ES" dirty="0" err="1"/>
              <a:t>tabernaculizó</a:t>
            </a:r>
            <a:r>
              <a:rPr lang="es-ES" dirty="0"/>
              <a:t>”) y trae reminiscencias de Dios morando entre su pueblo en el tabernáculo en el desierto.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331322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Juan </a:t>
            </a:r>
            <a:r>
              <a:rPr lang="es-ES" dirty="0"/>
              <a:t>había sido testigo ocular de la </a:t>
            </a:r>
            <a:r>
              <a:rPr lang="es-ES" i="1" dirty="0"/>
              <a:t>gloria</a:t>
            </a:r>
            <a:r>
              <a:rPr lang="es-ES" dirty="0"/>
              <a:t> de la vida terrenal de Jesús (</a:t>
            </a:r>
            <a:r>
              <a:rPr lang="es-ES" dirty="0">
                <a:solidFill>
                  <a:schemeClr val="tx2"/>
                </a:solidFill>
              </a:rPr>
              <a:t>14b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Esto </a:t>
            </a:r>
            <a:r>
              <a:rPr lang="es-ES" dirty="0"/>
              <a:t>es más probable que suponer que </a:t>
            </a:r>
            <a:r>
              <a:rPr lang="es-ES" i="1" dirty="0"/>
              <a:t>nosotros</a:t>
            </a:r>
            <a:r>
              <a:rPr lang="es-ES" dirty="0"/>
              <a:t> se refiera a los cristianos en general y que la gloria sea la </a:t>
            </a:r>
            <a:r>
              <a:rPr lang="es-ES" i="1" dirty="0"/>
              <a:t>gloria</a:t>
            </a:r>
            <a:r>
              <a:rPr lang="es-ES" dirty="0"/>
              <a:t> de Jesús después de la resurrección.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contexto requiere que haya habido algunos que realmente vieron la gloria del Verbo encarnado.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1588796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Puede </a:t>
            </a:r>
            <a:r>
              <a:rPr lang="es-ES" dirty="0"/>
              <a:t>suponerse una alusión a la transfiguración, pero lo más probable es que la </a:t>
            </a:r>
            <a:r>
              <a:rPr lang="es-ES" i="1" dirty="0"/>
              <a:t>gloria</a:t>
            </a:r>
            <a:r>
              <a:rPr lang="es-ES" dirty="0"/>
              <a:t> se refiera a todo el ministerio de </a:t>
            </a:r>
            <a:r>
              <a:rPr lang="es-ES" dirty="0" smtClean="0"/>
              <a:t>Jesús.</a:t>
            </a:r>
          </a:p>
          <a:p>
            <a:pPr lvl="1"/>
            <a:r>
              <a:rPr lang="es-ES" dirty="0" smtClean="0"/>
              <a:t>Juan </a:t>
            </a:r>
            <a:r>
              <a:rPr lang="es-ES" dirty="0"/>
              <a:t>quiere que veamos en el ministerio de Jesús una expresión de la gracia de Dios y una revelación de su verdad</a:t>
            </a:r>
            <a:r>
              <a:rPr lang="es-ES" dirty="0" smtClean="0"/>
              <a:t>. 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3568713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Aunque </a:t>
            </a:r>
            <a:r>
              <a:rPr lang="es-ES" dirty="0"/>
              <a:t>el </a:t>
            </a:r>
            <a:r>
              <a:rPr lang="es-ES" dirty="0">
                <a:solidFill>
                  <a:schemeClr val="tx2"/>
                </a:solidFill>
              </a:rPr>
              <a:t>v. 16 </a:t>
            </a:r>
            <a:r>
              <a:rPr lang="es-ES" dirty="0"/>
              <a:t>sigue naturalmente al </a:t>
            </a:r>
            <a:r>
              <a:rPr lang="es-ES" dirty="0">
                <a:solidFill>
                  <a:schemeClr val="tx2"/>
                </a:solidFill>
              </a:rPr>
              <a:t>14</a:t>
            </a:r>
            <a:r>
              <a:rPr lang="es-ES" dirty="0"/>
              <a:t>, el que aparece en medio debe ser visto claramente como un paréntesis intencional. </a:t>
            </a:r>
            <a:endParaRPr lang="es-ES" dirty="0" smtClean="0"/>
          </a:p>
          <a:p>
            <a:pPr lvl="1"/>
            <a:r>
              <a:rPr lang="es-ES" dirty="0" smtClean="0"/>
              <a:t>Las </a:t>
            </a:r>
            <a:r>
              <a:rPr lang="es-ES" dirty="0"/>
              <a:t>palabras sobre Juan el Bautista agregan gran fuerza a su testimonio sobre Jesús. Hay una alusión indirecta sobre la preexistencia de Jesús que ya ha sido afirmada en el </a:t>
            </a:r>
            <a:r>
              <a:rPr lang="es-ES" dirty="0">
                <a:solidFill>
                  <a:schemeClr val="tx2"/>
                </a:solidFill>
              </a:rPr>
              <a:t>v. 1</a:t>
            </a:r>
            <a:r>
              <a:rPr lang="es-ES" dirty="0"/>
              <a:t>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4235349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v. 16 </a:t>
            </a:r>
            <a:r>
              <a:rPr lang="es-ES" dirty="0"/>
              <a:t>muestra claramente la importancia de la </a:t>
            </a:r>
            <a:r>
              <a:rPr lang="es-ES" i="1" dirty="0"/>
              <a:t>gracia </a:t>
            </a:r>
            <a:r>
              <a:rPr lang="es-ES" dirty="0"/>
              <a:t>que los cristianos (todos nosotros) hemos recibido.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plenitud no viene a todos nosotros de repente sino en una progresión de experiencia de gracia.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06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Puede </a:t>
            </a:r>
            <a:r>
              <a:rPr lang="es-ES" dirty="0"/>
              <a:t>haber un contraste entre Moisés y Jesucristo en cuanto a un método diferente de acercarnos a Dios, porque las observancias legales son inferiores a la aceptación de un don de la gracia. </a:t>
            </a:r>
            <a:endParaRPr lang="es-ES" dirty="0" smtClean="0"/>
          </a:p>
          <a:p>
            <a:pPr lvl="1"/>
            <a:r>
              <a:rPr lang="es-ES" dirty="0" smtClean="0"/>
              <a:t>Pero </a:t>
            </a:r>
            <a:r>
              <a:rPr lang="es-ES" dirty="0"/>
              <a:t>el texto no requiere un contraste. Es mejor ver una comparación entre la entrega divina de la ley por medio de Moisés y la gracia por medio de Jesús</a:t>
            </a:r>
            <a:r>
              <a:rPr lang="es-ES" dirty="0" smtClean="0"/>
              <a:t>. 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3999478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culminación de este prólogo en el </a:t>
            </a:r>
            <a:r>
              <a:rPr lang="es-ES" dirty="0">
                <a:solidFill>
                  <a:schemeClr val="tx2"/>
                </a:solidFill>
              </a:rPr>
              <a:t>v. 18 </a:t>
            </a:r>
            <a:r>
              <a:rPr lang="es-ES" dirty="0"/>
              <a:t>tiene el propósito de recordar al lector el </a:t>
            </a:r>
            <a:r>
              <a:rPr lang="es-ES" dirty="0">
                <a:solidFill>
                  <a:schemeClr val="tx2"/>
                </a:solidFill>
              </a:rPr>
              <a:t>v. 1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hay otra posibilidad de conocer a Dios sino por medio de Jesucristo, el Verbo.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afirmación </a:t>
            </a:r>
            <a:r>
              <a:rPr lang="es-ES" i="1" dirty="0"/>
              <a:t>a Dios nadie le ha visto jamás </a:t>
            </a:r>
            <a:r>
              <a:rPr lang="es-ES" dirty="0"/>
              <a:t>es un reflejo del AT. Ni </a:t>
            </a:r>
            <a:r>
              <a:rPr lang="es-ES" dirty="0" smtClean="0"/>
              <a:t>a </a:t>
            </a:r>
            <a:r>
              <a:rPr lang="es-ES" dirty="0"/>
              <a:t>Moisés se le </a:t>
            </a:r>
            <a:r>
              <a:rPr lang="es-ES" dirty="0" smtClean="0"/>
              <a:t>permitió. 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1661958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8686800" cy="4114800"/>
          </a:xfrm>
        </p:spPr>
        <p:txBody>
          <a:bodyPr/>
          <a:lstStyle/>
          <a:p>
            <a:r>
              <a:rPr lang="es-ES" b="1" i="1" dirty="0" smtClean="0"/>
              <a:t>La </a:t>
            </a:r>
            <a:r>
              <a:rPr lang="es-ES" b="1" i="1" dirty="0"/>
              <a:t>encarnación del Verbo</a:t>
            </a:r>
          </a:p>
          <a:p>
            <a:pPr lvl="1"/>
            <a:r>
              <a:rPr lang="es-ES" dirty="0" smtClean="0"/>
              <a:t>Por </a:t>
            </a:r>
            <a:r>
              <a:rPr lang="es-ES" dirty="0"/>
              <a:t>lo tanto, en esto la revelación de Jesús es infinitamente superior dado que él es el único que ha hecho conocer a Dios. </a:t>
            </a:r>
            <a:r>
              <a:rPr lang="es-ES" dirty="0" smtClean="0"/>
              <a:t>(Carson)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/>
              <a:t>El </a:t>
            </a:r>
            <a:r>
              <a:rPr lang="es-PR" dirty="0" smtClean="0"/>
              <a:t>Verbo </a:t>
            </a:r>
            <a:r>
              <a:rPr lang="en-US" dirty="0" smtClean="0"/>
              <a:t>se </a:t>
            </a:r>
            <a:r>
              <a:rPr lang="es-PR" dirty="0" smtClean="0"/>
              <a:t>encarna</a:t>
            </a:r>
            <a:r>
              <a:rPr lang="en-US" dirty="0" smtClean="0"/>
              <a:t> </a:t>
            </a:r>
            <a:r>
              <a:rPr lang="es-PR" dirty="0" smtClean="0"/>
              <a:t>(Juan 1:14, 16-18)</a:t>
            </a:r>
          </a:p>
        </p:txBody>
      </p:sp>
    </p:spTree>
    <p:extLst>
      <p:ext uri="{BB962C8B-B14F-4D97-AF65-F5344CB8AC3E}">
        <p14:creationId xmlns:p14="http://schemas.microsoft.com/office/powerpoint/2010/main" val="3913825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El propósito de Dios fue siempre estar al alcance del hombre.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Al igual que Dios decidió comunicarse con nosotros, es necesario que nosotros – </a:t>
            </a:r>
            <a:r>
              <a:rPr lang="es-PR" sz="3600" dirty="0"/>
              <a:t>Sus hijos – </a:t>
            </a:r>
            <a:r>
              <a:rPr lang="es-PR" sz="3600" dirty="0" smtClean="0"/>
              <a:t>comuniquemos el Evangelio a quienes no lo conocen.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Jesús además de Salvador fue también Creador de  todas las cosas.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105-111.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El </a:t>
            </a:r>
            <a:r>
              <a:rPr lang="es-PR" sz="3600" dirty="0" smtClean="0"/>
              <a:t>Verbo es </a:t>
            </a:r>
            <a:r>
              <a:rPr lang="en-US" sz="3600" dirty="0" smtClean="0"/>
              <a:t>Dios </a:t>
            </a:r>
            <a:r>
              <a:rPr lang="es-PR" sz="3600" dirty="0" smtClean="0"/>
              <a:t>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1:1-5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Verbo y Juan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Juan 1:6-8, 15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El </a:t>
            </a:r>
            <a:r>
              <a:rPr lang="es-PR" sz="3600" dirty="0" smtClean="0"/>
              <a:t>Verbo </a:t>
            </a:r>
            <a:r>
              <a:rPr lang="en-US" sz="3600" dirty="0" smtClean="0"/>
              <a:t>y el hombre                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1:9-13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40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5: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Dios se hace hombre en Cristo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15:                                         “Juan testifica de Jesús”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1:19-51)                                                    14 de enero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2019300"/>
            <a:ext cx="6350000" cy="4762500"/>
          </a:xfrm>
          <a:prstGeom prst="rect">
            <a:avLst/>
          </a:prstGeom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 el principio era el Verbo, y el Verbo era con Dios, y el Verbo era Dios</a:t>
            </a:r>
            <a:r>
              <a:rPr lang="es-ES" dirty="0" smtClean="0"/>
              <a:t>. Este </a:t>
            </a:r>
            <a:r>
              <a:rPr lang="es-ES" dirty="0"/>
              <a:t>era en el principio con Dios</a:t>
            </a:r>
            <a:r>
              <a:rPr lang="es-ES" dirty="0" smtClean="0"/>
              <a:t>. Todas </a:t>
            </a:r>
            <a:r>
              <a:rPr lang="es-ES" dirty="0"/>
              <a:t>las cosas por él fueron hechas, y sin él nada de lo que ha sido hecho, fue hecho</a:t>
            </a:r>
            <a:r>
              <a:rPr lang="es-ES" dirty="0" smtClean="0"/>
              <a:t>. En </a:t>
            </a:r>
            <a:r>
              <a:rPr lang="es-ES" dirty="0"/>
              <a:t>él estaba la vida, y la vida era la luz de los hombres</a:t>
            </a:r>
            <a:r>
              <a:rPr lang="es-ES" dirty="0" smtClean="0"/>
              <a:t>. La </a:t>
            </a:r>
            <a:r>
              <a:rPr lang="es-ES" dirty="0"/>
              <a:t>luz en las tinieblas resplandece, y las tinieblas no prevalecieron contra ella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i="1" dirty="0" smtClean="0"/>
              <a:t>Verbo</a:t>
            </a:r>
            <a:r>
              <a:rPr lang="es-ES" dirty="0" smtClean="0"/>
              <a:t> – </a:t>
            </a:r>
            <a:r>
              <a:rPr lang="es-ES" i="1" dirty="0"/>
              <a:t>logos (</a:t>
            </a:r>
            <a:r>
              <a:rPr lang="el-GR" i="1" dirty="0"/>
              <a:t>λόγος</a:t>
            </a:r>
            <a:r>
              <a:rPr lang="es-ES" i="1" dirty="0"/>
              <a:t>, </a:t>
            </a:r>
            <a:r>
              <a:rPr lang="en-US" i="1" dirty="0"/>
              <a:t>3056</a:t>
            </a:r>
            <a:r>
              <a:rPr lang="es-ES" i="1" dirty="0"/>
              <a:t>), palabra. Se emplea como título del Hijo de Dios, traduciéndose «Verbo</a:t>
            </a:r>
            <a:r>
              <a:rPr lang="es-ES" i="1" dirty="0" smtClean="0"/>
              <a:t>».</a:t>
            </a:r>
          </a:p>
          <a:p>
            <a:pPr lvl="1"/>
            <a:r>
              <a:rPr lang="es-ES" dirty="0"/>
              <a:t>«Tanto </a:t>
            </a:r>
            <a:r>
              <a:rPr lang="es-ES" i="1" dirty="0" err="1"/>
              <a:t>jrema</a:t>
            </a:r>
            <a:r>
              <a:rPr lang="es-ES" i="1" dirty="0"/>
              <a:t> </a:t>
            </a:r>
            <a:r>
              <a:rPr lang="es-ES" dirty="0"/>
              <a:t>como </a:t>
            </a:r>
            <a:r>
              <a:rPr lang="es-ES" i="1" dirty="0"/>
              <a:t>logos </a:t>
            </a:r>
            <a:r>
              <a:rPr lang="es-ES" dirty="0"/>
              <a:t>se traducen «palabra» y «palabras». </a:t>
            </a:r>
            <a:endParaRPr lang="es-ES" dirty="0" smtClean="0"/>
          </a:p>
          <a:p>
            <a:pPr lvl="1"/>
            <a:r>
              <a:rPr lang="es-ES" i="1" dirty="0" err="1" smtClean="0"/>
              <a:t>Jrema</a:t>
            </a:r>
            <a:r>
              <a:rPr lang="es-ES" i="1" dirty="0" smtClean="0"/>
              <a:t> </a:t>
            </a:r>
            <a:r>
              <a:rPr lang="es-ES" dirty="0"/>
              <a:t>es el dicho, lo que se expresa (</a:t>
            </a:r>
            <a:r>
              <a:rPr lang="es-ES" i="1" dirty="0"/>
              <a:t>ero, </a:t>
            </a:r>
            <a:r>
              <a:rPr lang="es-ES" i="1" dirty="0" err="1"/>
              <a:t>eireka</a:t>
            </a:r>
            <a:r>
              <a:rPr lang="es-ES" dirty="0"/>
              <a:t>, «hablar»); es más individual que </a:t>
            </a:r>
            <a:r>
              <a:rPr lang="es-ES" i="1" dirty="0"/>
              <a:t>logos</a:t>
            </a:r>
            <a:r>
              <a:rPr lang="es-ES" dirty="0"/>
              <a:t>, siendo su relación con Él como una parte a un todo. </a:t>
            </a:r>
            <a:r>
              <a:rPr lang="es-ES" dirty="0" smtClean="0"/>
              <a:t>(Vine)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8093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i="1" dirty="0" smtClean="0"/>
              <a:t>Logos </a:t>
            </a:r>
            <a:r>
              <a:rPr lang="es-ES" dirty="0"/>
              <a:t>incluye los pensamientos así como lo que se </a:t>
            </a:r>
            <a:r>
              <a:rPr lang="es-ES" dirty="0" smtClean="0"/>
              <a:t>expresa.</a:t>
            </a:r>
          </a:p>
          <a:p>
            <a:pPr lvl="1"/>
            <a:r>
              <a:rPr lang="es-ES" dirty="0" smtClean="0"/>
              <a:t>Estos </a:t>
            </a:r>
            <a:r>
              <a:rPr lang="es-ES" dirty="0"/>
              <a:t>dos términos han sido distinguidos de la siguiente manera: </a:t>
            </a:r>
            <a:r>
              <a:rPr lang="es-ES" i="1" dirty="0"/>
              <a:t>logos </a:t>
            </a:r>
            <a:r>
              <a:rPr lang="es-ES" dirty="0"/>
              <a:t>es la palabra más profunda, más plena e inclusiva; es la revelación de lo que está en Dios, en su naturaleza y carácter su amor, sus caminos—en resumen, todo lo que Él comunica </a:t>
            </a:r>
            <a:r>
              <a:rPr lang="es-ES" i="1" dirty="0" err="1"/>
              <a:t>jrema</a:t>
            </a:r>
            <a:r>
              <a:rPr lang="es-ES" i="1" dirty="0"/>
              <a:t> </a:t>
            </a:r>
            <a:r>
              <a:rPr lang="es-ES" dirty="0"/>
              <a:t>es la comunicación misma. </a:t>
            </a:r>
            <a:r>
              <a:rPr lang="es-ES" dirty="0" smtClean="0"/>
              <a:t>(Vine)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1894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534400" cy="4495800"/>
          </a:xfrm>
        </p:spPr>
        <p:txBody>
          <a:bodyPr/>
          <a:lstStyle/>
          <a:p>
            <a:r>
              <a:rPr lang="es-ES" i="1" dirty="0" smtClean="0"/>
              <a:t>Logos</a:t>
            </a:r>
            <a:r>
              <a:rPr lang="es-ES" dirty="0" smtClean="0"/>
              <a:t> </a:t>
            </a:r>
            <a:r>
              <a:rPr lang="es-ES" dirty="0"/>
              <a:t>(de </a:t>
            </a:r>
            <a:r>
              <a:rPr lang="es-ES" i="1" dirty="0"/>
              <a:t>lego</a:t>
            </a:r>
            <a:r>
              <a:rPr lang="es-ES" dirty="0"/>
              <a:t>, «hablar») es aquello que es conocido en la mente y conocido por expresarlo.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se puede pensar sin tener un pensamiento, y logos se emplea para denotar aquello, y su expresión; es el tema y la forma del pensamiento y de la expresión, así como la expresión de ello. </a:t>
            </a:r>
            <a:endParaRPr lang="es-ES" dirty="0" smtClean="0"/>
          </a:p>
          <a:p>
            <a:pPr lvl="1"/>
            <a:r>
              <a:rPr lang="es-ES" i="1" dirty="0" err="1" smtClean="0"/>
              <a:t>Jrema</a:t>
            </a:r>
            <a:r>
              <a:rPr lang="es-ES" i="1" dirty="0" smtClean="0"/>
              <a:t> </a:t>
            </a:r>
            <a:r>
              <a:rPr lang="es-ES" dirty="0"/>
              <a:t>es la expresión proposicional mediante la que se comunica el pensamiento</a:t>
            </a:r>
            <a:r>
              <a:rPr lang="es-ES" dirty="0" smtClean="0"/>
              <a:t>. (Vine)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2390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El </a:t>
            </a:r>
            <a:r>
              <a:rPr lang="es-PR" dirty="0"/>
              <a:t>Verbo es </a:t>
            </a:r>
            <a:r>
              <a:rPr lang="en-US" dirty="0"/>
              <a:t>Dios </a:t>
            </a:r>
            <a:r>
              <a:rPr lang="es-PR" dirty="0"/>
              <a:t>                       (Juan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86144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ppt/theme/themeOverride2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74956</TotalTime>
  <Words>2961</Words>
  <Application>Microsoft Office PowerPoint</Application>
  <PresentationFormat>On-screen Show (4:3)</PresentationFormat>
  <Paragraphs>304</Paragraphs>
  <Slides>41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es Dios                        (Juan 1:1-5)</vt:lpstr>
      <vt:lpstr>El Verbo y Juan                        (Juan 1:6-8, 15)</vt:lpstr>
      <vt:lpstr>El Verbo y Juan                        (Juan 1:6-8, 15)</vt:lpstr>
      <vt:lpstr>El Verbo y Juan                        (Juan 1:6-8, 15)</vt:lpstr>
      <vt:lpstr>El Verbo y Juan                        (Juan 1:6-8, 15)</vt:lpstr>
      <vt:lpstr>El Verbo y Juan                        (Juan 1:6-8, 15)</vt:lpstr>
      <vt:lpstr>El Verbo y el hombre                     (Juan 1:9-13)</vt:lpstr>
      <vt:lpstr>El Verbo y el hombre                     (Juan 1:9-13)</vt:lpstr>
      <vt:lpstr>El Verbo y el hombre                     (Juan 1:9-13)</vt:lpstr>
      <vt:lpstr>El Verbo y el hombre                     (Juan 1:9-13)</vt:lpstr>
      <vt:lpstr>El Verbo y el hombre                     (Juan 1:9-13)</vt:lpstr>
      <vt:lpstr>El Verbo y el hombre                     (Juan 1:9-13)</vt:lpstr>
      <vt:lpstr>El Verbo y el hombre                     (Juan 1:9-13)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El Verbo se encarna (Juan 1:14, 16-18)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2967</cp:revision>
  <cp:lastPrinted>2013-09-24T20:44:31Z</cp:lastPrinted>
  <dcterms:created xsi:type="dcterms:W3CDTF">2007-01-24T21:53:34Z</dcterms:created>
  <dcterms:modified xsi:type="dcterms:W3CDTF">2014-01-20T19:39:00Z</dcterms:modified>
</cp:coreProperties>
</file>