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 id="2147483834" r:id="rId7"/>
  </p:sldMasterIdLst>
  <p:notesMasterIdLst>
    <p:notesMasterId r:id="rId78"/>
  </p:notesMasterIdLst>
  <p:handoutMasterIdLst>
    <p:handoutMasterId r:id="rId79"/>
  </p:handoutMasterIdLst>
  <p:sldIdLst>
    <p:sldId id="2767" r:id="rId8"/>
    <p:sldId id="565" r:id="rId9"/>
    <p:sldId id="566" r:id="rId10"/>
    <p:sldId id="571" r:id="rId11"/>
    <p:sldId id="2182" r:id="rId12"/>
    <p:sldId id="3041" r:id="rId13"/>
    <p:sldId id="3222" r:id="rId14"/>
    <p:sldId id="3224" r:id="rId15"/>
    <p:sldId id="3223" r:id="rId16"/>
    <p:sldId id="3225" r:id="rId17"/>
    <p:sldId id="3260" r:id="rId18"/>
    <p:sldId id="3226" r:id="rId19"/>
    <p:sldId id="3261" r:id="rId20"/>
    <p:sldId id="3227" r:id="rId21"/>
    <p:sldId id="3262" r:id="rId22"/>
    <p:sldId id="3228" r:id="rId23"/>
    <p:sldId id="3229" r:id="rId24"/>
    <p:sldId id="3230" r:id="rId25"/>
    <p:sldId id="3263" r:id="rId26"/>
    <p:sldId id="3211" r:id="rId27"/>
    <p:sldId id="3043" r:id="rId28"/>
    <p:sldId id="3044" r:id="rId29"/>
    <p:sldId id="3231" r:id="rId30"/>
    <p:sldId id="3232" r:id="rId31"/>
    <p:sldId id="3264" r:id="rId32"/>
    <p:sldId id="3233" r:id="rId33"/>
    <p:sldId id="3234" r:id="rId34"/>
    <p:sldId id="3235" r:id="rId35"/>
    <p:sldId id="3236" r:id="rId36"/>
    <p:sldId id="3237" r:id="rId37"/>
    <p:sldId id="3212" r:id="rId38"/>
    <p:sldId id="3145" r:id="rId39"/>
    <p:sldId id="3146" r:id="rId40"/>
    <p:sldId id="3214" r:id="rId41"/>
    <p:sldId id="3238" r:id="rId42"/>
    <p:sldId id="3239" r:id="rId43"/>
    <p:sldId id="3240" r:id="rId44"/>
    <p:sldId id="3241" r:id="rId45"/>
    <p:sldId id="3242" r:id="rId46"/>
    <p:sldId id="3243" r:id="rId47"/>
    <p:sldId id="3244" r:id="rId48"/>
    <p:sldId id="3245" r:id="rId49"/>
    <p:sldId id="3246" r:id="rId50"/>
    <p:sldId id="3247" r:id="rId51"/>
    <p:sldId id="3248" r:id="rId52"/>
    <p:sldId id="3249" r:id="rId53"/>
    <p:sldId id="3250" r:id="rId54"/>
    <p:sldId id="3251" r:id="rId55"/>
    <p:sldId id="3252" r:id="rId56"/>
    <p:sldId id="3215" r:id="rId57"/>
    <p:sldId id="3216" r:id="rId58"/>
    <p:sldId id="3219" r:id="rId59"/>
    <p:sldId id="3253" r:id="rId60"/>
    <p:sldId id="3254" r:id="rId61"/>
    <p:sldId id="3265" r:id="rId62"/>
    <p:sldId id="3255" r:id="rId63"/>
    <p:sldId id="3256" r:id="rId64"/>
    <p:sldId id="3217" r:id="rId65"/>
    <p:sldId id="3213" r:id="rId66"/>
    <p:sldId id="3218" r:id="rId67"/>
    <p:sldId id="3220" r:id="rId68"/>
    <p:sldId id="3257" r:id="rId69"/>
    <p:sldId id="3259" r:id="rId70"/>
    <p:sldId id="3258" r:id="rId71"/>
    <p:sldId id="2914" r:id="rId72"/>
    <p:sldId id="3206" r:id="rId73"/>
    <p:sldId id="3221" r:id="rId74"/>
    <p:sldId id="1391" r:id="rId75"/>
    <p:sldId id="1843" r:id="rId76"/>
    <p:sldId id="627" r:id="rId7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533" autoAdjust="0"/>
  </p:normalViewPr>
  <p:slideViewPr>
    <p:cSldViewPr>
      <p:cViewPr varScale="1">
        <p:scale>
          <a:sx n="72" d="100"/>
          <a:sy n="72" d="100"/>
        </p:scale>
        <p:origin x="1146" y="54"/>
      </p:cViewPr>
      <p:guideLst>
        <p:guide orient="horz" pos="2160"/>
        <p:guide pos="2880"/>
      </p:guideLst>
    </p:cSldViewPr>
  </p:slideViewPr>
  <p:outlineViewPr>
    <p:cViewPr>
      <p:scale>
        <a:sx n="33" d="100"/>
        <a:sy n="33" d="100"/>
      </p:scale>
      <p:origin x="0" y="-732"/>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1/20/2014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970906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325445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92814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887740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095416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083395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4248704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558996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862315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457820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3B43A71-184A-4398-83D3-FAE81E60CA0C}" type="slidenum">
              <a:rPr lang="es-PR">
                <a:solidFill>
                  <a:srgbClr val="000000"/>
                </a:solidFill>
              </a:rPr>
              <a:pPr eaLnBrk="1" hangingPunct="1"/>
              <a:t>20</a:t>
            </a:fld>
            <a:endParaRPr lang="es-PR">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DO" smtClean="0">
              <a:latin typeface="Arial" panose="020B0604020202020204" pitchFamily="34" charset="0"/>
            </a:endParaRPr>
          </a:p>
        </p:txBody>
      </p:sp>
    </p:spTree>
    <p:extLst>
      <p:ext uri="{BB962C8B-B14F-4D97-AF65-F5344CB8AC3E}">
        <p14:creationId xmlns:p14="http://schemas.microsoft.com/office/powerpoint/2010/main" val="3873531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923681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5355080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7359250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4051408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203943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282420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8264888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525669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214982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5050362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645138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7656980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41967166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2901908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4566455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5667627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849971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920482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0500148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46918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42824964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7042072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3900213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7885295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29250847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3951338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558305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9980046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9414734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3250017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0341802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9908185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31162133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8728798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5496909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36068247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986527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1425825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14049708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5101028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86654834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68</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69</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70</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457153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648072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3858172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1/20/2014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16B140A-76AD-4821-9AAB-AF512B85EA6E}" type="slidenum">
              <a:rPr lang="en-US"/>
              <a:pPr/>
              <a:t>‹#›</a:t>
            </a:fld>
            <a:endParaRPr lang="en-US"/>
          </a:p>
        </p:txBody>
      </p:sp>
    </p:spTree>
    <p:extLst>
      <p:ext uri="{BB962C8B-B14F-4D97-AF65-F5344CB8AC3E}">
        <p14:creationId xmlns:p14="http://schemas.microsoft.com/office/powerpoint/2010/main" val="3618237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45D9E45-E29B-460C-AB61-6AA804C83AD5}" type="slidenum">
              <a:rPr lang="en-US"/>
              <a:pPr/>
              <a:t>‹#›</a:t>
            </a:fld>
            <a:endParaRPr lang="en-US"/>
          </a:p>
        </p:txBody>
      </p:sp>
    </p:spTree>
    <p:extLst>
      <p:ext uri="{BB962C8B-B14F-4D97-AF65-F5344CB8AC3E}">
        <p14:creationId xmlns:p14="http://schemas.microsoft.com/office/powerpoint/2010/main" val="18109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4F8CA40-D74D-4E46-8931-2C653D81DC9E}" type="slidenum">
              <a:rPr lang="en-US"/>
              <a:pPr/>
              <a:t>‹#›</a:t>
            </a:fld>
            <a:endParaRPr lang="en-US"/>
          </a:p>
        </p:txBody>
      </p:sp>
    </p:spTree>
    <p:extLst>
      <p:ext uri="{BB962C8B-B14F-4D97-AF65-F5344CB8AC3E}">
        <p14:creationId xmlns:p14="http://schemas.microsoft.com/office/powerpoint/2010/main" val="20288657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3A4F692-11AB-44F5-86D5-8D591D9AEA0D}" type="slidenum">
              <a:rPr lang="en-US"/>
              <a:pPr/>
              <a:t>‹#›</a:t>
            </a:fld>
            <a:endParaRPr lang="en-US"/>
          </a:p>
        </p:txBody>
      </p:sp>
    </p:spTree>
    <p:extLst>
      <p:ext uri="{BB962C8B-B14F-4D97-AF65-F5344CB8AC3E}">
        <p14:creationId xmlns:p14="http://schemas.microsoft.com/office/powerpoint/2010/main" val="19785417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3C53F54A-8DCA-4A89-ACA6-97D1A682592E}" type="slidenum">
              <a:rPr lang="en-US"/>
              <a:pPr/>
              <a:t>‹#›</a:t>
            </a:fld>
            <a:endParaRPr lang="en-US"/>
          </a:p>
        </p:txBody>
      </p:sp>
    </p:spTree>
    <p:extLst>
      <p:ext uri="{BB962C8B-B14F-4D97-AF65-F5344CB8AC3E}">
        <p14:creationId xmlns:p14="http://schemas.microsoft.com/office/powerpoint/2010/main" val="24833181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C6F5B3A8-0D80-4D6E-AFA7-87A469FA2460}" type="slidenum">
              <a:rPr lang="en-US"/>
              <a:pPr/>
              <a:t>‹#›</a:t>
            </a:fld>
            <a:endParaRPr lang="en-US"/>
          </a:p>
        </p:txBody>
      </p:sp>
    </p:spTree>
    <p:extLst>
      <p:ext uri="{BB962C8B-B14F-4D97-AF65-F5344CB8AC3E}">
        <p14:creationId xmlns:p14="http://schemas.microsoft.com/office/powerpoint/2010/main" val="5423186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DC0BEFF9-A1BE-4BF7-B4A9-C07686C96AE7}" type="slidenum">
              <a:rPr lang="en-US"/>
              <a:pPr/>
              <a:t>‹#›</a:t>
            </a:fld>
            <a:endParaRPr lang="en-US"/>
          </a:p>
        </p:txBody>
      </p:sp>
    </p:spTree>
    <p:extLst>
      <p:ext uri="{BB962C8B-B14F-4D97-AF65-F5344CB8AC3E}">
        <p14:creationId xmlns:p14="http://schemas.microsoft.com/office/powerpoint/2010/main" val="3102421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4ABA869-9076-484D-81BA-CB61B12C71A3}" type="slidenum">
              <a:rPr lang="en-US"/>
              <a:pPr/>
              <a:t>‹#›</a:t>
            </a:fld>
            <a:endParaRPr lang="en-US"/>
          </a:p>
        </p:txBody>
      </p:sp>
    </p:spTree>
    <p:extLst>
      <p:ext uri="{BB962C8B-B14F-4D97-AF65-F5344CB8AC3E}">
        <p14:creationId xmlns:p14="http://schemas.microsoft.com/office/powerpoint/2010/main" val="3677833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18E75E4-0D1F-4066-BC0D-498F70BD17A2}" type="slidenum">
              <a:rPr lang="en-US"/>
              <a:pPr/>
              <a:t>‹#›</a:t>
            </a:fld>
            <a:endParaRPr lang="en-US"/>
          </a:p>
        </p:txBody>
      </p:sp>
    </p:spTree>
    <p:extLst>
      <p:ext uri="{BB962C8B-B14F-4D97-AF65-F5344CB8AC3E}">
        <p14:creationId xmlns:p14="http://schemas.microsoft.com/office/powerpoint/2010/main" val="16785925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E264B8B-1B80-40E4-883B-444D166CABD3}" type="slidenum">
              <a:rPr lang="en-US"/>
              <a:pPr/>
              <a:t>‹#›</a:t>
            </a:fld>
            <a:endParaRPr lang="en-US"/>
          </a:p>
        </p:txBody>
      </p:sp>
    </p:spTree>
    <p:extLst>
      <p:ext uri="{BB962C8B-B14F-4D97-AF65-F5344CB8AC3E}">
        <p14:creationId xmlns:p14="http://schemas.microsoft.com/office/powerpoint/2010/main" val="23210012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BA85BF7-360B-4A63-B1B1-6DF35ABC98B8}" type="slidenum">
              <a:rPr lang="en-US"/>
              <a:pPr/>
              <a:t>‹#›</a:t>
            </a:fld>
            <a:endParaRPr lang="en-US"/>
          </a:p>
        </p:txBody>
      </p:sp>
    </p:spTree>
    <p:extLst>
      <p:ext uri="{BB962C8B-B14F-4D97-AF65-F5344CB8AC3E}">
        <p14:creationId xmlns:p14="http://schemas.microsoft.com/office/powerpoint/2010/main" val="2884054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7.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B00"/>
            </a:gs>
            <a:gs pos="100000">
              <a:srgbClr val="008000"/>
            </a:gs>
          </a:gsLst>
          <a:lin ang="5400000" scaled="1"/>
        </a:gra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2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CC"/>
                </a:solidFill>
                <a:effectLst>
                  <a:outerShdw blurRad="38100" dist="38100" dir="2700000" algn="tl">
                    <a:srgbClr val="000000"/>
                  </a:outerShdw>
                </a:effectLst>
                <a:latin typeface="Arial" pitchFamily="34" charset="0"/>
              </a:defRPr>
            </a:lvl1pPr>
          </a:lstStyle>
          <a:p>
            <a:pPr>
              <a:defRPr/>
            </a:pPr>
            <a:endParaRPr lang="en-US"/>
          </a:p>
        </p:txBody>
      </p:sp>
      <p:sp>
        <p:nvSpPr>
          <p:cNvPr id="542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CC"/>
                </a:solidFill>
                <a:effectLst>
                  <a:outerShdw blurRad="38100" dist="38100" dir="2700000" algn="tl">
                    <a:srgbClr val="000000"/>
                  </a:outerShdw>
                </a:effectLst>
                <a:latin typeface="Arial" pitchFamily="34" charset="0"/>
              </a:defRPr>
            </a:lvl1pPr>
          </a:lstStyle>
          <a:p>
            <a:pPr>
              <a:defRPr/>
            </a:pPr>
            <a:endParaRPr lang="en-US"/>
          </a:p>
        </p:txBody>
      </p:sp>
      <p:sp>
        <p:nvSpPr>
          <p:cNvPr id="542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CC"/>
                </a:solidFill>
                <a:effectLst>
                  <a:outerShdw blurRad="38100" dist="38100" dir="2700000" algn="tl">
                    <a:srgbClr val="000000"/>
                  </a:outerShdw>
                </a:effectLst>
              </a:defRPr>
            </a:lvl1pPr>
          </a:lstStyle>
          <a:p>
            <a:fld id="{2726100A-58CB-4A03-AAEB-2D9A67C30890}" type="slidenum">
              <a:rPr lang="en-US" smtClean="0">
                <a:latin typeface="Arial" panose="020B0604020202020204" pitchFamily="34" charset="0"/>
              </a:rPr>
              <a:pPr/>
              <a:t>‹#›</a:t>
            </a:fld>
            <a:endParaRPr lang="en-US" smtClean="0">
              <a:latin typeface="Arial" panose="020B0604020202020204" pitchFamily="34" charset="0"/>
            </a:endParaRPr>
          </a:p>
        </p:txBody>
      </p:sp>
    </p:spTree>
    <p:extLst>
      <p:ext uri="{BB962C8B-B14F-4D97-AF65-F5344CB8AC3E}">
        <p14:creationId xmlns:p14="http://schemas.microsoft.com/office/powerpoint/2010/main" val="2080516269"/>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rgbClr val="FFFFCC"/>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rgbClr val="FFFFCC"/>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har char="•"/>
        <a:defRPr sz="3200">
          <a:solidFill>
            <a:srgbClr val="FFFFCC"/>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rgbClr val="FFFFCC"/>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a:solidFill>
            <a:srgbClr val="FFFFCC"/>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rgbClr val="FFFFCC"/>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a:solidFill>
            <a:srgbClr val="FFFFCC"/>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FFFFCC"/>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8.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3.wdp"/></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9.wdp"/></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9.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2.wdp"/></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5.wdp"/></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15.wdp"/></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15.wdp"/></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17.wdp"/></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18.wdp"/></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1.wdp"/></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8.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20.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7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5100" t="2697" r="1974" b="4793"/>
          <a:stretch/>
        </p:blipFill>
        <p:spPr>
          <a:xfrm>
            <a:off x="-1" y="-5863"/>
            <a:ext cx="9144001" cy="6843979"/>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5: Dios se hace Hombre en Cristo</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Testifica de Jesús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1.19-51)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14 de enero de 2014</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a:solidFill>
                  <a:srgbClr val="FF0000"/>
                </a:solidFill>
                <a:latin typeface="Candara" panose="020E0502030303020204" pitchFamily="34" charset="0"/>
              </a:rPr>
              <a:t>1:21–22</a:t>
            </a:r>
            <a:r>
              <a:rPr lang="es-PR" dirty="0">
                <a:latin typeface="Candara" panose="020E0502030303020204" pitchFamily="34" charset="0"/>
              </a:rPr>
              <a:t> Los judíos esperaban que Elías volviese a la tierra antes de la venida de Cristo (</a:t>
            </a:r>
            <a:r>
              <a:rPr lang="es-PR" dirty="0" smtClean="0">
                <a:solidFill>
                  <a:srgbClr val="FF0000"/>
                </a:solidFill>
                <a:latin typeface="Candara" panose="020E0502030303020204" pitchFamily="34" charset="0"/>
              </a:rPr>
              <a:t>Malaquías </a:t>
            </a:r>
            <a:r>
              <a:rPr lang="es-PR" dirty="0">
                <a:solidFill>
                  <a:srgbClr val="FF0000"/>
                </a:solidFill>
                <a:latin typeface="Candara" panose="020E0502030303020204" pitchFamily="34" charset="0"/>
              </a:rPr>
              <a:t>4:5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razonaron que si Juan no era el Mesías, entonces quizá se tratase de Elías.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1838" t="3923" r="2424" b="3099"/>
          <a:stretch/>
        </p:blipFill>
        <p:spPr>
          <a:xfrm>
            <a:off x="5029201" y="1789654"/>
            <a:ext cx="4114800" cy="5038530"/>
          </a:xfrm>
          <a:prstGeom prst="rect">
            <a:avLst/>
          </a:prstGeom>
        </p:spPr>
      </p:pic>
    </p:spTree>
    <p:extLst>
      <p:ext uri="{BB962C8B-B14F-4D97-AF65-F5344CB8AC3E}">
        <p14:creationId xmlns:p14="http://schemas.microsoft.com/office/powerpoint/2010/main" val="980634969"/>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Pero </a:t>
            </a:r>
            <a:r>
              <a:rPr lang="es-PR" dirty="0">
                <a:latin typeface="Candara" panose="020E0502030303020204" pitchFamily="34" charset="0"/>
              </a:rPr>
              <a:t>Juan les aseguró que no lo era.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Deuteronomio 18:15 </a:t>
            </a:r>
            <a:r>
              <a:rPr lang="es-PR" dirty="0">
                <a:latin typeface="Candara" panose="020E0502030303020204" pitchFamily="34" charset="0"/>
              </a:rPr>
              <a:t>Moisés había dicho: </a:t>
            </a:r>
            <a:r>
              <a:rPr lang="es-PR" i="1" dirty="0">
                <a:latin typeface="Candara" panose="020E0502030303020204" pitchFamily="34" charset="0"/>
              </a:rPr>
              <a:t>«Profeta de en medio de ti, de tus hermanos, como yo, te levantará Jehová tu Dios; a él oiréis». </a:t>
            </a:r>
            <a:endParaRPr lang="es-PR" i="1"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019801" y="1734313"/>
            <a:ext cx="3124200" cy="5123688"/>
          </a:xfrm>
          <a:prstGeom prst="rect">
            <a:avLst/>
          </a:prstGeom>
        </p:spPr>
      </p:pic>
    </p:spTree>
    <p:extLst>
      <p:ext uri="{BB962C8B-B14F-4D97-AF65-F5344CB8AC3E}">
        <p14:creationId xmlns:p14="http://schemas.microsoft.com/office/powerpoint/2010/main" val="26352173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judíos recordaron esta predicción y creyeron que Juan podría ser el profeta mencionado por Moisés.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de nuevo Juan respondió con una negativa.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5356" r="31406"/>
          <a:stretch/>
        </p:blipFill>
        <p:spPr>
          <a:xfrm>
            <a:off x="5181600" y="1752600"/>
            <a:ext cx="3962400" cy="5105400"/>
          </a:xfrm>
          <a:prstGeom prst="rect">
            <a:avLst/>
          </a:prstGeom>
        </p:spPr>
      </p:pic>
    </p:spTree>
    <p:extLst>
      <p:ext uri="{BB962C8B-B14F-4D97-AF65-F5344CB8AC3E}">
        <p14:creationId xmlns:p14="http://schemas.microsoft.com/office/powerpoint/2010/main" val="1688687867"/>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832350"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delegación se habría sentido confundida volviendo a Jerusalén sin una respuesta concreta, y le pidieron a Juan que diese una respuesta acerca de quién era él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5356" r="31406"/>
          <a:stretch/>
        </p:blipFill>
        <p:spPr>
          <a:xfrm>
            <a:off x="5181600" y="1752600"/>
            <a:ext cx="3962400" cy="5105400"/>
          </a:xfrm>
          <a:prstGeom prst="rect">
            <a:avLst/>
          </a:prstGeom>
        </p:spPr>
      </p:pic>
    </p:spTree>
    <p:extLst>
      <p:ext uri="{BB962C8B-B14F-4D97-AF65-F5344CB8AC3E}">
        <p14:creationId xmlns:p14="http://schemas.microsoft.com/office/powerpoint/2010/main" val="1137117012"/>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solidFill>
                  <a:srgbClr val="FF0000"/>
                </a:solidFill>
                <a:latin typeface="Candara" panose="020E0502030303020204" pitchFamily="34" charset="0"/>
              </a:rPr>
              <a:t>1:23</a:t>
            </a:r>
            <a:r>
              <a:rPr lang="es-PR" dirty="0">
                <a:latin typeface="Candara" panose="020E0502030303020204" pitchFamily="34" charset="0"/>
              </a:rPr>
              <a:t> Dijo: Yo soy la voz de uno que clama en el desierto. </a:t>
            </a:r>
            <a:endParaRPr lang="es-PR" dirty="0" smtClean="0">
              <a:latin typeface="Candara" panose="020E0502030303020204" pitchFamily="34" charset="0"/>
            </a:endParaRPr>
          </a:p>
          <a:p>
            <a:r>
              <a:rPr lang="es-PR" dirty="0" smtClean="0">
                <a:latin typeface="Candara" panose="020E0502030303020204" pitchFamily="34" charset="0"/>
              </a:rPr>
              <a:t>Como </a:t>
            </a:r>
            <a:r>
              <a:rPr lang="es-PR" dirty="0">
                <a:latin typeface="Candara" panose="020E0502030303020204" pitchFamily="34" charset="0"/>
              </a:rPr>
              <a:t>respuesta a su pregunta, el Bautista citó </a:t>
            </a:r>
            <a:r>
              <a:rPr lang="es-PR" dirty="0">
                <a:solidFill>
                  <a:srgbClr val="FF0000"/>
                </a:solidFill>
                <a:latin typeface="Candara" panose="020E0502030303020204" pitchFamily="34" charset="0"/>
              </a:rPr>
              <a:t>Isaías 40:3</a:t>
            </a:r>
            <a:r>
              <a:rPr lang="es-PR" dirty="0">
                <a:latin typeface="Candara" panose="020E0502030303020204" pitchFamily="34" charset="0"/>
              </a:rPr>
              <a:t>, donde se profetizaba que surgiría un precursor para anunciar la venida del Cristo.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061" t="3312" r="56982" b="22943"/>
          <a:stretch/>
        </p:blipFill>
        <p:spPr>
          <a:xfrm>
            <a:off x="5375513" y="1752600"/>
            <a:ext cx="3768488" cy="5105400"/>
          </a:xfrm>
          <a:prstGeom prst="rect">
            <a:avLst/>
          </a:prstGeom>
        </p:spPr>
      </p:pic>
    </p:spTree>
    <p:extLst>
      <p:ext uri="{BB962C8B-B14F-4D97-AF65-F5344CB8AC3E}">
        <p14:creationId xmlns:p14="http://schemas.microsoft.com/office/powerpoint/2010/main" val="1793071632"/>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smtClean="0">
                <a:latin typeface="Candara" panose="020E0502030303020204" pitchFamily="34" charset="0"/>
              </a:rPr>
              <a:t>En </a:t>
            </a:r>
            <a:r>
              <a:rPr lang="es-PR" dirty="0">
                <a:latin typeface="Candara" panose="020E0502030303020204" pitchFamily="34" charset="0"/>
              </a:rPr>
              <a:t>otras palabras, Juan dijo que él era el heraldo anunciado.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era la voz, e Israel era el desierto. </a:t>
            </a:r>
            <a:endParaRPr lang="es-PR" dirty="0" smtClean="0">
              <a:latin typeface="Candara" panose="020E0502030303020204" pitchFamily="34" charset="0"/>
            </a:endParaRPr>
          </a:p>
          <a:p>
            <a:r>
              <a:rPr lang="es-PR" dirty="0" smtClean="0">
                <a:latin typeface="Candara" panose="020E0502030303020204" pitchFamily="34" charset="0"/>
              </a:rPr>
              <a:t>Debido </a:t>
            </a:r>
            <a:r>
              <a:rPr lang="es-PR" dirty="0">
                <a:latin typeface="Candara" panose="020E0502030303020204" pitchFamily="34" charset="0"/>
              </a:rPr>
              <a:t>a sus pecados y a su apartamiento de Dios, el pueblo se había vuelto seco y yermo, como un desierto.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061" t="3312" r="56982" b="22943"/>
          <a:stretch/>
        </p:blipFill>
        <p:spPr>
          <a:xfrm>
            <a:off x="5375513" y="1752600"/>
            <a:ext cx="3768488" cy="5105400"/>
          </a:xfrm>
          <a:prstGeom prst="rect">
            <a:avLst/>
          </a:prstGeom>
        </p:spPr>
      </p:pic>
    </p:spTree>
    <p:extLst>
      <p:ext uri="{BB962C8B-B14F-4D97-AF65-F5344CB8AC3E}">
        <p14:creationId xmlns:p14="http://schemas.microsoft.com/office/powerpoint/2010/main" val="358353115"/>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smtClean="0">
                <a:latin typeface="Candara" panose="020E0502030303020204" pitchFamily="34" charset="0"/>
              </a:rPr>
              <a:t>Juan </a:t>
            </a:r>
            <a:r>
              <a:rPr lang="es-PR" dirty="0">
                <a:latin typeface="Candara" panose="020E0502030303020204" pitchFamily="34" charset="0"/>
              </a:rPr>
              <a:t>se refirió a sí mismo simplemente como una voz.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presentó como un gran hombre que había de ser encomiado y admirado, sino simplemente como una </a:t>
            </a:r>
            <a:r>
              <a:rPr lang="es-PR" dirty="0" smtClean="0">
                <a:latin typeface="Candara" panose="020E0502030303020204" pitchFamily="34" charset="0"/>
              </a:rPr>
              <a:t>voz </a:t>
            </a:r>
            <a:r>
              <a:rPr lang="es-PR" dirty="0">
                <a:latin typeface="Candara" panose="020E0502030303020204" pitchFamily="34" charset="0"/>
              </a:rPr>
              <a:t>—no para ser visto, sino sólo para ser oído—.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061" t="3312" r="56982" b="22943"/>
          <a:stretch/>
        </p:blipFill>
        <p:spPr>
          <a:xfrm>
            <a:off x="5375513" y="1752600"/>
            <a:ext cx="3768488" cy="5105400"/>
          </a:xfrm>
          <a:prstGeom prst="rect">
            <a:avLst/>
          </a:prstGeom>
        </p:spPr>
      </p:pic>
    </p:spTree>
    <p:extLst>
      <p:ext uri="{BB962C8B-B14F-4D97-AF65-F5344CB8AC3E}">
        <p14:creationId xmlns:p14="http://schemas.microsoft.com/office/powerpoint/2010/main" val="2987451531"/>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smtClean="0">
                <a:latin typeface="Candara" panose="020E0502030303020204" pitchFamily="34" charset="0"/>
              </a:rPr>
              <a:t>Juan </a:t>
            </a:r>
            <a:r>
              <a:rPr lang="es-PR" dirty="0">
                <a:latin typeface="Candara" panose="020E0502030303020204" pitchFamily="34" charset="0"/>
              </a:rPr>
              <a:t>era la voz, pero Cristo era el Verbo, la Palabra. </a:t>
            </a:r>
          </a:p>
          <a:p>
            <a:r>
              <a:rPr lang="es-PR" dirty="0" smtClean="0">
                <a:latin typeface="Candara" panose="020E0502030303020204" pitchFamily="34" charset="0"/>
              </a:rPr>
              <a:t>La </a:t>
            </a:r>
            <a:r>
              <a:rPr lang="es-PR" dirty="0">
                <a:latin typeface="Candara" panose="020E0502030303020204" pitchFamily="34" charset="0"/>
              </a:rPr>
              <a:t>palabra necesita de una voz para darse a conocer, y la voz carece de valor sin una palabra</a:t>
            </a:r>
            <a:r>
              <a:rPr lang="es-PR" dirty="0" smtClean="0">
                <a:latin typeface="Candara" panose="020E0502030303020204" pitchFamily="34" charset="0"/>
              </a:rPr>
              <a:t>.</a:t>
            </a:r>
          </a:p>
          <a:p>
            <a:r>
              <a:rPr lang="es-PR" dirty="0" smtClean="0">
                <a:latin typeface="Candara" panose="020E0502030303020204" pitchFamily="34" charset="0"/>
              </a:rPr>
              <a:t>La </a:t>
            </a:r>
            <a:r>
              <a:rPr lang="es-PR" dirty="0">
                <a:latin typeface="Candara" panose="020E0502030303020204" pitchFamily="34" charset="0"/>
              </a:rPr>
              <a:t>Palabra es de valor infinitamente mayor a la voz, pero puede ser también nuestro privilegio ser una voz para Él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7198" r="5760" b="7029"/>
          <a:stretch/>
        </p:blipFill>
        <p:spPr>
          <a:xfrm>
            <a:off x="5410200" y="1828800"/>
            <a:ext cx="3733800" cy="5029200"/>
          </a:xfrm>
          <a:prstGeom prst="rect">
            <a:avLst/>
          </a:prstGeom>
        </p:spPr>
      </p:pic>
    </p:spTree>
    <p:extLst>
      <p:ext uri="{BB962C8B-B14F-4D97-AF65-F5344CB8AC3E}">
        <p14:creationId xmlns:p14="http://schemas.microsoft.com/office/powerpoint/2010/main" val="3777744210"/>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060950" cy="4719638"/>
          </a:xfrm>
        </p:spPr>
        <p:txBody>
          <a:bodyPr>
            <a:normAutofit/>
          </a:bodyPr>
          <a:lstStyle/>
          <a:p>
            <a:r>
              <a:rPr lang="es-PR" dirty="0">
                <a:latin typeface="Candara" panose="020E0502030303020204" pitchFamily="34" charset="0"/>
              </a:rPr>
              <a:t>El mensaje de Juan era, </a:t>
            </a:r>
            <a:r>
              <a:rPr lang="es-PR" dirty="0" smtClean="0">
                <a:latin typeface="Candara" panose="020E0502030303020204" pitchFamily="34" charset="0"/>
              </a:rPr>
              <a:t>“Enderezad </a:t>
            </a:r>
            <a:r>
              <a:rPr lang="es-PR" dirty="0">
                <a:latin typeface="Candara" panose="020E0502030303020204" pitchFamily="34" charset="0"/>
              </a:rPr>
              <a:t>el camino del </a:t>
            </a:r>
            <a:r>
              <a:rPr lang="es-PR" dirty="0" smtClean="0">
                <a:latin typeface="Candara" panose="020E0502030303020204" pitchFamily="34" charset="0"/>
              </a:rPr>
              <a:t>Señor”. </a:t>
            </a:r>
          </a:p>
          <a:p>
            <a:r>
              <a:rPr lang="es-PR" dirty="0" smtClean="0">
                <a:latin typeface="Candara" panose="020E0502030303020204" pitchFamily="34" charset="0"/>
              </a:rPr>
              <a:t>En </a:t>
            </a:r>
            <a:r>
              <a:rPr lang="es-PR" dirty="0">
                <a:latin typeface="Candara" panose="020E0502030303020204" pitchFamily="34" charset="0"/>
              </a:rPr>
              <a:t>otras palabras, </a:t>
            </a:r>
            <a:r>
              <a:rPr lang="es-PR" dirty="0" smtClean="0">
                <a:latin typeface="Candara" panose="020E0502030303020204" pitchFamily="34" charset="0"/>
              </a:rPr>
              <a:t>“El </a:t>
            </a:r>
            <a:r>
              <a:rPr lang="es-PR" dirty="0">
                <a:latin typeface="Candara" panose="020E0502030303020204" pitchFamily="34" charset="0"/>
              </a:rPr>
              <a:t>Mesías </a:t>
            </a:r>
            <a:r>
              <a:rPr lang="es-PR" dirty="0" smtClean="0">
                <a:latin typeface="Candara" panose="020E0502030303020204" pitchFamily="34" charset="0"/>
              </a:rPr>
              <a:t>viene”.</a:t>
            </a: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7198" r="5760" b="7029"/>
          <a:stretch/>
        </p:blipFill>
        <p:spPr>
          <a:xfrm>
            <a:off x="5410200" y="1828800"/>
            <a:ext cx="3733800" cy="5029200"/>
          </a:xfrm>
          <a:prstGeom prst="rect">
            <a:avLst/>
          </a:prstGeom>
        </p:spPr>
      </p:pic>
    </p:spTree>
    <p:extLst>
      <p:ext uri="{BB962C8B-B14F-4D97-AF65-F5344CB8AC3E}">
        <p14:creationId xmlns:p14="http://schemas.microsoft.com/office/powerpoint/2010/main" val="3769159902"/>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“Eliminad </a:t>
            </a:r>
            <a:r>
              <a:rPr lang="es-PR" dirty="0">
                <a:latin typeface="Candara" panose="020E0502030303020204" pitchFamily="34" charset="0"/>
              </a:rPr>
              <a:t>todo aquello en vuestras vidas que os estorbarían de recibirle. </a:t>
            </a:r>
            <a:endParaRPr lang="es-PR" dirty="0" smtClean="0">
              <a:latin typeface="Candara" panose="020E0502030303020204" pitchFamily="34" charset="0"/>
            </a:endParaRPr>
          </a:p>
          <a:p>
            <a:r>
              <a:rPr lang="es-PR" dirty="0" smtClean="0">
                <a:latin typeface="Candara" panose="020E0502030303020204" pitchFamily="34" charset="0"/>
              </a:rPr>
              <a:t>Arrepentíos </a:t>
            </a:r>
            <a:r>
              <a:rPr lang="es-PR" dirty="0">
                <a:latin typeface="Candara" panose="020E0502030303020204" pitchFamily="34" charset="0"/>
              </a:rPr>
              <a:t>de vuestros pecados, para que Él pueda venir y reinar sobre vosotros como Rey de </a:t>
            </a:r>
            <a:r>
              <a:rPr lang="es-PR" dirty="0" smtClean="0">
                <a:latin typeface="Candara" panose="020E0502030303020204" pitchFamily="34" charset="0"/>
              </a:rPr>
              <a:t>Israel”.</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7198" r="5760" b="7029"/>
          <a:stretch/>
        </p:blipFill>
        <p:spPr>
          <a:xfrm>
            <a:off x="5410200" y="1828800"/>
            <a:ext cx="3733800" cy="5029200"/>
          </a:xfrm>
          <a:prstGeom prst="rect">
            <a:avLst/>
          </a:prstGeom>
        </p:spPr>
      </p:pic>
    </p:spTree>
    <p:extLst>
      <p:ext uri="{BB962C8B-B14F-4D97-AF65-F5344CB8AC3E}">
        <p14:creationId xmlns:p14="http://schemas.microsoft.com/office/powerpoint/2010/main" val="219737751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1.19 - 51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0" y="188913"/>
            <a:ext cx="9144000" cy="6669087"/>
          </a:xfrm>
        </p:spPr>
        <p:txBody>
          <a:bodyPr/>
          <a:lstStyle/>
          <a:p>
            <a:pPr algn="ctr">
              <a:lnSpc>
                <a:spcPct val="85000"/>
              </a:lnSpc>
              <a:spcBef>
                <a:spcPct val="5000"/>
              </a:spcBef>
              <a:buFontTx/>
              <a:buNone/>
              <a:defRPr/>
            </a:pPr>
            <a:endParaRPr lang="es-DO" b="1" u="sng" dirty="0" smtClean="0">
              <a:latin typeface="Candara" panose="020E0502030303020204" pitchFamily="34" charset="0"/>
            </a:endParaRPr>
          </a:p>
          <a:p>
            <a:pPr algn="ctr">
              <a:lnSpc>
                <a:spcPct val="85000"/>
              </a:lnSpc>
              <a:spcBef>
                <a:spcPct val="5000"/>
              </a:spcBef>
              <a:buFontTx/>
              <a:buNone/>
              <a:defRPr/>
            </a:pPr>
            <a:endParaRPr lang="es-DO" b="1" u="sng" dirty="0" smtClean="0">
              <a:latin typeface="Candara" panose="020E0502030303020204" pitchFamily="34" charset="0"/>
            </a:endParaRPr>
          </a:p>
          <a:p>
            <a:pPr algn="ctr">
              <a:lnSpc>
                <a:spcPct val="85000"/>
              </a:lnSpc>
              <a:spcBef>
                <a:spcPct val="5000"/>
              </a:spcBef>
              <a:buFontTx/>
              <a:buNone/>
              <a:defRPr/>
            </a:pPr>
            <a:endParaRPr lang="es-DO" b="1" u="sng" dirty="0" smtClean="0">
              <a:latin typeface="Candara" panose="020E0502030303020204" pitchFamily="34" charset="0"/>
            </a:endParaRPr>
          </a:p>
          <a:p>
            <a:pPr algn="ctr">
              <a:lnSpc>
                <a:spcPct val="85000"/>
              </a:lnSpc>
              <a:spcBef>
                <a:spcPct val="5000"/>
              </a:spcBef>
              <a:buFontTx/>
              <a:buNone/>
              <a:defRPr/>
            </a:pPr>
            <a:endParaRPr lang="es-DO" b="1" u="sng" dirty="0" smtClean="0">
              <a:latin typeface="Candara" panose="020E0502030303020204" pitchFamily="34" charset="0"/>
            </a:endParaRPr>
          </a:p>
          <a:p>
            <a:pPr algn="ctr">
              <a:lnSpc>
                <a:spcPct val="85000"/>
              </a:lnSpc>
              <a:spcBef>
                <a:spcPct val="5000"/>
              </a:spcBef>
              <a:buFontTx/>
              <a:buNone/>
              <a:defRPr/>
            </a:pPr>
            <a:endParaRPr lang="es-DO" b="1" u="sng" dirty="0" smtClean="0">
              <a:latin typeface="Candara" panose="020E0502030303020204" pitchFamily="34" charset="0"/>
            </a:endParaRPr>
          </a:p>
          <a:p>
            <a:pPr algn="ctr">
              <a:lnSpc>
                <a:spcPct val="85000"/>
              </a:lnSpc>
              <a:spcBef>
                <a:spcPct val="5000"/>
              </a:spcBef>
              <a:buFontTx/>
              <a:buNone/>
              <a:defRPr/>
            </a:pPr>
            <a:endParaRPr lang="es-DO" b="1" u="sng" dirty="0" smtClean="0">
              <a:latin typeface="Candara" panose="020E0502030303020204" pitchFamily="34" charset="0"/>
            </a:endParaRPr>
          </a:p>
          <a:p>
            <a:pPr algn="ctr">
              <a:lnSpc>
                <a:spcPct val="85000"/>
              </a:lnSpc>
              <a:spcBef>
                <a:spcPct val="5000"/>
              </a:spcBef>
              <a:buFontTx/>
              <a:buNone/>
              <a:defRPr/>
            </a:pPr>
            <a:r>
              <a:rPr lang="es-DO" sz="4400" b="1" u="sng" dirty="0" smtClean="0">
                <a:latin typeface="Candara" panose="020E0502030303020204" pitchFamily="34" charset="0"/>
              </a:rPr>
              <a:t>Himno 232 – Cordero</a:t>
            </a:r>
            <a:endParaRPr lang="es-DO" sz="4400" b="1" dirty="0">
              <a:latin typeface="Candara" panose="020E0502030303020204" pitchFamily="34" charset="0"/>
            </a:endParaRPr>
          </a:p>
        </p:txBody>
      </p:sp>
    </p:spTree>
    <p:extLst>
      <p:ext uri="{BB962C8B-B14F-4D97-AF65-F5344CB8AC3E}">
        <p14:creationId xmlns:p14="http://schemas.microsoft.com/office/powerpoint/2010/main" val="393359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980" t="3921" r="2970" b="21471"/>
          <a:stretch/>
        </p:blipFill>
        <p:spPr>
          <a:xfrm>
            <a:off x="18756" y="1600200"/>
            <a:ext cx="9125243" cy="5257800"/>
          </a:xfrm>
          <a:prstGeom prst="rect">
            <a:avLst/>
          </a:prstGeom>
        </p:spPr>
      </p:pic>
    </p:spTree>
    <p:extLst>
      <p:ext uri="{BB962C8B-B14F-4D97-AF65-F5344CB8AC3E}">
        <p14:creationId xmlns:p14="http://schemas.microsoft.com/office/powerpoint/2010/main" val="3124382748"/>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Y los que habían sido enviados eran de los fariseos. Y le preguntaron, y le dijeron: ¿Por qué, pues, bautizas, si tú no eres el Cristo, ni Elías, ni el profeta? Juan les respondió diciendo: Yo bautizo con agua; mas en medio de vosotros está uno a quien vosotros no conocéis. Este es el que viene después de mí, el que es antes de mí, del cual yo no soy digno de desatar la correa del calzado. Estas cosas sucedieron en </a:t>
            </a:r>
            <a:r>
              <a:rPr lang="es-PR" i="1" dirty="0" err="1">
                <a:latin typeface="Candara" panose="020E0502030303020204" pitchFamily="34" charset="0"/>
              </a:rPr>
              <a:t>Betábara</a:t>
            </a:r>
            <a:r>
              <a:rPr lang="es-PR" i="1" dirty="0">
                <a:latin typeface="Candara" panose="020E0502030303020204" pitchFamily="34" charset="0"/>
              </a:rPr>
              <a:t>, al otro lado del Jordán, donde Juan estaba bautizando.</a:t>
            </a:r>
            <a:r>
              <a:rPr lang="es-PR" dirty="0">
                <a:latin typeface="Candara" panose="020E0502030303020204" pitchFamily="34" charset="0"/>
              </a:rPr>
              <a:t>” </a:t>
            </a:r>
            <a:r>
              <a:rPr lang="es-PR" dirty="0">
                <a:solidFill>
                  <a:srgbClr val="FF0000"/>
                </a:solidFill>
                <a:latin typeface="Candara" panose="020E0502030303020204" pitchFamily="34" charset="0"/>
              </a:rPr>
              <a:t>(Juan 1.24–28,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solidFill>
                  <a:srgbClr val="FF0000"/>
                </a:solidFill>
                <a:latin typeface="Candara" panose="020E0502030303020204" pitchFamily="34" charset="0"/>
              </a:rPr>
              <a:t>1:24–25</a:t>
            </a:r>
            <a:r>
              <a:rPr lang="es-PR" dirty="0">
                <a:latin typeface="Candara" panose="020E0502030303020204" pitchFamily="34" charset="0"/>
              </a:rPr>
              <a:t> Los fariseos constituían una estricta secta de los judíos que se gloriaban de su superior conocimiento de la ley y de sus esfuerzos por cumplir los más minuciosos detalles del Antiguo Testamento.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7198" r="5760" b="7029"/>
          <a:stretch/>
        </p:blipFill>
        <p:spPr>
          <a:xfrm>
            <a:off x="5410200" y="1828800"/>
            <a:ext cx="3733800" cy="5029200"/>
          </a:xfrm>
          <a:prstGeom prst="rect">
            <a:avLst/>
          </a:prstGeom>
        </p:spPr>
      </p:pic>
    </p:spTree>
    <p:extLst>
      <p:ext uri="{BB962C8B-B14F-4D97-AF65-F5344CB8AC3E}">
        <p14:creationId xmlns:p14="http://schemas.microsoft.com/office/powerpoint/2010/main" val="398359084"/>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realidad, muchos de ellos eran hipócritas que querían aparecer delante de los demás como religiosos, pero que vivían vidas muy pecaminosas.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5356" r="31406"/>
          <a:stretch/>
        </p:blipFill>
        <p:spPr>
          <a:xfrm>
            <a:off x="5181600" y="1752600"/>
            <a:ext cx="3962400" cy="5105400"/>
          </a:xfrm>
          <a:prstGeom prst="rect">
            <a:avLst/>
          </a:prstGeom>
        </p:spPr>
      </p:pic>
    </p:spTree>
    <p:extLst>
      <p:ext uri="{BB962C8B-B14F-4D97-AF65-F5344CB8AC3E}">
        <p14:creationId xmlns:p14="http://schemas.microsoft.com/office/powerpoint/2010/main" val="201232452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Querían </a:t>
            </a:r>
            <a:r>
              <a:rPr lang="es-PR" dirty="0">
                <a:latin typeface="Candara" panose="020E0502030303020204" pitchFamily="34" charset="0"/>
              </a:rPr>
              <a:t>saber qué autoridad tenía Juan para bautizar si no era una de las importantes personas que ellos habían mencionado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5356" r="31406"/>
          <a:stretch/>
        </p:blipFill>
        <p:spPr>
          <a:xfrm>
            <a:off x="5181600" y="1752600"/>
            <a:ext cx="3962400" cy="5105400"/>
          </a:xfrm>
          <a:prstGeom prst="rect">
            <a:avLst/>
          </a:prstGeom>
        </p:spPr>
      </p:pic>
    </p:spTree>
    <p:extLst>
      <p:ext uri="{BB962C8B-B14F-4D97-AF65-F5344CB8AC3E}">
        <p14:creationId xmlns:p14="http://schemas.microsoft.com/office/powerpoint/2010/main" val="272882533"/>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a:solidFill>
                  <a:srgbClr val="FF0000"/>
                </a:solidFill>
                <a:latin typeface="Candara" panose="020E0502030303020204" pitchFamily="34" charset="0"/>
              </a:rPr>
              <a:t>1:26–27</a:t>
            </a:r>
            <a:r>
              <a:rPr lang="es-PR" dirty="0">
                <a:latin typeface="Candara" panose="020E0502030303020204" pitchFamily="34" charset="0"/>
              </a:rPr>
              <a:t> Yo bautizo con agua, dijo Juan. </a:t>
            </a:r>
          </a:p>
          <a:p>
            <a:r>
              <a:rPr lang="es-PR" dirty="0" smtClean="0">
                <a:latin typeface="Candara" panose="020E0502030303020204" pitchFamily="34" charset="0"/>
              </a:rPr>
              <a:t>Él </a:t>
            </a:r>
            <a:r>
              <a:rPr lang="es-PR" dirty="0">
                <a:latin typeface="Candara" panose="020E0502030303020204" pitchFamily="34" charset="0"/>
              </a:rPr>
              <a:t>no quería que nadie creyese que él era importante. Su tarea era sencillamente preparar a los demás para Cristo.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aquellos que le escuchaban se arrepentían de sus pecados, él los bautizaba con agua como símbolo externo de su cambio interno.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061" t="3312" r="56982" b="22943"/>
          <a:stretch/>
        </p:blipFill>
        <p:spPr>
          <a:xfrm>
            <a:off x="5375513" y="1752600"/>
            <a:ext cx="3768488" cy="5105400"/>
          </a:xfrm>
          <a:prstGeom prst="rect">
            <a:avLst/>
          </a:prstGeom>
        </p:spPr>
      </p:pic>
    </p:spTree>
    <p:extLst>
      <p:ext uri="{BB962C8B-B14F-4D97-AF65-F5344CB8AC3E}">
        <p14:creationId xmlns:p14="http://schemas.microsoft.com/office/powerpoint/2010/main" val="2180984874"/>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latin typeface="Candara" panose="020E0502030303020204" pitchFamily="34" charset="0"/>
              </a:rPr>
              <a:t>En </a:t>
            </a:r>
            <a:r>
              <a:rPr lang="es-PR" dirty="0">
                <a:latin typeface="Candara" panose="020E0502030303020204" pitchFamily="34" charset="0"/>
              </a:rPr>
              <a:t>medio de vosotros está uno a quien vosotros no conocéis, prosiguió Juan, refiriéndose, naturalmente, a Jesús.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fariseos no le reconocieron como el largamente esperado Mesías. </a:t>
            </a:r>
            <a:endParaRPr lang="es-PR" dirty="0" smtClean="0">
              <a:latin typeface="Candara" panose="020E0502030303020204" pitchFamily="34" charset="0"/>
            </a:endParaRPr>
          </a:p>
          <a:p>
            <a:r>
              <a:rPr lang="es-PR" dirty="0" smtClean="0">
                <a:latin typeface="Candara" panose="020E0502030303020204" pitchFamily="34" charset="0"/>
              </a:rPr>
              <a:t>Juan </a:t>
            </a:r>
            <a:r>
              <a:rPr lang="es-PR" dirty="0">
                <a:latin typeface="Candara" panose="020E0502030303020204" pitchFamily="34" charset="0"/>
              </a:rPr>
              <a:t>les estaba diciendo con ello a los fariseos: «No penséis en mí como un gran hombre.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061" t="3312" r="56982" b="22943"/>
          <a:stretch/>
        </p:blipFill>
        <p:spPr>
          <a:xfrm>
            <a:off x="5375513" y="1752600"/>
            <a:ext cx="3768488" cy="5105400"/>
          </a:xfrm>
          <a:prstGeom prst="rect">
            <a:avLst/>
          </a:prstGeom>
        </p:spPr>
      </p:pic>
    </p:spTree>
    <p:extLst>
      <p:ext uri="{BB962C8B-B14F-4D97-AF65-F5344CB8AC3E}">
        <p14:creationId xmlns:p14="http://schemas.microsoft.com/office/powerpoint/2010/main" val="3648781834"/>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Hay </a:t>
            </a:r>
            <a:r>
              <a:rPr lang="es-PR" dirty="0">
                <a:latin typeface="Candara" panose="020E0502030303020204" pitchFamily="34" charset="0"/>
              </a:rPr>
              <a:t>Uno a quien deberíais estar prestando atención, y es el Señor Jesús; pero es uno a quien vosotros no conocéis en su verdadera identidad».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es Aquel que es digno.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vino después de Juan el Bautista, pero es Él quien merece toda alabanza y preeminencia.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1822" t="3921" r="35555" b="21471"/>
          <a:stretch/>
        </p:blipFill>
        <p:spPr>
          <a:xfrm>
            <a:off x="5181601" y="1752600"/>
            <a:ext cx="3962400" cy="5105400"/>
          </a:xfrm>
          <a:prstGeom prst="rect">
            <a:avLst/>
          </a:prstGeom>
        </p:spPr>
      </p:pic>
    </p:spTree>
    <p:extLst>
      <p:ext uri="{BB962C8B-B14F-4D97-AF65-F5344CB8AC3E}">
        <p14:creationId xmlns:p14="http://schemas.microsoft.com/office/powerpoint/2010/main" val="1246487548"/>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Era </a:t>
            </a:r>
            <a:r>
              <a:rPr lang="es-PR" dirty="0">
                <a:latin typeface="Candara" panose="020E0502030303020204" pitchFamily="34" charset="0"/>
              </a:rPr>
              <a:t>deber de un esclavo o siervo desatar las correas de las sandalias de su amo.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Juan no se consideraba digno de efectuar un servicio tan humilde y bajo para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980" t="6084" r="58334" b="21471"/>
          <a:stretch/>
        </p:blipFill>
        <p:spPr>
          <a:xfrm>
            <a:off x="5334001" y="1752600"/>
            <a:ext cx="3809999" cy="5105400"/>
          </a:xfrm>
          <a:prstGeom prst="rect">
            <a:avLst/>
          </a:prstGeom>
        </p:spPr>
      </p:pic>
    </p:spTree>
    <p:extLst>
      <p:ext uri="{BB962C8B-B14F-4D97-AF65-F5344CB8AC3E}">
        <p14:creationId xmlns:p14="http://schemas.microsoft.com/office/powerpoint/2010/main" val="356447379"/>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El siguiente día vio Juan a Jesús que venía a él, y dijo: He aquí el Cordero de Dios, que quita el pecado del mundo.</a:t>
            </a:r>
            <a:r>
              <a:rPr lang="es-PR" sz="3600" dirty="0">
                <a:latin typeface="Candara" panose="020E0502030303020204" pitchFamily="34" charset="0"/>
              </a:rPr>
              <a:t>” </a:t>
            </a:r>
            <a:r>
              <a:rPr lang="es-PR" sz="3600" dirty="0">
                <a:solidFill>
                  <a:srgbClr val="FF0000"/>
                </a:solidFill>
                <a:latin typeface="Candara" panose="020E0502030303020204" pitchFamily="34" charset="0"/>
              </a:rPr>
              <a:t>(Juan 1.29,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bautismo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1.24-28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lnSpcReduction="10000"/>
          </a:bodyPr>
          <a:lstStyle/>
          <a:p>
            <a:r>
              <a:rPr lang="es-PR" dirty="0">
                <a:solidFill>
                  <a:srgbClr val="FF0000"/>
                </a:solidFill>
                <a:latin typeface="Candara" panose="020E0502030303020204" pitchFamily="34" charset="0"/>
              </a:rPr>
              <a:t>1:28</a:t>
            </a:r>
            <a:r>
              <a:rPr lang="es-PR" dirty="0">
                <a:latin typeface="Candara" panose="020E0502030303020204" pitchFamily="34" charset="0"/>
              </a:rPr>
              <a:t> No se conoce la situación exacta de </a:t>
            </a:r>
            <a:r>
              <a:rPr lang="es-PR" dirty="0" err="1">
                <a:latin typeface="Candara" panose="020E0502030303020204" pitchFamily="34" charset="0"/>
              </a:rPr>
              <a:t>Betábara</a:t>
            </a:r>
            <a:r>
              <a:rPr lang="es-PR" dirty="0">
                <a:latin typeface="Candara" panose="020E0502030303020204" pitchFamily="34" charset="0"/>
              </a:rPr>
              <a:t> (o Betania, </a:t>
            </a:r>
            <a:r>
              <a:rPr lang="es-PR" dirty="0" smtClean="0">
                <a:latin typeface="Candara" panose="020E0502030303020204" pitchFamily="34" charset="0"/>
              </a:rPr>
              <a:t>según algunos intérpretes). </a:t>
            </a:r>
          </a:p>
          <a:p>
            <a:r>
              <a:rPr lang="es-PR" dirty="0" smtClean="0">
                <a:latin typeface="Candara" panose="020E0502030303020204" pitchFamily="34" charset="0"/>
              </a:rPr>
              <a:t>Pero </a:t>
            </a:r>
            <a:r>
              <a:rPr lang="es-PR" dirty="0">
                <a:latin typeface="Candara" panose="020E0502030303020204" pitchFamily="34" charset="0"/>
              </a:rPr>
              <a:t>sí se sabe que era un lugar al este del río Jordán.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aceptamos la lectura Betania, no puede ser la Betania cercana a Jerusalén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2842" r="30637"/>
          <a:stretch/>
        </p:blipFill>
        <p:spPr>
          <a:xfrm>
            <a:off x="5334000" y="1813203"/>
            <a:ext cx="3810000" cy="5055632"/>
          </a:xfrm>
          <a:prstGeom prst="rect">
            <a:avLst/>
          </a:prstGeom>
        </p:spPr>
      </p:pic>
    </p:spTree>
    <p:extLst>
      <p:ext uri="{BB962C8B-B14F-4D97-AF65-F5344CB8AC3E}">
        <p14:creationId xmlns:p14="http://schemas.microsoft.com/office/powerpoint/2010/main" val="2419805125"/>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0" y="188913"/>
            <a:ext cx="9144000" cy="6669087"/>
          </a:xfrm>
        </p:spPr>
        <p:txBody>
          <a:bodyPr/>
          <a:lstStyle/>
          <a:p>
            <a:pPr algn="ctr" eaLnBrk="1" hangingPunct="1">
              <a:spcBef>
                <a:spcPct val="5000"/>
              </a:spcBef>
              <a:buFontTx/>
              <a:buNone/>
              <a:defRPr/>
            </a:pPr>
            <a:endParaRPr lang="es-DO" sz="2800" b="1" u="sng" dirty="0" smtClean="0">
              <a:latin typeface="Candara" panose="020E0502030303020204" pitchFamily="34" charset="0"/>
            </a:endParaRPr>
          </a:p>
          <a:p>
            <a:pPr algn="ctr" eaLnBrk="1" hangingPunct="1">
              <a:spcBef>
                <a:spcPct val="5000"/>
              </a:spcBef>
              <a:buFontTx/>
              <a:buNone/>
              <a:defRPr/>
            </a:pPr>
            <a:endParaRPr lang="es-DO" sz="2800" b="1" u="sng" dirty="0" smtClean="0">
              <a:latin typeface="Candara" panose="020E0502030303020204" pitchFamily="34" charset="0"/>
            </a:endParaRPr>
          </a:p>
          <a:p>
            <a:pPr algn="ctr" eaLnBrk="1" hangingPunct="1">
              <a:spcBef>
                <a:spcPct val="5000"/>
              </a:spcBef>
              <a:buFontTx/>
              <a:buNone/>
              <a:defRPr/>
            </a:pPr>
            <a:endParaRPr lang="es-DO" sz="2800" b="1" u="sng" dirty="0" smtClean="0">
              <a:latin typeface="Candara" panose="020E0502030303020204" pitchFamily="34" charset="0"/>
            </a:endParaRPr>
          </a:p>
          <a:p>
            <a:pPr algn="ctr" eaLnBrk="1" hangingPunct="1">
              <a:spcBef>
                <a:spcPct val="5000"/>
              </a:spcBef>
              <a:buFontTx/>
              <a:buNone/>
              <a:defRPr/>
            </a:pPr>
            <a:endParaRPr lang="es-DO" sz="2800" b="1" u="sng" dirty="0" smtClean="0">
              <a:latin typeface="Candara" panose="020E0502030303020204" pitchFamily="34" charset="0"/>
            </a:endParaRPr>
          </a:p>
          <a:p>
            <a:pPr algn="ctr" eaLnBrk="1" hangingPunct="1">
              <a:spcBef>
                <a:spcPct val="5000"/>
              </a:spcBef>
              <a:buFontTx/>
              <a:buNone/>
              <a:defRPr/>
            </a:pPr>
            <a:endParaRPr lang="es-DO" sz="2800" b="1" u="sng" dirty="0" smtClean="0">
              <a:latin typeface="Candara" panose="020E0502030303020204" pitchFamily="34" charset="0"/>
            </a:endParaRPr>
          </a:p>
          <a:p>
            <a:pPr algn="ctr" eaLnBrk="1" hangingPunct="1">
              <a:spcBef>
                <a:spcPct val="5000"/>
              </a:spcBef>
              <a:buFontTx/>
              <a:buNone/>
              <a:defRPr/>
            </a:pPr>
            <a:endParaRPr lang="es-DO" sz="2800" b="1" u="sng" dirty="0" smtClean="0">
              <a:latin typeface="Candara" panose="020E0502030303020204" pitchFamily="34" charset="0"/>
            </a:endParaRPr>
          </a:p>
          <a:p>
            <a:pPr algn="ctr" eaLnBrk="1" hangingPunct="1">
              <a:spcBef>
                <a:spcPct val="5000"/>
              </a:spcBef>
              <a:buFontTx/>
              <a:buNone/>
              <a:defRPr/>
            </a:pPr>
            <a:r>
              <a:rPr lang="es-DO" sz="3600" b="1" u="sng" dirty="0" smtClean="0">
                <a:latin typeface="Candara" panose="020E0502030303020204" pitchFamily="34" charset="0"/>
              </a:rPr>
              <a:t>Himno 144 – Cordero de Gloria</a:t>
            </a:r>
            <a:endParaRPr lang="es-ES" sz="3600" b="1" dirty="0" smtClean="0">
              <a:latin typeface="Candara" panose="020E0502030303020204" pitchFamily="34" charset="0"/>
            </a:endParaRPr>
          </a:p>
        </p:txBody>
      </p:sp>
    </p:spTree>
    <p:extLst>
      <p:ext uri="{BB962C8B-B14F-4D97-AF65-F5344CB8AC3E}">
        <p14:creationId xmlns:p14="http://schemas.microsoft.com/office/powerpoint/2010/main" val="2933331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srcRect b="24317"/>
          <a:stretch/>
        </p:blipFill>
        <p:spPr>
          <a:xfrm>
            <a:off x="-8999" y="1676401"/>
            <a:ext cx="9144793" cy="5181599"/>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El siguiente día vio Juan a Jesús que venía a él, y dijo: He aquí el Cordero de Dios, que quita el pecado del mundo</a:t>
            </a:r>
            <a:r>
              <a:rPr lang="es-PR" i="1" dirty="0" smtClean="0">
                <a:latin typeface="Candara" panose="020E0502030303020204" pitchFamily="34" charset="0"/>
              </a:rPr>
              <a:t>. Este </a:t>
            </a:r>
            <a:r>
              <a:rPr lang="es-PR" i="1" dirty="0">
                <a:latin typeface="Candara" panose="020E0502030303020204" pitchFamily="34" charset="0"/>
              </a:rPr>
              <a:t>es aquel de quien yo dije: Después de mí viene un varón, el cual es antes de mí; porque era primero que yo</a:t>
            </a:r>
            <a:r>
              <a:rPr lang="es-PR" i="1" dirty="0" smtClean="0">
                <a:latin typeface="Candara" panose="020E0502030303020204" pitchFamily="34" charset="0"/>
              </a:rPr>
              <a:t>. Y </a:t>
            </a:r>
            <a:r>
              <a:rPr lang="es-PR" i="1" dirty="0">
                <a:latin typeface="Candara" panose="020E0502030303020204" pitchFamily="34" charset="0"/>
              </a:rPr>
              <a:t>yo no le conocía; mas para que fuese manifestado a Israel, por esto vine yo bautizando con </a:t>
            </a:r>
            <a:r>
              <a:rPr lang="es-PR" i="1" dirty="0" smtClean="0">
                <a:latin typeface="Candara" panose="020E0502030303020204" pitchFamily="34" charset="0"/>
              </a:rPr>
              <a:t>agua…”</a:t>
            </a:r>
            <a:endParaRPr lang="es-PR" dirty="0">
              <a:latin typeface="Candara" panose="020E0502030303020204" pitchFamily="34" charset="0"/>
            </a:endParaRPr>
          </a:p>
        </p:txBody>
      </p:sp>
    </p:spTree>
    <p:extLst>
      <p:ext uri="{BB962C8B-B14F-4D97-AF65-F5344CB8AC3E}">
        <p14:creationId xmlns:p14="http://schemas.microsoft.com/office/powerpoint/2010/main" val="1594213484"/>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…dio </a:t>
            </a:r>
            <a:r>
              <a:rPr lang="es-PR" i="1" dirty="0">
                <a:latin typeface="Candara" panose="020E0502030303020204" pitchFamily="34" charset="0"/>
              </a:rPr>
              <a:t>Juan testimonio, diciendo: Vi al Espíritu que descendía del cielo como paloma, y permaneció sobre él</a:t>
            </a:r>
            <a:r>
              <a:rPr lang="es-PR" i="1" dirty="0" smtClean="0">
                <a:latin typeface="Candara" panose="020E0502030303020204" pitchFamily="34" charset="0"/>
              </a:rPr>
              <a:t>. Y </a:t>
            </a:r>
            <a:r>
              <a:rPr lang="es-PR" i="1" dirty="0">
                <a:latin typeface="Candara" panose="020E0502030303020204" pitchFamily="34" charset="0"/>
              </a:rPr>
              <a:t>yo no le conocía; pero el que me envió a bautizar con agua, aquél me dijo: Sobre quien veas descender el Espíritu y que permanece sobre él, ése es el que bautiza con el Espíritu Santo</a:t>
            </a:r>
            <a:r>
              <a:rPr lang="es-PR" i="1" dirty="0" smtClean="0">
                <a:latin typeface="Candara" panose="020E0502030303020204" pitchFamily="34" charset="0"/>
              </a:rPr>
              <a:t>. Y </a:t>
            </a:r>
            <a:r>
              <a:rPr lang="es-PR" i="1" dirty="0">
                <a:latin typeface="Candara" panose="020E0502030303020204" pitchFamily="34" charset="0"/>
              </a:rPr>
              <a:t>yo le vi, y he dado testimonio de que éste es el Hijo de Dios.</a:t>
            </a:r>
            <a:r>
              <a:rPr lang="es-PR" dirty="0">
                <a:latin typeface="Candara" panose="020E0502030303020204" pitchFamily="34" charset="0"/>
              </a:rPr>
              <a:t>” </a:t>
            </a:r>
            <a:r>
              <a:rPr lang="es-PR" dirty="0">
                <a:solidFill>
                  <a:srgbClr val="FF0000"/>
                </a:solidFill>
                <a:latin typeface="Candara" panose="020E0502030303020204" pitchFamily="34" charset="0"/>
              </a:rPr>
              <a:t>(Juan 1.29–34, RVR60) </a:t>
            </a:r>
          </a:p>
        </p:txBody>
      </p:sp>
    </p:spTree>
    <p:extLst>
      <p:ext uri="{BB962C8B-B14F-4D97-AF65-F5344CB8AC3E}">
        <p14:creationId xmlns:p14="http://schemas.microsoft.com/office/powerpoint/2010/main" val="3240459841"/>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solidFill>
                  <a:srgbClr val="FF0000"/>
                </a:solidFill>
                <a:latin typeface="Candara" panose="020E0502030303020204" pitchFamily="34" charset="0"/>
              </a:rPr>
              <a:t>1:29</a:t>
            </a:r>
            <a:r>
              <a:rPr lang="es-PR" dirty="0">
                <a:latin typeface="Candara" panose="020E0502030303020204" pitchFamily="34" charset="0"/>
              </a:rPr>
              <a:t> Al día siguiente después de la visita de los fariseos de Jerusalén, Juan alzó los ojos y vio a Jesús que venía hacia él.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la emoción y entusiasmo del momento, exclamó: He ahí el Cordero de Dios, que quita el pecado del mundo.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12848" t="-174" r="40899" b="24491"/>
          <a:stretch/>
        </p:blipFill>
        <p:spPr>
          <a:xfrm>
            <a:off x="5047457" y="1813781"/>
            <a:ext cx="4114801" cy="5040807"/>
          </a:xfrm>
          <a:prstGeom prst="rect">
            <a:avLst/>
          </a:prstGeom>
        </p:spPr>
      </p:pic>
    </p:spTree>
    <p:extLst>
      <p:ext uri="{BB962C8B-B14F-4D97-AF65-F5344CB8AC3E}">
        <p14:creationId xmlns:p14="http://schemas.microsoft.com/office/powerpoint/2010/main" val="4245753895"/>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smtClean="0">
                <a:latin typeface="Candara" panose="020E0502030303020204" pitchFamily="34" charset="0"/>
              </a:rPr>
              <a:t>Entre </a:t>
            </a:r>
            <a:r>
              <a:rPr lang="es-PR" dirty="0">
                <a:latin typeface="Candara" panose="020E0502030303020204" pitchFamily="34" charset="0"/>
              </a:rPr>
              <a:t>los judíos, el cordero era un animal empleado en los sacrificios.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había enseñado a Su pueblo escogido a inmolar un cordero y a rociar su sangre como sacrificio.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cordero era inmolado como sustituto, y su sangre era derramada para que los pecados fuesen perdonados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34000" y="1822174"/>
            <a:ext cx="3776870" cy="5035826"/>
          </a:xfrm>
          <a:prstGeom prst="rect">
            <a:avLst/>
          </a:prstGeom>
        </p:spPr>
      </p:pic>
    </p:spTree>
    <p:extLst>
      <p:ext uri="{BB962C8B-B14F-4D97-AF65-F5344CB8AC3E}">
        <p14:creationId xmlns:p14="http://schemas.microsoft.com/office/powerpoint/2010/main" val="382506792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latin typeface="Candara" panose="020E0502030303020204" pitchFamily="34" charset="0"/>
              </a:rPr>
              <a:t>Sin embargo, la sangre de los corderos inmolados durante el periodo del AT no quitaba los pecados. </a:t>
            </a:r>
            <a:endParaRPr lang="es-PR" dirty="0" smtClean="0">
              <a:latin typeface="Candara" panose="020E0502030303020204" pitchFamily="34" charset="0"/>
            </a:endParaRPr>
          </a:p>
          <a:p>
            <a:r>
              <a:rPr lang="es-PR" dirty="0" smtClean="0">
                <a:latin typeface="Candara" panose="020E0502030303020204" pitchFamily="34" charset="0"/>
              </a:rPr>
              <a:t>Aquellos </a:t>
            </a:r>
            <a:r>
              <a:rPr lang="es-PR" dirty="0">
                <a:latin typeface="Candara" panose="020E0502030303020204" pitchFamily="34" charset="0"/>
              </a:rPr>
              <a:t>corderos eran imágenes o tipos, señalando hacia el hecho de que Dios proveería un día un Cordero que realmente quitaría el pecado.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334000" y="1822174"/>
            <a:ext cx="3776870" cy="5035826"/>
          </a:xfrm>
          <a:prstGeom prst="rect">
            <a:avLst/>
          </a:prstGeom>
        </p:spPr>
      </p:pic>
    </p:spTree>
    <p:extLst>
      <p:ext uri="{BB962C8B-B14F-4D97-AF65-F5344CB8AC3E}">
        <p14:creationId xmlns:p14="http://schemas.microsoft.com/office/powerpoint/2010/main" val="1162709888"/>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A </a:t>
            </a:r>
            <a:r>
              <a:rPr lang="es-PR" dirty="0">
                <a:latin typeface="Candara" panose="020E0502030303020204" pitchFamily="34" charset="0"/>
              </a:rPr>
              <a:t>lo largo de los siglos, los judíos piadosos habían esperado la venida de este Cordero. </a:t>
            </a:r>
            <a:endParaRPr lang="es-PR" dirty="0" smtClean="0">
              <a:latin typeface="Candara" panose="020E0502030303020204" pitchFamily="34" charset="0"/>
            </a:endParaRPr>
          </a:p>
          <a:p>
            <a:r>
              <a:rPr lang="es-PR" dirty="0" smtClean="0">
                <a:latin typeface="Candara" panose="020E0502030303020204" pitchFamily="34" charset="0"/>
              </a:rPr>
              <a:t>Finalmente </a:t>
            </a:r>
            <a:r>
              <a:rPr lang="es-PR" dirty="0">
                <a:latin typeface="Candara" panose="020E0502030303020204" pitchFamily="34" charset="0"/>
              </a:rPr>
              <a:t>había llegado el tiempo, y Juan el Bautista anunció triunfal la llegada del verdadero Cordero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2848" t="-174" r="40899" b="24491"/>
          <a:stretch/>
        </p:blipFill>
        <p:spPr>
          <a:xfrm>
            <a:off x="5047457" y="1813781"/>
            <a:ext cx="4114801" cy="5040807"/>
          </a:xfrm>
          <a:prstGeom prst="rect">
            <a:avLst/>
          </a:prstGeom>
        </p:spPr>
      </p:pic>
    </p:spTree>
    <p:extLst>
      <p:ext uri="{BB962C8B-B14F-4D97-AF65-F5344CB8AC3E}">
        <p14:creationId xmlns:p14="http://schemas.microsoft.com/office/powerpoint/2010/main" val="819421437"/>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a:latin typeface="Candara" panose="020E0502030303020204" pitchFamily="34" charset="0"/>
              </a:rPr>
              <a:t>Cuando dijo que Jesús quita el pecado del mundo, no se refería a que por ello mismo queden perdonados los pecados de todos.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muerte de Cristo tuvo un valor suficiente para pagar los pecados de todo el mundo, pero sólo aquellos pecadores que reciben al Señor Jesús como Salvador son perdonados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538" t="3422" r="40496" b="3392"/>
          <a:stretch/>
        </p:blipFill>
        <p:spPr>
          <a:xfrm>
            <a:off x="5029200" y="1828800"/>
            <a:ext cx="4114800" cy="5029200"/>
          </a:xfrm>
          <a:prstGeom prst="rect">
            <a:avLst/>
          </a:prstGeom>
        </p:spPr>
      </p:pic>
    </p:spTree>
    <p:extLst>
      <p:ext uri="{BB962C8B-B14F-4D97-AF65-F5344CB8AC3E}">
        <p14:creationId xmlns:p14="http://schemas.microsoft.com/office/powerpoint/2010/main" val="81826605"/>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85000" lnSpcReduction="20000"/>
          </a:bodyPr>
          <a:lstStyle/>
          <a:p>
            <a:r>
              <a:rPr lang="es-PR" sz="3600" dirty="0" smtClean="0">
                <a:latin typeface="Candara" pitchFamily="34" charset="0"/>
                <a:cs typeface="Calibri" pitchFamily="34" charset="0"/>
              </a:rPr>
              <a:t>El testimonio de Juan</a:t>
            </a:r>
            <a:endParaRPr lang="es-PR" sz="3600" noProof="0" dirty="0" smtClean="0">
              <a:latin typeface="Candara" pitchFamily="34" charset="0"/>
              <a:cs typeface="Calibri" pitchFamily="34" charset="0"/>
            </a:endParaRPr>
          </a:p>
          <a:p>
            <a:pPr lvl="1"/>
            <a:r>
              <a:rPr lang="es-PR" sz="3300" noProof="0" dirty="0" smtClean="0">
                <a:solidFill>
                  <a:srgbClr val="FF0000"/>
                </a:solidFill>
                <a:latin typeface="Candara" pitchFamily="34" charset="0"/>
                <a:ea typeface="+mn-ea"/>
                <a:cs typeface="Calibri" pitchFamily="34" charset="0"/>
              </a:rPr>
              <a:t>Juan 1.19-23</a:t>
            </a:r>
          </a:p>
          <a:p>
            <a:r>
              <a:rPr lang="es-PR" sz="3600" dirty="0" smtClean="0">
                <a:latin typeface="Candara" pitchFamily="34" charset="0"/>
                <a:cs typeface="Calibri" pitchFamily="34" charset="0"/>
              </a:rPr>
              <a:t>El bautismo de Juan</a:t>
            </a:r>
            <a:endParaRPr lang="es-PR" sz="3600" dirty="0">
              <a:latin typeface="Candara" pitchFamily="34" charset="0"/>
              <a:cs typeface="Calibri" pitchFamily="34" charset="0"/>
            </a:endParaRPr>
          </a:p>
          <a:p>
            <a:pPr lvl="1"/>
            <a:r>
              <a:rPr lang="es-PR" sz="3300" dirty="0" smtClean="0">
                <a:solidFill>
                  <a:srgbClr val="FF0000"/>
                </a:solidFill>
                <a:latin typeface="Candara" pitchFamily="34" charset="0"/>
                <a:cs typeface="Calibri" pitchFamily="34" charset="0"/>
              </a:rPr>
              <a:t>Juan 1.24-28</a:t>
            </a:r>
          </a:p>
          <a:p>
            <a:r>
              <a:rPr lang="es-PR" sz="3600" dirty="0" smtClean="0">
                <a:latin typeface="Candara" pitchFamily="34" charset="0"/>
                <a:cs typeface="Calibri" pitchFamily="34" charset="0"/>
              </a:rPr>
              <a:t>“¡He aquí el Cordero de Dios!”</a:t>
            </a:r>
          </a:p>
          <a:p>
            <a:pPr lvl="1"/>
            <a:r>
              <a:rPr lang="es-PR" sz="3300" dirty="0">
                <a:solidFill>
                  <a:srgbClr val="FF0000"/>
                </a:solidFill>
                <a:latin typeface="Candara" pitchFamily="34" charset="0"/>
                <a:cs typeface="Calibri" pitchFamily="34" charset="0"/>
              </a:rPr>
              <a:t>Juan 1.29-34</a:t>
            </a:r>
          </a:p>
          <a:p>
            <a:r>
              <a:rPr lang="es-PR" sz="3600" dirty="0">
                <a:latin typeface="Candara" pitchFamily="34" charset="0"/>
                <a:cs typeface="Calibri" pitchFamily="34" charset="0"/>
              </a:rPr>
              <a:t>El llamamiento de Andrés, Juan y </a:t>
            </a:r>
            <a:r>
              <a:rPr lang="es-PR" sz="3600" dirty="0" smtClean="0">
                <a:latin typeface="Candara" pitchFamily="34" charset="0"/>
                <a:cs typeface="Calibri" pitchFamily="34" charset="0"/>
              </a:rPr>
              <a:t>Pedro</a:t>
            </a:r>
          </a:p>
          <a:p>
            <a:pPr lvl="1"/>
            <a:r>
              <a:rPr lang="es-PR" sz="3300" dirty="0">
                <a:solidFill>
                  <a:srgbClr val="FF0000"/>
                </a:solidFill>
                <a:latin typeface="Candara" pitchFamily="34" charset="0"/>
                <a:cs typeface="Calibri" pitchFamily="34" charset="0"/>
              </a:rPr>
              <a:t>Juan 1.35-42</a:t>
            </a:r>
          </a:p>
          <a:p>
            <a:r>
              <a:rPr lang="es-PR" sz="3600" dirty="0">
                <a:latin typeface="Candara" pitchFamily="34" charset="0"/>
                <a:cs typeface="Calibri" pitchFamily="34" charset="0"/>
              </a:rPr>
              <a:t>El llamamiento de Felipe y de </a:t>
            </a:r>
            <a:r>
              <a:rPr lang="es-PR" sz="3600" dirty="0" smtClean="0">
                <a:latin typeface="Candara" pitchFamily="34" charset="0"/>
                <a:cs typeface="Calibri" pitchFamily="34" charset="0"/>
              </a:rPr>
              <a:t>Natanael</a:t>
            </a:r>
          </a:p>
          <a:p>
            <a:pPr lvl="1"/>
            <a:r>
              <a:rPr lang="es-PR" sz="3300" dirty="0">
                <a:solidFill>
                  <a:srgbClr val="FF0000"/>
                </a:solidFill>
                <a:latin typeface="Candara" pitchFamily="34" charset="0"/>
                <a:cs typeface="Calibri" pitchFamily="34" charset="0"/>
              </a:rPr>
              <a:t>Juan 1.43-51</a:t>
            </a:r>
          </a:p>
          <a:p>
            <a:pPr lvl="1"/>
            <a:endParaRPr lang="es-PR" sz="32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Este versículo (</a:t>
            </a:r>
            <a:r>
              <a:rPr lang="es-PR" dirty="0" smtClean="0">
                <a:solidFill>
                  <a:srgbClr val="FF0000"/>
                </a:solidFill>
                <a:latin typeface="Candara" panose="020E0502030303020204" pitchFamily="34" charset="0"/>
              </a:rPr>
              <a:t>v. 29</a:t>
            </a:r>
            <a:r>
              <a:rPr lang="es-PR" dirty="0" smtClean="0">
                <a:latin typeface="Candara" panose="020E0502030303020204" pitchFamily="34" charset="0"/>
              </a:rPr>
              <a:t>) establece </a:t>
            </a:r>
            <a:r>
              <a:rPr lang="es-PR" dirty="0">
                <a:latin typeface="Candara" panose="020E0502030303020204" pitchFamily="34" charset="0"/>
              </a:rPr>
              <a:t>la excelencia de la expiación </a:t>
            </a:r>
            <a:r>
              <a:rPr lang="es-PR" dirty="0" smtClean="0">
                <a:latin typeface="Candara" panose="020E0502030303020204" pitchFamily="34" charset="0"/>
              </a:rPr>
              <a:t>hecha por Cristo:</a:t>
            </a:r>
            <a:endParaRPr lang="es-PR" dirty="0">
              <a:latin typeface="Candara" panose="020E0502030303020204" pitchFamily="34" charset="0"/>
            </a:endParaRPr>
          </a:p>
          <a:p>
            <a:pPr lvl="1"/>
            <a:r>
              <a:rPr lang="es-PR" dirty="0" smtClean="0">
                <a:latin typeface="Candara" panose="020E0502030303020204" pitchFamily="34" charset="0"/>
              </a:rPr>
              <a:t>Es </a:t>
            </a:r>
            <a:r>
              <a:rPr lang="es-PR" dirty="0">
                <a:latin typeface="Candara" panose="020E0502030303020204" pitchFamily="34" charset="0"/>
              </a:rPr>
              <a:t>supereminente por la naturaleza de la víctima. En tanto que los sacrificios del judaísmo eran corderos irracionales, el sacrificio del cristianismo es el Cordero de Dios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085259360"/>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lnSpcReduction="10000"/>
          </a:bodyPr>
          <a:lstStyle/>
          <a:p>
            <a:pPr lvl="1"/>
            <a:r>
              <a:rPr lang="es-PR" dirty="0" smtClean="0">
                <a:latin typeface="Candara" panose="020E0502030303020204" pitchFamily="34" charset="0"/>
              </a:rPr>
              <a:t>Es </a:t>
            </a:r>
            <a:r>
              <a:rPr lang="es-PR" dirty="0">
                <a:latin typeface="Candara" panose="020E0502030303020204" pitchFamily="34" charset="0"/>
              </a:rPr>
              <a:t>supereminente por la eficacia de la obra. Mientras que los sacrificios sólo rememoraban el pecado, año tras año, el sacrificio de Cristo quitó el pecado. «Se ha manifestado una vez para siempre por el sacrificio de sí mismo para quitar de en medio el pecado» (</a:t>
            </a:r>
            <a:r>
              <a:rPr lang="es-PR" dirty="0" smtClean="0">
                <a:solidFill>
                  <a:srgbClr val="FF0000"/>
                </a:solidFill>
                <a:latin typeface="Candara" panose="020E0502030303020204" pitchFamily="34" charset="0"/>
              </a:rPr>
              <a:t>Hebreos </a:t>
            </a:r>
            <a:r>
              <a:rPr lang="es-PR" dirty="0">
                <a:solidFill>
                  <a:srgbClr val="FF0000"/>
                </a:solidFill>
                <a:latin typeface="Candara" panose="020E0502030303020204" pitchFamily="34" charset="0"/>
              </a:rPr>
              <a:t>9:26</a:t>
            </a:r>
            <a:r>
              <a:rPr lang="es-PR" dirty="0">
                <a:latin typeface="Candara" panose="020E0502030303020204" pitchFamily="34" charset="0"/>
              </a:rPr>
              <a:t>).</a:t>
            </a:r>
          </a:p>
          <a:p>
            <a:pPr lvl="1"/>
            <a:r>
              <a:rPr lang="es-PR" dirty="0" smtClean="0">
                <a:latin typeface="Candara" panose="020E0502030303020204" pitchFamily="34" charset="0"/>
              </a:rPr>
              <a:t>Es </a:t>
            </a:r>
            <a:r>
              <a:rPr lang="es-PR" dirty="0">
                <a:latin typeface="Candara" panose="020E0502030303020204" pitchFamily="34" charset="0"/>
              </a:rPr>
              <a:t>supereminente en el alcance de su operación. Mientras que los sacrificios judaicos sólo tenían como objeto el bien de una nación, el sacrificio de Cristo tiene como beneficiarios a todas las naciones: «Quita el pecado del mundo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647975793"/>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solidFill>
                  <a:srgbClr val="FF0000"/>
                </a:solidFill>
                <a:latin typeface="Candara" panose="020E0502030303020204" pitchFamily="34" charset="0"/>
              </a:rPr>
              <a:t>1:30–31</a:t>
            </a:r>
            <a:r>
              <a:rPr lang="es-PR" dirty="0" smtClean="0">
                <a:latin typeface="Candara" panose="020E0502030303020204" pitchFamily="34" charset="0"/>
              </a:rPr>
              <a:t> Juan </a:t>
            </a:r>
            <a:r>
              <a:rPr lang="es-PR" dirty="0">
                <a:latin typeface="Candara" panose="020E0502030303020204" pitchFamily="34" charset="0"/>
              </a:rPr>
              <a:t>nunca se cansaba de recordarle a la gente que él estaba sólo preparando el camino para Alguien que venía y que era mayor que él mismo.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era mayor que Juan hasta el mismo punto en que Dios es mayor que el hombre.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12848" t="-174" r="40899" b="24491"/>
          <a:stretch/>
        </p:blipFill>
        <p:spPr>
          <a:xfrm>
            <a:off x="5047457" y="1813781"/>
            <a:ext cx="4114801" cy="5040807"/>
          </a:xfrm>
          <a:prstGeom prst="rect">
            <a:avLst/>
          </a:prstGeom>
        </p:spPr>
      </p:pic>
    </p:spTree>
    <p:extLst>
      <p:ext uri="{BB962C8B-B14F-4D97-AF65-F5344CB8AC3E}">
        <p14:creationId xmlns:p14="http://schemas.microsoft.com/office/powerpoint/2010/main" val="1545498032"/>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latin typeface="Candara" panose="020E0502030303020204" pitchFamily="34" charset="0"/>
              </a:rPr>
              <a:t>Juan </a:t>
            </a:r>
            <a:r>
              <a:rPr lang="es-PR" dirty="0">
                <a:latin typeface="Candara" panose="020E0502030303020204" pitchFamily="34" charset="0"/>
              </a:rPr>
              <a:t>había nacido unos pocos meses antes que Jesús, pero Jesús había existido desde toda la eternidad.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Juan dijo: Yo no le conocía, no se refería necesariamente a que nunca le hubiese visto antes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2848" t="-174" r="40899" b="24491"/>
          <a:stretch/>
        </p:blipFill>
        <p:spPr>
          <a:xfrm>
            <a:off x="5047457" y="1813781"/>
            <a:ext cx="4114801" cy="5040807"/>
          </a:xfrm>
          <a:prstGeom prst="rect">
            <a:avLst/>
          </a:prstGeom>
        </p:spPr>
      </p:pic>
    </p:spTree>
    <p:extLst>
      <p:ext uri="{BB962C8B-B14F-4D97-AF65-F5344CB8AC3E}">
        <p14:creationId xmlns:p14="http://schemas.microsoft.com/office/powerpoint/2010/main" val="112482551"/>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l="12848" t="-174" r="40899" b="24491"/>
          <a:stretch/>
        </p:blipFill>
        <p:spPr>
          <a:xfrm>
            <a:off x="5047457" y="1813781"/>
            <a:ext cx="4114801" cy="5040807"/>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a:latin typeface="Candara" panose="020E0502030303020204" pitchFamily="34" charset="0"/>
              </a:rPr>
              <a:t>Siendo primos, es probable que Juan y Jesús se conociesen bien.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Juan no había reconocido la condición mesiánica de su Primo hasta el tiempo de Su bautismo.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misión de Juan era preparar el camino del Señor, y luego manifestarlo a todo el pueblo de Israel cuando apareciese. </a:t>
            </a:r>
            <a:endParaRPr lang="es-PR" dirty="0" smtClean="0">
              <a:latin typeface="Candara" panose="020E0502030303020204" pitchFamily="34" charset="0"/>
            </a:endParaRPr>
          </a:p>
        </p:txBody>
      </p:sp>
    </p:spTree>
    <p:extLst>
      <p:ext uri="{BB962C8B-B14F-4D97-AF65-F5344CB8AC3E}">
        <p14:creationId xmlns:p14="http://schemas.microsoft.com/office/powerpoint/2010/main" val="3993281819"/>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Fue </a:t>
            </a:r>
            <a:r>
              <a:rPr lang="es-PR" dirty="0">
                <a:latin typeface="Candara" panose="020E0502030303020204" pitchFamily="34" charset="0"/>
              </a:rPr>
              <a:t>por esta razón que Juan bautizaba a la gente con agua —para prepararlos para la venida de Cristo—.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tenía el propósito de atraer discípulos a sí mismo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2842" r="30637"/>
          <a:stretch/>
        </p:blipFill>
        <p:spPr>
          <a:xfrm>
            <a:off x="5334000" y="1813203"/>
            <a:ext cx="3810000" cy="5055632"/>
          </a:xfrm>
          <a:prstGeom prst="rect">
            <a:avLst/>
          </a:prstGeom>
        </p:spPr>
      </p:pic>
    </p:spTree>
    <p:extLst>
      <p:ext uri="{BB962C8B-B14F-4D97-AF65-F5344CB8AC3E}">
        <p14:creationId xmlns:p14="http://schemas.microsoft.com/office/powerpoint/2010/main" val="542485302"/>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a:solidFill>
                  <a:srgbClr val="FF0000"/>
                </a:solidFill>
                <a:latin typeface="Candara" panose="020E0502030303020204" pitchFamily="34" charset="0"/>
              </a:rPr>
              <a:t>1:32</a:t>
            </a:r>
            <a:r>
              <a:rPr lang="es-PR" dirty="0">
                <a:latin typeface="Candara" panose="020E0502030303020204" pitchFamily="34" charset="0"/>
              </a:rPr>
              <a:t> La referencia aquí es a cuando Juan había bautizado a Jesús en el Jordán. </a:t>
            </a:r>
            <a:endParaRPr lang="es-PR" dirty="0" smtClean="0">
              <a:latin typeface="Candara" panose="020E0502030303020204" pitchFamily="34" charset="0"/>
            </a:endParaRPr>
          </a:p>
          <a:p>
            <a:r>
              <a:rPr lang="es-PR" dirty="0" smtClean="0">
                <a:latin typeface="Candara" panose="020E0502030303020204" pitchFamily="34" charset="0"/>
              </a:rPr>
              <a:t>Después </a:t>
            </a:r>
            <a:r>
              <a:rPr lang="es-PR" dirty="0">
                <a:latin typeface="Candara" panose="020E0502030303020204" pitchFamily="34" charset="0"/>
              </a:rPr>
              <a:t>que el Señor subió del agua, el Espíritu de Dios descendió sobre él como una paloma, y permaneció sobre él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3:16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escritor pasa luego a explicar el significado de esto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85442" y="1752600"/>
            <a:ext cx="3651931" cy="5105400"/>
          </a:xfrm>
          <a:prstGeom prst="rect">
            <a:avLst/>
          </a:prstGeom>
        </p:spPr>
      </p:pic>
    </p:spTree>
    <p:extLst>
      <p:ext uri="{BB962C8B-B14F-4D97-AF65-F5344CB8AC3E}">
        <p14:creationId xmlns:p14="http://schemas.microsoft.com/office/powerpoint/2010/main" val="1117532592"/>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77500" lnSpcReduction="20000"/>
          </a:bodyPr>
          <a:lstStyle/>
          <a:p>
            <a:r>
              <a:rPr lang="es-PR" dirty="0">
                <a:solidFill>
                  <a:srgbClr val="FF0000"/>
                </a:solidFill>
                <a:latin typeface="Candara" panose="020E0502030303020204" pitchFamily="34" charset="0"/>
              </a:rPr>
              <a:t>1:33</a:t>
            </a:r>
            <a:r>
              <a:rPr lang="es-PR" dirty="0">
                <a:latin typeface="Candara" panose="020E0502030303020204" pitchFamily="34" charset="0"/>
              </a:rPr>
              <a:t> Dios había revelado a Juan que el Mesías iba a venir y que cuando viniese, el Espíritu descendería y permanecería sobre él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3:16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ello, cuando esto sucedió con Jesús, Juan se dio cuenta de que Él era quien bautizaría con el Espíritu Santo.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Espíritu Santo es una Persona, una de las tres Personas en la Deidad.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es igual con Dios Padre y Dios Hijo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10201" y="1766455"/>
            <a:ext cx="3733800" cy="5091545"/>
          </a:xfrm>
          <a:prstGeom prst="rect">
            <a:avLst/>
          </a:prstGeom>
        </p:spPr>
      </p:pic>
    </p:spTree>
    <p:extLst>
      <p:ext uri="{BB962C8B-B14F-4D97-AF65-F5344CB8AC3E}">
        <p14:creationId xmlns:p14="http://schemas.microsoft.com/office/powerpoint/2010/main" val="3017685452"/>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1"/>
          <p:cNvSpPr>
            <a:spLocks noGrp="1"/>
          </p:cNvSpPr>
          <p:nvPr>
            <p:ph idx="1"/>
          </p:nvPr>
        </p:nvSpPr>
        <p:spPr>
          <a:xfrm>
            <a:off x="152400" y="1981200"/>
            <a:ext cx="5105399" cy="4719638"/>
          </a:xfrm>
        </p:spPr>
        <p:txBody>
          <a:bodyPr>
            <a:normAutofit fontScale="77500" lnSpcReduction="20000"/>
          </a:bodyPr>
          <a:lstStyle/>
          <a:p>
            <a:r>
              <a:rPr lang="es-PR" dirty="0">
                <a:latin typeface="Candara" panose="020E0502030303020204" pitchFamily="34" charset="0"/>
              </a:rPr>
              <a:t>Mientras que Juan bautizaba con agua, Jesús bautizaría con el Espíritu Santo.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bautismo con el Espíritu Santo tuvo lugar en el día de Pentecostés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1:5; 2:4, 38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mismo tiempo, el Espíritu Santo descendió del cielo para morar en el cuerpo de cada creyente y también para hacer de cada creyente un miembro de la iglesia, el cuerpo de Cristo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12:13</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5488582" y="1752601"/>
            <a:ext cx="3655418" cy="5105400"/>
          </a:xfrm>
          <a:prstGeom prst="rect">
            <a:avLst/>
          </a:prstGeom>
        </p:spPr>
      </p:pic>
    </p:spTree>
    <p:extLst>
      <p:ext uri="{BB962C8B-B14F-4D97-AF65-F5344CB8AC3E}">
        <p14:creationId xmlns:p14="http://schemas.microsoft.com/office/powerpoint/2010/main" val="2757554777"/>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“¡He aquí el Cordero de Dios!”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Juan 1.29-34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399" cy="4719638"/>
          </a:xfrm>
        </p:spPr>
        <p:txBody>
          <a:bodyPr>
            <a:normAutofit fontScale="92500" lnSpcReduction="10000"/>
          </a:bodyPr>
          <a:lstStyle/>
          <a:p>
            <a:r>
              <a:rPr lang="es-PR" dirty="0">
                <a:solidFill>
                  <a:srgbClr val="FF0000"/>
                </a:solidFill>
                <a:latin typeface="Candara" panose="020E0502030303020204" pitchFamily="34" charset="0"/>
              </a:rPr>
              <a:t>1:34</a:t>
            </a:r>
            <a:r>
              <a:rPr lang="es-PR" dirty="0">
                <a:latin typeface="Candara" panose="020E0502030303020204" pitchFamily="34" charset="0"/>
              </a:rPr>
              <a:t> Sobre la base de lo que vio en el bautismo de Jesús, Juan dio testimonio positivo de que Jesús de Nazaret era el Hijo de Dios, la venida del cual al mundo había sido antes anunciada.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Juan decía que Cristo era el Hijo de Dios, significaba que era Dios el Hijo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85442" y="1752600"/>
            <a:ext cx="3651931" cy="5105400"/>
          </a:xfrm>
          <a:prstGeom prst="rect">
            <a:avLst/>
          </a:prstGeom>
        </p:spPr>
      </p:pic>
    </p:spTree>
    <p:extLst>
      <p:ext uri="{BB962C8B-B14F-4D97-AF65-F5344CB8AC3E}">
        <p14:creationId xmlns:p14="http://schemas.microsoft.com/office/powerpoint/2010/main" val="2370183225"/>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061" t="3312" r="2042" b="22943"/>
          <a:stretch/>
        </p:blipFill>
        <p:spPr>
          <a:xfrm>
            <a:off x="0" y="1641986"/>
            <a:ext cx="9144000" cy="5216014"/>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a:t>
            </a:r>
            <a:r>
              <a:rPr lang="es-PR" dirty="0" smtClean="0">
                <a:latin typeface="Candara" pitchFamily="34" charset="0"/>
                <a:cs typeface="Calibri" pitchFamily="34" charset="0"/>
              </a:rPr>
              <a:t>Pedro  </a:t>
            </a:r>
            <a:r>
              <a:rPr lang="es-PR" sz="4000" dirty="0" smtClean="0">
                <a:solidFill>
                  <a:srgbClr val="FF0000"/>
                </a:solidFill>
                <a:latin typeface="Candara" pitchFamily="34" charset="0"/>
                <a:cs typeface="Calibri" pitchFamily="34" charset="0"/>
              </a:rPr>
              <a:t>Juan </a:t>
            </a:r>
            <a:r>
              <a:rPr lang="es-PR" sz="4000" dirty="0">
                <a:solidFill>
                  <a:srgbClr val="FF0000"/>
                </a:solidFill>
                <a:latin typeface="Candara" pitchFamily="34" charset="0"/>
                <a:cs typeface="Calibri" pitchFamily="34" charset="0"/>
              </a:rPr>
              <a:t>1.35-42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105" t="3631" r="2105" b="22422"/>
          <a:stretch/>
        </p:blipFill>
        <p:spPr>
          <a:xfrm>
            <a:off x="0" y="1676401"/>
            <a:ext cx="9144000" cy="5181600"/>
          </a:xfrm>
          <a:prstGeom prst="rect">
            <a:avLst/>
          </a:prstGeom>
        </p:spPr>
      </p:pic>
    </p:spTree>
    <p:extLst>
      <p:ext uri="{BB962C8B-B14F-4D97-AF65-F5344CB8AC3E}">
        <p14:creationId xmlns:p14="http://schemas.microsoft.com/office/powerpoint/2010/main" val="1702432429"/>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El siguiente día otra vez estaba Juan, y dos de sus discípulos</a:t>
            </a:r>
            <a:r>
              <a:rPr lang="es-PR" i="1" dirty="0" smtClean="0">
                <a:latin typeface="Candara" panose="020E0502030303020204" pitchFamily="34" charset="0"/>
              </a:rPr>
              <a:t>. Y </a:t>
            </a:r>
            <a:r>
              <a:rPr lang="es-PR" i="1" dirty="0">
                <a:latin typeface="Candara" panose="020E0502030303020204" pitchFamily="34" charset="0"/>
              </a:rPr>
              <a:t>mirando a Jesús que andaba por allí, dijo: He aquí el Cordero de Dios</a:t>
            </a:r>
            <a:r>
              <a:rPr lang="es-PR" i="1" dirty="0" smtClean="0">
                <a:latin typeface="Candara" panose="020E0502030303020204" pitchFamily="34" charset="0"/>
              </a:rPr>
              <a:t>. Le </a:t>
            </a:r>
            <a:r>
              <a:rPr lang="es-PR" i="1" dirty="0">
                <a:latin typeface="Candara" panose="020E0502030303020204" pitchFamily="34" charset="0"/>
              </a:rPr>
              <a:t>oyeron hablar los dos discípulos, y siguieron a Jesús</a:t>
            </a:r>
            <a:r>
              <a:rPr lang="es-PR" i="1" dirty="0" smtClean="0">
                <a:latin typeface="Candara" panose="020E0502030303020204" pitchFamily="34" charset="0"/>
              </a:rPr>
              <a:t>. Y </a:t>
            </a:r>
            <a:r>
              <a:rPr lang="es-PR" i="1" dirty="0">
                <a:latin typeface="Candara" panose="020E0502030303020204" pitchFamily="34" charset="0"/>
              </a:rPr>
              <a:t>volviéndose Jesús, y viendo que le seguían, les dijo: ¿Qué buscáis? Ellos le dijeron: Rabí (que traducido es, Maestro), ¿dónde moras</a:t>
            </a:r>
            <a:r>
              <a:rPr lang="es-PR" i="1" dirty="0" smtClean="0">
                <a:latin typeface="Candara" panose="020E0502030303020204" pitchFamily="34" charset="0"/>
              </a:rPr>
              <a:t>? Les </a:t>
            </a:r>
            <a:r>
              <a:rPr lang="es-PR" i="1" dirty="0">
                <a:latin typeface="Candara" panose="020E0502030303020204" pitchFamily="34" charset="0"/>
              </a:rPr>
              <a:t>dijo: Venid y ved. Fueron, y vieron donde moraba, y se quedaron con él aquel día; porque era como la hora </a:t>
            </a:r>
            <a:r>
              <a:rPr lang="es-PR" i="1" dirty="0" smtClean="0">
                <a:latin typeface="Candara" panose="020E0502030303020204" pitchFamily="34" charset="0"/>
              </a:rPr>
              <a:t>décima…”</a:t>
            </a:r>
            <a:endParaRPr lang="es-PR" dirty="0">
              <a:latin typeface="Candara" panose="020E0502030303020204" pitchFamily="34" charset="0"/>
            </a:endParaRPr>
          </a:p>
        </p:txBody>
      </p:sp>
    </p:spTree>
    <p:extLst>
      <p:ext uri="{BB962C8B-B14F-4D97-AF65-F5344CB8AC3E}">
        <p14:creationId xmlns:p14="http://schemas.microsoft.com/office/powerpoint/2010/main" val="2316630187"/>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…Andrés</a:t>
            </a:r>
            <a:r>
              <a:rPr lang="es-PR" i="1" dirty="0">
                <a:latin typeface="Candara" panose="020E0502030303020204" pitchFamily="34" charset="0"/>
              </a:rPr>
              <a:t>, hermano de Simón Pedro, era uno de los dos que habían oído a Juan, y habían seguido a Jesús</a:t>
            </a:r>
            <a:r>
              <a:rPr lang="es-PR" i="1" dirty="0" smtClean="0">
                <a:latin typeface="Candara" panose="020E0502030303020204" pitchFamily="34" charset="0"/>
              </a:rPr>
              <a:t>. Este </a:t>
            </a:r>
            <a:r>
              <a:rPr lang="es-PR" i="1" dirty="0">
                <a:latin typeface="Candara" panose="020E0502030303020204" pitchFamily="34" charset="0"/>
              </a:rPr>
              <a:t>halló primero a su hermano Simón, y le dijo: Hemos hallado al Mesías (que traducido es, el Cristo).Y le trajo a Jesús. Y mirándole Jesús, dijo: Tú eres Simón, hijo de Jonás; tú serás llamado Cefas (que quiere decir, Pedro).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1.35–42, RVR60) </a:t>
            </a:r>
          </a:p>
        </p:txBody>
      </p:sp>
    </p:spTree>
    <p:extLst>
      <p:ext uri="{BB962C8B-B14F-4D97-AF65-F5344CB8AC3E}">
        <p14:creationId xmlns:p14="http://schemas.microsoft.com/office/powerpoint/2010/main" val="3981412697"/>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a:latin typeface="Candara" panose="020E0502030303020204" pitchFamily="34" charset="0"/>
              </a:rPr>
              <a:t>Andrés hace suya la afirmación de Juan al decir categóricamente a Simón: “Hemos hallado al Mesías” (</a:t>
            </a:r>
            <a:r>
              <a:rPr lang="es-PR" dirty="0">
                <a:solidFill>
                  <a:srgbClr val="FF0000"/>
                </a:solidFill>
                <a:latin typeface="Candara" panose="020E0502030303020204" pitchFamily="34" charset="0"/>
              </a:rPr>
              <a:t>1:41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palabras vagas, ni suposiciones, ni anhelos sin base, presentó la verdad sencilla de la persona con quien se había encontrado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558" t="4383" r="42444" b="3493"/>
          <a:stretch/>
        </p:blipFill>
        <p:spPr>
          <a:xfrm>
            <a:off x="5063706" y="1828800"/>
            <a:ext cx="4080294" cy="5029200"/>
          </a:xfrm>
          <a:prstGeom prst="rect">
            <a:avLst/>
          </a:prstGeom>
        </p:spPr>
      </p:pic>
    </p:spTree>
    <p:extLst>
      <p:ext uri="{BB962C8B-B14F-4D97-AF65-F5344CB8AC3E}">
        <p14:creationId xmlns:p14="http://schemas.microsoft.com/office/powerpoint/2010/main" val="3388505742"/>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cambio que hizo el Señor del nombre de Simón a “Pedro” es de interés especial. “Simón” tiene su trasfondo en el nombre “Simeón”, que significa “informal, indigno de confianza”.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327" t="4180" r="42995" b="5483"/>
          <a:stretch/>
        </p:blipFill>
        <p:spPr>
          <a:xfrm>
            <a:off x="4953000" y="1775297"/>
            <a:ext cx="4191000" cy="5082703"/>
          </a:xfrm>
          <a:prstGeom prst="rect">
            <a:avLst/>
          </a:prstGeom>
        </p:spPr>
      </p:pic>
    </p:spTree>
    <p:extLst>
      <p:ext uri="{BB962C8B-B14F-4D97-AF65-F5344CB8AC3E}">
        <p14:creationId xmlns:p14="http://schemas.microsoft.com/office/powerpoint/2010/main" val="1061761566"/>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327" t="4180" r="42995" b="5483"/>
          <a:stretch/>
        </p:blipFill>
        <p:spPr>
          <a:xfrm>
            <a:off x="4953000" y="1775297"/>
            <a:ext cx="4191000" cy="5082703"/>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a:bodyPr>
          <a:lstStyle/>
          <a:p>
            <a:r>
              <a:rPr lang="es-PR" dirty="0" smtClean="0">
                <a:latin typeface="Candara" panose="020E0502030303020204" pitchFamily="34" charset="0"/>
              </a:rPr>
              <a:t>Parece </a:t>
            </a:r>
            <a:r>
              <a:rPr lang="es-PR" dirty="0">
                <a:latin typeface="Candara" panose="020E0502030303020204" pitchFamily="34" charset="0"/>
              </a:rPr>
              <a:t>que lo mismo se pudiera haber dicho del pescador. </a:t>
            </a:r>
          </a:p>
          <a:p>
            <a:r>
              <a:rPr lang="es-PR" dirty="0" smtClean="0">
                <a:latin typeface="Candara" panose="020E0502030303020204" pitchFamily="34" charset="0"/>
              </a:rPr>
              <a:t>Sin embargo, al cambiarle el nombre a Pedro (“piedra”), Cristo estaba contemplando la obra que él mismo haría a través de su conversión.</a:t>
            </a:r>
            <a:endParaRPr lang="es-PR" dirty="0">
              <a:latin typeface="Candara" panose="020E0502030303020204" pitchFamily="34" charset="0"/>
            </a:endParaRPr>
          </a:p>
        </p:txBody>
      </p:sp>
    </p:spTree>
    <p:extLst>
      <p:ext uri="{BB962C8B-B14F-4D97-AF65-F5344CB8AC3E}">
        <p14:creationId xmlns:p14="http://schemas.microsoft.com/office/powerpoint/2010/main" val="3520717490"/>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a:latin typeface="Candara" panose="020E0502030303020204" pitchFamily="34" charset="0"/>
              </a:rPr>
              <a:t>El término “piedra” o “roca” no es una profecía de la excelencia personal que alcanzaría Simón. </a:t>
            </a:r>
            <a:endParaRPr lang="es-PR" dirty="0" smtClean="0">
              <a:latin typeface="Candara" panose="020E0502030303020204" pitchFamily="34" charset="0"/>
            </a:endParaRPr>
          </a:p>
          <a:p>
            <a:r>
              <a:rPr lang="es-PR" dirty="0" smtClean="0">
                <a:latin typeface="Candara" panose="020E0502030303020204" pitchFamily="34" charset="0"/>
              </a:rPr>
              <a:t>Tampoco </a:t>
            </a:r>
            <a:r>
              <a:rPr lang="es-PR" dirty="0">
                <a:latin typeface="Candara" panose="020E0502030303020204" pitchFamily="34" charset="0"/>
              </a:rPr>
              <a:t>pronostica su primacía sobre los demás. “Piedra” se refiere principalmente al papel importante que tendría en el plan de Dios para desarrollar su iglesia.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una labor que se nota muy bien en el día de Pentecostés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7212" t="2930" r="2036" b="2432"/>
          <a:stretch/>
        </p:blipFill>
        <p:spPr>
          <a:xfrm>
            <a:off x="5410200" y="1771245"/>
            <a:ext cx="3707296" cy="5086755"/>
          </a:xfrm>
          <a:prstGeom prst="rect">
            <a:avLst/>
          </a:prstGeom>
        </p:spPr>
      </p:pic>
    </p:spTree>
    <p:extLst>
      <p:ext uri="{BB962C8B-B14F-4D97-AF65-F5344CB8AC3E}">
        <p14:creationId xmlns:p14="http://schemas.microsoft.com/office/powerpoint/2010/main" val="2523982583"/>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Andrés, Juan y Pedro  </a:t>
            </a:r>
            <a:r>
              <a:rPr lang="es-PR" sz="4000" dirty="0">
                <a:solidFill>
                  <a:srgbClr val="FF0000"/>
                </a:solidFill>
                <a:latin typeface="Candara" pitchFamily="34" charset="0"/>
                <a:cs typeface="Calibri" pitchFamily="34" charset="0"/>
              </a:rPr>
              <a:t>Juan 1.35-42</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a:latin typeface="Candara" panose="020E0502030303020204" pitchFamily="34" charset="0"/>
              </a:rPr>
              <a:t>Cristo siempre contempla la habilidad potencial de uno, es decir, lo que la gracia de Dios y el control del Espíritu Santo pueden producir en y a través del creyente.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seguramente vio el potencial que tendría ese hombre en manos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7212" t="2930" r="2036" b="2432"/>
          <a:stretch/>
        </p:blipFill>
        <p:spPr>
          <a:xfrm>
            <a:off x="5410200" y="1771245"/>
            <a:ext cx="3707296" cy="5086755"/>
          </a:xfrm>
          <a:prstGeom prst="rect">
            <a:avLst/>
          </a:prstGeom>
        </p:spPr>
      </p:pic>
    </p:spTree>
    <p:extLst>
      <p:ext uri="{BB962C8B-B14F-4D97-AF65-F5344CB8AC3E}">
        <p14:creationId xmlns:p14="http://schemas.microsoft.com/office/powerpoint/2010/main" val="1793206355"/>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Felipe y de Natanael  </a:t>
            </a:r>
            <a:r>
              <a:rPr lang="es-PR" sz="4000" dirty="0">
                <a:solidFill>
                  <a:srgbClr val="FF0000"/>
                </a:solidFill>
                <a:latin typeface="Candara" pitchFamily="34" charset="0"/>
                <a:cs typeface="Calibri" pitchFamily="34" charset="0"/>
              </a:rPr>
              <a:t>Juan 1.43-51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955" t="11595" r="2301" b="14611"/>
          <a:stretch/>
        </p:blipFill>
        <p:spPr>
          <a:xfrm>
            <a:off x="0" y="1684607"/>
            <a:ext cx="9144000" cy="5173393"/>
          </a:xfrm>
          <a:prstGeom prst="rect">
            <a:avLst/>
          </a:prstGeom>
        </p:spPr>
      </p:pic>
    </p:spTree>
    <p:extLst>
      <p:ext uri="{BB962C8B-B14F-4D97-AF65-F5344CB8AC3E}">
        <p14:creationId xmlns:p14="http://schemas.microsoft.com/office/powerpoint/2010/main" val="186012067"/>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0" y="188913"/>
            <a:ext cx="9144000" cy="6335712"/>
          </a:xfrm>
        </p:spPr>
        <p:txBody>
          <a:bodyPr/>
          <a:lstStyle/>
          <a:p>
            <a:pPr algn="ctr" eaLnBrk="1" hangingPunct="1">
              <a:buFontTx/>
              <a:buNone/>
              <a:defRPr/>
            </a:pPr>
            <a:endParaRPr lang="en-US" b="1" u="sng" dirty="0" smtClean="0">
              <a:latin typeface="Candara" panose="020E0502030303020204" pitchFamily="34" charset="0"/>
            </a:endParaRPr>
          </a:p>
          <a:p>
            <a:pPr algn="ctr" eaLnBrk="1" hangingPunct="1">
              <a:buFontTx/>
              <a:buNone/>
              <a:defRPr/>
            </a:pPr>
            <a:endParaRPr lang="en-US" b="1" u="sng" dirty="0" smtClean="0">
              <a:latin typeface="Candara" panose="020E0502030303020204" pitchFamily="34" charset="0"/>
            </a:endParaRPr>
          </a:p>
          <a:p>
            <a:pPr algn="ctr" eaLnBrk="1" hangingPunct="1">
              <a:buFontTx/>
              <a:buNone/>
              <a:defRPr/>
            </a:pPr>
            <a:endParaRPr lang="en-US" b="1" u="sng" dirty="0" smtClean="0">
              <a:latin typeface="Candara" panose="020E0502030303020204" pitchFamily="34" charset="0"/>
            </a:endParaRPr>
          </a:p>
          <a:p>
            <a:pPr algn="ctr" eaLnBrk="1" hangingPunct="1">
              <a:buFontTx/>
              <a:buNone/>
              <a:defRPr/>
            </a:pPr>
            <a:endParaRPr lang="en-US" b="1" u="sng" dirty="0" smtClean="0">
              <a:latin typeface="Candara" panose="020E0502030303020204" pitchFamily="34" charset="0"/>
            </a:endParaRPr>
          </a:p>
          <a:p>
            <a:pPr algn="ctr" eaLnBrk="1" hangingPunct="1">
              <a:buFontTx/>
              <a:buNone/>
              <a:defRPr/>
            </a:pPr>
            <a:endParaRPr lang="en-US" b="1" u="sng" dirty="0" smtClean="0">
              <a:latin typeface="Candara" panose="020E0502030303020204" pitchFamily="34" charset="0"/>
            </a:endParaRPr>
          </a:p>
          <a:p>
            <a:pPr algn="ctr" eaLnBrk="1" hangingPunct="1">
              <a:buFontTx/>
              <a:buNone/>
              <a:defRPr/>
            </a:pPr>
            <a:r>
              <a:rPr lang="es-PR" sz="4000" b="1" u="sng" dirty="0" smtClean="0">
                <a:latin typeface="Candara" panose="020E0502030303020204" pitchFamily="34" charset="0"/>
              </a:rPr>
              <a:t>Himno 234 – Digno es el Cordero</a:t>
            </a:r>
            <a:endParaRPr lang="es-PR" sz="4000" b="1" dirty="0" smtClean="0">
              <a:latin typeface="Candara" panose="020E0502030303020204" pitchFamily="34" charset="0"/>
            </a:endParaRPr>
          </a:p>
          <a:p>
            <a:pPr>
              <a:lnSpc>
                <a:spcPct val="80000"/>
              </a:lnSpc>
              <a:spcBef>
                <a:spcPct val="5000"/>
              </a:spcBef>
              <a:buFontTx/>
              <a:buNone/>
              <a:defRPr/>
            </a:pPr>
            <a:r>
              <a:rPr lang="es-ES" sz="2800" b="1" u="sng" dirty="0" smtClean="0">
                <a:latin typeface="Candara" panose="020E0502030303020204" pitchFamily="34" charset="0"/>
              </a:rPr>
              <a:t/>
            </a:r>
            <a:br>
              <a:rPr lang="es-ES" sz="2800" b="1" u="sng" dirty="0" smtClean="0">
                <a:latin typeface="Candara" panose="020E0502030303020204" pitchFamily="34" charset="0"/>
              </a:rPr>
            </a:br>
            <a:r>
              <a:rPr lang="es-DO" b="1" u="sng" dirty="0" smtClean="0">
                <a:latin typeface="Candara" panose="020E0502030303020204" pitchFamily="34" charset="0"/>
              </a:rPr>
              <a:t/>
            </a:r>
            <a:br>
              <a:rPr lang="es-DO" b="1" u="sng" dirty="0" smtClean="0">
                <a:latin typeface="Candara" panose="020E0502030303020204" pitchFamily="34" charset="0"/>
              </a:rPr>
            </a:br>
            <a:endParaRPr lang="es-DO" sz="3800" b="1" u="sng" dirty="0" smtClean="0">
              <a:latin typeface="Candara" panose="020E0502030303020204" pitchFamily="34" charset="0"/>
            </a:endParaRPr>
          </a:p>
          <a:p>
            <a:pPr algn="ctr">
              <a:lnSpc>
                <a:spcPct val="95000"/>
              </a:lnSpc>
              <a:spcBef>
                <a:spcPct val="10000"/>
              </a:spcBef>
              <a:buFontTx/>
              <a:buNone/>
              <a:defRPr/>
            </a:pPr>
            <a:endParaRPr lang="es-DO" sz="3800" b="1" u="sng" dirty="0" smtClean="0">
              <a:latin typeface="Candara" panose="020E0502030303020204" pitchFamily="34" charset="0"/>
            </a:endParaRPr>
          </a:p>
        </p:txBody>
      </p:sp>
    </p:spTree>
    <p:extLst>
      <p:ext uri="{BB962C8B-B14F-4D97-AF65-F5344CB8AC3E}">
        <p14:creationId xmlns:p14="http://schemas.microsoft.com/office/powerpoint/2010/main" val="360269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Este es el testimonio de Juan, cuando los judíos enviaron de Jerusalén sacerdotes y levitas para que le preguntasen: ¿Tú, quién eres? Confesó, y no negó, sino confesó: Yo no soy el Cristo. Y le preguntaron: ¿Qué pues? ¿Eres tú Elías? Dijo: No soy. ¿Eres tú el profeta? Y respondió: No. Le dijeron: ¿Pues quién eres? para que demos respuesta a los que nos enviaron. ¿Qué dices de ti mismo? Dijo: Yo soy la voz de uno que clama en el desierto: Enderezad el camino del Señor, como dijo el profeta Isaías.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1.19–23, RVR60) </a:t>
            </a: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Felipe y de Natanael  </a:t>
            </a:r>
            <a:r>
              <a:rPr lang="es-PR" sz="4000" dirty="0">
                <a:solidFill>
                  <a:srgbClr val="FF0000"/>
                </a:solidFill>
                <a:latin typeface="Candara" pitchFamily="34" charset="0"/>
                <a:cs typeface="Calibri" pitchFamily="34" charset="0"/>
              </a:rPr>
              <a:t>Juan 1.43-51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El siguiente día quiso Jesús ir a Galilea, y halló a Felipe, y le dijo: Sígueme</a:t>
            </a:r>
            <a:r>
              <a:rPr lang="es-PR" i="1" dirty="0" smtClean="0">
                <a:latin typeface="Candara" panose="020E0502030303020204" pitchFamily="34" charset="0"/>
              </a:rPr>
              <a:t>. Y </a:t>
            </a:r>
            <a:r>
              <a:rPr lang="es-PR" i="1" dirty="0">
                <a:latin typeface="Candara" panose="020E0502030303020204" pitchFamily="34" charset="0"/>
              </a:rPr>
              <a:t>Felipe era de </a:t>
            </a:r>
            <a:r>
              <a:rPr lang="es-PR" i="1" dirty="0" err="1">
                <a:latin typeface="Candara" panose="020E0502030303020204" pitchFamily="34" charset="0"/>
              </a:rPr>
              <a:t>Betsaida</a:t>
            </a:r>
            <a:r>
              <a:rPr lang="es-PR" i="1" dirty="0">
                <a:latin typeface="Candara" panose="020E0502030303020204" pitchFamily="34" charset="0"/>
              </a:rPr>
              <a:t>, la ciudad de Andrés y Pedro</a:t>
            </a:r>
            <a:r>
              <a:rPr lang="es-PR" i="1" dirty="0" smtClean="0">
                <a:latin typeface="Candara" panose="020E0502030303020204" pitchFamily="34" charset="0"/>
              </a:rPr>
              <a:t>. Felipe </a:t>
            </a:r>
            <a:r>
              <a:rPr lang="es-PR" i="1" dirty="0">
                <a:latin typeface="Candara" panose="020E0502030303020204" pitchFamily="34" charset="0"/>
              </a:rPr>
              <a:t>halló a Natanael, y le dijo: Hemos hallado a aquél de quien escribió Moisés en la ley, así como los profetas: a Jesús, el hijo de José, de Nazaret</a:t>
            </a:r>
            <a:r>
              <a:rPr lang="es-PR" i="1" dirty="0" smtClean="0">
                <a:latin typeface="Candara" panose="020E0502030303020204" pitchFamily="34" charset="0"/>
              </a:rPr>
              <a:t>. Natanael </a:t>
            </a:r>
            <a:r>
              <a:rPr lang="es-PR" i="1" dirty="0">
                <a:latin typeface="Candara" panose="020E0502030303020204" pitchFamily="34" charset="0"/>
              </a:rPr>
              <a:t>le dijo: ¿De Nazaret puede salir algo de bueno? Le dijo Felipe: Ven y ve</a:t>
            </a:r>
            <a:r>
              <a:rPr lang="es-PR" i="1" dirty="0" smtClean="0">
                <a:latin typeface="Candara" panose="020E0502030303020204" pitchFamily="34" charset="0"/>
              </a:rPr>
              <a:t>. Cuando </a:t>
            </a:r>
            <a:r>
              <a:rPr lang="es-PR" i="1" dirty="0">
                <a:latin typeface="Candara" panose="020E0502030303020204" pitchFamily="34" charset="0"/>
              </a:rPr>
              <a:t>Jesús vio a Natanael que se le acercaba, dijo de él: He aquí un verdadero israelita, en quien no hay </a:t>
            </a:r>
            <a:r>
              <a:rPr lang="es-PR" i="1" dirty="0" smtClean="0">
                <a:latin typeface="Candara" panose="020E0502030303020204" pitchFamily="34" charset="0"/>
              </a:rPr>
              <a:t>engaño…”</a:t>
            </a:r>
            <a:endParaRPr lang="es-PR" dirty="0">
              <a:latin typeface="Candara" panose="020E0502030303020204" pitchFamily="34" charset="0"/>
            </a:endParaRPr>
          </a:p>
        </p:txBody>
      </p:sp>
    </p:spTree>
    <p:extLst>
      <p:ext uri="{BB962C8B-B14F-4D97-AF65-F5344CB8AC3E}">
        <p14:creationId xmlns:p14="http://schemas.microsoft.com/office/powerpoint/2010/main" val="302221538"/>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Felipe y de Natanael  </a:t>
            </a:r>
            <a:r>
              <a:rPr lang="es-PR" sz="4000" dirty="0">
                <a:solidFill>
                  <a:srgbClr val="FF0000"/>
                </a:solidFill>
                <a:latin typeface="Candara" pitchFamily="34" charset="0"/>
                <a:cs typeface="Calibri" pitchFamily="34" charset="0"/>
              </a:rPr>
              <a:t>Juan 1.43-51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smtClean="0">
                <a:latin typeface="Candara" panose="020E0502030303020204" pitchFamily="34" charset="0"/>
              </a:rPr>
              <a:t>“</a:t>
            </a:r>
            <a:r>
              <a:rPr lang="es-PR" i="1" dirty="0" smtClean="0">
                <a:latin typeface="Candara" panose="020E0502030303020204" pitchFamily="34" charset="0"/>
              </a:rPr>
              <a:t>…Le dijo Natanael: ¿De dónde me conoces? Respondió Jesús y le dijo: Antes que Felipe te llamara, cuando estabas debajo de la higuera, te vi. Respondió Natanael y le dijo: Rabí, tú eres el Hijo de Dios; tú eres el Rey de Israel. Respondió Jesús y le dijo: ¿Porque te dije: Te vi debajo de la higuera, crees? Cosas mayores que estas verás. Y le dijo: De cierto, de cierto os digo: De aquí adelante veréis el cielo abierto, y a los ángeles de Dios que suben y descienden sobre el Hijo del Hombre.</a:t>
            </a:r>
            <a:r>
              <a:rPr lang="es-PR" dirty="0" smtClean="0">
                <a:latin typeface="Candara" panose="020E0502030303020204" pitchFamily="34" charset="0"/>
              </a:rPr>
              <a:t>” </a:t>
            </a:r>
            <a:r>
              <a:rPr lang="es-PR" dirty="0" smtClean="0">
                <a:solidFill>
                  <a:srgbClr val="FF0000"/>
                </a:solidFill>
                <a:latin typeface="Candara" panose="020E0502030303020204" pitchFamily="34" charset="0"/>
              </a:rPr>
              <a:t>(Juan 1.43–51, RVR60) </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2536989805"/>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3030" t="3085" r="7147" b="4359"/>
          <a:stretch/>
        </p:blipFill>
        <p:spPr>
          <a:xfrm>
            <a:off x="5455920" y="1828800"/>
            <a:ext cx="3688080" cy="5029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Felipe y de Natanael  </a:t>
            </a:r>
            <a:r>
              <a:rPr lang="es-PR" sz="4000" dirty="0">
                <a:solidFill>
                  <a:srgbClr val="FF0000"/>
                </a:solidFill>
                <a:latin typeface="Candara" pitchFamily="34" charset="0"/>
                <a:cs typeface="Calibri" pitchFamily="34" charset="0"/>
              </a:rPr>
              <a:t>Juan 1.43-51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14999" cy="4719638"/>
          </a:xfrm>
        </p:spPr>
        <p:txBody>
          <a:bodyPr>
            <a:normAutofit fontScale="92500" lnSpcReduction="20000"/>
          </a:bodyPr>
          <a:lstStyle/>
          <a:p>
            <a:r>
              <a:rPr lang="es-ES" dirty="0">
                <a:solidFill>
                  <a:srgbClr val="FF0000"/>
                </a:solidFill>
                <a:latin typeface="Candara" panose="020E0502030303020204" pitchFamily="34" charset="0"/>
              </a:rPr>
              <a:t>Natanael 1:45–51</a:t>
            </a:r>
          </a:p>
          <a:p>
            <a:r>
              <a:rPr lang="es-PR" dirty="0">
                <a:latin typeface="Candara" panose="020E0502030303020204" pitchFamily="34" charset="0"/>
              </a:rPr>
              <a:t>Frente a la renuencia de éste (</a:t>
            </a:r>
            <a:r>
              <a:rPr lang="es-PR" dirty="0">
                <a:solidFill>
                  <a:srgbClr val="FF0000"/>
                </a:solidFill>
                <a:latin typeface="Candara" panose="020E0502030303020204" pitchFamily="34" charset="0"/>
              </a:rPr>
              <a:t>1:46</a:t>
            </a:r>
            <a:r>
              <a:rPr lang="es-PR" dirty="0">
                <a:latin typeface="Candara" panose="020E0502030303020204" pitchFamily="34" charset="0"/>
              </a:rPr>
              <a:t>), Cristo demostró su omnisciencia (</a:t>
            </a:r>
            <a:r>
              <a:rPr lang="es-PR" dirty="0">
                <a:solidFill>
                  <a:srgbClr val="FF0000"/>
                </a:solidFill>
                <a:latin typeface="Candara" panose="020E0502030303020204" pitchFamily="34" charset="0"/>
              </a:rPr>
              <a:t>1:48</a:t>
            </a:r>
            <a:r>
              <a:rPr lang="es-PR" dirty="0">
                <a:latin typeface="Candara" panose="020E0502030303020204" pitchFamily="34" charset="0"/>
              </a:rPr>
              <a:t>), la cual dejó a Natanael impresionadísimo.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Rabí, tú eres el Hijo de Dios; el Rey de Israel” (</a:t>
            </a:r>
            <a:r>
              <a:rPr lang="es-PR" dirty="0">
                <a:solidFill>
                  <a:srgbClr val="FF0000"/>
                </a:solidFill>
                <a:latin typeface="Candara" panose="020E0502030303020204" pitchFamily="34" charset="0"/>
              </a:rPr>
              <a:t>1:49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buen ejemplo de un individuo cuyo corazón había sido preparado para recibir la verdad! </a:t>
            </a:r>
            <a:endParaRPr lang="es-PR" dirty="0" smtClean="0">
              <a:latin typeface="Candara" panose="020E0502030303020204" pitchFamily="34" charset="0"/>
            </a:endParaRPr>
          </a:p>
        </p:txBody>
      </p:sp>
    </p:spTree>
    <p:extLst>
      <p:ext uri="{BB962C8B-B14F-4D97-AF65-F5344CB8AC3E}">
        <p14:creationId xmlns:p14="http://schemas.microsoft.com/office/powerpoint/2010/main" val="4112460100"/>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6080" t="3275" r="2956" b="3505"/>
          <a:stretch/>
        </p:blipFill>
        <p:spPr>
          <a:xfrm>
            <a:off x="4663441" y="1828801"/>
            <a:ext cx="4480559" cy="5029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Felipe y de Natanael  </a:t>
            </a:r>
            <a:r>
              <a:rPr lang="es-PR" sz="4000" dirty="0">
                <a:solidFill>
                  <a:srgbClr val="FF0000"/>
                </a:solidFill>
                <a:latin typeface="Candara" pitchFamily="34" charset="0"/>
                <a:cs typeface="Calibri" pitchFamily="34" charset="0"/>
              </a:rPr>
              <a:t>Juan 1.43-51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smtClean="0">
                <a:latin typeface="Candara" panose="020E0502030303020204" pitchFamily="34" charset="0"/>
              </a:rPr>
              <a:t>A </a:t>
            </a:r>
            <a:r>
              <a:rPr lang="es-PR" dirty="0">
                <a:latin typeface="Candara" panose="020E0502030303020204" pitchFamily="34" charset="0"/>
              </a:rPr>
              <a:t>través de los años de ministerio, fueron muchísimas las personas que no reaccionaron así a los milagros del Señor. </a:t>
            </a:r>
            <a:endParaRPr lang="es-PR" dirty="0" smtClean="0">
              <a:latin typeface="Candara" panose="020E0502030303020204" pitchFamily="34" charset="0"/>
            </a:endParaRPr>
          </a:p>
          <a:p>
            <a:r>
              <a:rPr lang="es-PR" dirty="0" smtClean="0">
                <a:latin typeface="Candara" panose="020E0502030303020204" pitchFamily="34" charset="0"/>
              </a:rPr>
              <a:t>Ignoramos </a:t>
            </a:r>
            <a:r>
              <a:rPr lang="es-PR" dirty="0">
                <a:latin typeface="Candara" panose="020E0502030303020204" pitchFamily="34" charset="0"/>
              </a:rPr>
              <a:t>los detalles biográficos de Natanael, pero será recordado por haber sido sensible a las palabras de Jesús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567562100"/>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llamamiento de Felipe y de Natanael  </a:t>
            </a:r>
            <a:r>
              <a:rPr lang="es-PR" sz="4000" dirty="0">
                <a:solidFill>
                  <a:srgbClr val="FF0000"/>
                </a:solidFill>
                <a:latin typeface="Candara" pitchFamily="34" charset="0"/>
                <a:cs typeface="Calibri" pitchFamily="34" charset="0"/>
              </a:rPr>
              <a:t>Juan 1.43-51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20000"/>
          </a:bodyPr>
          <a:lstStyle/>
          <a:p>
            <a:r>
              <a:rPr lang="es-PR" dirty="0" smtClean="0">
                <a:latin typeface="Candara" panose="020E0502030303020204" pitchFamily="34" charset="0"/>
              </a:rPr>
              <a:t>Aunque </a:t>
            </a:r>
            <a:r>
              <a:rPr lang="es-PR" dirty="0">
                <a:latin typeface="Candara" panose="020E0502030303020204" pitchFamily="34" charset="0"/>
              </a:rPr>
              <a:t>probablemente los discípulos no comprendían completamente el titulo de “el Cordero de Dios”, sí entendían lo principal.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ofreció lo que ningún otro, inclusive aquel gran predicador de justicia y arrepentimiento, del que Cristo dijo, “Entre los que nacen de mujer no se ha levantado otro mayor que Juan el Bautista” (</a:t>
            </a:r>
            <a:r>
              <a:rPr lang="es-PR" dirty="0">
                <a:solidFill>
                  <a:srgbClr val="FF0000"/>
                </a:solidFill>
                <a:latin typeface="Candara" panose="020E0502030303020204" pitchFamily="34" charset="0"/>
              </a:rPr>
              <a:t>Mateo 11:11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Ser </a:t>
            </a:r>
            <a:r>
              <a:rPr lang="es-PR" dirty="0">
                <a:latin typeface="Candara" panose="020E0502030303020204" pitchFamily="34" charset="0"/>
              </a:rPr>
              <a:t>discípulo de quien “quita el pecado del mundo” era muy diferente a serlo de uno que predicaba el arrepentimiento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660046691"/>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La grandeza de la humildad.</a:t>
            </a:r>
          </a:p>
          <a:p>
            <a:pPr lvl="1"/>
            <a:r>
              <a:rPr lang="es-PR" sz="2800" dirty="0" smtClean="0">
                <a:latin typeface="Candara" pitchFamily="34" charset="0"/>
                <a:cs typeface="Calibri" pitchFamily="34" charset="0"/>
              </a:rPr>
              <a:t>Juan el Bautista ha dejado un ejemplo de vida muy grande </a:t>
            </a:r>
          </a:p>
          <a:p>
            <a:pPr lvl="1"/>
            <a:r>
              <a:rPr lang="es-PR" dirty="0" smtClean="0">
                <a:latin typeface="Candara" pitchFamily="34" charset="0"/>
                <a:cs typeface="Calibri" pitchFamily="34" charset="0"/>
              </a:rPr>
              <a:t>Con razón el mismo Jesús dijo de él que no había ningún hombre mayor que Juan (</a:t>
            </a:r>
            <a:r>
              <a:rPr lang="es-PR" dirty="0" smtClean="0">
                <a:solidFill>
                  <a:srgbClr val="FF0000"/>
                </a:solidFill>
                <a:latin typeface="Candara" pitchFamily="34" charset="0"/>
                <a:cs typeface="Calibri" pitchFamily="34" charset="0"/>
              </a:rPr>
              <a:t>Mateo 11.11</a:t>
            </a:r>
            <a:r>
              <a:rPr lang="es-PR" dirty="0" smtClean="0">
                <a:latin typeface="Candara" pitchFamily="34" charset="0"/>
                <a:cs typeface="Calibri" pitchFamily="34" charset="0"/>
              </a:rPr>
              <a:t>).</a:t>
            </a:r>
          </a:p>
          <a:p>
            <a:pPr lvl="1"/>
            <a:r>
              <a:rPr lang="es-PR" sz="2800" dirty="0" smtClean="0">
                <a:latin typeface="Candara" pitchFamily="34" charset="0"/>
                <a:cs typeface="Calibri" pitchFamily="34" charset="0"/>
              </a:rPr>
              <a:t>Nunca se exaltó a sí mismo, sino que siempre orientó la atención para que fuera visto Jesucristo.</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5100" t="2697" r="1974" b="4793"/>
          <a:stretch/>
        </p:blipFill>
        <p:spPr>
          <a:xfrm>
            <a:off x="6781800" y="-5862"/>
            <a:ext cx="2362200" cy="1768028"/>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Tenemos que dar cuenta de nuestra fe.</a:t>
            </a:r>
          </a:p>
          <a:p>
            <a:pPr lvl="1"/>
            <a:r>
              <a:rPr lang="es-PR" sz="2800" dirty="0" smtClean="0">
                <a:latin typeface="Candara" pitchFamily="34" charset="0"/>
                <a:cs typeface="Calibri" pitchFamily="34" charset="0"/>
              </a:rPr>
              <a:t>Juan pudo con toda tranquilidad hacer las clarificaciones acerca del Mesías.</a:t>
            </a:r>
          </a:p>
          <a:p>
            <a:pPr lvl="1"/>
            <a:r>
              <a:rPr lang="es-PR" dirty="0" smtClean="0">
                <a:latin typeface="Candara" pitchFamily="34" charset="0"/>
                <a:cs typeface="Calibri" pitchFamily="34" charset="0"/>
              </a:rPr>
              <a:t>Su respuesta se hallaba respaldada por la Palabra de Dios.</a:t>
            </a:r>
          </a:p>
          <a:p>
            <a:pPr lvl="1"/>
            <a:r>
              <a:rPr lang="es-PR" sz="2800" dirty="0" smtClean="0">
                <a:latin typeface="Candara" pitchFamily="34" charset="0"/>
                <a:cs typeface="Calibri" pitchFamily="34" charset="0"/>
              </a:rPr>
              <a:t>Que podamos imitarle en dar respuesta a quien demanda razón de nuestra fe.</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5100" t="2697" r="1974" b="4793"/>
          <a:stretch/>
        </p:blipFill>
        <p:spPr>
          <a:xfrm>
            <a:off x="6781800" y="-5862"/>
            <a:ext cx="2362200" cy="1768028"/>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Un Dios que provee los medios de salvación.</a:t>
            </a:r>
          </a:p>
          <a:p>
            <a:pPr lvl="1"/>
            <a:r>
              <a:rPr lang="es-PR" dirty="0" smtClean="0">
                <a:latin typeface="Candara" pitchFamily="34" charset="0"/>
                <a:cs typeface="Calibri" pitchFamily="34" charset="0"/>
              </a:rPr>
              <a:t>La figura del Cordero de Dios nos debe conducir a una vida que refleje “frutos de arrepentimiento”, mostrando una vida diferente a la de los que no conocen a Cristo.</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5100" t="2697" r="1974" b="4793"/>
          <a:stretch/>
        </p:blipFill>
        <p:spPr>
          <a:xfrm>
            <a:off x="6781800" y="-5862"/>
            <a:ext cx="2362200" cy="1768028"/>
          </a:xfrm>
          <a:prstGeom prst="rect">
            <a:avLst/>
          </a:prstGeom>
        </p:spPr>
      </p:pic>
    </p:spTree>
    <p:extLst>
      <p:ext uri="{BB962C8B-B14F-4D97-AF65-F5344CB8AC3E}">
        <p14:creationId xmlns:p14="http://schemas.microsoft.com/office/powerpoint/2010/main" val="62988967"/>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68</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676" t="2977" r="1906" b="3480"/>
          <a:stretch/>
        </p:blipFill>
        <p:spPr>
          <a:xfrm>
            <a:off x="-1" y="-13015"/>
            <a:ext cx="9144001" cy="6851132"/>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69</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5: Dios se hace Hombre en Cristo</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16: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Inicia su Ministerio Público</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2.1-25)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21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enero 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7462" y="-4809"/>
            <a:ext cx="3746538" cy="707886"/>
          </a:xfrm>
          <a:prstGeom prst="rect">
            <a:avLst/>
          </a:prstGeom>
          <a:noFill/>
        </p:spPr>
        <p:txBody>
          <a:bodyPr wrap="none" rtlCol="0">
            <a:spAutoFit/>
          </a:bodyPr>
          <a:lstStyle/>
          <a:p>
            <a:r>
              <a:rPr lang="en-US" sz="4000" err="1">
                <a:effectLst>
                  <a:outerShdw blurRad="38100" dist="38100" dir="2700000" algn="tl">
                    <a:srgbClr val="000000">
                      <a:alpha val="43137"/>
                    </a:srgbClr>
                  </a:outerShdw>
                </a:effectLst>
                <a:latin typeface="Candara" pitchFamily="34" charset="0"/>
                <a:cs typeface="+mn-cs"/>
              </a:rPr>
              <a:t>Próximo</a:t>
            </a:r>
            <a:r>
              <a:rPr lang="en-US" sz="4000">
                <a:effectLst>
                  <a:outerShdw blurRad="38100" dist="38100" dir="2700000" algn="tl">
                    <a:srgbClr val="000000">
                      <a:alpha val="43137"/>
                    </a:srgbClr>
                  </a:outerShdw>
                </a:effectLst>
                <a:latin typeface="Candara" pitchFamily="34" charset="0"/>
                <a:cs typeface="+mn-cs"/>
              </a:rPr>
              <a:t> </a:t>
            </a:r>
            <a:r>
              <a:rPr lang="en-US" sz="4000" err="1">
                <a:effectLst>
                  <a:outerShdw blurRad="38100" dist="38100" dir="2700000" algn="tl">
                    <a:srgbClr val="000000">
                      <a:alpha val="43137"/>
                    </a:srgbClr>
                  </a:outerShdw>
                </a:effectLst>
                <a:latin typeface="Candara" pitchFamily="34" charset="0"/>
                <a:cs typeface="+mn-cs"/>
              </a:rPr>
              <a:t>Estudio</a:t>
            </a:r>
            <a:endParaRPr lang="en-US" sz="4000">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a:solidFill>
                  <a:srgbClr val="FF0000"/>
                </a:solidFill>
                <a:latin typeface="Candara" panose="020E0502030303020204" pitchFamily="34" charset="0"/>
              </a:rPr>
              <a:t>1:19</a:t>
            </a:r>
            <a:r>
              <a:rPr lang="es-PR" dirty="0">
                <a:latin typeface="Candara" panose="020E0502030303020204" pitchFamily="34" charset="0"/>
              </a:rPr>
              <a:t> Cuando llegaron noticias a Jerusalén de que un hombre llamado Juan estaba llamando a la nación al arrepentimiento porque iba a venir el Mesías, los judíos … enviaron una comisión de sacerdotes y levitas para saber qué era aquello.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6919" r="25143"/>
          <a:stretch/>
        </p:blipFill>
        <p:spPr>
          <a:xfrm>
            <a:off x="5257799" y="1840706"/>
            <a:ext cx="3863009" cy="5000625"/>
          </a:xfrm>
          <a:prstGeom prst="rect">
            <a:avLst/>
          </a:prstGeom>
        </p:spPr>
      </p:pic>
    </p:spTree>
    <p:extLst>
      <p:ext uri="{BB962C8B-B14F-4D97-AF65-F5344CB8AC3E}">
        <p14:creationId xmlns:p14="http://schemas.microsoft.com/office/powerpoint/2010/main" val="602188758"/>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70</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smtClean="0">
                <a:latin typeface="Candara" panose="020E0502030303020204" pitchFamily="34" charset="0"/>
              </a:rPr>
              <a:t>Los </a:t>
            </a:r>
            <a:r>
              <a:rPr lang="es-PR" dirty="0">
                <a:latin typeface="Candara" panose="020E0502030303020204" pitchFamily="34" charset="0"/>
              </a:rPr>
              <a:t>sacerdotes eran los que llevaban a cabo las funciones importantes del templo, y los levitas eran siervos que asistían a los deberes comunes. ¿Tú, quién eres?, le preguntaron.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Eres el Mesías tan esperado?».</a:t>
            </a:r>
          </a:p>
          <a:p>
            <a:pPr marL="457200" lvl="1" indent="0">
              <a:buNone/>
            </a:pP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356" r="31406"/>
          <a:stretch/>
        </p:blipFill>
        <p:spPr>
          <a:xfrm>
            <a:off x="5181600" y="1752600"/>
            <a:ext cx="3962400" cy="5105400"/>
          </a:xfrm>
          <a:prstGeom prst="rect">
            <a:avLst/>
          </a:prstGeom>
        </p:spPr>
      </p:pic>
    </p:spTree>
    <p:extLst>
      <p:ext uri="{BB962C8B-B14F-4D97-AF65-F5344CB8AC3E}">
        <p14:creationId xmlns:p14="http://schemas.microsoft.com/office/powerpoint/2010/main" val="238219834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15356" r="31406"/>
          <a:stretch/>
        </p:blipFill>
        <p:spPr>
          <a:xfrm>
            <a:off x="5181600" y="1752600"/>
            <a:ext cx="3962400" cy="51054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testimonio de Juan</a:t>
            </a:r>
            <a:br>
              <a:rPr lang="es-PR" dirty="0">
                <a:latin typeface="Candara" pitchFamily="34" charset="0"/>
                <a:cs typeface="Calibri" pitchFamily="34" charset="0"/>
              </a:rPr>
            </a:br>
            <a:r>
              <a:rPr lang="es-PR" sz="4000" dirty="0" err="1">
                <a:solidFill>
                  <a:srgbClr val="FF0000"/>
                </a:solidFill>
                <a:latin typeface="Candara" pitchFamily="34" charset="0"/>
                <a:cs typeface="Calibri" pitchFamily="34" charset="0"/>
              </a:rPr>
              <a:t>Juan</a:t>
            </a:r>
            <a:r>
              <a:rPr lang="es-PR" sz="4000" dirty="0">
                <a:solidFill>
                  <a:srgbClr val="FF0000"/>
                </a:solidFill>
                <a:latin typeface="Candara" pitchFamily="34" charset="0"/>
                <a:cs typeface="Calibri" pitchFamily="34" charset="0"/>
              </a:rPr>
              <a:t> 1.19-23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solidFill>
                  <a:srgbClr val="FF0000"/>
                </a:solidFill>
                <a:latin typeface="Candara" panose="020E0502030303020204" pitchFamily="34" charset="0"/>
              </a:rPr>
              <a:t>1:20</a:t>
            </a:r>
            <a:r>
              <a:rPr lang="es-PR" dirty="0">
                <a:latin typeface="Candara" panose="020E0502030303020204" pitchFamily="34" charset="0"/>
              </a:rPr>
              <a:t> Otros hombres podrían haber aprovechado esta oportunidad para la fama pretendiendo ser el Cristo. </a:t>
            </a:r>
          </a:p>
          <a:p>
            <a:r>
              <a:rPr lang="es-PR" dirty="0" smtClean="0">
                <a:latin typeface="Candara" panose="020E0502030303020204" pitchFamily="34" charset="0"/>
              </a:rPr>
              <a:t>Pero </a:t>
            </a:r>
            <a:r>
              <a:rPr lang="es-PR" dirty="0">
                <a:latin typeface="Candara" panose="020E0502030303020204" pitchFamily="34" charset="0"/>
              </a:rPr>
              <a:t>Juan era un testigo fiel.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testimonio fue que él no era el Cristo (el Mesías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61063515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83102</TotalTime>
  <Words>4323</Words>
  <Application>Microsoft Office PowerPoint</Application>
  <PresentationFormat>On-screen Show (4:3)</PresentationFormat>
  <Paragraphs>505</Paragraphs>
  <Slides>70</Slides>
  <Notes>68</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70</vt:i4>
      </vt:variant>
    </vt:vector>
  </HeadingPairs>
  <TitlesOfParts>
    <vt:vector size="82" baseType="lpstr">
      <vt:lpstr>Arial</vt:lpstr>
      <vt:lpstr>Calibri</vt:lpstr>
      <vt:lpstr>Candara</vt:lpstr>
      <vt:lpstr>Tahoma</vt:lpstr>
      <vt:lpstr>Wingdings</vt:lpstr>
      <vt:lpstr>Blends</vt:lpstr>
      <vt:lpstr>2_Blends</vt:lpstr>
      <vt:lpstr>3_Blends</vt:lpstr>
      <vt:lpstr>8_Blends</vt:lpstr>
      <vt:lpstr>64_Blends</vt:lpstr>
      <vt:lpstr>4_Blends</vt:lpstr>
      <vt:lpstr>Default Design</vt:lpstr>
      <vt:lpstr>PowerPoint Presentation</vt:lpstr>
      <vt:lpstr>Contexto</vt:lpstr>
      <vt:lpstr>Versículo Clave:</vt:lpstr>
      <vt:lpstr>Bosquejo de Estudio</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El testimonio de Juan Juan 1.19-23</vt:lpstr>
      <vt:lpstr>PowerPoint Presentation</vt:lpstr>
      <vt:lpstr>El bautismo de Juan Juan 1.24-28</vt:lpstr>
      <vt:lpstr>El bautismo de Juan Juan 1.24-28</vt:lpstr>
      <vt:lpstr>El bautismo de Juan Juan 1.24-28</vt:lpstr>
      <vt:lpstr>El bautismo de Juan Juan 1.24-28</vt:lpstr>
      <vt:lpstr>El bautismo de Juan Juan 1.24-28</vt:lpstr>
      <vt:lpstr>El bautismo de Juan Juan 1.24-28</vt:lpstr>
      <vt:lpstr>El bautismo de Juan Juan 1.24-28</vt:lpstr>
      <vt:lpstr>El bautismo de Juan Juan 1.24-28</vt:lpstr>
      <vt:lpstr>El bautismo de Juan Juan 1.24-28</vt:lpstr>
      <vt:lpstr>El bautismo de Juan Juan 1.24-28</vt:lpstr>
      <vt:lpstr>PowerPoint Presentation</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“¡He aquí el Cordero de Dios!” Juan 1.29-34</vt:lpstr>
      <vt:lpstr>El llamamiento de Andrés, Juan y Pedro  Juan 1.35-42</vt:lpstr>
      <vt:lpstr>El llamamiento de Andrés, Juan y Pedro  Juan 1.35-42</vt:lpstr>
      <vt:lpstr>El llamamiento de Andrés, Juan y Pedro  Juan 1.35-42</vt:lpstr>
      <vt:lpstr>El llamamiento de Andrés, Juan y Pedro  Juan 1.35-42</vt:lpstr>
      <vt:lpstr>El llamamiento de Andrés, Juan y Pedro  Juan 1.35-42</vt:lpstr>
      <vt:lpstr>El llamamiento de Andrés, Juan y Pedro  Juan 1.35-42</vt:lpstr>
      <vt:lpstr>El llamamiento de Andrés, Juan y Pedro  Juan 1.35-42</vt:lpstr>
      <vt:lpstr>El llamamiento de Andrés, Juan y Pedro  Juan 1.35-42</vt:lpstr>
      <vt:lpstr>El llamamiento de Felipe y de Natanael  Juan 1.43-51</vt:lpstr>
      <vt:lpstr>PowerPoint Presentation</vt:lpstr>
      <vt:lpstr>El llamamiento de Felipe y de Natanael  Juan 1.43-51</vt:lpstr>
      <vt:lpstr>El llamamiento de Felipe y de Natanael  Juan 1.43-51</vt:lpstr>
      <vt:lpstr>El llamamiento de Felipe y de Natanael  Juan 1.43-51</vt:lpstr>
      <vt:lpstr>El llamamiento de Felipe y de Natanael  Juan 1.43-51</vt:lpstr>
      <vt:lpstr>El llamamiento de Felipe y de Natanael  Juan 1.43-51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7122</cp:revision>
  <cp:lastPrinted>2012-10-30T21:37:29Z</cp:lastPrinted>
  <dcterms:created xsi:type="dcterms:W3CDTF">2007-01-24T21:53:34Z</dcterms:created>
  <dcterms:modified xsi:type="dcterms:W3CDTF">2014-01-20T19:35:38Z</dcterms:modified>
</cp:coreProperties>
</file>