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  <p:sldMasterId id="2147483701" r:id="rId3"/>
  </p:sldMasterIdLst>
  <p:notesMasterIdLst>
    <p:notesMasterId r:id="rId37"/>
  </p:notesMasterIdLst>
  <p:handoutMasterIdLst>
    <p:handoutMasterId r:id="rId38"/>
  </p:handoutMasterIdLst>
  <p:sldIdLst>
    <p:sldId id="901" r:id="rId4"/>
    <p:sldId id="530" r:id="rId5"/>
    <p:sldId id="1315" r:id="rId6"/>
    <p:sldId id="1265" r:id="rId7"/>
    <p:sldId id="1309" r:id="rId8"/>
    <p:sldId id="1372" r:id="rId9"/>
    <p:sldId id="1532" r:id="rId10"/>
    <p:sldId id="1500" r:id="rId11"/>
    <p:sldId id="1518" r:id="rId12"/>
    <p:sldId id="1519" r:id="rId13"/>
    <p:sldId id="757" r:id="rId14"/>
    <p:sldId id="1284" r:id="rId15"/>
    <p:sldId id="1517" r:id="rId16"/>
    <p:sldId id="1516" r:id="rId17"/>
    <p:sldId id="1520" r:id="rId18"/>
    <p:sldId id="1521" r:id="rId19"/>
    <p:sldId id="1522" r:id="rId20"/>
    <p:sldId id="1523" r:id="rId21"/>
    <p:sldId id="1524" r:id="rId22"/>
    <p:sldId id="1525" r:id="rId23"/>
    <p:sldId id="1526" r:id="rId24"/>
    <p:sldId id="1527" r:id="rId25"/>
    <p:sldId id="1322" r:id="rId26"/>
    <p:sldId id="1462" r:id="rId27"/>
    <p:sldId id="1506" r:id="rId28"/>
    <p:sldId id="1528" r:id="rId29"/>
    <p:sldId id="1529" r:id="rId30"/>
    <p:sldId id="1530" r:id="rId31"/>
    <p:sldId id="1531" r:id="rId32"/>
    <p:sldId id="1370" r:id="rId33"/>
    <p:sldId id="542" r:id="rId34"/>
    <p:sldId id="1371" r:id="rId35"/>
    <p:sldId id="269" r:id="rId36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88" d="100"/>
          <a:sy n="88" d="100"/>
        </p:scale>
        <p:origin x="-9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580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039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3158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328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3181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165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8394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6376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717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2012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777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4086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2323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20463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27388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121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016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89106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31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6423993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545194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6332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483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8343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3016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8336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92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1/22/2014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44085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49542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777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1727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5993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37985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21647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32398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3095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51222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54239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834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stantshoresmedia.org/images/rg/43/43_Jn_02_01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5: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Dios se hace hombre en Cristo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16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</a:t>
            </a:r>
            <a:r>
              <a:rPr kumimoji="0" lang="es-PR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Jes</a:t>
            </a:r>
            <a:r>
              <a:rPr kumimoji="0" lang="en-US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ús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inicia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su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ministerio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público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(Juan 2:1-25)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21 de enero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i="1" dirty="0" smtClean="0"/>
              <a:t>Dos </a:t>
            </a:r>
            <a:r>
              <a:rPr lang="es-ES" i="1" dirty="0"/>
              <a:t>respuestas del </a:t>
            </a:r>
            <a:r>
              <a:rPr lang="es-ES" i="1" dirty="0" smtClean="0"/>
              <a:t>Señor </a:t>
            </a:r>
            <a:r>
              <a:rPr lang="es-ES" dirty="0"/>
              <a:t>(2:4</a:t>
            </a:r>
            <a:r>
              <a:rPr lang="es-ES" dirty="0" smtClean="0"/>
              <a:t>): </a:t>
            </a:r>
          </a:p>
          <a:p>
            <a:pPr lvl="1"/>
            <a:r>
              <a:rPr lang="es-ES" dirty="0" smtClean="0"/>
              <a:t>“¿</a:t>
            </a:r>
            <a:r>
              <a:rPr lang="es-ES" dirty="0"/>
              <a:t>Qué tienes conmigo mujer</a:t>
            </a:r>
            <a:r>
              <a:rPr lang="es-ES" dirty="0" smtClean="0"/>
              <a:t>?” </a:t>
            </a:r>
            <a:r>
              <a:rPr lang="es-ES" dirty="0"/>
              <a:t>La expresión se encuentra en varias otras partes de la Biblia y su sentido exacto depende del contexto. </a:t>
            </a:r>
            <a:endParaRPr lang="es-ES" dirty="0" smtClean="0"/>
          </a:p>
          <a:p>
            <a:pPr lvl="1"/>
            <a:r>
              <a:rPr lang="es-ES" dirty="0" smtClean="0"/>
              <a:t>Ni </a:t>
            </a:r>
            <a:r>
              <a:rPr lang="es-ES" dirty="0"/>
              <a:t>la pregunta ni el término “mujer” expresan falta de respeto, aunque en español lo parece.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quería comunicar </a:t>
            </a:r>
            <a:r>
              <a:rPr lang="es-ES" dirty="0" smtClean="0"/>
              <a:t>que </a:t>
            </a:r>
            <a:r>
              <a:rPr lang="es-ES" dirty="0"/>
              <a:t>ya no se ceñía al horario o plan familiar dirigido por su madre. </a:t>
            </a:r>
            <a:endParaRPr lang="es-ES" dirty="0" smtClean="0"/>
          </a:p>
          <a:p>
            <a:pPr lvl="1"/>
            <a:r>
              <a:rPr lang="es-ES" dirty="0" smtClean="0"/>
              <a:t>Con </a:t>
            </a:r>
            <a:r>
              <a:rPr lang="es-ES" dirty="0"/>
              <a:t>toda la ternura posible, le hizo ver que tenía que obedecer otras </a:t>
            </a:r>
            <a:r>
              <a:rPr lang="es-ES" dirty="0" smtClean="0"/>
              <a:t>órdenes.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No ha </a:t>
            </a:r>
            <a:r>
              <a:rPr lang="en-US" dirty="0" err="1"/>
              <a:t>llegado</a:t>
            </a:r>
            <a:r>
              <a:rPr lang="en-US" dirty="0"/>
              <a:t> la </a:t>
            </a:r>
            <a:r>
              <a:rPr lang="en-US" dirty="0" err="1"/>
              <a:t>hora</a:t>
            </a:r>
            <a:r>
              <a:rPr lang="en-US" dirty="0"/>
              <a:t> de </a:t>
            </a:r>
            <a:r>
              <a:rPr lang="en-US" dirty="0" err="1" smtClean="0"/>
              <a:t>Jesús</a:t>
            </a:r>
            <a:r>
              <a:rPr lang="es-PR" dirty="0" smtClean="0"/>
              <a:t> </a:t>
            </a:r>
            <a:r>
              <a:rPr lang="es-PR" dirty="0"/>
              <a:t>(Juan 2:1-4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636486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600" y="2133600"/>
            <a:ext cx="6369050" cy="460482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“Su madre dijo a los que servían: Haced todo lo que os dijere</a:t>
            </a:r>
            <a:r>
              <a:rPr lang="es-ES" dirty="0" smtClean="0"/>
              <a:t>. Y </a:t>
            </a:r>
            <a:r>
              <a:rPr lang="es-ES" dirty="0"/>
              <a:t>estaban allí seis tinajas de piedra para agua, conforme al rito de la purificación de los judíos, en cada una de las cuales cabían dos o tres cántaros</a:t>
            </a:r>
            <a:r>
              <a:rPr lang="es-ES" dirty="0" smtClean="0"/>
              <a:t>. Jesús </a:t>
            </a:r>
            <a:r>
              <a:rPr lang="es-ES" dirty="0"/>
              <a:t>les dijo: Llenad estas tinajas de agua. Y las llenaron hasta arriba</a:t>
            </a:r>
            <a:r>
              <a:rPr lang="es-ES" dirty="0" smtClean="0"/>
              <a:t>. Entonces </a:t>
            </a:r>
            <a:r>
              <a:rPr lang="es-ES" dirty="0"/>
              <a:t>les dijo: Sacad ahora, y llevadlo al maestresala. Y se lo llevaron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Cuando </a:t>
            </a:r>
            <a:r>
              <a:rPr lang="es-ES" dirty="0"/>
              <a:t>el maestresala probó el agua hecha vino, sin saber él de dónde era, aunque lo sabían los sirvientes que habían sacado el agua, llamó al esposo</a:t>
            </a:r>
            <a:r>
              <a:rPr lang="es-ES" dirty="0" smtClean="0"/>
              <a:t>, y </a:t>
            </a:r>
            <a:r>
              <a:rPr lang="es-ES" dirty="0"/>
              <a:t>le dijo: Todo hombre sirve primero el buen vino, y cuando ya han bebido mucho, entonces el inferior; mas tú has reservado el buen vino hasta ahora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5164416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/>
              <a:t>María se dirige a los sirvientes y les ordena. </a:t>
            </a:r>
            <a:endParaRPr lang="es-ES" i="1" dirty="0" smtClean="0"/>
          </a:p>
          <a:p>
            <a:pPr lvl="1"/>
            <a:r>
              <a:rPr lang="es-ES" dirty="0" smtClean="0"/>
              <a:t>Tal </a:t>
            </a:r>
            <a:r>
              <a:rPr lang="es-ES" dirty="0"/>
              <a:t>orden </a:t>
            </a:r>
            <a:r>
              <a:rPr lang="es-ES" dirty="0" smtClean="0"/>
              <a:t>indica </a:t>
            </a:r>
            <a:r>
              <a:rPr lang="es-ES" dirty="0"/>
              <a:t>a lo menos dos cosas: </a:t>
            </a:r>
            <a:endParaRPr lang="es-ES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s-ES" dirty="0" smtClean="0"/>
              <a:t>tenía </a:t>
            </a:r>
            <a:r>
              <a:rPr lang="es-ES" dirty="0"/>
              <a:t>cierta responsabilidad y autoridad en el hogar, la cual los sirvientes reconocían y, </a:t>
            </a:r>
            <a:endParaRPr lang="es-ES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s-ES" dirty="0" smtClean="0"/>
              <a:t>a </a:t>
            </a:r>
            <a:r>
              <a:rPr lang="es-ES" dirty="0"/>
              <a:t>pesar de la aparente negativa de Jesús, ella esperaba que al fin él haría algo para solucionar la falta de vino. </a:t>
            </a:r>
            <a:endParaRPr lang="es-ES" dirty="0" smtClean="0"/>
          </a:p>
          <a:p>
            <a:pPr marL="571500" indent="-457200"/>
            <a:r>
              <a:rPr lang="es-ES" i="1" dirty="0" smtClean="0"/>
              <a:t>A </a:t>
            </a:r>
            <a:r>
              <a:rPr lang="es-ES" i="1" dirty="0"/>
              <a:t>los que servían </a:t>
            </a:r>
            <a:r>
              <a:rPr lang="es-ES" dirty="0" smtClean="0"/>
              <a:t>[…] se </a:t>
            </a:r>
            <a:r>
              <a:rPr lang="es-ES" dirty="0"/>
              <a:t>traduce “a los sirvientes” </a:t>
            </a:r>
            <a:r>
              <a:rPr lang="es-ES" i="1" dirty="0"/>
              <a:t>(diakonos</a:t>
            </a:r>
            <a:r>
              <a:rPr lang="es-ES" i="1" baseline="30000" dirty="0"/>
              <a:t>1249</a:t>
            </a:r>
            <a:r>
              <a:rPr lang="es-ES" i="1" dirty="0"/>
              <a:t>). </a:t>
            </a:r>
            <a:endParaRPr lang="es-ES" i="1" dirty="0" smtClean="0"/>
          </a:p>
          <a:p>
            <a:pPr marL="971550" lvl="1" indent="-457200"/>
            <a:r>
              <a:rPr lang="es-ES" dirty="0" smtClean="0"/>
              <a:t>“</a:t>
            </a:r>
            <a:r>
              <a:rPr lang="es-ES" dirty="0"/>
              <a:t>diácono” es la transliteración de este </a:t>
            </a:r>
            <a:r>
              <a:rPr lang="es-ES" dirty="0" smtClean="0"/>
              <a:t>vocablo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4016450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pPr marL="571500" indent="-457200"/>
            <a:r>
              <a:rPr lang="es-ES" i="1" dirty="0" smtClean="0"/>
              <a:t>A </a:t>
            </a:r>
            <a:r>
              <a:rPr lang="es-ES" i="1" dirty="0"/>
              <a:t>los que servían </a:t>
            </a:r>
            <a:r>
              <a:rPr lang="es-ES" dirty="0" smtClean="0"/>
              <a:t>[…] se </a:t>
            </a:r>
            <a:r>
              <a:rPr lang="es-ES" dirty="0"/>
              <a:t>traduce “a los sirvientes” </a:t>
            </a:r>
            <a:r>
              <a:rPr lang="es-ES" i="1" dirty="0"/>
              <a:t>(diakonos</a:t>
            </a:r>
            <a:r>
              <a:rPr lang="es-ES" i="1" baseline="30000" dirty="0"/>
              <a:t>1249</a:t>
            </a:r>
            <a:r>
              <a:rPr lang="es-ES" i="1" dirty="0"/>
              <a:t>). </a:t>
            </a:r>
            <a:endParaRPr lang="es-ES" i="1" dirty="0" smtClean="0"/>
          </a:p>
          <a:p>
            <a:pPr marL="971550" lvl="1" indent="-457200"/>
            <a:r>
              <a:rPr lang="es-ES" dirty="0" smtClean="0"/>
              <a:t>Normalmente </a:t>
            </a:r>
            <a:r>
              <a:rPr lang="es-ES" dirty="0"/>
              <a:t>se refiere al que servía la mesa o que realizaba otra tarea humilde en la casa. </a:t>
            </a:r>
            <a:endParaRPr lang="es-ES" dirty="0" smtClean="0"/>
          </a:p>
          <a:p>
            <a:pPr marL="971550" lvl="1" indent="-457200"/>
            <a:r>
              <a:rPr lang="es-ES" dirty="0" smtClean="0"/>
              <a:t>Raymond </a:t>
            </a:r>
            <a:r>
              <a:rPr lang="es-ES" dirty="0"/>
              <a:t>Brown, un católico romano, tiene razón cuando rechaza el concepto de algunos escritores católicos que prácticamente atribuyen el milagro a María, indicando que fue ella la que empujó a Jesús a adelantar el momento de realizar milagros.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524266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Las seis tinajas eran </a:t>
            </a:r>
            <a:r>
              <a:rPr lang="es-ES" i="1" dirty="0"/>
              <a:t>para la purificación, según un rito judío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vv.6-7</a:t>
            </a:r>
            <a:r>
              <a:rPr lang="es-ES" dirty="0" smtClean="0"/>
              <a:t>)</a:t>
            </a:r>
            <a:r>
              <a:rPr lang="es-ES" i="1" dirty="0" smtClean="0"/>
              <a:t>. 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era asunto de higiene, sino una costumbre ritual que las autoridades judías exigían antes de comer.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cada una de ellas cabían dos o tres medidas. </a:t>
            </a:r>
            <a:endParaRPr lang="es-ES" dirty="0" smtClean="0"/>
          </a:p>
          <a:p>
            <a:pPr lvl="1"/>
            <a:r>
              <a:rPr lang="es-ES" i="1" dirty="0" smtClean="0"/>
              <a:t>Una </a:t>
            </a:r>
            <a:r>
              <a:rPr lang="es-ES" i="1" dirty="0"/>
              <a:t>medida (metretes</a:t>
            </a:r>
            <a:r>
              <a:rPr lang="es-ES" i="1" baseline="30000" dirty="0"/>
              <a:t>3355</a:t>
            </a:r>
            <a:r>
              <a:rPr lang="es-ES" i="1" dirty="0"/>
              <a:t>) </a:t>
            </a:r>
            <a:r>
              <a:rPr lang="es-ES" dirty="0"/>
              <a:t>era equivalente a unos 30 litros, así que en cada tinaja cabrían unos 60 a 90 litros. Este número multiplicado por seis daría entre 400 y 500 </a:t>
            </a:r>
            <a:r>
              <a:rPr lang="es-ES" dirty="0" smtClean="0"/>
              <a:t>litros.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94111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 smtClean="0"/>
              <a:t>Y </a:t>
            </a:r>
            <a:r>
              <a:rPr lang="es-ES" i="1" dirty="0"/>
              <a:t>las llenaron hasta el </a:t>
            </a:r>
            <a:r>
              <a:rPr lang="es-ES" i="1" dirty="0" smtClean="0"/>
              <a:t>borde.</a:t>
            </a:r>
          </a:p>
          <a:p>
            <a:pPr lvl="1"/>
            <a:r>
              <a:rPr lang="es-ES" dirty="0" smtClean="0"/>
              <a:t>Una </a:t>
            </a:r>
            <a:r>
              <a:rPr lang="es-ES" dirty="0"/>
              <a:t>acotación </a:t>
            </a:r>
            <a:r>
              <a:rPr lang="es-ES" dirty="0" smtClean="0"/>
              <a:t>importante.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había lugar para agregar otra </a:t>
            </a:r>
            <a:r>
              <a:rPr lang="es-ES" dirty="0" smtClean="0"/>
              <a:t>sustancia.</a:t>
            </a:r>
          </a:p>
          <a:p>
            <a:pPr lvl="1"/>
            <a:r>
              <a:rPr lang="es-ES" dirty="0" smtClean="0"/>
              <a:t>En </a:t>
            </a:r>
            <a:r>
              <a:rPr lang="es-ES" dirty="0"/>
              <a:t>el momento de realizar el milagro, las tinajas contenían solamente agua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6818750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verbo </a:t>
            </a:r>
            <a:r>
              <a:rPr lang="es-ES" i="1" dirty="0"/>
              <a:t>sacad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8</a:t>
            </a:r>
            <a:r>
              <a:rPr lang="es-ES" dirty="0"/>
              <a:t>), juntamente con el adverbio </a:t>
            </a:r>
            <a:r>
              <a:rPr lang="es-ES" i="1" dirty="0" smtClean="0"/>
              <a:t>ahora.</a:t>
            </a:r>
          </a:p>
          <a:p>
            <a:pPr lvl="1"/>
            <a:r>
              <a:rPr lang="es-ES" dirty="0" smtClean="0"/>
              <a:t>mandato con énfasis </a:t>
            </a:r>
            <a:r>
              <a:rPr lang="es-ES" dirty="0"/>
              <a:t>en una obediencia </a:t>
            </a:r>
            <a:r>
              <a:rPr lang="es-ES" dirty="0" smtClean="0"/>
              <a:t>inmediata.</a:t>
            </a:r>
          </a:p>
          <a:p>
            <a:pPr lvl="1"/>
            <a:r>
              <a:rPr lang="es-ES" dirty="0" smtClean="0"/>
              <a:t>Como dicen en Chile: “al tiro”.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9173554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Encargado </a:t>
            </a:r>
            <a:r>
              <a:rPr lang="es-ES" dirty="0"/>
              <a:t>del banquete es </a:t>
            </a:r>
            <a:r>
              <a:rPr lang="es-ES" dirty="0" err="1"/>
              <a:t>lit.</a:t>
            </a:r>
            <a:r>
              <a:rPr lang="es-ES" dirty="0"/>
              <a:t> “el principal de la sala de fiesta”, un término usado en el NT sólo aquí y en el </a:t>
            </a:r>
            <a:r>
              <a:rPr lang="es-ES" dirty="0">
                <a:solidFill>
                  <a:schemeClr val="tx2"/>
                </a:solidFill>
              </a:rPr>
              <a:t>v. 9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Algunos </a:t>
            </a:r>
            <a:r>
              <a:rPr lang="es-ES" dirty="0"/>
              <a:t>sugieren que se trata de un sirviente que tendría el deber de probar la comida y la bebida antes de ofrecerla a los demás. </a:t>
            </a:r>
            <a:endParaRPr lang="es-ES" dirty="0" smtClean="0"/>
          </a:p>
          <a:p>
            <a:pPr lvl="1"/>
            <a:r>
              <a:rPr lang="es-ES" dirty="0" smtClean="0"/>
              <a:t>Otros </a:t>
            </a:r>
            <a:r>
              <a:rPr lang="es-ES" dirty="0"/>
              <a:t>opinan que se refiere a uno de los huéspedes seleccionado para presidir en el banquete, según la costumbre de los griegos y los romanos.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8246089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2:1-25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2:1-12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581400" y="2514600"/>
            <a:ext cx="4863942" cy="35166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Cuándo</a:t>
            </a:r>
            <a:r>
              <a:rPr lang="en-US" dirty="0" smtClean="0"/>
              <a:t> se </a:t>
            </a:r>
            <a:r>
              <a:rPr lang="en-US" dirty="0" err="1" smtClean="0"/>
              <a:t>realizó</a:t>
            </a:r>
            <a:r>
              <a:rPr lang="en-US" dirty="0" smtClean="0"/>
              <a:t> el </a:t>
            </a:r>
            <a:r>
              <a:rPr lang="en-US" dirty="0" err="1" smtClean="0"/>
              <a:t>milagro</a:t>
            </a:r>
            <a:r>
              <a:rPr lang="en-US" dirty="0" smtClean="0"/>
              <a:t>?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texto no aclara el momento </a:t>
            </a:r>
            <a:r>
              <a:rPr lang="es-ES" dirty="0" smtClean="0"/>
              <a:t>preciso, </a:t>
            </a:r>
            <a:r>
              <a:rPr lang="es-ES" dirty="0"/>
              <a:t>pero se implica que fue un acto instantáneo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En </a:t>
            </a:r>
            <a:r>
              <a:rPr lang="es-ES" dirty="0"/>
              <a:t>todo caso, el milagro revela la superabundancia de las provisiones de Cristo para los suyos. </a:t>
            </a:r>
            <a:endParaRPr lang="es-ES" dirty="0" smtClean="0"/>
          </a:p>
          <a:p>
            <a:pPr lvl="1"/>
            <a:r>
              <a:rPr lang="es-ES" i="1" dirty="0" smtClean="0"/>
              <a:t>El </a:t>
            </a:r>
            <a:r>
              <a:rPr lang="es-ES" i="1" dirty="0"/>
              <a:t>encargado no sabía de dónde venía el agua hecha vino, </a:t>
            </a:r>
            <a:r>
              <a:rPr lang="es-ES" dirty="0"/>
              <a:t>pero sí sabía que era de muy buena </a:t>
            </a:r>
            <a:r>
              <a:rPr lang="es-ES" dirty="0" smtClean="0"/>
              <a:t>calidad. Los </a:t>
            </a:r>
            <a:r>
              <a:rPr lang="es-ES" dirty="0"/>
              <a:t>sirvientes sí </a:t>
            </a:r>
            <a:r>
              <a:rPr lang="es-ES" dirty="0" smtClean="0"/>
              <a:t>sabían</a:t>
            </a:r>
            <a:r>
              <a:rPr lang="es-ES" dirty="0"/>
              <a:t>, pero habían guardado el secreto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092813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El encargado, sorprendido por el buen gusto del vino, explica la costumbre de las fiestas (</a:t>
            </a:r>
            <a:r>
              <a:rPr lang="es-ES" dirty="0">
                <a:solidFill>
                  <a:schemeClr val="tx2"/>
                </a:solidFill>
              </a:rPr>
              <a:t>v. 10</a:t>
            </a:r>
            <a:r>
              <a:rPr lang="es-ES" dirty="0" smtClean="0"/>
              <a:t>)</a:t>
            </a:r>
          </a:p>
          <a:p>
            <a:pPr lvl="1"/>
            <a:r>
              <a:rPr lang="es-ES" i="1" dirty="0" smtClean="0"/>
              <a:t>Cuando </a:t>
            </a:r>
            <a:r>
              <a:rPr lang="es-ES" i="1" dirty="0"/>
              <a:t>han tomado bastante </a:t>
            </a:r>
            <a:r>
              <a:rPr lang="es-ES" dirty="0"/>
              <a:t>traduce un verbo </a:t>
            </a:r>
            <a:r>
              <a:rPr lang="es-ES" dirty="0" smtClean="0"/>
              <a:t>(</a:t>
            </a:r>
            <a:r>
              <a:rPr lang="es-ES" dirty="0"/>
              <a:t>methuo</a:t>
            </a:r>
            <a:r>
              <a:rPr lang="es-ES" baseline="30000" dirty="0"/>
              <a:t>3184</a:t>
            </a:r>
            <a:r>
              <a:rPr lang="es-ES" dirty="0" smtClean="0"/>
              <a:t>) que </a:t>
            </a:r>
            <a:r>
              <a:rPr lang="es-ES" dirty="0"/>
              <a:t>significa “se hayan emborrachado” o “estén bien intoxicados”, incapaz de distinguir entre el buen vino y o “el peor”.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buen vino indica la excelente calidad del agua hecha vino y motivando la sorpresa expresada. 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744628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/>
              <a:t>El encargado, sorprendido por el buen gusto del vino, explica la costumbre de las fiestas (</a:t>
            </a:r>
            <a:r>
              <a:rPr lang="es-ES" dirty="0">
                <a:solidFill>
                  <a:schemeClr val="tx2"/>
                </a:solidFill>
              </a:rPr>
              <a:t>v. 10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indicación es que el grupo no había tomado tanto hasta ese momento como para no distinguir el buen vino. </a:t>
            </a:r>
            <a:endParaRPr lang="es-ES" dirty="0" smtClean="0"/>
          </a:p>
          <a:p>
            <a:pPr lvl="1"/>
            <a:r>
              <a:rPr lang="es-ES" dirty="0" smtClean="0"/>
              <a:t>Lo </a:t>
            </a:r>
            <a:r>
              <a:rPr lang="es-ES" dirty="0"/>
              <a:t>que Cristo provee soporta la comparación con lo que el mundo ofrece, y siempre sale ganando</a:t>
            </a:r>
            <a:r>
              <a:rPr lang="es-ES" dirty="0" smtClean="0"/>
              <a:t>.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Poder sobre los </a:t>
            </a:r>
            <a:r>
              <a:rPr lang="es-PR" dirty="0" smtClean="0"/>
              <a:t>elementos (Juan </a:t>
            </a:r>
            <a:r>
              <a:rPr lang="es-PR" dirty="0"/>
              <a:t>2:5-10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4079787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La </a:t>
            </a:r>
            <a:r>
              <a:rPr lang="en-US" dirty="0" err="1"/>
              <a:t>gloria</a:t>
            </a:r>
            <a:r>
              <a:rPr lang="en-US" dirty="0"/>
              <a:t> </a:t>
            </a:r>
            <a:r>
              <a:rPr lang="en-US" dirty="0" err="1" smtClean="0"/>
              <a:t>manifestada</a:t>
            </a:r>
            <a:r>
              <a:rPr lang="en-US" dirty="0" smtClean="0"/>
              <a:t> (</a:t>
            </a:r>
            <a:r>
              <a:rPr lang="es-PR" dirty="0" smtClean="0"/>
              <a:t>Juan </a:t>
            </a:r>
            <a:r>
              <a:rPr lang="es-PR" dirty="0"/>
              <a:t>2:11-12)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447800" y="2057400"/>
            <a:ext cx="6400800" cy="468287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“Este principio de señales hizo Jesús en Caná de Galilea, y manifestó su gloria; y sus discípulos creyeron en él. Después de esto descendieron a </a:t>
            </a:r>
            <a:r>
              <a:rPr lang="es-ES" dirty="0" err="1"/>
              <a:t>Capernaum</a:t>
            </a:r>
            <a:r>
              <a:rPr lang="es-ES" dirty="0"/>
              <a:t>, él, su madre, sus hermanos y sus discípulos; y estuvieron allí no muchos días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La </a:t>
            </a:r>
            <a:r>
              <a:rPr lang="en-US" dirty="0" err="1"/>
              <a:t>gloria</a:t>
            </a:r>
            <a:r>
              <a:rPr lang="en-US" dirty="0"/>
              <a:t> </a:t>
            </a:r>
            <a:r>
              <a:rPr lang="en-US" dirty="0" err="1" smtClean="0"/>
              <a:t>manifestada</a:t>
            </a:r>
            <a:r>
              <a:rPr lang="en-US" dirty="0" smtClean="0"/>
              <a:t> (</a:t>
            </a:r>
            <a:r>
              <a:rPr lang="es-PR" dirty="0" smtClean="0"/>
              <a:t>Juan </a:t>
            </a:r>
            <a:r>
              <a:rPr lang="es-PR" dirty="0"/>
              <a:t>2:11-12)</a:t>
            </a:r>
            <a:endParaRPr lang="es-PR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/>
              <a:t>El episodio se concluye subrayando el hecho de que éste era el </a:t>
            </a:r>
            <a:r>
              <a:rPr lang="es-ES" i="1" dirty="0"/>
              <a:t>principio de señales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11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Nótese </a:t>
            </a:r>
            <a:r>
              <a:rPr lang="es-ES" dirty="0"/>
              <a:t>que Juan usa la palabra señales, mientras que los Evangelios sinópticos prefieren hablar de maravillas y obras poderosas. </a:t>
            </a:r>
            <a:endParaRPr lang="es-ES" dirty="0" smtClean="0"/>
          </a:p>
          <a:p>
            <a:pPr lvl="1"/>
            <a:r>
              <a:rPr lang="es-ES" dirty="0" smtClean="0"/>
              <a:t>Una </a:t>
            </a:r>
            <a:r>
              <a:rPr lang="es-ES" dirty="0"/>
              <a:t>señal siempre apunta hacia alguna verdad más profunda que la trasciende. </a:t>
            </a:r>
          </a:p>
          <a:p>
            <a:pPr lvl="1"/>
            <a:r>
              <a:rPr lang="es-ES" dirty="0" smtClean="0"/>
              <a:t>Los </a:t>
            </a:r>
            <a:r>
              <a:rPr lang="es-ES" dirty="0"/>
              <a:t>seguidores de Jesús vieron en las señales más que los observadores en </a:t>
            </a:r>
            <a:r>
              <a:rPr lang="es-ES" dirty="0" smtClean="0"/>
              <a:t>general. 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La </a:t>
            </a:r>
            <a:r>
              <a:rPr lang="en-US" dirty="0" err="1"/>
              <a:t>gloria</a:t>
            </a:r>
            <a:r>
              <a:rPr lang="en-US" dirty="0"/>
              <a:t> </a:t>
            </a:r>
            <a:r>
              <a:rPr lang="en-US" dirty="0" err="1" smtClean="0"/>
              <a:t>manifestada</a:t>
            </a:r>
            <a:r>
              <a:rPr lang="en-US" dirty="0" smtClean="0"/>
              <a:t> (</a:t>
            </a:r>
            <a:r>
              <a:rPr lang="es-PR" dirty="0" smtClean="0"/>
              <a:t>Juan </a:t>
            </a:r>
            <a:r>
              <a:rPr lang="es-PR" dirty="0"/>
              <a:t>2:11-12)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521065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/>
              <a:t>El episodio se concluye subrayando el hecho de que éste era el </a:t>
            </a:r>
            <a:r>
              <a:rPr lang="es-ES" i="1" dirty="0"/>
              <a:t>principio de señales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11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Los cristianos </a:t>
            </a:r>
            <a:r>
              <a:rPr lang="es-ES" dirty="0"/>
              <a:t>no han sido lerdos en ver el contraste entre el agua insípida de la vieja vida y la riqueza de la nueva vida en Cristo. </a:t>
            </a:r>
            <a:endParaRPr lang="es-ES" dirty="0" smtClean="0"/>
          </a:p>
          <a:p>
            <a:pPr lvl="1"/>
            <a:r>
              <a:rPr lang="es-ES" dirty="0" smtClean="0"/>
              <a:t>Se </a:t>
            </a:r>
            <a:r>
              <a:rPr lang="es-ES" dirty="0"/>
              <a:t>necesita fe para discernir la gloria</a:t>
            </a:r>
            <a:r>
              <a:rPr lang="es-ES" dirty="0" smtClean="0"/>
              <a:t>. 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La </a:t>
            </a:r>
            <a:r>
              <a:rPr lang="en-US" dirty="0" err="1"/>
              <a:t>gloria</a:t>
            </a:r>
            <a:r>
              <a:rPr lang="en-US" dirty="0"/>
              <a:t> </a:t>
            </a:r>
            <a:r>
              <a:rPr lang="en-US" dirty="0" err="1" smtClean="0"/>
              <a:t>manifestada</a:t>
            </a:r>
            <a:r>
              <a:rPr lang="en-US" dirty="0" smtClean="0"/>
              <a:t> (</a:t>
            </a:r>
            <a:r>
              <a:rPr lang="es-PR" dirty="0" smtClean="0"/>
              <a:t>Juan </a:t>
            </a:r>
            <a:r>
              <a:rPr lang="es-PR" dirty="0"/>
              <a:t>2:11-12)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27688018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i="1" dirty="0"/>
              <a:t>descendieron a </a:t>
            </a:r>
            <a:r>
              <a:rPr lang="es-ES" i="1" dirty="0" err="1" smtClean="0"/>
              <a:t>Capernaum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v.12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De </a:t>
            </a:r>
            <a:r>
              <a:rPr lang="es-ES" dirty="0"/>
              <a:t>las alturas de Nazaret, Jesús, su madre María, </a:t>
            </a:r>
            <a:r>
              <a:rPr lang="es-ES" i="1" dirty="0"/>
              <a:t>sus hermanos </a:t>
            </a:r>
            <a:r>
              <a:rPr lang="es-ES" dirty="0"/>
              <a:t>(Santiago, José, Judas y Simón; </a:t>
            </a:r>
            <a:r>
              <a:rPr lang="es-ES" dirty="0">
                <a:solidFill>
                  <a:schemeClr val="tx2"/>
                </a:solidFill>
              </a:rPr>
              <a:t>Mr. 6:3</a:t>
            </a:r>
            <a:r>
              <a:rPr lang="es-ES" dirty="0"/>
              <a:t>), y sus discípulos descendieron a las llanuras en la ribera del lago, hasta llegar a </a:t>
            </a:r>
            <a:r>
              <a:rPr lang="es-ES" dirty="0" err="1"/>
              <a:t>Capernaúm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Dos </a:t>
            </a:r>
            <a:r>
              <a:rPr lang="es-ES" dirty="0"/>
              <a:t>de los discípulos vivían aquí: Juan y Santiago, los hijos de Zebedeo y Salomé. </a:t>
            </a:r>
            <a:r>
              <a:rPr lang="es-ES" dirty="0" smtClean="0"/>
              <a:t>(</a:t>
            </a:r>
            <a:r>
              <a:rPr lang="es-ES" dirty="0" err="1" smtClean="0"/>
              <a:t>Hendriksen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La </a:t>
            </a:r>
            <a:r>
              <a:rPr lang="en-US" dirty="0" err="1"/>
              <a:t>gloria</a:t>
            </a:r>
            <a:r>
              <a:rPr lang="en-US" dirty="0"/>
              <a:t> </a:t>
            </a:r>
            <a:r>
              <a:rPr lang="en-US" dirty="0" err="1" smtClean="0"/>
              <a:t>manifestada</a:t>
            </a:r>
            <a:r>
              <a:rPr lang="en-US" dirty="0" smtClean="0"/>
              <a:t> (</a:t>
            </a:r>
            <a:r>
              <a:rPr lang="es-PR" dirty="0" smtClean="0"/>
              <a:t>Juan </a:t>
            </a:r>
            <a:r>
              <a:rPr lang="es-PR" dirty="0"/>
              <a:t>2:11-12)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25324370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i="1" dirty="0"/>
              <a:t>descendieron a </a:t>
            </a:r>
            <a:r>
              <a:rPr lang="es-ES" i="1" dirty="0" err="1" smtClean="0"/>
              <a:t>Capernaum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v.12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es, pues, de extrañar que el Señor hiciera una visita a este lugar antes de proseguir su viaje hacia Jerusalén.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última cláusula del versículo 12, </a:t>
            </a:r>
            <a:r>
              <a:rPr lang="es-ES" i="1" dirty="0"/>
              <a:t>y estuvieron allí no muchos días</a:t>
            </a:r>
            <a:r>
              <a:rPr lang="es-ES" dirty="0"/>
              <a:t>, muy difícilmente puede significar que la familia se trasladó a </a:t>
            </a:r>
            <a:r>
              <a:rPr lang="es-ES" dirty="0" err="1"/>
              <a:t>Capernaúm</a:t>
            </a:r>
            <a:r>
              <a:rPr lang="es-ES" dirty="0"/>
              <a:t> en esta </a:t>
            </a:r>
            <a:r>
              <a:rPr lang="es-ES" dirty="0" smtClean="0"/>
              <a:t>época. (</a:t>
            </a:r>
            <a:r>
              <a:rPr lang="es-ES" dirty="0" err="1" smtClean="0"/>
              <a:t>Hendriksen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La </a:t>
            </a:r>
            <a:r>
              <a:rPr lang="en-US" dirty="0" err="1"/>
              <a:t>gloria</a:t>
            </a:r>
            <a:r>
              <a:rPr lang="en-US" dirty="0"/>
              <a:t> </a:t>
            </a:r>
            <a:r>
              <a:rPr lang="en-US" dirty="0" err="1" smtClean="0"/>
              <a:t>manifestada</a:t>
            </a:r>
            <a:r>
              <a:rPr lang="en-US" dirty="0" smtClean="0"/>
              <a:t> (</a:t>
            </a:r>
            <a:r>
              <a:rPr lang="es-PR" dirty="0" smtClean="0"/>
              <a:t>Juan </a:t>
            </a:r>
            <a:r>
              <a:rPr lang="es-PR" dirty="0"/>
              <a:t>2:11-12)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10210958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err="1" smtClean="0"/>
              <a:t>Purificaci</a:t>
            </a:r>
            <a:r>
              <a:rPr lang="en-US" dirty="0" err="1" smtClean="0"/>
              <a:t>ón</a:t>
            </a:r>
            <a:r>
              <a:rPr lang="en-US" dirty="0" smtClean="0"/>
              <a:t> del </a:t>
            </a:r>
            <a:r>
              <a:rPr lang="en-US" dirty="0" err="1" smtClean="0"/>
              <a:t>Templo</a:t>
            </a:r>
            <a:r>
              <a:rPr lang="en-US" dirty="0" smtClean="0"/>
              <a:t> (Juan 2:13-22)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32960"/>
            <a:ext cx="3163824" cy="2225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10664"/>
            <a:ext cx="2357208" cy="33357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5233" y="1797347"/>
            <a:ext cx="3528767" cy="27289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/>
          <a:srcRect l="1656" t="-2953" r="-1656" b="11560"/>
          <a:stretch/>
        </p:blipFill>
        <p:spPr>
          <a:xfrm>
            <a:off x="2357208" y="1656246"/>
            <a:ext cx="3354494" cy="33072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1848" y="4085738"/>
            <a:ext cx="2703517" cy="27932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89090" y="4439128"/>
            <a:ext cx="3964110" cy="241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56408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86000"/>
            <a:ext cx="4419600" cy="23622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“Su madre dijo a los que servían: Haced todo lo que os dijere</a:t>
            </a:r>
            <a:r>
              <a:rPr lang="es-ES" dirty="0" smtClean="0"/>
              <a:t>.”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Juan </a:t>
            </a:r>
            <a:r>
              <a:rPr lang="es-ES" dirty="0" smtClean="0">
                <a:solidFill>
                  <a:schemeClr val="tx2"/>
                </a:solidFill>
              </a:rPr>
              <a:t>2.5, </a:t>
            </a:r>
            <a:r>
              <a:rPr lang="es-ES" dirty="0">
                <a:solidFill>
                  <a:schemeClr val="tx2"/>
                </a:solidFill>
              </a:rPr>
              <a:t>RVR60</a:t>
            </a:r>
            <a:r>
              <a:rPr lang="es-ES" dirty="0"/>
              <a:t>) 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63971" y="2436514"/>
            <a:ext cx="3165629" cy="419288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Jesús no se aisló de la sociedad; nuestro desafío es influir a la sociedad que vive de acuerdo con los valores del mundo.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Dios desea hacer cambios en nuestras vida; espera que le dejemos actuar.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La vida del creyente se centra en Cristo, no en el </a:t>
            </a:r>
            <a:r>
              <a:rPr lang="es-PR" sz="3600" i="1" dirty="0" smtClean="0"/>
              <a:t>yo</a:t>
            </a:r>
            <a:r>
              <a:rPr lang="es-PR" sz="36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119-125.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32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6: C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omenzando en Galilea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17:                                         “Es necesario nacer otra vez”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3:1-36)                                                    28 de enero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No ha </a:t>
            </a:r>
            <a:r>
              <a:rPr lang="en-US" sz="3600" dirty="0" err="1" smtClean="0"/>
              <a:t>llegado</a:t>
            </a:r>
            <a:r>
              <a:rPr lang="en-US" sz="3600" dirty="0" smtClean="0"/>
              <a:t> la </a:t>
            </a:r>
            <a:r>
              <a:rPr lang="en-US" sz="3600" dirty="0" err="1" smtClean="0"/>
              <a:t>hora</a:t>
            </a:r>
            <a:r>
              <a:rPr lang="en-US" sz="3600" dirty="0" smtClean="0"/>
              <a:t> de </a:t>
            </a:r>
            <a:r>
              <a:rPr lang="en-US" sz="3600" dirty="0" err="1" smtClean="0"/>
              <a:t>Jesús</a:t>
            </a:r>
            <a:r>
              <a:rPr lang="en-US" sz="3600" dirty="0" smtClean="0"/>
              <a:t> </a:t>
            </a:r>
            <a:r>
              <a:rPr lang="es-PR" sz="3600" dirty="0" smtClean="0"/>
              <a:t>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Juan 2:1-4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Poder sobre los elementos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Juan 2:5-10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La </a:t>
            </a:r>
            <a:r>
              <a:rPr lang="en-US" sz="3600" dirty="0" err="1" smtClean="0"/>
              <a:t>gloria</a:t>
            </a:r>
            <a:r>
              <a:rPr lang="en-US" sz="3600" dirty="0" smtClean="0"/>
              <a:t> </a:t>
            </a:r>
            <a:r>
              <a:rPr lang="en-US" sz="3600" dirty="0" err="1" smtClean="0"/>
              <a:t>manifestada</a:t>
            </a:r>
            <a:r>
              <a:rPr lang="en-US" sz="3600" dirty="0" smtClean="0"/>
              <a:t>                   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Juan 2:11-12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2" descr="http://distantshoresmedia.org/images/rg/43/43_Jn_02_01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29400" y="-76200"/>
            <a:ext cx="2514600" cy="190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No ha </a:t>
            </a:r>
            <a:r>
              <a:rPr lang="en-US" dirty="0" err="1"/>
              <a:t>llegado</a:t>
            </a:r>
            <a:r>
              <a:rPr lang="en-US" dirty="0"/>
              <a:t> la </a:t>
            </a:r>
            <a:r>
              <a:rPr lang="en-US" dirty="0" err="1"/>
              <a:t>hora</a:t>
            </a:r>
            <a:r>
              <a:rPr lang="en-US" dirty="0"/>
              <a:t> de </a:t>
            </a:r>
            <a:r>
              <a:rPr lang="en-US" dirty="0" err="1" smtClean="0"/>
              <a:t>Jesús</a:t>
            </a:r>
            <a:r>
              <a:rPr lang="es-PR" dirty="0" smtClean="0"/>
              <a:t> </a:t>
            </a:r>
            <a:r>
              <a:rPr lang="es-PR" dirty="0"/>
              <a:t>(Juan 2:1-4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600" y="2022729"/>
            <a:ext cx="6477000" cy="468287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“Al tercer día se hicieron unas bodas en Caná de Galilea; y estaba allí la madre de Jesús</a:t>
            </a:r>
            <a:r>
              <a:rPr lang="es-ES" dirty="0" smtClean="0"/>
              <a:t>. Y </a:t>
            </a:r>
            <a:r>
              <a:rPr lang="es-ES" dirty="0"/>
              <a:t>fueron también invitados a las bodas Jesús y sus discípulos</a:t>
            </a:r>
            <a:r>
              <a:rPr lang="es-ES" dirty="0" smtClean="0"/>
              <a:t>. Y </a:t>
            </a:r>
            <a:r>
              <a:rPr lang="es-ES" dirty="0"/>
              <a:t>faltando el vino, la madre de Jesús le dijo: No tienen vino</a:t>
            </a:r>
            <a:r>
              <a:rPr lang="es-ES" dirty="0" smtClean="0"/>
              <a:t>. Jesús </a:t>
            </a:r>
            <a:r>
              <a:rPr lang="es-ES" dirty="0"/>
              <a:t>le dijo: ¿Qué tienes conmigo, mujer? Aún no ha venido mi hora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No ha </a:t>
            </a:r>
            <a:r>
              <a:rPr lang="en-US" dirty="0" err="1"/>
              <a:t>llegado</a:t>
            </a:r>
            <a:r>
              <a:rPr lang="en-US" dirty="0"/>
              <a:t> la </a:t>
            </a:r>
            <a:r>
              <a:rPr lang="en-US" dirty="0" err="1"/>
              <a:t>hora</a:t>
            </a:r>
            <a:r>
              <a:rPr lang="en-US" dirty="0"/>
              <a:t> de </a:t>
            </a:r>
            <a:r>
              <a:rPr lang="en-US" dirty="0" err="1" smtClean="0"/>
              <a:t>Jesús</a:t>
            </a:r>
            <a:r>
              <a:rPr lang="es-PR" dirty="0" smtClean="0"/>
              <a:t> </a:t>
            </a:r>
            <a:r>
              <a:rPr lang="es-PR" dirty="0"/>
              <a:t>(Juan 2:1-4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295400" y="0"/>
            <a:ext cx="6653983" cy="68757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3200" t="2097" r="45600" b="95806"/>
          <a:stretch/>
        </p:blipFill>
        <p:spPr>
          <a:xfrm>
            <a:off x="1396183" y="304800"/>
            <a:ext cx="2438400" cy="152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/>
          <a:srcRect l="88000" t="91464" r="2400" b="1441"/>
          <a:stretch/>
        </p:blipFill>
        <p:spPr>
          <a:xfrm>
            <a:off x="7475553" y="6356351"/>
            <a:ext cx="457200" cy="51562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114800" y="1371600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105400" y="1066800"/>
            <a:ext cx="10668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57600" y="4800600"/>
            <a:ext cx="914400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38419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i="1" dirty="0"/>
              <a:t>Conversación con su madre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2:3–5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Parece </a:t>
            </a:r>
            <a:r>
              <a:rPr lang="es-ES" dirty="0"/>
              <a:t>que María estaba presente por ser de la familia o muy amiga de los novios. </a:t>
            </a:r>
            <a:endParaRPr lang="es-ES" dirty="0" smtClean="0"/>
          </a:p>
          <a:p>
            <a:pPr lvl="1"/>
            <a:r>
              <a:rPr lang="es-ES" dirty="0" smtClean="0"/>
              <a:t>Dios </a:t>
            </a:r>
            <a:r>
              <a:rPr lang="es-ES" dirty="0"/>
              <a:t>usó como instrumento la relación que María tenía con los novios, para que Cristo fuera invitado, propiciando así la escena para esta primera señal. </a:t>
            </a:r>
            <a:endParaRPr lang="es-ES" dirty="0" smtClean="0"/>
          </a:p>
          <a:p>
            <a:pPr lvl="1"/>
            <a:r>
              <a:rPr lang="es-ES" dirty="0" smtClean="0"/>
              <a:t>Suponemos </a:t>
            </a:r>
            <a:r>
              <a:rPr lang="es-ES" dirty="0"/>
              <a:t>que </a:t>
            </a:r>
            <a:r>
              <a:rPr lang="es-ES" dirty="0" smtClean="0"/>
              <a:t>[María] tenía que </a:t>
            </a:r>
            <a:r>
              <a:rPr lang="es-ES" dirty="0"/>
              <a:t>ver con la dirección de </a:t>
            </a:r>
            <a:r>
              <a:rPr lang="es-ES" dirty="0" smtClean="0"/>
              <a:t>las actividades, </a:t>
            </a:r>
            <a:r>
              <a:rPr lang="es-ES" dirty="0"/>
              <a:t>por eso informó a Jesús de la falta de vino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No ha </a:t>
            </a:r>
            <a:r>
              <a:rPr lang="en-US" dirty="0" err="1"/>
              <a:t>llegado</a:t>
            </a:r>
            <a:r>
              <a:rPr lang="en-US" dirty="0"/>
              <a:t> la </a:t>
            </a:r>
            <a:r>
              <a:rPr lang="en-US" dirty="0" err="1"/>
              <a:t>hora</a:t>
            </a:r>
            <a:r>
              <a:rPr lang="en-US" dirty="0"/>
              <a:t> de </a:t>
            </a:r>
            <a:r>
              <a:rPr lang="en-US" dirty="0" err="1" smtClean="0"/>
              <a:t>Jesús</a:t>
            </a:r>
            <a:r>
              <a:rPr lang="es-PR" dirty="0" smtClean="0"/>
              <a:t> </a:t>
            </a:r>
            <a:r>
              <a:rPr lang="es-PR" dirty="0"/>
              <a:t>(Juan 2:1-4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280938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No </a:t>
            </a:r>
            <a:r>
              <a:rPr lang="es-ES" dirty="0"/>
              <a:t>sabemos con qué propósito se acercó a su hijo para darle la información. </a:t>
            </a:r>
            <a:endParaRPr lang="es-ES" dirty="0" smtClean="0"/>
          </a:p>
          <a:p>
            <a:pPr lvl="1"/>
            <a:r>
              <a:rPr lang="es-ES" dirty="0" smtClean="0"/>
              <a:t>Él </a:t>
            </a:r>
            <a:r>
              <a:rPr lang="es-ES" dirty="0"/>
              <a:t>no era oriundo de </a:t>
            </a:r>
            <a:r>
              <a:rPr lang="es-ES" dirty="0" smtClean="0"/>
              <a:t>[Caná], </a:t>
            </a:r>
            <a:r>
              <a:rPr lang="es-ES" dirty="0"/>
              <a:t>por lo que no </a:t>
            </a:r>
            <a:r>
              <a:rPr lang="es-ES" dirty="0" smtClean="0"/>
              <a:t>se esperaría </a:t>
            </a:r>
            <a:r>
              <a:rPr lang="es-ES" dirty="0"/>
              <a:t>que </a:t>
            </a:r>
            <a:r>
              <a:rPr lang="es-ES" dirty="0" smtClean="0"/>
              <a:t>supiera </a:t>
            </a:r>
            <a:r>
              <a:rPr lang="es-ES" dirty="0"/>
              <a:t>dónde comprar más vino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Existe </a:t>
            </a:r>
            <a:r>
              <a:rPr lang="es-ES" dirty="0"/>
              <a:t>la posibilidad de que ella esperara un milagro. </a:t>
            </a:r>
            <a:endParaRPr lang="es-ES" dirty="0" smtClean="0"/>
          </a:p>
          <a:p>
            <a:pPr lvl="1"/>
            <a:r>
              <a:rPr lang="es-ES" dirty="0" smtClean="0"/>
              <a:t>¿</a:t>
            </a:r>
            <a:r>
              <a:rPr lang="es-ES" dirty="0"/>
              <a:t>Será que quería que Jesús empezara a manifestar su verdadero carácter</a:t>
            </a:r>
            <a:r>
              <a:rPr lang="es-ES" dirty="0" smtClean="0"/>
              <a:t>?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No ha </a:t>
            </a:r>
            <a:r>
              <a:rPr lang="en-US" dirty="0" err="1"/>
              <a:t>llegado</a:t>
            </a:r>
            <a:r>
              <a:rPr lang="en-US" dirty="0"/>
              <a:t> la </a:t>
            </a:r>
            <a:r>
              <a:rPr lang="en-US" dirty="0" err="1"/>
              <a:t>hora</a:t>
            </a:r>
            <a:r>
              <a:rPr lang="en-US" dirty="0"/>
              <a:t> de </a:t>
            </a:r>
            <a:r>
              <a:rPr lang="en-US" dirty="0" err="1" smtClean="0"/>
              <a:t>Jesús</a:t>
            </a:r>
            <a:r>
              <a:rPr lang="es-PR" dirty="0" smtClean="0"/>
              <a:t> </a:t>
            </a:r>
            <a:r>
              <a:rPr lang="es-PR" dirty="0"/>
              <a:t>(Juan 2:1-4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4497818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75385</TotalTime>
  <Words>2163</Words>
  <Application>Microsoft Office PowerPoint</Application>
  <PresentationFormat>On-screen Show (4:3)</PresentationFormat>
  <Paragraphs>238</Paragraphs>
  <Slides>33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Blends</vt:lpstr>
      <vt:lpstr>Office Theme</vt:lpstr>
      <vt:lpstr>1_Office Theme</vt:lpstr>
      <vt:lpstr>Slide 1</vt:lpstr>
      <vt:lpstr>Contexto</vt:lpstr>
      <vt:lpstr>Texto clave</vt:lpstr>
      <vt:lpstr>Bosquejo de Estudio</vt:lpstr>
      <vt:lpstr>No ha llegado la hora de Jesús (Juan 2:1-4)</vt:lpstr>
      <vt:lpstr>No ha llegado la hora de Jesús (Juan 2:1-4)</vt:lpstr>
      <vt:lpstr>Slide 7</vt:lpstr>
      <vt:lpstr>No ha llegado la hora de Jesús (Juan 2:1-4)</vt:lpstr>
      <vt:lpstr>No ha llegado la hora de Jesús (Juan 2:1-4)</vt:lpstr>
      <vt:lpstr>No ha llegado la hora de Jesús (Juan 2:1-4)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Poder sobre los elementos (Juan 2:5-10)</vt:lpstr>
      <vt:lpstr>La gloria manifestada (Juan 2:11-12)</vt:lpstr>
      <vt:lpstr>La gloria manifestada (Juan 2:11-12)</vt:lpstr>
      <vt:lpstr>La gloria manifestada (Juan 2:11-12)</vt:lpstr>
      <vt:lpstr>La gloria manifestada (Juan 2:11-12)</vt:lpstr>
      <vt:lpstr>La gloria manifestada (Juan 2:11-12)</vt:lpstr>
      <vt:lpstr>La gloria manifestada (Juan 2:11-12)</vt:lpstr>
      <vt:lpstr>Purificación del Templo (Juan 2:13-22)</vt:lpstr>
      <vt:lpstr>Aplicaciones</vt:lpstr>
      <vt:lpstr>Bibliografía</vt:lpstr>
      <vt:lpstr>Próximo Estudio (Libro 7)</vt:lpstr>
      <vt:lpstr>Slide 33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16_jesus_inicia_su_ministerio_publico</dc:title>
  <dc:creator>JRIVERA</dc:creator>
  <cp:lastModifiedBy>Lori Ann</cp:lastModifiedBy>
  <cp:revision>2993</cp:revision>
  <cp:lastPrinted>2013-09-24T20:44:31Z</cp:lastPrinted>
  <dcterms:created xsi:type="dcterms:W3CDTF">2007-01-24T21:53:34Z</dcterms:created>
  <dcterms:modified xsi:type="dcterms:W3CDTF">2014-01-23T00:53:08Z</dcterms:modified>
</cp:coreProperties>
</file>