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 id="2147483819" r:id="rId6"/>
  </p:sldMasterIdLst>
  <p:notesMasterIdLst>
    <p:notesMasterId r:id="rId87"/>
  </p:notesMasterIdLst>
  <p:handoutMasterIdLst>
    <p:handoutMasterId r:id="rId88"/>
  </p:handoutMasterIdLst>
  <p:sldIdLst>
    <p:sldId id="2767" r:id="rId7"/>
    <p:sldId id="565" r:id="rId8"/>
    <p:sldId id="566" r:id="rId9"/>
    <p:sldId id="571" r:id="rId10"/>
    <p:sldId id="2182" r:id="rId11"/>
    <p:sldId id="3041" r:id="rId12"/>
    <p:sldId id="3266" r:id="rId13"/>
    <p:sldId id="3268" r:id="rId14"/>
    <p:sldId id="3269" r:id="rId15"/>
    <p:sldId id="3270" r:id="rId16"/>
    <p:sldId id="3271" r:id="rId17"/>
    <p:sldId id="3272" r:id="rId18"/>
    <p:sldId id="3273" r:id="rId19"/>
    <p:sldId id="3274" r:id="rId20"/>
    <p:sldId id="3275" r:id="rId21"/>
    <p:sldId id="3276" r:id="rId22"/>
    <p:sldId id="3277" r:id="rId23"/>
    <p:sldId id="3278" r:id="rId24"/>
    <p:sldId id="3279" r:id="rId25"/>
    <p:sldId id="3280" r:id="rId26"/>
    <p:sldId id="3281" r:id="rId27"/>
    <p:sldId id="3282" r:id="rId28"/>
    <p:sldId id="3283" r:id="rId29"/>
    <p:sldId id="3284" r:id="rId30"/>
    <p:sldId id="3285" r:id="rId31"/>
    <p:sldId id="3286" r:id="rId32"/>
    <p:sldId id="3287" r:id="rId33"/>
    <p:sldId id="3288" r:id="rId34"/>
    <p:sldId id="3289" r:id="rId35"/>
    <p:sldId id="3290" r:id="rId36"/>
    <p:sldId id="3291" r:id="rId37"/>
    <p:sldId id="3292" r:id="rId38"/>
    <p:sldId id="3293" r:id="rId39"/>
    <p:sldId id="3294" r:id="rId40"/>
    <p:sldId id="3295" r:id="rId41"/>
    <p:sldId id="3296" r:id="rId42"/>
    <p:sldId id="3043" r:id="rId43"/>
    <p:sldId id="3044" r:id="rId44"/>
    <p:sldId id="3297" r:id="rId45"/>
    <p:sldId id="3298" r:id="rId46"/>
    <p:sldId id="3299" r:id="rId47"/>
    <p:sldId id="3300" r:id="rId48"/>
    <p:sldId id="3301" r:id="rId49"/>
    <p:sldId id="3302" r:id="rId50"/>
    <p:sldId id="3303" r:id="rId51"/>
    <p:sldId id="3304" r:id="rId52"/>
    <p:sldId id="3305" r:id="rId53"/>
    <p:sldId id="3306" r:id="rId54"/>
    <p:sldId id="3307" r:id="rId55"/>
    <p:sldId id="3308" r:id="rId56"/>
    <p:sldId id="3309" r:id="rId57"/>
    <p:sldId id="3310" r:id="rId58"/>
    <p:sldId id="3311" r:id="rId59"/>
    <p:sldId id="3145" r:id="rId60"/>
    <p:sldId id="3146" r:id="rId61"/>
    <p:sldId id="3267" r:id="rId62"/>
    <p:sldId id="3318" r:id="rId63"/>
    <p:sldId id="3319" r:id="rId64"/>
    <p:sldId id="3320" r:id="rId65"/>
    <p:sldId id="3321" r:id="rId66"/>
    <p:sldId id="3322" r:id="rId67"/>
    <p:sldId id="3323" r:id="rId68"/>
    <p:sldId id="3324" r:id="rId69"/>
    <p:sldId id="3325" r:id="rId70"/>
    <p:sldId id="3326" r:id="rId71"/>
    <p:sldId id="3335" r:id="rId72"/>
    <p:sldId id="3327" r:id="rId73"/>
    <p:sldId id="3328" r:id="rId74"/>
    <p:sldId id="3329" r:id="rId75"/>
    <p:sldId id="3330" r:id="rId76"/>
    <p:sldId id="3331" r:id="rId77"/>
    <p:sldId id="3332" r:id="rId78"/>
    <p:sldId id="3333" r:id="rId79"/>
    <p:sldId id="3334" r:id="rId80"/>
    <p:sldId id="2914" r:id="rId81"/>
    <p:sldId id="3206" r:id="rId82"/>
    <p:sldId id="3221" r:id="rId83"/>
    <p:sldId id="1391" r:id="rId84"/>
    <p:sldId id="1843" r:id="rId85"/>
    <p:sldId id="627" r:id="rId8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2602"/>
    <a:srgbClr val="848484"/>
    <a:srgbClr val="FF66FF"/>
    <a:srgbClr val="FFFF00"/>
    <a:srgbClr val="CC9900"/>
    <a:srgbClr val="996633"/>
    <a:srgbClr val="D5DDA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533" autoAdjust="0"/>
  </p:normalViewPr>
  <p:slideViewPr>
    <p:cSldViewPr>
      <p:cViewPr varScale="1">
        <p:scale>
          <a:sx n="72" d="100"/>
          <a:sy n="72" d="100"/>
        </p:scale>
        <p:origin x="1146" y="60"/>
      </p:cViewPr>
      <p:guideLst>
        <p:guide orient="horz" pos="2160"/>
        <p:guide pos="2880"/>
      </p:guideLst>
    </p:cSldViewPr>
  </p:slideViewPr>
  <p:outlineViewPr>
    <p:cViewPr>
      <p:scale>
        <a:sx n="33" d="100"/>
        <a:sy n="33" d="100"/>
      </p:scale>
      <p:origin x="0" y="-59916"/>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slide" Target="slides/slide78.xml"/><Relationship Id="rId89"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viewProps" Target="viewProp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4" Type="http://schemas.openxmlformats.org/officeDocument/2006/relationships/slideMaster" Target="slideMasters/slideMaster4.xml"/><Relationship Id="rId9"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1/27/2014</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prstClr val="black"/>
                </a:solidFill>
              </a:rPr>
              <a:pPr/>
              <a:t>1</a:t>
            </a:fld>
            <a:endParaRPr lang="en-US" smtClean="0">
              <a:solidFill>
                <a:prstClr val="black"/>
              </a:solidFill>
            </a:endParaRPr>
          </a:p>
        </p:txBody>
      </p:sp>
    </p:spTree>
    <p:extLst>
      <p:ext uri="{BB962C8B-B14F-4D97-AF65-F5344CB8AC3E}">
        <p14:creationId xmlns:p14="http://schemas.microsoft.com/office/powerpoint/2010/main" val="1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2129558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235068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10522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19959286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11296982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23545295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36936356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22031937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16701407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1128243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27655350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21868596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10674019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31024790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5193717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24334420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27425365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22431322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25878249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2642138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42741652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28041793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7482197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22902734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26067246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36439760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29716002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9236814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2386184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8591135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4445611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9255212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42561214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4731465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35174964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19676218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113981261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28163653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22678337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3613006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20228524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35708803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314028612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156579973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23943262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118405230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25050362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7623072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57</a:t>
            </a:fld>
            <a:endParaRPr lang="en-US">
              <a:solidFill>
                <a:srgbClr val="000000"/>
              </a:solidFill>
            </a:endParaRPr>
          </a:p>
        </p:txBody>
      </p:sp>
    </p:spTree>
    <p:extLst>
      <p:ext uri="{BB962C8B-B14F-4D97-AF65-F5344CB8AC3E}">
        <p14:creationId xmlns:p14="http://schemas.microsoft.com/office/powerpoint/2010/main" val="411242850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58</a:t>
            </a:fld>
            <a:endParaRPr lang="en-US">
              <a:solidFill>
                <a:srgbClr val="000000"/>
              </a:solidFill>
            </a:endParaRPr>
          </a:p>
        </p:txBody>
      </p:sp>
    </p:spTree>
    <p:extLst>
      <p:ext uri="{BB962C8B-B14F-4D97-AF65-F5344CB8AC3E}">
        <p14:creationId xmlns:p14="http://schemas.microsoft.com/office/powerpoint/2010/main" val="104807078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59</a:t>
            </a:fld>
            <a:endParaRPr lang="en-US">
              <a:solidFill>
                <a:srgbClr val="000000"/>
              </a:solidFill>
            </a:endParaRPr>
          </a:p>
        </p:txBody>
      </p:sp>
    </p:spTree>
    <p:extLst>
      <p:ext uri="{BB962C8B-B14F-4D97-AF65-F5344CB8AC3E}">
        <p14:creationId xmlns:p14="http://schemas.microsoft.com/office/powerpoint/2010/main" val="2251808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37193224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60</a:t>
            </a:fld>
            <a:endParaRPr lang="en-US">
              <a:solidFill>
                <a:srgbClr val="000000"/>
              </a:solidFill>
            </a:endParaRPr>
          </a:p>
        </p:txBody>
      </p:sp>
    </p:spTree>
    <p:extLst>
      <p:ext uri="{BB962C8B-B14F-4D97-AF65-F5344CB8AC3E}">
        <p14:creationId xmlns:p14="http://schemas.microsoft.com/office/powerpoint/2010/main" val="157213298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61</a:t>
            </a:fld>
            <a:endParaRPr lang="en-US">
              <a:solidFill>
                <a:srgbClr val="000000"/>
              </a:solidFill>
            </a:endParaRPr>
          </a:p>
        </p:txBody>
      </p:sp>
    </p:spTree>
    <p:extLst>
      <p:ext uri="{BB962C8B-B14F-4D97-AF65-F5344CB8AC3E}">
        <p14:creationId xmlns:p14="http://schemas.microsoft.com/office/powerpoint/2010/main" val="79047680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62</a:t>
            </a:fld>
            <a:endParaRPr lang="en-US">
              <a:solidFill>
                <a:srgbClr val="000000"/>
              </a:solidFill>
            </a:endParaRPr>
          </a:p>
        </p:txBody>
      </p:sp>
    </p:spTree>
    <p:extLst>
      <p:ext uri="{BB962C8B-B14F-4D97-AF65-F5344CB8AC3E}">
        <p14:creationId xmlns:p14="http://schemas.microsoft.com/office/powerpoint/2010/main" val="208263318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63</a:t>
            </a:fld>
            <a:endParaRPr lang="en-US">
              <a:solidFill>
                <a:srgbClr val="000000"/>
              </a:solidFill>
            </a:endParaRPr>
          </a:p>
        </p:txBody>
      </p:sp>
    </p:spTree>
    <p:extLst>
      <p:ext uri="{BB962C8B-B14F-4D97-AF65-F5344CB8AC3E}">
        <p14:creationId xmlns:p14="http://schemas.microsoft.com/office/powerpoint/2010/main" val="419024173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64</a:t>
            </a:fld>
            <a:endParaRPr lang="en-US">
              <a:solidFill>
                <a:srgbClr val="000000"/>
              </a:solidFill>
            </a:endParaRPr>
          </a:p>
        </p:txBody>
      </p:sp>
    </p:spTree>
    <p:extLst>
      <p:ext uri="{BB962C8B-B14F-4D97-AF65-F5344CB8AC3E}">
        <p14:creationId xmlns:p14="http://schemas.microsoft.com/office/powerpoint/2010/main" val="310519652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65</a:t>
            </a:fld>
            <a:endParaRPr lang="en-US">
              <a:solidFill>
                <a:srgbClr val="000000"/>
              </a:solidFill>
            </a:endParaRPr>
          </a:p>
        </p:txBody>
      </p:sp>
    </p:spTree>
    <p:extLst>
      <p:ext uri="{BB962C8B-B14F-4D97-AF65-F5344CB8AC3E}">
        <p14:creationId xmlns:p14="http://schemas.microsoft.com/office/powerpoint/2010/main" val="399687936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66</a:t>
            </a:fld>
            <a:endParaRPr lang="en-US">
              <a:solidFill>
                <a:srgbClr val="000000"/>
              </a:solidFill>
            </a:endParaRPr>
          </a:p>
        </p:txBody>
      </p:sp>
    </p:spTree>
    <p:extLst>
      <p:ext uri="{BB962C8B-B14F-4D97-AF65-F5344CB8AC3E}">
        <p14:creationId xmlns:p14="http://schemas.microsoft.com/office/powerpoint/2010/main" val="279785789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67</a:t>
            </a:fld>
            <a:endParaRPr lang="en-US">
              <a:solidFill>
                <a:srgbClr val="000000"/>
              </a:solidFill>
            </a:endParaRPr>
          </a:p>
        </p:txBody>
      </p:sp>
    </p:spTree>
    <p:extLst>
      <p:ext uri="{BB962C8B-B14F-4D97-AF65-F5344CB8AC3E}">
        <p14:creationId xmlns:p14="http://schemas.microsoft.com/office/powerpoint/2010/main" val="107198448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68</a:t>
            </a:fld>
            <a:endParaRPr lang="en-US">
              <a:solidFill>
                <a:srgbClr val="000000"/>
              </a:solidFill>
            </a:endParaRPr>
          </a:p>
        </p:txBody>
      </p:sp>
    </p:spTree>
    <p:extLst>
      <p:ext uri="{BB962C8B-B14F-4D97-AF65-F5344CB8AC3E}">
        <p14:creationId xmlns:p14="http://schemas.microsoft.com/office/powerpoint/2010/main" val="128124789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69</a:t>
            </a:fld>
            <a:endParaRPr lang="en-US">
              <a:solidFill>
                <a:srgbClr val="000000"/>
              </a:solidFill>
            </a:endParaRPr>
          </a:p>
        </p:txBody>
      </p:sp>
    </p:spTree>
    <p:extLst>
      <p:ext uri="{BB962C8B-B14F-4D97-AF65-F5344CB8AC3E}">
        <p14:creationId xmlns:p14="http://schemas.microsoft.com/office/powerpoint/2010/main" val="40934013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191508670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70</a:t>
            </a:fld>
            <a:endParaRPr lang="en-US">
              <a:solidFill>
                <a:srgbClr val="000000"/>
              </a:solidFill>
            </a:endParaRPr>
          </a:p>
        </p:txBody>
      </p:sp>
    </p:spTree>
    <p:extLst>
      <p:ext uri="{BB962C8B-B14F-4D97-AF65-F5344CB8AC3E}">
        <p14:creationId xmlns:p14="http://schemas.microsoft.com/office/powerpoint/2010/main" val="77567887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71</a:t>
            </a:fld>
            <a:endParaRPr lang="en-US">
              <a:solidFill>
                <a:srgbClr val="000000"/>
              </a:solidFill>
            </a:endParaRPr>
          </a:p>
        </p:txBody>
      </p:sp>
    </p:spTree>
    <p:extLst>
      <p:ext uri="{BB962C8B-B14F-4D97-AF65-F5344CB8AC3E}">
        <p14:creationId xmlns:p14="http://schemas.microsoft.com/office/powerpoint/2010/main" val="359143066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72</a:t>
            </a:fld>
            <a:endParaRPr lang="en-US">
              <a:solidFill>
                <a:srgbClr val="000000"/>
              </a:solidFill>
            </a:endParaRPr>
          </a:p>
        </p:txBody>
      </p:sp>
    </p:spTree>
    <p:extLst>
      <p:ext uri="{BB962C8B-B14F-4D97-AF65-F5344CB8AC3E}">
        <p14:creationId xmlns:p14="http://schemas.microsoft.com/office/powerpoint/2010/main" val="91286153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73</a:t>
            </a:fld>
            <a:endParaRPr lang="en-US">
              <a:solidFill>
                <a:srgbClr val="000000"/>
              </a:solidFill>
            </a:endParaRPr>
          </a:p>
        </p:txBody>
      </p:sp>
    </p:spTree>
    <p:extLst>
      <p:ext uri="{BB962C8B-B14F-4D97-AF65-F5344CB8AC3E}">
        <p14:creationId xmlns:p14="http://schemas.microsoft.com/office/powerpoint/2010/main" val="6586866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74</a:t>
            </a:fld>
            <a:endParaRPr lang="en-US">
              <a:solidFill>
                <a:srgbClr val="000000"/>
              </a:solidFill>
            </a:endParaRPr>
          </a:p>
        </p:txBody>
      </p:sp>
    </p:spTree>
    <p:extLst>
      <p:ext uri="{BB962C8B-B14F-4D97-AF65-F5344CB8AC3E}">
        <p14:creationId xmlns:p14="http://schemas.microsoft.com/office/powerpoint/2010/main" val="136445709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75</a:t>
            </a:fld>
            <a:endParaRPr lang="en-US">
              <a:solidFill>
                <a:srgbClr val="000000"/>
              </a:solidFill>
            </a:endParaRPr>
          </a:p>
        </p:txBody>
      </p:sp>
    </p:spTree>
    <p:extLst>
      <p:ext uri="{BB962C8B-B14F-4D97-AF65-F5344CB8AC3E}">
        <p14:creationId xmlns:p14="http://schemas.microsoft.com/office/powerpoint/2010/main" val="306081699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76</a:t>
            </a:fld>
            <a:endParaRPr lang="en-US">
              <a:solidFill>
                <a:srgbClr val="000000"/>
              </a:solidFill>
            </a:endParaRPr>
          </a:p>
        </p:txBody>
      </p:sp>
    </p:spTree>
    <p:extLst>
      <p:ext uri="{BB962C8B-B14F-4D97-AF65-F5344CB8AC3E}">
        <p14:creationId xmlns:p14="http://schemas.microsoft.com/office/powerpoint/2010/main" val="144585240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77</a:t>
            </a:fld>
            <a:endParaRPr lang="en-US">
              <a:solidFill>
                <a:srgbClr val="000000"/>
              </a:solidFill>
            </a:endParaRPr>
          </a:p>
        </p:txBody>
      </p:sp>
    </p:spTree>
    <p:extLst>
      <p:ext uri="{BB962C8B-B14F-4D97-AF65-F5344CB8AC3E}">
        <p14:creationId xmlns:p14="http://schemas.microsoft.com/office/powerpoint/2010/main" val="86654834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78</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79</a:t>
            </a:fld>
            <a:endParaRPr lang="en-US" smtClean="0"/>
          </a:p>
        </p:txBody>
      </p:sp>
    </p:spTree>
    <p:extLst>
      <p:ext uri="{BB962C8B-B14F-4D97-AF65-F5344CB8AC3E}">
        <p14:creationId xmlns:p14="http://schemas.microsoft.com/office/powerpoint/2010/main" val="2354118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98797627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80</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29041266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1/27/2014</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613187546"/>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425404"/>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2645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7156603"/>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9991159"/>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3786681"/>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523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1829747"/>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7902230"/>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4885467"/>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66753"/>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1817329"/>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20924895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5.wdp"/></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6.wdp"/></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7.wdp"/></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8.wdp"/></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9.wdp"/></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7.wdp"/></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10.wdp"/></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11.wdp"/></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12.wdp"/></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13.wdp"/></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14.wdp"/></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4.wdp"/></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15.wdp"/></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15.wdp"/></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15.wdp"/></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6.wdp"/></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6.wdp"/></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2.wdp"/></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7.wdp"/></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7.wdp"/></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8.wdp"/></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8.wdp"/></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18.wdp"/></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19.wdp"/></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20.wdp"/></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21.wdp"/></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microsoft.com/office/2007/relationships/hdphoto" Target="../media/hdphoto22.wdp"/></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microsoft.com/office/2007/relationships/hdphoto" Target="../media/hdphoto22.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23.wdp"/></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microsoft.com/office/2007/relationships/hdphoto" Target="../media/hdphoto24.wdp"/></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24.wdp"/></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6.wdp"/></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25.wdp"/></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microsoft.com/office/2007/relationships/hdphoto" Target="../media/hdphoto25.wdp"/></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microsoft.com/office/2007/relationships/hdphoto" Target="../media/hdphoto25.wdp"/></Relationships>
</file>

<file path=ppt/slides/_rels/slide4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microsoft.com/office/2007/relationships/hdphoto" Target="../media/hdphoto26.wdp"/></Relationships>
</file>

<file path=ppt/slides/_rels/slide4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27.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3.wdp"/></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microsoft.com/office/2007/relationships/hdphoto" Target="../media/hdphoto28.wdp"/></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microsoft.com/office/2007/relationships/hdphoto" Target="../media/hdphoto29.wdp"/></Relationships>
</file>

<file path=ppt/slides/_rels/slide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microsoft.com/office/2007/relationships/hdphoto" Target="../media/hdphoto29.wdp"/></Relationships>
</file>

<file path=ppt/slides/_rels/slide5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microsoft.com/office/2007/relationships/hdphoto" Target="../media/hdphoto29.wdp"/></Relationships>
</file>

<file path=ppt/slides/_rels/slide5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microsoft.com/office/2007/relationships/hdphoto" Target="../media/hdphoto30.wdp"/></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microsoft.com/office/2007/relationships/hdphoto" Target="../media/hdphoto7.wdp"/></Relationships>
</file>

<file path=ppt/slides/_rels/slide5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microsoft.com/office/2007/relationships/hdphoto" Target="../media/hdphoto31.wdp"/></Relationships>
</file>

<file path=ppt/slides/_rels/slide5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microsoft.com/office/2007/relationships/hdphoto" Target="../media/hdphoto29.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microsoft.com/office/2007/relationships/hdphoto" Target="../media/hdphoto32.wdp"/></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microsoft.com/office/2007/relationships/hdphoto" Target="../media/hdphoto32.wdp"/></Relationships>
</file>

<file path=ppt/slides/_rels/slide6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microsoft.com/office/2007/relationships/hdphoto" Target="../media/hdphoto29.wdp"/></Relationships>
</file>

<file path=ppt/slides/_rels/slide6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microsoft.com/office/2007/relationships/hdphoto" Target="../media/hdphoto29.wdp"/></Relationships>
</file>

<file path=ppt/slides/_rels/slide6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microsoft.com/office/2007/relationships/hdphoto" Target="../media/hdphoto33.wdp"/></Relationships>
</file>

<file path=ppt/slides/_rels/slide6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microsoft.com/office/2007/relationships/hdphoto" Target="../media/hdphoto34.wdp"/></Relationships>
</file>

<file path=ppt/slides/_rels/slide6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microsoft.com/office/2007/relationships/hdphoto" Target="../media/hdphoto35.wdp"/></Relationships>
</file>

<file path=ppt/slides/_rels/slide6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microsoft.com/office/2007/relationships/hdphoto" Target="../media/hdphoto35.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microsoft.com/office/2007/relationships/hdphoto" Target="../media/hdphoto36.wdp"/></Relationships>
</file>

<file path=ppt/slides/_rels/slide7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microsoft.com/office/2007/relationships/hdphoto" Target="../media/hdphoto37.wdp"/></Relationships>
</file>

<file path=ppt/slides/_rels/slide7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microsoft.com/office/2007/relationships/hdphoto" Target="../media/hdphoto38.wdp"/></Relationships>
</file>

<file path=ppt/slides/_rels/slide7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microsoft.com/office/2007/relationships/hdphoto" Target="../media/hdphoto39.wdp"/></Relationships>
</file>

<file path=ppt/slides/_rels/slide7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microsoft.com/office/2007/relationships/hdphoto" Target="../media/hdphoto32.wdp"/></Relationships>
</file>

<file path=ppt/slides/_rels/slide7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microsoft.com/office/2007/relationships/hdphoto" Target="../media/hdphoto40.wdp"/></Relationships>
</file>

<file path=ppt/slides/_rels/slide7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microsoft.com/office/2007/relationships/hdphoto" Target="../media/hdphoto40.wdp"/></Relationships>
</file>

<file path=ppt/slides/_rels/slide7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microsoft.com/office/2007/relationships/hdphoto" Target="../media/hdphoto40.wdp"/></Relationships>
</file>

<file path=ppt/slides/_rels/slide78.xml.rels><?xml version="1.0" encoding="UTF-8" standalone="yes"?>
<Relationships xmlns="http://schemas.openxmlformats.org/package/2006/relationships"><Relationship Id="rId3" Type="http://schemas.openxmlformats.org/officeDocument/2006/relationships/hyperlink" Target="http://www.dsmedia.org/resources/illustrations/sweet-publishing/john" TargetMode="External"/><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9.xml"/><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41.wdp"/></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4.wdp"/></Relationships>
</file>

<file path=ppt/slides/_rels/slide8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0.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4924" t="3570" r="4331" b="4360"/>
          <a:stretch/>
        </p:blipFill>
        <p:spPr>
          <a:xfrm>
            <a:off x="-19878" y="0"/>
            <a:ext cx="9163878" cy="6858001"/>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370505" y="838200"/>
            <a:ext cx="8402990" cy="4876800"/>
          </a:xfrm>
          <a:solidFill>
            <a:schemeClr val="tx1">
              <a:alpha val="44000"/>
            </a:schemeClr>
          </a:solidFill>
          <a:ln/>
          <a:effectLst>
            <a:softEdge rad="127000"/>
          </a:effectLst>
        </p:spPr>
        <p:txBody>
          <a:bodyPr anchor="ctr"/>
          <a:lstStyle/>
          <a:p>
            <a:pPr marL="0" indent="0" algn="ctr">
              <a:buFontTx/>
              <a:buNone/>
            </a:pPr>
            <a:r>
              <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6: Comenzando en Galilea</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rPr>
              <a:t>Estudio </a:t>
            </a: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17: </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 Necesario Nacer Otra Vez</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(Juan 3.1-21) </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28 de enero de 2014</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a:effectLst>
                  <a:outerShdw blurRad="38100" dist="38100" dir="2700000" algn="tl">
                    <a:srgbClr val="000000">
                      <a:alpha val="43137"/>
                    </a:srgbClr>
                  </a:outerShdw>
                </a:effectLst>
                <a:latin typeface="Candara" pitchFamily="34" charset="0"/>
              </a:rPr>
              <a:t>La Biblia Libro por Libro, CBP</a:t>
            </a:r>
            <a:r>
              <a:rPr lang="en-US" i="1" baseline="30000">
                <a:effectLst>
                  <a:outerShdw blurRad="38100" dist="38100" dir="2700000" algn="tl">
                    <a:srgbClr val="000000">
                      <a:alpha val="43137"/>
                    </a:srgbClr>
                  </a:outerShdw>
                </a:effectLst>
                <a:latin typeface="Candara" pitchFamily="34" charset="0"/>
              </a:rPr>
              <a:t>®</a:t>
            </a:r>
            <a:endParaRPr lang="en-US">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86200"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058891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85000" lnSpcReduction="20000"/>
          </a:bodyPr>
          <a:lstStyle/>
          <a:p>
            <a:r>
              <a:rPr lang="es-PR" dirty="0" smtClean="0">
                <a:latin typeface="Candara" panose="020E0502030303020204" pitchFamily="34" charset="0"/>
              </a:rPr>
              <a:t>A </a:t>
            </a:r>
            <a:r>
              <a:rPr lang="es-PR" dirty="0">
                <a:latin typeface="Candara" panose="020E0502030303020204" pitchFamily="34" charset="0"/>
              </a:rPr>
              <a:t>pesar de toda su erudición, Nicodemo no reconoció al Señor como Dios manifestado en carne. </a:t>
            </a:r>
            <a:endParaRPr lang="es-PR" dirty="0" smtClean="0">
              <a:latin typeface="Candara" panose="020E0502030303020204" pitchFamily="34" charset="0"/>
            </a:endParaRPr>
          </a:p>
          <a:p>
            <a:r>
              <a:rPr lang="es-PR" dirty="0" smtClean="0">
                <a:latin typeface="Candara" panose="020E0502030303020204" pitchFamily="34" charset="0"/>
              </a:rPr>
              <a:t>Era </a:t>
            </a:r>
            <a:r>
              <a:rPr lang="es-PR" dirty="0">
                <a:latin typeface="Candara" panose="020E0502030303020204" pitchFamily="34" charset="0"/>
              </a:rPr>
              <a:t>como muchos en la actualidad, que dicen que Jesús era un gran hombre, un maestro maravilloso, un ejemplo destacado. </a:t>
            </a:r>
            <a:endParaRPr lang="es-PR" dirty="0" smtClean="0">
              <a:latin typeface="Candara" panose="020E0502030303020204" pitchFamily="34" charset="0"/>
            </a:endParaRPr>
          </a:p>
          <a:p>
            <a:r>
              <a:rPr lang="es-PR" dirty="0" smtClean="0">
                <a:latin typeface="Candara" panose="020E0502030303020204" pitchFamily="34" charset="0"/>
              </a:rPr>
              <a:t>Todas </a:t>
            </a:r>
            <a:r>
              <a:rPr lang="es-PR" dirty="0">
                <a:latin typeface="Candara" panose="020E0502030303020204" pitchFamily="34" charset="0"/>
              </a:rPr>
              <a:t>estas declaraciones quedan muy lejos de la realidad. </a:t>
            </a:r>
            <a:endParaRPr lang="es-PR" dirty="0" smtClean="0">
              <a:latin typeface="Candara" panose="020E0502030303020204" pitchFamily="34" charset="0"/>
            </a:endParaRPr>
          </a:p>
          <a:p>
            <a:r>
              <a:rPr lang="es-PR" dirty="0" smtClean="0">
                <a:latin typeface="Candara" panose="020E0502030303020204" pitchFamily="34" charset="0"/>
              </a:rPr>
              <a:t>Jesús </a:t>
            </a:r>
            <a:r>
              <a:rPr lang="es-PR" dirty="0">
                <a:latin typeface="Candara" panose="020E0502030303020204" pitchFamily="34" charset="0"/>
              </a:rPr>
              <a:t>era y es Dios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8112" r="39761"/>
          <a:stretch/>
        </p:blipFill>
        <p:spPr>
          <a:xfrm>
            <a:off x="5410200" y="1760474"/>
            <a:ext cx="3733800" cy="5097526"/>
          </a:xfrm>
          <a:prstGeom prst="rect">
            <a:avLst/>
          </a:prstGeom>
        </p:spPr>
      </p:pic>
    </p:spTree>
    <p:extLst>
      <p:ext uri="{BB962C8B-B14F-4D97-AF65-F5344CB8AC3E}">
        <p14:creationId xmlns:p14="http://schemas.microsoft.com/office/powerpoint/2010/main" val="1022752342"/>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85000" lnSpcReduction="10000"/>
          </a:bodyPr>
          <a:lstStyle/>
          <a:p>
            <a:r>
              <a:rPr lang="es-PR" dirty="0">
                <a:solidFill>
                  <a:srgbClr val="FF0000"/>
                </a:solidFill>
                <a:latin typeface="Candara" panose="020E0502030303020204" pitchFamily="34" charset="0"/>
              </a:rPr>
              <a:t>3:3</a:t>
            </a:r>
            <a:r>
              <a:rPr lang="es-PR" dirty="0">
                <a:latin typeface="Candara" panose="020E0502030303020204" pitchFamily="34" charset="0"/>
              </a:rPr>
              <a:t> A primera vista, la respuesta del Señor Jesús no parece estar relacionada con lo que Nicodemo había estado diciendo. </a:t>
            </a:r>
            <a:endParaRPr lang="es-PR" dirty="0" smtClean="0">
              <a:latin typeface="Candara" panose="020E0502030303020204" pitchFamily="34" charset="0"/>
            </a:endParaRPr>
          </a:p>
          <a:p>
            <a:r>
              <a:rPr lang="es-PR" dirty="0" smtClean="0">
                <a:latin typeface="Candara" panose="020E0502030303020204" pitchFamily="34" charset="0"/>
              </a:rPr>
              <a:t>Nuestro </a:t>
            </a:r>
            <a:r>
              <a:rPr lang="es-PR" dirty="0">
                <a:latin typeface="Candara" panose="020E0502030303020204" pitchFamily="34" charset="0"/>
              </a:rPr>
              <a:t>Señor le está diciendo: </a:t>
            </a:r>
            <a:r>
              <a:rPr lang="es-PR" i="1" dirty="0" smtClean="0">
                <a:latin typeface="Candara" panose="020E0502030303020204" pitchFamily="34" charset="0"/>
              </a:rPr>
              <a:t>“Nicodemo</a:t>
            </a:r>
            <a:r>
              <a:rPr lang="es-PR" i="1" dirty="0">
                <a:latin typeface="Candara" panose="020E0502030303020204" pitchFamily="34" charset="0"/>
              </a:rPr>
              <a:t>, tú has venido a mí buscando enseñanza, pero lo que en realidad necesitas es nacer de nuevo. </a:t>
            </a:r>
            <a:endParaRPr lang="es-PR" i="1" dirty="0" smtClean="0">
              <a:latin typeface="Candara" panose="020E0502030303020204" pitchFamily="34" charset="0"/>
            </a:endParaRPr>
          </a:p>
          <a:p>
            <a:r>
              <a:rPr lang="es-PR" i="1" dirty="0" smtClean="0">
                <a:latin typeface="Candara" panose="020E0502030303020204" pitchFamily="34" charset="0"/>
              </a:rPr>
              <a:t>Es </a:t>
            </a:r>
            <a:r>
              <a:rPr lang="es-PR" i="1" dirty="0">
                <a:latin typeface="Candara" panose="020E0502030303020204" pitchFamily="34" charset="0"/>
              </a:rPr>
              <a:t>por ahí que debes empezar. Has de nacer de lo </a:t>
            </a:r>
            <a:r>
              <a:rPr lang="es-PR" i="1" dirty="0" smtClean="0">
                <a:latin typeface="Candara" panose="020E0502030303020204" pitchFamily="34" charset="0"/>
              </a:rPr>
              <a:t>alto…”</a:t>
            </a: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12560" r="6348"/>
          <a:stretch/>
        </p:blipFill>
        <p:spPr>
          <a:xfrm>
            <a:off x="5486400" y="1752600"/>
            <a:ext cx="3657600" cy="5105400"/>
          </a:xfrm>
          <a:prstGeom prst="rect">
            <a:avLst/>
          </a:prstGeom>
        </p:spPr>
      </p:pic>
    </p:spTree>
    <p:extLst>
      <p:ext uri="{BB962C8B-B14F-4D97-AF65-F5344CB8AC3E}">
        <p14:creationId xmlns:p14="http://schemas.microsoft.com/office/powerpoint/2010/main" val="2687639221"/>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a:bodyPr>
          <a:lstStyle/>
          <a:p>
            <a:r>
              <a:rPr lang="es-PR" i="1" dirty="0" smtClean="0">
                <a:latin typeface="Candara" panose="020E0502030303020204" pitchFamily="34" charset="0"/>
              </a:rPr>
              <a:t>“…Si </a:t>
            </a:r>
            <a:r>
              <a:rPr lang="es-PR" i="1" dirty="0">
                <a:latin typeface="Candara" panose="020E0502030303020204" pitchFamily="34" charset="0"/>
              </a:rPr>
              <a:t>no es así, nunca podrás ver el reino de </a:t>
            </a:r>
            <a:r>
              <a:rPr lang="es-PR" i="1" dirty="0" smtClean="0">
                <a:latin typeface="Candara" panose="020E0502030303020204" pitchFamily="34" charset="0"/>
              </a:rPr>
              <a:t>Dios”.</a:t>
            </a:r>
            <a:endParaRPr lang="es-PR" i="1" dirty="0">
              <a:latin typeface="Candara" panose="020E0502030303020204" pitchFamily="34" charset="0"/>
            </a:endParaRPr>
          </a:p>
          <a:p>
            <a:r>
              <a:rPr lang="es-PR" dirty="0">
                <a:latin typeface="Candara" panose="020E0502030303020204" pitchFamily="34" charset="0"/>
              </a:rPr>
              <a:t>El Señor introdujo estas maravillosas palabras con la expresión De cierto, de cierto (literalmente, </a:t>
            </a:r>
            <a:r>
              <a:rPr lang="es-PR" i="1" dirty="0">
                <a:latin typeface="Candara" panose="020E0502030303020204" pitchFamily="34" charset="0"/>
              </a:rPr>
              <a:t>Amén, amén). </a:t>
            </a:r>
            <a:endParaRPr lang="es-PR" i="1" dirty="0" smtClean="0">
              <a:latin typeface="Candara" panose="020E0502030303020204" pitchFamily="34" charset="0"/>
            </a:endParaRPr>
          </a:p>
          <a:p>
            <a:r>
              <a:rPr lang="es-PR" dirty="0" smtClean="0">
                <a:latin typeface="Candara" panose="020E0502030303020204" pitchFamily="34" charset="0"/>
              </a:rPr>
              <a:t>Estas </a:t>
            </a:r>
            <a:r>
              <a:rPr lang="es-PR" dirty="0">
                <a:latin typeface="Candara" panose="020E0502030303020204" pitchFamily="34" charset="0"/>
              </a:rPr>
              <a:t>palabras nos alertan al hecho de que se está dando una verdad importante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5712453" y="1752600"/>
            <a:ext cx="3421608" cy="5105400"/>
          </a:xfrm>
          <a:prstGeom prst="rect">
            <a:avLst/>
          </a:prstGeom>
        </p:spPr>
      </p:pic>
    </p:spTree>
    <p:extLst>
      <p:ext uri="{BB962C8B-B14F-4D97-AF65-F5344CB8AC3E}">
        <p14:creationId xmlns:p14="http://schemas.microsoft.com/office/powerpoint/2010/main" val="2430305495"/>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lnSpcReduction="10000"/>
          </a:bodyPr>
          <a:lstStyle/>
          <a:p>
            <a:r>
              <a:rPr lang="es-PR" dirty="0">
                <a:latin typeface="Candara" panose="020E0502030303020204" pitchFamily="34" charset="0"/>
              </a:rPr>
              <a:t>Como judío, Nicodemo había estado esperando a un Mesías que viniese y liberase a Israel del yugo de Roma.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Imperio Romano estaba entonces controlando el mundo, y los judíos estaban sometidos a sus leyes y gobierno.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50000"/>
          <a:stretch/>
        </p:blipFill>
        <p:spPr>
          <a:xfrm>
            <a:off x="5349172" y="2056676"/>
            <a:ext cx="3794828" cy="3806687"/>
          </a:xfrm>
          <a:prstGeom prst="rect">
            <a:avLst/>
          </a:prstGeom>
        </p:spPr>
      </p:pic>
    </p:spTree>
    <p:extLst>
      <p:ext uri="{BB962C8B-B14F-4D97-AF65-F5344CB8AC3E}">
        <p14:creationId xmlns:p14="http://schemas.microsoft.com/office/powerpoint/2010/main" val="1795512926"/>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2895600"/>
            <a:ext cx="8791575" cy="3805238"/>
          </a:xfrm>
        </p:spPr>
        <p:txBody>
          <a:bodyPr>
            <a:normAutofit lnSpcReduction="10000"/>
          </a:bodyPr>
          <a:lstStyle/>
          <a:p>
            <a:r>
              <a:rPr lang="es-PR" dirty="0" smtClean="0">
                <a:latin typeface="Candara" panose="020E0502030303020204" pitchFamily="34" charset="0"/>
              </a:rPr>
              <a:t>Nicodemo </a:t>
            </a:r>
            <a:r>
              <a:rPr lang="es-PR" dirty="0">
                <a:latin typeface="Candara" panose="020E0502030303020204" pitchFamily="34" charset="0"/>
              </a:rPr>
              <a:t>anhelaba el momento en que el Mesías establecería Su reino sobre la tierra, cuando el pueblo judío sería el principal entre las naciones, y cuando todos sus enemigos serían destruidos.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Señor informa a Nicodemo de que nadie puede entrar en este reino si primero no nace de nuevo.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t="6413" b="34904"/>
          <a:stretch/>
        </p:blipFill>
        <p:spPr>
          <a:xfrm>
            <a:off x="13252" y="0"/>
            <a:ext cx="9144000" cy="2819401"/>
          </a:xfrm>
          <a:prstGeom prst="rect">
            <a:avLst/>
          </a:prstGeom>
        </p:spPr>
      </p:pic>
    </p:spTree>
    <p:extLst>
      <p:ext uri="{BB962C8B-B14F-4D97-AF65-F5344CB8AC3E}">
        <p14:creationId xmlns:p14="http://schemas.microsoft.com/office/powerpoint/2010/main" val="2194851112"/>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dirty="0" smtClean="0">
                <a:latin typeface="Candara" panose="020E0502030303020204" pitchFamily="34" charset="0"/>
              </a:rPr>
              <a:t>Así </a:t>
            </a:r>
            <a:r>
              <a:rPr lang="es-PR" dirty="0">
                <a:latin typeface="Candara" panose="020E0502030303020204" pitchFamily="34" charset="0"/>
              </a:rPr>
              <a:t>como el primer nacimiento es necesario para la vida física, igualmente es necesario un segundo nacimiento para la vida divina. (La expresión nacer de nuevo puede también significar «nacer de lo alto».) </a:t>
            </a:r>
            <a:endParaRPr lang="es-PR" dirty="0" smtClean="0">
              <a:latin typeface="Candara" panose="020E0502030303020204" pitchFamily="34" charset="0"/>
            </a:endParaRPr>
          </a:p>
        </p:txBody>
      </p:sp>
      <p:pic>
        <p:nvPicPr>
          <p:cNvPr id="8" name="Picture 7"/>
          <p:cNvPicPr>
            <a:picLocks noChangeAspect="1"/>
          </p:cNvPicPr>
          <p:nvPr/>
        </p:nvPicPr>
        <p:blipFill>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5712453" y="1752600"/>
            <a:ext cx="3421608" cy="5105400"/>
          </a:xfrm>
          <a:prstGeom prst="rect">
            <a:avLst/>
          </a:prstGeom>
        </p:spPr>
      </p:pic>
    </p:spTree>
    <p:extLst>
      <p:ext uri="{BB962C8B-B14F-4D97-AF65-F5344CB8AC3E}">
        <p14:creationId xmlns:p14="http://schemas.microsoft.com/office/powerpoint/2010/main" val="1498051326"/>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lnSpcReduction="10000"/>
          </a:bodyPr>
          <a:lstStyle/>
          <a:p>
            <a:r>
              <a:rPr lang="es-PR" dirty="0" smtClean="0">
                <a:latin typeface="Candara" panose="020E0502030303020204" pitchFamily="34" charset="0"/>
              </a:rPr>
              <a:t>En </a:t>
            </a:r>
            <a:r>
              <a:rPr lang="es-PR" dirty="0">
                <a:latin typeface="Candara" panose="020E0502030303020204" pitchFamily="34" charset="0"/>
              </a:rPr>
              <a:t>el reino de Cristo sólo pueden entrar aquellos cuyas vidas han sido cambiadas. </a:t>
            </a:r>
            <a:endParaRPr lang="es-PR" dirty="0" smtClean="0">
              <a:latin typeface="Candara" panose="020E0502030303020204" pitchFamily="34" charset="0"/>
            </a:endParaRPr>
          </a:p>
          <a:p>
            <a:r>
              <a:rPr lang="es-PR" dirty="0" smtClean="0">
                <a:latin typeface="Candara" panose="020E0502030303020204" pitchFamily="34" charset="0"/>
              </a:rPr>
              <a:t>Ya </a:t>
            </a:r>
            <a:r>
              <a:rPr lang="es-PR" dirty="0">
                <a:latin typeface="Candara" panose="020E0502030303020204" pitchFamily="34" charset="0"/>
              </a:rPr>
              <a:t>que Su reinado será en justicia, Sus súbditos han de ser también justos. </a:t>
            </a:r>
            <a:endParaRPr lang="es-PR" dirty="0" smtClean="0">
              <a:latin typeface="Candara" panose="020E0502030303020204" pitchFamily="34" charset="0"/>
            </a:endParaRPr>
          </a:p>
          <a:p>
            <a:r>
              <a:rPr lang="es-PR" dirty="0" smtClean="0">
                <a:latin typeface="Candara" panose="020E0502030303020204" pitchFamily="34" charset="0"/>
              </a:rPr>
              <a:t>Él </a:t>
            </a:r>
            <a:r>
              <a:rPr lang="es-PR" dirty="0">
                <a:latin typeface="Candara" panose="020E0502030303020204" pitchFamily="34" charset="0"/>
              </a:rPr>
              <a:t>no podría reinar sobre gentes que permaneciesen en sus pecados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45149"/>
          <a:stretch/>
        </p:blipFill>
        <p:spPr>
          <a:xfrm>
            <a:off x="5410200" y="1752600"/>
            <a:ext cx="3733800" cy="5105400"/>
          </a:xfrm>
          <a:prstGeom prst="rect">
            <a:avLst/>
          </a:prstGeom>
        </p:spPr>
      </p:pic>
    </p:spTree>
    <p:extLst>
      <p:ext uri="{BB962C8B-B14F-4D97-AF65-F5344CB8AC3E}">
        <p14:creationId xmlns:p14="http://schemas.microsoft.com/office/powerpoint/2010/main" val="3558851897"/>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a:solidFill>
                  <a:srgbClr val="FF0000"/>
                </a:solidFill>
                <a:latin typeface="Candara" panose="020E0502030303020204" pitchFamily="34" charset="0"/>
              </a:rPr>
              <a:t>3:4 </a:t>
            </a:r>
            <a:r>
              <a:rPr lang="es-PR" dirty="0">
                <a:latin typeface="Candara" panose="020E0502030303020204" pitchFamily="34" charset="0"/>
              </a:rPr>
              <a:t>Una vez más vemos lo difícil que les resultaba a los hombres comprender las palabras del Señor Jesús. </a:t>
            </a:r>
            <a:endParaRPr lang="es-PR" dirty="0" smtClean="0">
              <a:latin typeface="Candara" panose="020E0502030303020204" pitchFamily="34" charset="0"/>
            </a:endParaRPr>
          </a:p>
          <a:p>
            <a:r>
              <a:rPr lang="es-PR" dirty="0" smtClean="0">
                <a:latin typeface="Candara" panose="020E0502030303020204" pitchFamily="34" charset="0"/>
              </a:rPr>
              <a:t>Nicodemo </a:t>
            </a:r>
            <a:r>
              <a:rPr lang="es-PR" dirty="0">
                <a:latin typeface="Candara" panose="020E0502030303020204" pitchFamily="34" charset="0"/>
              </a:rPr>
              <a:t>insistía en tomárselo todo en sentido material.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podía comprender cómo podía un adulto volver a nacer. </a:t>
            </a:r>
            <a:endParaRPr lang="es-PR" dirty="0" smtClean="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tretch>
            <a:fillRect/>
          </a:stretch>
        </p:blipFill>
        <p:spPr>
          <a:xfrm>
            <a:off x="5334000" y="1778000"/>
            <a:ext cx="3810000" cy="5079999"/>
          </a:xfrm>
          <a:prstGeom prst="rect">
            <a:avLst/>
          </a:prstGeom>
        </p:spPr>
      </p:pic>
    </p:spTree>
    <p:extLst>
      <p:ext uri="{BB962C8B-B14F-4D97-AF65-F5344CB8AC3E}">
        <p14:creationId xmlns:p14="http://schemas.microsoft.com/office/powerpoint/2010/main" val="3599989400"/>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85000" lnSpcReduction="20000"/>
          </a:bodyPr>
          <a:lstStyle/>
          <a:p>
            <a:r>
              <a:rPr lang="es-PR" dirty="0" smtClean="0">
                <a:latin typeface="Candara" panose="020E0502030303020204" pitchFamily="34" charset="0"/>
              </a:rPr>
              <a:t>Ponderaba </a:t>
            </a:r>
            <a:r>
              <a:rPr lang="es-PR" dirty="0">
                <a:latin typeface="Candara" panose="020E0502030303020204" pitchFamily="34" charset="0"/>
              </a:rPr>
              <a:t>la imposibilidad física de que un hombre pudiese entrar por segunda vez en el vientre de su madre para poder volver a nacer.</a:t>
            </a:r>
          </a:p>
          <a:p>
            <a:r>
              <a:rPr lang="es-PR" dirty="0">
                <a:latin typeface="Candara" panose="020E0502030303020204" pitchFamily="34" charset="0"/>
              </a:rPr>
              <a:t>Nicodemo ilustra la realidad de que </a:t>
            </a:r>
            <a:r>
              <a:rPr lang="es-PR" i="1" dirty="0">
                <a:latin typeface="Candara" panose="020E0502030303020204" pitchFamily="34" charset="0"/>
              </a:rPr>
              <a:t>«el hombre natural no </a:t>
            </a:r>
            <a:r>
              <a:rPr lang="es-PR" i="1" dirty="0" smtClean="0">
                <a:latin typeface="Candara" panose="020E0502030303020204" pitchFamily="34" charset="0"/>
              </a:rPr>
              <a:t>percibe </a:t>
            </a:r>
            <a:r>
              <a:rPr lang="es-PR" i="1" dirty="0">
                <a:latin typeface="Candara" panose="020E0502030303020204" pitchFamily="34" charset="0"/>
              </a:rPr>
              <a:t>las cosas que son del Espíritu de Dios, porque para él son locura, y no las puede conocer, porque se han de discernir espiritualmente» </a:t>
            </a:r>
            <a:r>
              <a:rPr lang="es-PR" dirty="0">
                <a:latin typeface="Candara" panose="020E0502030303020204" pitchFamily="34" charset="0"/>
              </a:rPr>
              <a:t>(</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Corintios </a:t>
            </a:r>
            <a:r>
              <a:rPr lang="es-PR" dirty="0">
                <a:solidFill>
                  <a:srgbClr val="FF0000"/>
                </a:solidFill>
                <a:latin typeface="Candara" panose="020E0502030303020204" pitchFamily="34" charset="0"/>
              </a:rPr>
              <a:t>2:14</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5842803" y="1752601"/>
            <a:ext cx="3286703" cy="5105399"/>
          </a:xfrm>
          <a:prstGeom prst="rect">
            <a:avLst/>
          </a:prstGeom>
        </p:spPr>
      </p:pic>
    </p:spTree>
    <p:extLst>
      <p:ext uri="{BB962C8B-B14F-4D97-AF65-F5344CB8AC3E}">
        <p14:creationId xmlns:p14="http://schemas.microsoft.com/office/powerpoint/2010/main" val="4180332959"/>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85000" lnSpcReduction="10000"/>
          </a:bodyPr>
          <a:lstStyle/>
          <a:p>
            <a:r>
              <a:rPr lang="es-PR" dirty="0">
                <a:solidFill>
                  <a:srgbClr val="FF0000"/>
                </a:solidFill>
                <a:latin typeface="Candara" panose="020E0502030303020204" pitchFamily="34" charset="0"/>
              </a:rPr>
              <a:t>3:5</a:t>
            </a:r>
            <a:r>
              <a:rPr lang="es-PR" dirty="0">
                <a:latin typeface="Candara" panose="020E0502030303020204" pitchFamily="34" charset="0"/>
              </a:rPr>
              <a:t> Como explicación adicional, Jesús le dijo a Nicodemo que había de nacer de agua y del Espíritu.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caso contrario, nunca podría entrar en el reino de Dios.</a:t>
            </a:r>
          </a:p>
          <a:p>
            <a:r>
              <a:rPr lang="es-PR" dirty="0">
                <a:latin typeface="Candara" panose="020E0502030303020204" pitchFamily="34" charset="0"/>
              </a:rPr>
              <a:t>¿Qué quería decir Jesús? Muchos insisten en que lo que se significa aquí es agua literal, y que el Señor Jesús se refería a la necesidad del bautismo para la salvación. </a:t>
            </a:r>
            <a:endParaRPr lang="es-PR" dirty="0" smtClean="0">
              <a:latin typeface="Candara" panose="020E0502030303020204" pitchFamily="34" charset="0"/>
            </a:endParaRPr>
          </a:p>
        </p:txBody>
      </p:sp>
      <p:pic>
        <p:nvPicPr>
          <p:cNvPr id="8" name="Picture 7"/>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tretch>
            <a:fillRect/>
          </a:stretch>
        </p:blipFill>
        <p:spPr>
          <a:xfrm>
            <a:off x="5410200" y="1778000"/>
            <a:ext cx="3733800" cy="5079999"/>
          </a:xfrm>
          <a:prstGeom prst="rect">
            <a:avLst/>
          </a:prstGeom>
        </p:spPr>
      </p:pic>
    </p:spTree>
    <p:extLst>
      <p:ext uri="{BB962C8B-B14F-4D97-AF65-F5344CB8AC3E}">
        <p14:creationId xmlns:p14="http://schemas.microsoft.com/office/powerpoint/2010/main" val="2034716162"/>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smtClean="0">
                <a:latin typeface="Candara" pitchFamily="34" charset="0"/>
                <a:cs typeface="Calibri" pitchFamily="34" charset="0"/>
              </a:rPr>
              <a:t>Juan</a:t>
            </a:r>
          </a:p>
          <a:p>
            <a:pPr lvl="1"/>
            <a:r>
              <a:rPr lang="es-PR" sz="3600" dirty="0" smtClean="0">
                <a:latin typeface="Candara" pitchFamily="34" charset="0"/>
                <a:cs typeface="Calibri" pitchFamily="34" charset="0"/>
              </a:rPr>
              <a:t>3.1 - 21</a:t>
            </a:r>
            <a:endParaRPr lang="es-PR" sz="2800" noProof="0" dirty="0" smtClean="0">
              <a:latin typeface="Candara" pitchFamily="34" charset="0"/>
              <a:cs typeface="Calibri" pitchFamily="34" charset="0"/>
            </a:endParaRPr>
          </a:p>
        </p:txBody>
      </p:sp>
      <p:pic>
        <p:nvPicPr>
          <p:cNvPr id="7" name="Picture 2"/>
          <p:cNvPicPr>
            <a:picLocks noChangeAspect="1" noChangeArrowheads="1"/>
          </p:cNvPicPr>
          <p:nvPr/>
        </p:nvPicPr>
        <p:blipFill>
          <a:blip r:embed="rId3" cstate="email">
            <a:lum bright="10000" contrast="20000"/>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4208929" y="2286000"/>
            <a:ext cx="4686300" cy="2790825"/>
          </a:xfrm>
          <a:prstGeom prst="rect">
            <a:avLst/>
          </a:prstGeom>
          <a:noFill/>
          <a:ln w="9525">
            <a:noFill/>
            <a:miter lim="800000"/>
            <a:headEnd/>
            <a:tailEnd/>
          </a:ln>
          <a:effectLst>
            <a:outerShdw blurRad="50800" dist="38100" dir="2700000" algn="tl" rotWithShape="0">
              <a:prstClr val="black">
                <a:alpha val="40000"/>
              </a:prstClr>
            </a:outerShdw>
            <a:softEdge rad="63500"/>
          </a:effectLst>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20000"/>
          </a:bodyPr>
          <a:lstStyle/>
          <a:p>
            <a:r>
              <a:rPr lang="es-PR" dirty="0" smtClean="0">
                <a:latin typeface="Candara" panose="020E0502030303020204" pitchFamily="34" charset="0"/>
              </a:rPr>
              <a:t>Sin </a:t>
            </a:r>
            <a:r>
              <a:rPr lang="es-PR" dirty="0">
                <a:latin typeface="Candara" panose="020E0502030303020204" pitchFamily="34" charset="0"/>
              </a:rPr>
              <a:t>embargo, esta enseñanza es contraria al resto de la Biblia. </a:t>
            </a:r>
            <a:endParaRPr lang="es-PR" dirty="0" smtClean="0">
              <a:latin typeface="Candara" panose="020E0502030303020204" pitchFamily="34" charset="0"/>
            </a:endParaRPr>
          </a:p>
          <a:p>
            <a:r>
              <a:rPr lang="es-PR" dirty="0" smtClean="0">
                <a:latin typeface="Candara" panose="020E0502030303020204" pitchFamily="34" charset="0"/>
              </a:rPr>
              <a:t>A </a:t>
            </a:r>
            <a:r>
              <a:rPr lang="es-PR" dirty="0">
                <a:latin typeface="Candara" panose="020E0502030303020204" pitchFamily="34" charset="0"/>
              </a:rPr>
              <a:t>lo largo de la Palabra de Dios vemos que la salvación es por la fe en el Señor Jesucristo solo.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bautismo es para los que ya han sido salvos, y no un medio para alcanzar la salvación</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r="50000"/>
          <a:stretch/>
        </p:blipFill>
        <p:spPr>
          <a:xfrm>
            <a:off x="5460464" y="1752600"/>
            <a:ext cx="3683536" cy="5105400"/>
          </a:xfrm>
          <a:prstGeom prst="rect">
            <a:avLst/>
          </a:prstGeom>
        </p:spPr>
      </p:pic>
    </p:spTree>
    <p:extLst>
      <p:ext uri="{BB962C8B-B14F-4D97-AF65-F5344CB8AC3E}">
        <p14:creationId xmlns:p14="http://schemas.microsoft.com/office/powerpoint/2010/main" val="1718420163"/>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tretch>
            <a:fillRect/>
          </a:stretch>
        </p:blipFill>
        <p:spPr>
          <a:xfrm>
            <a:off x="4954730" y="1828800"/>
            <a:ext cx="4205835" cy="5029200"/>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20000"/>
          </a:bodyPr>
          <a:lstStyle/>
          <a:p>
            <a:r>
              <a:rPr lang="es-PR" dirty="0">
                <a:latin typeface="Candara" panose="020E0502030303020204" pitchFamily="34" charset="0"/>
              </a:rPr>
              <a:t>Algunos sugieren que en este versículo agua hace referencia a la Palabra de Dios.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solidFill>
                  <a:srgbClr val="FF0000"/>
                </a:solidFill>
                <a:latin typeface="Candara" panose="020E0502030303020204" pitchFamily="34" charset="0"/>
              </a:rPr>
              <a:t>Efesios 5:25, 26 </a:t>
            </a:r>
            <a:r>
              <a:rPr lang="es-PR" dirty="0">
                <a:latin typeface="Candara" panose="020E0502030303020204" pitchFamily="34" charset="0"/>
              </a:rPr>
              <a:t>se asocia estrechamente el agua con la Palabra de Dios. </a:t>
            </a:r>
            <a:endParaRPr lang="es-PR" dirty="0" smtClean="0">
              <a:latin typeface="Candara" panose="020E0502030303020204" pitchFamily="34" charset="0"/>
            </a:endParaRPr>
          </a:p>
          <a:p>
            <a:r>
              <a:rPr lang="es-PR" dirty="0" smtClean="0">
                <a:latin typeface="Candara" panose="020E0502030303020204" pitchFamily="34" charset="0"/>
              </a:rPr>
              <a:t>Asimismo</a:t>
            </a:r>
            <a:r>
              <a:rPr lang="es-PR" dirty="0">
                <a:latin typeface="Candara" panose="020E0502030303020204" pitchFamily="34" charset="0"/>
              </a:rPr>
              <a:t>, en </a:t>
            </a:r>
            <a:r>
              <a:rPr lang="es-PR" dirty="0">
                <a:solidFill>
                  <a:srgbClr val="FF0000"/>
                </a:solidFill>
                <a:latin typeface="Candara" panose="020E0502030303020204" pitchFamily="34" charset="0"/>
              </a:rPr>
              <a:t>1 Pedro 1:23 </a:t>
            </a:r>
            <a:r>
              <a:rPr lang="es-PR" dirty="0">
                <a:latin typeface="Candara" panose="020E0502030303020204" pitchFamily="34" charset="0"/>
              </a:rPr>
              <a:t>y </a:t>
            </a:r>
            <a:r>
              <a:rPr lang="es-PR" dirty="0">
                <a:solidFill>
                  <a:srgbClr val="FF0000"/>
                </a:solidFill>
                <a:latin typeface="Candara" panose="020E0502030303020204" pitchFamily="34" charset="0"/>
              </a:rPr>
              <a:t>Santiago 1:18 </a:t>
            </a:r>
            <a:r>
              <a:rPr lang="es-PR" dirty="0">
                <a:latin typeface="Candara" panose="020E0502030303020204" pitchFamily="34" charset="0"/>
              </a:rPr>
              <a:t>se dice que el nuevo nacimiento tiene lugar por medio de la Palabra de Dios. </a:t>
            </a:r>
            <a:endParaRPr lang="es-PR" dirty="0" smtClean="0">
              <a:latin typeface="Candara" panose="020E0502030303020204" pitchFamily="34" charset="0"/>
            </a:endParaRPr>
          </a:p>
        </p:txBody>
      </p:sp>
    </p:spTree>
    <p:extLst>
      <p:ext uri="{BB962C8B-B14F-4D97-AF65-F5344CB8AC3E}">
        <p14:creationId xmlns:p14="http://schemas.microsoft.com/office/powerpoint/2010/main" val="1168402146"/>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tretch>
            <a:fillRect/>
          </a:stretch>
        </p:blipFill>
        <p:spPr>
          <a:xfrm>
            <a:off x="4954730" y="1828800"/>
            <a:ext cx="4205835" cy="5029200"/>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smtClean="0">
                <a:latin typeface="Candara" panose="020E0502030303020204" pitchFamily="34" charset="0"/>
              </a:rPr>
              <a:t>Por </a:t>
            </a:r>
            <a:r>
              <a:rPr lang="es-PR" dirty="0">
                <a:latin typeface="Candara" panose="020E0502030303020204" pitchFamily="34" charset="0"/>
              </a:rPr>
              <a:t>lo tanto, es bien posible que el agua en este versículo haga referencia a la Escritura. </a:t>
            </a:r>
            <a:endParaRPr lang="es-PR" dirty="0" smtClean="0">
              <a:latin typeface="Candara" panose="020E0502030303020204" pitchFamily="34" charset="0"/>
            </a:endParaRPr>
          </a:p>
          <a:p>
            <a:r>
              <a:rPr lang="es-PR" dirty="0" smtClean="0">
                <a:latin typeface="Candara" panose="020E0502030303020204" pitchFamily="34" charset="0"/>
              </a:rPr>
              <a:t>Sabemos </a:t>
            </a:r>
            <a:r>
              <a:rPr lang="es-PR" dirty="0">
                <a:latin typeface="Candara" panose="020E0502030303020204" pitchFamily="34" charset="0"/>
              </a:rPr>
              <a:t>que aparte de las Escrituras no puede haber salvación.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el mensaje dado en la Palabra de Dios lo que ha de recibir el pecador para poder darse el nuevo nacimiento</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181450565"/>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20000"/>
          </a:bodyPr>
          <a:lstStyle/>
          <a:p>
            <a:r>
              <a:rPr lang="es-PR" dirty="0">
                <a:latin typeface="Candara" panose="020E0502030303020204" pitchFamily="34" charset="0"/>
              </a:rPr>
              <a:t>Pero agua puede que haga referencia también al Espíritu Santo.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solidFill>
                  <a:srgbClr val="FF0000"/>
                </a:solidFill>
                <a:latin typeface="Candara" panose="020E0502030303020204" pitchFamily="34" charset="0"/>
              </a:rPr>
              <a:t>Juan 7:38, 39 </a:t>
            </a:r>
            <a:r>
              <a:rPr lang="es-PR" dirty="0">
                <a:latin typeface="Candara" panose="020E0502030303020204" pitchFamily="34" charset="0"/>
              </a:rPr>
              <a:t>el Señor Jesús hace referencia a ríos de agua viva, y se nos dice de manera clara que cuando estaba empleando el término agua se estaba refiriendo al Espíritu Santo, ¿por qué no podría significarlo también en el </a:t>
            </a:r>
            <a:r>
              <a:rPr lang="es-PR" dirty="0">
                <a:solidFill>
                  <a:srgbClr val="FF0000"/>
                </a:solidFill>
                <a:latin typeface="Candara" panose="020E0502030303020204" pitchFamily="34" charset="0"/>
              </a:rPr>
              <a:t>capítulo 3</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0934" r="24454"/>
          <a:stretch/>
        </p:blipFill>
        <p:spPr>
          <a:xfrm>
            <a:off x="5410201" y="1752600"/>
            <a:ext cx="3733800" cy="5105400"/>
          </a:xfrm>
          <a:prstGeom prst="rect">
            <a:avLst/>
          </a:prstGeom>
        </p:spPr>
      </p:pic>
    </p:spTree>
    <p:extLst>
      <p:ext uri="{BB962C8B-B14F-4D97-AF65-F5344CB8AC3E}">
        <p14:creationId xmlns:p14="http://schemas.microsoft.com/office/powerpoint/2010/main" val="3676474268"/>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20000"/>
          </a:bodyPr>
          <a:lstStyle/>
          <a:p>
            <a:r>
              <a:rPr lang="es-PR" dirty="0">
                <a:latin typeface="Candara" panose="020E0502030303020204" pitchFamily="34" charset="0"/>
              </a:rPr>
              <a:t>Sin embargo, parece haber una dificultad en esta última interpretación. </a:t>
            </a:r>
            <a:endParaRPr lang="es-PR" dirty="0" smtClean="0">
              <a:latin typeface="Candara" panose="020E0502030303020204" pitchFamily="34" charset="0"/>
            </a:endParaRPr>
          </a:p>
          <a:p>
            <a:r>
              <a:rPr lang="es-PR" dirty="0" smtClean="0">
                <a:latin typeface="Candara" panose="020E0502030303020204" pitchFamily="34" charset="0"/>
              </a:rPr>
              <a:t>Jesús </a:t>
            </a:r>
            <a:r>
              <a:rPr lang="es-PR" dirty="0">
                <a:latin typeface="Candara" panose="020E0502030303020204" pitchFamily="34" charset="0"/>
              </a:rPr>
              <a:t>dice: El que no nace de agua y del Espíritu, no puede entrar en el reino de Dios.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se toma agua como denotando el Espíritu, entonces parece que el Espíritu es mencionado dos veces en este versículo.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0934" r="24454"/>
          <a:stretch/>
        </p:blipFill>
        <p:spPr>
          <a:xfrm>
            <a:off x="5410201" y="1752600"/>
            <a:ext cx="3733800" cy="5105400"/>
          </a:xfrm>
          <a:prstGeom prst="rect">
            <a:avLst/>
          </a:prstGeom>
        </p:spPr>
      </p:pic>
    </p:spTree>
    <p:extLst>
      <p:ext uri="{BB962C8B-B14F-4D97-AF65-F5344CB8AC3E}">
        <p14:creationId xmlns:p14="http://schemas.microsoft.com/office/powerpoint/2010/main" val="3483829898"/>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20000"/>
          </a:bodyPr>
          <a:lstStyle/>
          <a:p>
            <a:r>
              <a:rPr lang="es-PR" dirty="0" smtClean="0">
                <a:latin typeface="Candara" panose="020E0502030303020204" pitchFamily="34" charset="0"/>
              </a:rPr>
              <a:t>Pero </a:t>
            </a:r>
            <a:r>
              <a:rPr lang="es-PR" dirty="0">
                <a:latin typeface="Candara" panose="020E0502030303020204" pitchFamily="34" charset="0"/>
              </a:rPr>
              <a:t>la palabra traducida «y» podría también </a:t>
            </a:r>
            <a:r>
              <a:rPr lang="es-PR" dirty="0" smtClean="0">
                <a:latin typeface="Candara" panose="020E0502030303020204" pitchFamily="34" charset="0"/>
              </a:rPr>
              <a:t>traducirse </a:t>
            </a:r>
            <a:r>
              <a:rPr lang="es-PR" dirty="0">
                <a:latin typeface="Candara" panose="020E0502030303020204" pitchFamily="34" charset="0"/>
              </a:rPr>
              <a:t>correctamente como «esto es». </a:t>
            </a:r>
            <a:endParaRPr lang="es-PR" dirty="0" smtClean="0">
              <a:latin typeface="Candara" panose="020E0502030303020204" pitchFamily="34" charset="0"/>
            </a:endParaRPr>
          </a:p>
          <a:p>
            <a:r>
              <a:rPr lang="es-PR" dirty="0" smtClean="0">
                <a:latin typeface="Candara" panose="020E0502030303020204" pitchFamily="34" charset="0"/>
              </a:rPr>
              <a:t>De </a:t>
            </a:r>
            <a:r>
              <a:rPr lang="es-PR" dirty="0">
                <a:latin typeface="Candara" panose="020E0502030303020204" pitchFamily="34" charset="0"/>
              </a:rPr>
              <a:t>modo que el versículo podría leerse así: El que no nace de agua, esto es, del Espíritu, no puede entrar en el reino de Dios. </a:t>
            </a:r>
            <a:endParaRPr lang="es-PR" dirty="0" smtClean="0">
              <a:latin typeface="Candara" panose="020E0502030303020204" pitchFamily="34" charset="0"/>
            </a:endParaRPr>
          </a:p>
          <a:p>
            <a:r>
              <a:rPr lang="es-PR" dirty="0" smtClean="0">
                <a:latin typeface="Candara" panose="020E0502030303020204" pitchFamily="34" charset="0"/>
              </a:rPr>
              <a:t>Creemos </a:t>
            </a:r>
            <a:r>
              <a:rPr lang="es-PR" dirty="0">
                <a:latin typeface="Candara" panose="020E0502030303020204" pitchFamily="34" charset="0"/>
              </a:rPr>
              <a:t>que éste es el sentido correcto de este versículo.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0934" r="24454"/>
          <a:stretch/>
        </p:blipFill>
        <p:spPr>
          <a:xfrm>
            <a:off x="5410201" y="1752600"/>
            <a:ext cx="3733800" cy="5105400"/>
          </a:xfrm>
          <a:prstGeom prst="rect">
            <a:avLst/>
          </a:prstGeom>
        </p:spPr>
      </p:pic>
    </p:spTree>
    <p:extLst>
      <p:ext uri="{BB962C8B-B14F-4D97-AF65-F5344CB8AC3E}">
        <p14:creationId xmlns:p14="http://schemas.microsoft.com/office/powerpoint/2010/main" val="2275263614"/>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smtClean="0">
                <a:latin typeface="Candara" panose="020E0502030303020204" pitchFamily="34" charset="0"/>
              </a:rPr>
              <a:t>El </a:t>
            </a:r>
            <a:r>
              <a:rPr lang="es-PR" dirty="0">
                <a:latin typeface="Candara" panose="020E0502030303020204" pitchFamily="34" charset="0"/>
              </a:rPr>
              <a:t>nacimiento físico no es suficiente. Ha de haber también un nacimiento espiritual si uno quiere entrar en el reino de Dios. </a:t>
            </a:r>
            <a:endParaRPr lang="es-PR" dirty="0" smtClean="0">
              <a:latin typeface="Candara" panose="020E0502030303020204" pitchFamily="34" charset="0"/>
            </a:endParaRPr>
          </a:p>
          <a:p>
            <a:r>
              <a:rPr lang="es-PR" dirty="0" smtClean="0">
                <a:latin typeface="Candara" panose="020E0502030303020204" pitchFamily="34" charset="0"/>
              </a:rPr>
              <a:t>Este </a:t>
            </a:r>
            <a:r>
              <a:rPr lang="es-PR" dirty="0">
                <a:latin typeface="Candara" panose="020E0502030303020204" pitchFamily="34" charset="0"/>
              </a:rPr>
              <a:t>nacimiento espiritual es producido por el Espíritu Santo de Dios cuando una persona cree en el Señor Jesucristo.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l="9000" t="190" r="41999" b="-190"/>
          <a:stretch/>
        </p:blipFill>
        <p:spPr>
          <a:xfrm>
            <a:off x="5410200" y="1838325"/>
            <a:ext cx="3733800" cy="5019675"/>
          </a:xfrm>
          <a:prstGeom prst="rect">
            <a:avLst/>
          </a:prstGeom>
        </p:spPr>
      </p:pic>
    </p:spTree>
    <p:extLst>
      <p:ext uri="{BB962C8B-B14F-4D97-AF65-F5344CB8AC3E}">
        <p14:creationId xmlns:p14="http://schemas.microsoft.com/office/powerpoint/2010/main" val="3840548027"/>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dirty="0" smtClean="0">
                <a:latin typeface="Candara" panose="020E0502030303020204" pitchFamily="34" charset="0"/>
              </a:rPr>
              <a:t>Esta </a:t>
            </a:r>
            <a:r>
              <a:rPr lang="es-PR" dirty="0">
                <a:latin typeface="Candara" panose="020E0502030303020204" pitchFamily="34" charset="0"/>
              </a:rPr>
              <a:t>interpretación está apoyada por el hecho de que la expresión «nacido del Espíritu» se encuentra dos veces en los versículos que siguen (</a:t>
            </a:r>
            <a:r>
              <a:rPr lang="es-PR" dirty="0">
                <a:solidFill>
                  <a:srgbClr val="FF0000"/>
                </a:solidFill>
                <a:latin typeface="Candara" panose="020E0502030303020204" pitchFamily="34" charset="0"/>
              </a:rPr>
              <a:t>vv. 6, 8</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l="9000" t="190" r="41999" b="-190"/>
          <a:stretch/>
        </p:blipFill>
        <p:spPr>
          <a:xfrm>
            <a:off x="5410200" y="1838325"/>
            <a:ext cx="3733800" cy="5019675"/>
          </a:xfrm>
          <a:prstGeom prst="rect">
            <a:avLst/>
          </a:prstGeom>
        </p:spPr>
      </p:pic>
    </p:spTree>
    <p:extLst>
      <p:ext uri="{BB962C8B-B14F-4D97-AF65-F5344CB8AC3E}">
        <p14:creationId xmlns:p14="http://schemas.microsoft.com/office/powerpoint/2010/main" val="1850230073"/>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714999" cy="4719638"/>
          </a:xfrm>
        </p:spPr>
        <p:txBody>
          <a:bodyPr>
            <a:normAutofit fontScale="85000" lnSpcReduction="10000"/>
          </a:bodyPr>
          <a:lstStyle/>
          <a:p>
            <a:r>
              <a:rPr lang="es-PR" dirty="0">
                <a:solidFill>
                  <a:srgbClr val="FF0000"/>
                </a:solidFill>
                <a:latin typeface="Candara" panose="020E0502030303020204" pitchFamily="34" charset="0"/>
              </a:rPr>
              <a:t>3:6 </a:t>
            </a:r>
            <a:r>
              <a:rPr lang="es-PR" dirty="0">
                <a:latin typeface="Candara" panose="020E0502030303020204" pitchFamily="34" charset="0"/>
              </a:rPr>
              <a:t>Incluso si Nicodemo hubiese podido entrar de algún modo por segunda vez en el vientre de su madre, esto no habría corregido la mala naturaleza que tenía.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expresión lo que es nacido de la carne, carne es significa que los niños que nacen de padres humanos nacen en pecado, y que no tienen ni esperanza ni capacidad por lo que respecta a salvarse ellos mismos. </a:t>
            </a:r>
            <a:endParaRPr lang="es-PR" dirty="0" smtClean="0">
              <a:latin typeface="Candara" panose="020E0502030303020204" pitchFamily="34" charset="0"/>
            </a:endParaRPr>
          </a:p>
        </p:txBody>
      </p:sp>
      <p:pic>
        <p:nvPicPr>
          <p:cNvPr id="8" name="Picture 7"/>
          <p:cNvPicPr>
            <a:picLocks noChangeAspect="1"/>
          </p:cNvPicPr>
          <p:nvPr/>
        </p:nvPicPr>
        <p:blipFill>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5842803" y="1752601"/>
            <a:ext cx="3286703" cy="5105399"/>
          </a:xfrm>
          <a:prstGeom prst="rect">
            <a:avLst/>
          </a:prstGeom>
        </p:spPr>
      </p:pic>
    </p:spTree>
    <p:extLst>
      <p:ext uri="{BB962C8B-B14F-4D97-AF65-F5344CB8AC3E}">
        <p14:creationId xmlns:p14="http://schemas.microsoft.com/office/powerpoint/2010/main" val="2700860397"/>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20000"/>
          </a:bodyPr>
          <a:lstStyle/>
          <a:p>
            <a:r>
              <a:rPr lang="es-PR" dirty="0" smtClean="0">
                <a:latin typeface="Candara" panose="020E0502030303020204" pitchFamily="34" charset="0"/>
              </a:rPr>
              <a:t>Por </a:t>
            </a:r>
            <a:r>
              <a:rPr lang="es-PR" dirty="0">
                <a:latin typeface="Candara" panose="020E0502030303020204" pitchFamily="34" charset="0"/>
              </a:rPr>
              <a:t>otra parte, lo que es nacido del Espíritu, espíritu es. </a:t>
            </a:r>
            <a:endParaRPr lang="es-PR" dirty="0" smtClean="0">
              <a:latin typeface="Candara" panose="020E0502030303020204" pitchFamily="34" charset="0"/>
            </a:endParaRPr>
          </a:p>
          <a:p>
            <a:r>
              <a:rPr lang="es-PR" dirty="0" smtClean="0">
                <a:latin typeface="Candara" panose="020E0502030303020204" pitchFamily="34" charset="0"/>
              </a:rPr>
              <a:t>Cuando </a:t>
            </a:r>
            <a:r>
              <a:rPr lang="es-PR" dirty="0">
                <a:latin typeface="Candara" panose="020E0502030303020204" pitchFamily="34" charset="0"/>
              </a:rPr>
              <a:t>una persona confía en Jesús tiene lugar un nacimiento espiritual. </a:t>
            </a:r>
            <a:endParaRPr lang="es-PR" dirty="0" smtClean="0">
              <a:latin typeface="Candara" panose="020E0502030303020204" pitchFamily="34" charset="0"/>
            </a:endParaRPr>
          </a:p>
          <a:p>
            <a:r>
              <a:rPr lang="es-PR" dirty="0" smtClean="0">
                <a:latin typeface="Candara" panose="020E0502030303020204" pitchFamily="34" charset="0"/>
              </a:rPr>
              <a:t>Cuando </a:t>
            </a:r>
            <a:r>
              <a:rPr lang="es-PR" dirty="0">
                <a:latin typeface="Candara" panose="020E0502030303020204" pitchFamily="34" charset="0"/>
              </a:rPr>
              <a:t>alguien vuelve a nacer por medio del Espíritu, recibe una nueva naturaleza, y es hecho apto para el reino de Dios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0073" r="23143"/>
          <a:stretch/>
        </p:blipFill>
        <p:spPr>
          <a:xfrm>
            <a:off x="5263961" y="1733266"/>
            <a:ext cx="3880039" cy="5124734"/>
          </a:xfrm>
          <a:prstGeom prst="rect">
            <a:avLst/>
          </a:prstGeom>
        </p:spPr>
      </p:pic>
    </p:spTree>
    <p:extLst>
      <p:ext uri="{BB962C8B-B14F-4D97-AF65-F5344CB8AC3E}">
        <p14:creationId xmlns:p14="http://schemas.microsoft.com/office/powerpoint/2010/main" val="1484474922"/>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133600" y="1600200"/>
            <a:ext cx="6781800" cy="4876800"/>
          </a:xfrm>
        </p:spPr>
        <p:txBody>
          <a:bodyPr>
            <a:normAutofit/>
          </a:bodyPr>
          <a:lstStyle/>
          <a:p>
            <a:r>
              <a:rPr lang="es-PR" sz="3600" dirty="0">
                <a:latin typeface="Candara" panose="020E0502030303020204" pitchFamily="34" charset="0"/>
              </a:rPr>
              <a:t>“</a:t>
            </a:r>
            <a:r>
              <a:rPr lang="es-PR" sz="3600" i="1" dirty="0">
                <a:latin typeface="Candara" panose="020E0502030303020204" pitchFamily="34" charset="0"/>
              </a:rPr>
              <a:t>Respondió Jesús y le dijo: De cierto, de cierto te digo, que el que no naciere de nuevo, no puede ver el reino de Dios.</a:t>
            </a:r>
            <a:r>
              <a:rPr lang="es-PR" sz="3600" dirty="0">
                <a:latin typeface="Candara" panose="020E0502030303020204" pitchFamily="34" charset="0"/>
              </a:rPr>
              <a:t>” </a:t>
            </a:r>
            <a:r>
              <a:rPr lang="es-PR" sz="3600" dirty="0">
                <a:solidFill>
                  <a:srgbClr val="FF0000"/>
                </a:solidFill>
                <a:latin typeface="Candara" panose="020E0502030303020204" pitchFamily="34" charset="0"/>
              </a:rPr>
              <a:t>(Juan 3.3,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0073" r="23143"/>
          <a:stretch/>
        </p:blipFill>
        <p:spPr>
          <a:xfrm>
            <a:off x="5263961" y="1733266"/>
            <a:ext cx="3880039" cy="5124734"/>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85000" lnSpcReduction="20000"/>
          </a:bodyPr>
          <a:lstStyle/>
          <a:p>
            <a:r>
              <a:rPr lang="es-PR" dirty="0">
                <a:solidFill>
                  <a:srgbClr val="FF0000"/>
                </a:solidFill>
                <a:latin typeface="Candara" panose="020E0502030303020204" pitchFamily="34" charset="0"/>
              </a:rPr>
              <a:t>3:7</a:t>
            </a:r>
            <a:r>
              <a:rPr lang="es-PR" dirty="0">
                <a:latin typeface="Candara" panose="020E0502030303020204" pitchFamily="34" charset="0"/>
              </a:rPr>
              <a:t> Nicodemo no tenía motivo para asombrarse por las enseñanzas del Señor Jesús. </a:t>
            </a:r>
            <a:endParaRPr lang="es-PR" dirty="0" smtClean="0">
              <a:latin typeface="Candara" panose="020E0502030303020204" pitchFamily="34" charset="0"/>
            </a:endParaRPr>
          </a:p>
          <a:p>
            <a:r>
              <a:rPr lang="es-PR" dirty="0" smtClean="0">
                <a:latin typeface="Candara" panose="020E0502030303020204" pitchFamily="34" charset="0"/>
              </a:rPr>
              <a:t>Tenía </a:t>
            </a:r>
            <a:r>
              <a:rPr lang="es-PR" dirty="0">
                <a:latin typeface="Candara" panose="020E0502030303020204" pitchFamily="34" charset="0"/>
              </a:rPr>
              <a:t>que darse cuenta de que uno necesitaba nacer de nuevo y comprender la total incapacidad de la naturaleza humana para remediar su propia condición caída. </a:t>
            </a:r>
            <a:endParaRPr lang="es-PR" dirty="0" smtClean="0">
              <a:latin typeface="Candara" panose="020E0502030303020204" pitchFamily="34" charset="0"/>
            </a:endParaRPr>
          </a:p>
          <a:p>
            <a:r>
              <a:rPr lang="es-PR" dirty="0" smtClean="0">
                <a:latin typeface="Candara" panose="020E0502030303020204" pitchFamily="34" charset="0"/>
              </a:rPr>
              <a:t>Tenía </a:t>
            </a:r>
            <a:r>
              <a:rPr lang="es-PR" dirty="0">
                <a:latin typeface="Candara" panose="020E0502030303020204" pitchFamily="34" charset="0"/>
              </a:rPr>
              <a:t>que darse cuenta de que para ser súbdito del reino de Dios, el hombre ha de ser santo, puro y espiritual</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78271942"/>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a:solidFill>
                  <a:srgbClr val="FF0000"/>
                </a:solidFill>
                <a:latin typeface="Candara" panose="020E0502030303020204" pitchFamily="34" charset="0"/>
              </a:rPr>
              <a:t>3:8</a:t>
            </a:r>
            <a:r>
              <a:rPr lang="es-PR" dirty="0">
                <a:latin typeface="Candara" panose="020E0502030303020204" pitchFamily="34" charset="0"/>
              </a:rPr>
              <a:t> Como tantas veces lo hacía, el Señor Jesús empleó la naturaleza para ilustrar la verdad espiritual. </a:t>
            </a:r>
            <a:endParaRPr lang="es-PR" dirty="0" smtClean="0">
              <a:latin typeface="Candara" panose="020E0502030303020204" pitchFamily="34" charset="0"/>
            </a:endParaRPr>
          </a:p>
          <a:p>
            <a:r>
              <a:rPr lang="es-PR" dirty="0" smtClean="0">
                <a:latin typeface="Candara" panose="020E0502030303020204" pitchFamily="34" charset="0"/>
              </a:rPr>
              <a:t>Recordó </a:t>
            </a:r>
            <a:r>
              <a:rPr lang="es-PR" dirty="0">
                <a:latin typeface="Candara" panose="020E0502030303020204" pitchFamily="34" charset="0"/>
              </a:rPr>
              <a:t>a Nicodemo que el viento sopla donde quiere, y oyes su sonido; pero no sabes de dónde viene, ni adónde va.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nuevo nacimiento es muy semejante al viento.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0194" t="4458" r="28271" b="3822"/>
          <a:stretch/>
        </p:blipFill>
        <p:spPr>
          <a:xfrm>
            <a:off x="5489713" y="1752600"/>
            <a:ext cx="3654287" cy="5105400"/>
          </a:xfrm>
          <a:prstGeom prst="rect">
            <a:avLst/>
          </a:prstGeom>
        </p:spPr>
      </p:pic>
    </p:spTree>
    <p:extLst>
      <p:ext uri="{BB962C8B-B14F-4D97-AF65-F5344CB8AC3E}">
        <p14:creationId xmlns:p14="http://schemas.microsoft.com/office/powerpoint/2010/main" val="3274267385"/>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i="1" dirty="0" smtClean="0">
                <a:latin typeface="Candara" panose="020E0502030303020204" pitchFamily="34" charset="0"/>
              </a:rPr>
              <a:t>Primero</a:t>
            </a:r>
            <a:r>
              <a:rPr lang="es-PR" i="1" dirty="0">
                <a:latin typeface="Candara" panose="020E0502030303020204" pitchFamily="34" charset="0"/>
              </a:rPr>
              <a:t>, </a:t>
            </a:r>
            <a:r>
              <a:rPr lang="es-PR" dirty="0">
                <a:latin typeface="Candara" panose="020E0502030303020204" pitchFamily="34" charset="0"/>
              </a:rPr>
              <a:t>tiene lugar según la voluntad de Dios.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es un poder que el hombre pueda someter a su control.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0194" t="4458" r="28271" b="3822"/>
          <a:stretch/>
        </p:blipFill>
        <p:spPr>
          <a:xfrm>
            <a:off x="5489713" y="1752600"/>
            <a:ext cx="3654287" cy="5105400"/>
          </a:xfrm>
          <a:prstGeom prst="rect">
            <a:avLst/>
          </a:prstGeom>
        </p:spPr>
      </p:pic>
    </p:spTree>
    <p:extLst>
      <p:ext uri="{BB962C8B-B14F-4D97-AF65-F5344CB8AC3E}">
        <p14:creationId xmlns:p14="http://schemas.microsoft.com/office/powerpoint/2010/main" val="4290009200"/>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i="1" dirty="0" smtClean="0">
                <a:latin typeface="Candara" panose="020E0502030303020204" pitchFamily="34" charset="0"/>
              </a:rPr>
              <a:t>Segundo</a:t>
            </a:r>
            <a:r>
              <a:rPr lang="es-PR" i="1" dirty="0">
                <a:latin typeface="Candara" panose="020E0502030303020204" pitchFamily="34" charset="0"/>
              </a:rPr>
              <a:t>, </a:t>
            </a:r>
            <a:r>
              <a:rPr lang="es-PR" dirty="0">
                <a:latin typeface="Candara" panose="020E0502030303020204" pitchFamily="34" charset="0"/>
              </a:rPr>
              <a:t>el nuevo nacimiento es invisible.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se puede observar su ocurrencia, pero sí se pueden ver los resultados en la vida de la persona</a:t>
            </a:r>
            <a:r>
              <a:rPr lang="es-PR" dirty="0" smtClean="0">
                <a:latin typeface="Candara" panose="020E0502030303020204" pitchFamily="34" charset="0"/>
              </a:rPr>
              <a:t>.</a:t>
            </a: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0194" t="4458" r="28271" b="3822"/>
          <a:stretch/>
        </p:blipFill>
        <p:spPr>
          <a:xfrm>
            <a:off x="5489713" y="1752600"/>
            <a:ext cx="3654287" cy="5105400"/>
          </a:xfrm>
          <a:prstGeom prst="rect">
            <a:avLst/>
          </a:prstGeom>
        </p:spPr>
      </p:pic>
    </p:spTree>
    <p:extLst>
      <p:ext uri="{BB962C8B-B14F-4D97-AF65-F5344CB8AC3E}">
        <p14:creationId xmlns:p14="http://schemas.microsoft.com/office/powerpoint/2010/main" val="3579381920"/>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4800600" y="1937960"/>
            <a:ext cx="4343400" cy="4514400"/>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dirty="0" smtClean="0">
                <a:latin typeface="Candara" panose="020E0502030303020204" pitchFamily="34" charset="0"/>
              </a:rPr>
              <a:t>Cuando </a:t>
            </a:r>
            <a:r>
              <a:rPr lang="es-PR" dirty="0">
                <a:latin typeface="Candara" panose="020E0502030303020204" pitchFamily="34" charset="0"/>
              </a:rPr>
              <a:t>alguien ha sido salvado, le viene un cambio. </a:t>
            </a:r>
            <a:endParaRPr lang="es-PR" dirty="0" smtClean="0">
              <a:latin typeface="Candara" panose="020E0502030303020204" pitchFamily="34" charset="0"/>
            </a:endParaRPr>
          </a:p>
          <a:p>
            <a:r>
              <a:rPr lang="es-PR" dirty="0" smtClean="0">
                <a:latin typeface="Candara" panose="020E0502030303020204" pitchFamily="34" charset="0"/>
              </a:rPr>
              <a:t>Las </a:t>
            </a:r>
            <a:r>
              <a:rPr lang="es-PR" dirty="0">
                <a:latin typeface="Candara" panose="020E0502030303020204" pitchFamily="34" charset="0"/>
              </a:rPr>
              <a:t>cosas malas que antes amaba, ahora las aborrece. </a:t>
            </a:r>
            <a:endParaRPr lang="es-PR" dirty="0" smtClean="0">
              <a:latin typeface="Candara" panose="020E0502030303020204" pitchFamily="34" charset="0"/>
            </a:endParaRPr>
          </a:p>
          <a:p>
            <a:r>
              <a:rPr lang="es-PR" dirty="0" smtClean="0">
                <a:latin typeface="Candara" panose="020E0502030303020204" pitchFamily="34" charset="0"/>
              </a:rPr>
              <a:t>Las </a:t>
            </a:r>
            <a:r>
              <a:rPr lang="es-PR" dirty="0">
                <a:latin typeface="Candara" panose="020E0502030303020204" pitchFamily="34" charset="0"/>
              </a:rPr>
              <a:t>cosas de Dios, que antes menospreciaba, ahora son precisamente las cosas que ama. </a:t>
            </a:r>
            <a:endParaRPr lang="es-PR" dirty="0" smtClean="0">
              <a:latin typeface="Candara" panose="020E0502030303020204" pitchFamily="34" charset="0"/>
            </a:endParaRPr>
          </a:p>
        </p:txBody>
      </p:sp>
    </p:spTree>
    <p:extLst>
      <p:ext uri="{BB962C8B-B14F-4D97-AF65-F5344CB8AC3E}">
        <p14:creationId xmlns:p14="http://schemas.microsoft.com/office/powerpoint/2010/main" val="1609502447"/>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dirty="0" smtClean="0">
                <a:latin typeface="Candara" panose="020E0502030303020204" pitchFamily="34" charset="0"/>
              </a:rPr>
              <a:t>Así </a:t>
            </a:r>
            <a:r>
              <a:rPr lang="es-PR" dirty="0">
                <a:latin typeface="Candara" panose="020E0502030303020204" pitchFamily="34" charset="0"/>
              </a:rPr>
              <a:t>como uno no puede comprender plenamente el viento, del mismo modo el nuevo nacimiento es una obra milagrosa del Espíritu de Dios que el hombre no puede llegar a comprender plenamente. </a:t>
            </a:r>
            <a:endParaRPr lang="es-PR" dirty="0" smtClean="0">
              <a:latin typeface="Candara" panose="020E0502030303020204" pitchFamily="34" charset="0"/>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39014" r="14540"/>
          <a:stretch/>
        </p:blipFill>
        <p:spPr>
          <a:xfrm flipH="1">
            <a:off x="5333999" y="1743077"/>
            <a:ext cx="3810001" cy="5126958"/>
          </a:xfrm>
          <a:prstGeom prst="rect">
            <a:avLst/>
          </a:prstGeom>
        </p:spPr>
      </p:pic>
    </p:spTree>
    <p:extLst>
      <p:ext uri="{BB962C8B-B14F-4D97-AF65-F5344CB8AC3E}">
        <p14:creationId xmlns:p14="http://schemas.microsoft.com/office/powerpoint/2010/main" val="3504533085"/>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dirty="0" smtClean="0">
                <a:latin typeface="Candara" panose="020E0502030303020204" pitchFamily="34" charset="0"/>
              </a:rPr>
              <a:t>Además</a:t>
            </a:r>
            <a:r>
              <a:rPr lang="es-PR" dirty="0">
                <a:latin typeface="Candara" panose="020E0502030303020204" pitchFamily="34" charset="0"/>
              </a:rPr>
              <a:t>, el nuevo nacimiento, lo mismo que el viento, es impredecible. </a:t>
            </a:r>
            <a:endParaRPr lang="es-PR" dirty="0" smtClean="0">
              <a:latin typeface="Candara" panose="020E0502030303020204" pitchFamily="34" charset="0"/>
            </a:endParaRPr>
          </a:p>
          <a:p>
            <a:r>
              <a:rPr lang="es-PR" dirty="0" smtClean="0">
                <a:latin typeface="Candara" panose="020E0502030303020204" pitchFamily="34" charset="0"/>
              </a:rPr>
              <a:t>Sencillamente</a:t>
            </a:r>
            <a:r>
              <a:rPr lang="es-PR" dirty="0">
                <a:latin typeface="Candara" panose="020E0502030303020204" pitchFamily="34" charset="0"/>
              </a:rPr>
              <a:t>, no es posible decir cuándo y dónde tendrá lugar</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46269"/>
          <a:stretch/>
        </p:blipFill>
        <p:spPr>
          <a:xfrm>
            <a:off x="5486399" y="1752600"/>
            <a:ext cx="3657601" cy="5105400"/>
          </a:xfrm>
          <a:prstGeom prst="rect">
            <a:avLst/>
          </a:prstGeom>
        </p:spPr>
      </p:pic>
    </p:spTree>
    <p:extLst>
      <p:ext uri="{BB962C8B-B14F-4D97-AF65-F5344CB8AC3E}">
        <p14:creationId xmlns:p14="http://schemas.microsoft.com/office/powerpoint/2010/main" val="2698520075"/>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importancia y naturaleza del nuevo </a:t>
            </a:r>
            <a:r>
              <a:rPr lang="es-PR" dirty="0" smtClean="0">
                <a:latin typeface="Candara" pitchFamily="34" charset="0"/>
                <a:cs typeface="Calibri" pitchFamily="34" charset="0"/>
              </a:rPr>
              <a:t>nacimiento  </a:t>
            </a:r>
            <a:r>
              <a:rPr lang="es-PR" dirty="0" smtClean="0">
                <a:solidFill>
                  <a:srgbClr val="FF0000"/>
                </a:solidFill>
                <a:latin typeface="Candara" pitchFamily="34" charset="0"/>
                <a:cs typeface="Calibri" pitchFamily="34" charset="0"/>
              </a:rPr>
              <a:t>Juan </a:t>
            </a:r>
            <a:r>
              <a:rPr lang="es-PR" dirty="0">
                <a:solidFill>
                  <a:srgbClr val="FF0000"/>
                </a:solidFill>
                <a:latin typeface="Candara" pitchFamily="34" charset="0"/>
                <a:cs typeface="Calibri" pitchFamily="34" charset="0"/>
              </a:rPr>
              <a:t>3.9-15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b="24375"/>
          <a:stretch/>
        </p:blipFill>
        <p:spPr>
          <a:xfrm>
            <a:off x="0" y="1671638"/>
            <a:ext cx="9144000" cy="5186362"/>
          </a:xfrm>
          <a:prstGeom prst="rect">
            <a:avLst/>
          </a:prstGeom>
        </p:spPr>
      </p:pic>
    </p:spTree>
    <p:extLst>
      <p:ext uri="{BB962C8B-B14F-4D97-AF65-F5344CB8AC3E}">
        <p14:creationId xmlns:p14="http://schemas.microsoft.com/office/powerpoint/2010/main" val="3124382748"/>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importancia y naturaleza del nuevo nacimiento  </a:t>
            </a:r>
            <a:r>
              <a:rPr lang="es-PR" dirty="0">
                <a:solidFill>
                  <a:srgbClr val="FF0000"/>
                </a:solidFill>
                <a:latin typeface="Candara" pitchFamily="34" charset="0"/>
                <a:cs typeface="Calibri" pitchFamily="34" charset="0"/>
              </a:rPr>
              <a:t>Juan 3.9-15</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85000" lnSpcReduction="10000"/>
          </a:bodyPr>
          <a:lstStyle/>
          <a:p>
            <a:r>
              <a:rPr lang="es-PR" dirty="0">
                <a:latin typeface="Candara" panose="020E0502030303020204" pitchFamily="34" charset="0"/>
              </a:rPr>
              <a:t>“</a:t>
            </a:r>
            <a:r>
              <a:rPr lang="es-PR" i="1" dirty="0">
                <a:latin typeface="Candara" panose="020E0502030303020204" pitchFamily="34" charset="0"/>
              </a:rPr>
              <a:t>Respondió Nicodemo y le dijo: ¿Cómo puede hacerse esto</a:t>
            </a:r>
            <a:r>
              <a:rPr lang="es-PR" i="1" dirty="0" smtClean="0">
                <a:latin typeface="Candara" panose="020E0502030303020204" pitchFamily="34" charset="0"/>
              </a:rPr>
              <a:t>? Respondió </a:t>
            </a:r>
            <a:r>
              <a:rPr lang="es-PR" i="1" dirty="0">
                <a:latin typeface="Candara" panose="020E0502030303020204" pitchFamily="34" charset="0"/>
              </a:rPr>
              <a:t>Jesús y le dijo: ¿Eres tú maestro de Israel, y no sabes esto</a:t>
            </a:r>
            <a:r>
              <a:rPr lang="es-PR" i="1" dirty="0" smtClean="0">
                <a:latin typeface="Candara" panose="020E0502030303020204" pitchFamily="34" charset="0"/>
              </a:rPr>
              <a:t>? De </a:t>
            </a:r>
            <a:r>
              <a:rPr lang="es-PR" i="1" dirty="0">
                <a:latin typeface="Candara" panose="020E0502030303020204" pitchFamily="34" charset="0"/>
              </a:rPr>
              <a:t>cierto, de cierto te digo, que lo que sabemos hablamos, y lo que hemos visto, testificamos; y no recibís nuestro testimonio</a:t>
            </a:r>
            <a:r>
              <a:rPr lang="es-PR" i="1" dirty="0" smtClean="0">
                <a:latin typeface="Candara" panose="020E0502030303020204" pitchFamily="34" charset="0"/>
              </a:rPr>
              <a:t>. Si </a:t>
            </a:r>
            <a:r>
              <a:rPr lang="es-PR" i="1" dirty="0">
                <a:latin typeface="Candara" panose="020E0502030303020204" pitchFamily="34" charset="0"/>
              </a:rPr>
              <a:t>os he dicho cosas terrenales, y no creéis, ¿cómo creeréis si os dijere las celestiales</a:t>
            </a:r>
            <a:r>
              <a:rPr lang="es-PR" i="1" dirty="0" smtClean="0">
                <a:latin typeface="Candara" panose="020E0502030303020204" pitchFamily="34" charset="0"/>
              </a:rPr>
              <a:t>? Nadie </a:t>
            </a:r>
            <a:r>
              <a:rPr lang="es-PR" i="1" dirty="0">
                <a:latin typeface="Candara" panose="020E0502030303020204" pitchFamily="34" charset="0"/>
              </a:rPr>
              <a:t>subió al cielo, sino el que descendió del cielo; el Hijo del Hombre, que está en el cielo</a:t>
            </a:r>
            <a:r>
              <a:rPr lang="es-PR" i="1" dirty="0" smtClean="0">
                <a:latin typeface="Candara" panose="020E0502030303020204" pitchFamily="34" charset="0"/>
              </a:rPr>
              <a:t>. Y </a:t>
            </a:r>
            <a:r>
              <a:rPr lang="es-PR" i="1" dirty="0">
                <a:latin typeface="Candara" panose="020E0502030303020204" pitchFamily="34" charset="0"/>
              </a:rPr>
              <a:t>como Moisés levantó la serpiente en el desierto, así es necesario que el Hijo del Hombre sea levantado</a:t>
            </a:r>
            <a:r>
              <a:rPr lang="es-PR" i="1" dirty="0" smtClean="0">
                <a:latin typeface="Candara" panose="020E0502030303020204" pitchFamily="34" charset="0"/>
              </a:rPr>
              <a:t>, para </a:t>
            </a:r>
            <a:r>
              <a:rPr lang="es-PR" i="1" dirty="0">
                <a:latin typeface="Candara" panose="020E0502030303020204" pitchFamily="34" charset="0"/>
              </a:rPr>
              <a:t>que todo aquel que en él cree, no se pierda, mas tenga vida eterna.</a:t>
            </a:r>
            <a:r>
              <a:rPr lang="es-PR" dirty="0">
                <a:latin typeface="Candara" panose="020E0502030303020204" pitchFamily="34" charset="0"/>
              </a:rPr>
              <a:t>” </a:t>
            </a:r>
            <a:r>
              <a:rPr lang="es-PR" dirty="0">
                <a:solidFill>
                  <a:srgbClr val="FF0000"/>
                </a:solidFill>
                <a:latin typeface="Candara" panose="020E0502030303020204" pitchFamily="34" charset="0"/>
              </a:rPr>
              <a:t>(Juan 3.9–15, RVR60) </a:t>
            </a:r>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importancia y naturaleza del nuevo nacimiento  </a:t>
            </a:r>
            <a:r>
              <a:rPr lang="es-PR" dirty="0">
                <a:solidFill>
                  <a:srgbClr val="FF0000"/>
                </a:solidFill>
                <a:latin typeface="Candara" pitchFamily="34" charset="0"/>
                <a:cs typeface="Calibri" pitchFamily="34" charset="0"/>
              </a:rPr>
              <a:t>Juan 3.9-15</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20000"/>
          </a:bodyPr>
          <a:lstStyle/>
          <a:p>
            <a:r>
              <a:rPr lang="es-PR" dirty="0">
                <a:solidFill>
                  <a:srgbClr val="FF0000"/>
                </a:solidFill>
                <a:latin typeface="Candara" panose="020E0502030303020204" pitchFamily="34" charset="0"/>
              </a:rPr>
              <a:t>3:9</a:t>
            </a:r>
            <a:r>
              <a:rPr lang="es-PR" dirty="0">
                <a:latin typeface="Candara" panose="020E0502030303020204" pitchFamily="34" charset="0"/>
              </a:rPr>
              <a:t> Una vez más, Nicodemo ilustra la incapacidad de la mente natural de penetrar en las cosas divinas.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indudable que seguía intentando pensar en el nuevo nacimiento como un suceso natural o físico, y no espiritual. </a:t>
            </a:r>
            <a:endParaRPr lang="es-PR" dirty="0" smtClean="0">
              <a:latin typeface="Candara" panose="020E0502030303020204" pitchFamily="34" charset="0"/>
            </a:endParaRPr>
          </a:p>
          <a:p>
            <a:r>
              <a:rPr lang="es-PR" dirty="0" smtClean="0">
                <a:latin typeface="Candara" panose="020E0502030303020204" pitchFamily="34" charset="0"/>
              </a:rPr>
              <a:t>Y </a:t>
            </a:r>
            <a:r>
              <a:rPr lang="es-PR" dirty="0">
                <a:latin typeface="Candara" panose="020E0502030303020204" pitchFamily="34" charset="0"/>
              </a:rPr>
              <a:t>por esto le preguntó al Señor Jesús: ¿Cómo puede ser eso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r="58558" b="24375"/>
          <a:stretch/>
        </p:blipFill>
        <p:spPr>
          <a:xfrm>
            <a:off x="5410201" y="1747837"/>
            <a:ext cx="3733800" cy="5110163"/>
          </a:xfrm>
          <a:prstGeom prst="rect">
            <a:avLst/>
          </a:prstGeom>
        </p:spPr>
      </p:pic>
    </p:spTree>
    <p:extLst>
      <p:ext uri="{BB962C8B-B14F-4D97-AF65-F5344CB8AC3E}">
        <p14:creationId xmlns:p14="http://schemas.microsoft.com/office/powerpoint/2010/main" val="1559080951"/>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a:bodyPr>
          <a:lstStyle/>
          <a:p>
            <a:r>
              <a:rPr lang="es-PR" sz="3600" dirty="0" smtClean="0">
                <a:latin typeface="Candara" pitchFamily="34" charset="0"/>
                <a:cs typeface="Calibri" pitchFamily="34" charset="0"/>
              </a:rPr>
              <a:t>Un visitante singular</a:t>
            </a:r>
            <a:endParaRPr lang="es-PR" sz="3600" noProof="0" dirty="0" smtClean="0">
              <a:latin typeface="Candara" pitchFamily="34" charset="0"/>
              <a:cs typeface="Calibri" pitchFamily="34" charset="0"/>
            </a:endParaRPr>
          </a:p>
          <a:p>
            <a:pPr lvl="1"/>
            <a:r>
              <a:rPr lang="es-PR" sz="3300" noProof="0" dirty="0" smtClean="0">
                <a:solidFill>
                  <a:srgbClr val="FF0000"/>
                </a:solidFill>
                <a:latin typeface="Candara" pitchFamily="34" charset="0"/>
                <a:ea typeface="+mn-ea"/>
                <a:cs typeface="Calibri" pitchFamily="34" charset="0"/>
              </a:rPr>
              <a:t>Juan </a:t>
            </a:r>
            <a:r>
              <a:rPr lang="es-PR" sz="3300" dirty="0">
                <a:solidFill>
                  <a:srgbClr val="FF0000"/>
                </a:solidFill>
                <a:latin typeface="Candara" pitchFamily="34" charset="0"/>
                <a:ea typeface="+mn-ea"/>
                <a:cs typeface="Calibri" pitchFamily="34" charset="0"/>
              </a:rPr>
              <a:t>3</a:t>
            </a:r>
            <a:r>
              <a:rPr lang="es-PR" sz="3300" noProof="0" dirty="0" smtClean="0">
                <a:solidFill>
                  <a:srgbClr val="FF0000"/>
                </a:solidFill>
                <a:latin typeface="Candara" pitchFamily="34" charset="0"/>
                <a:ea typeface="+mn-ea"/>
                <a:cs typeface="Calibri" pitchFamily="34" charset="0"/>
              </a:rPr>
              <a:t>.1-8</a:t>
            </a:r>
          </a:p>
          <a:p>
            <a:r>
              <a:rPr lang="es-PR" sz="3600" dirty="0" smtClean="0">
                <a:latin typeface="Candara" pitchFamily="34" charset="0"/>
                <a:cs typeface="Calibri" pitchFamily="34" charset="0"/>
              </a:rPr>
              <a:t>La importancia y naturaleza del nuevo nacimiento</a:t>
            </a:r>
            <a:endParaRPr lang="es-PR" sz="3600" dirty="0">
              <a:latin typeface="Candara" pitchFamily="34" charset="0"/>
              <a:cs typeface="Calibri" pitchFamily="34" charset="0"/>
            </a:endParaRPr>
          </a:p>
          <a:p>
            <a:pPr lvl="1"/>
            <a:r>
              <a:rPr lang="es-PR" sz="3300" dirty="0" smtClean="0">
                <a:solidFill>
                  <a:srgbClr val="FF0000"/>
                </a:solidFill>
                <a:latin typeface="Candara" pitchFamily="34" charset="0"/>
                <a:cs typeface="Calibri" pitchFamily="34" charset="0"/>
              </a:rPr>
              <a:t>Juan 3.9-15</a:t>
            </a:r>
          </a:p>
          <a:p>
            <a:r>
              <a:rPr lang="es-PR" sz="3600" dirty="0" smtClean="0">
                <a:latin typeface="Candara" pitchFamily="34" charset="0"/>
                <a:cs typeface="Calibri" pitchFamily="34" charset="0"/>
              </a:rPr>
              <a:t>El Hijo: medio de salvación</a:t>
            </a: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3.16-21</a:t>
            </a:r>
            <a:endParaRPr lang="es-PR" sz="3200" dirty="0" smtClean="0">
              <a:solidFill>
                <a:srgbClr val="FF0000"/>
              </a:solidFill>
              <a:latin typeface="Candara"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importancia y naturaleza del nuevo nacimiento  </a:t>
            </a:r>
            <a:r>
              <a:rPr lang="es-PR" dirty="0">
                <a:solidFill>
                  <a:srgbClr val="FF0000"/>
                </a:solidFill>
                <a:latin typeface="Candara" pitchFamily="34" charset="0"/>
                <a:cs typeface="Calibri" pitchFamily="34" charset="0"/>
              </a:rPr>
              <a:t>Juan 3.9-15</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fontScale="92500" lnSpcReduction="10000"/>
          </a:bodyPr>
          <a:lstStyle/>
          <a:p>
            <a:r>
              <a:rPr lang="es-PR" dirty="0">
                <a:solidFill>
                  <a:srgbClr val="FF0000"/>
                </a:solidFill>
                <a:latin typeface="Candara" panose="020E0502030303020204" pitchFamily="34" charset="0"/>
              </a:rPr>
              <a:t>3:10</a:t>
            </a:r>
            <a:r>
              <a:rPr lang="es-PR" dirty="0">
                <a:latin typeface="Candara" panose="020E0502030303020204" pitchFamily="34" charset="0"/>
              </a:rPr>
              <a:t> Jesús respondió que como maestro de Israel Nicodemo debería haber comprendido estas cosas. </a:t>
            </a:r>
            <a:endParaRPr lang="es-PR" dirty="0" smtClean="0">
              <a:latin typeface="Candara" panose="020E0502030303020204" pitchFamily="34" charset="0"/>
            </a:endParaRPr>
          </a:p>
          <a:p>
            <a:r>
              <a:rPr lang="es-PR" dirty="0" smtClean="0">
                <a:latin typeface="Candara" panose="020E0502030303020204" pitchFamily="34" charset="0"/>
              </a:rPr>
              <a:t>Las </a:t>
            </a:r>
            <a:r>
              <a:rPr lang="es-PR" dirty="0">
                <a:latin typeface="Candara" panose="020E0502030303020204" pitchFamily="34" charset="0"/>
              </a:rPr>
              <a:t>Escrituras del AT enseñaban con claridad que cuando el Mesías viniese a la tierra para establecer Su reino, primero juzgaría a Sus enemigos y destruiría todas las cosas que ofenden. </a:t>
            </a:r>
            <a:endParaRPr lang="es-PR" dirty="0" smtClean="0">
              <a:latin typeface="Candara" panose="020E0502030303020204" pitchFamily="34" charset="0"/>
            </a:endParaRPr>
          </a:p>
          <a:p>
            <a:r>
              <a:rPr lang="es-PR" dirty="0" smtClean="0">
                <a:latin typeface="Candara" panose="020E0502030303020204" pitchFamily="34" charset="0"/>
              </a:rPr>
              <a:t>Sólo </a:t>
            </a:r>
            <a:r>
              <a:rPr lang="es-PR" dirty="0">
                <a:latin typeface="Candara" panose="020E0502030303020204" pitchFamily="34" charset="0"/>
              </a:rPr>
              <a:t>entrarían en el reino los que hubiesen confesado y abandonado sus pecados</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755793117"/>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importancia y naturaleza del nuevo nacimiento  </a:t>
            </a:r>
            <a:r>
              <a:rPr lang="es-PR" dirty="0">
                <a:solidFill>
                  <a:srgbClr val="FF0000"/>
                </a:solidFill>
                <a:latin typeface="Candara" pitchFamily="34" charset="0"/>
                <a:cs typeface="Calibri" pitchFamily="34" charset="0"/>
              </a:rPr>
              <a:t>Juan 3.9-15</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10000"/>
          </a:bodyPr>
          <a:lstStyle/>
          <a:p>
            <a:r>
              <a:rPr lang="es-PR" dirty="0">
                <a:solidFill>
                  <a:srgbClr val="FF0000"/>
                </a:solidFill>
                <a:latin typeface="Candara" panose="020E0502030303020204" pitchFamily="34" charset="0"/>
              </a:rPr>
              <a:t>3:11</a:t>
            </a:r>
            <a:r>
              <a:rPr lang="es-PR" dirty="0">
                <a:latin typeface="Candara" panose="020E0502030303020204" pitchFamily="34" charset="0"/>
              </a:rPr>
              <a:t> El Señor Jesús destacó luego la infalibilidad de Sus enseñanzas y sin embargo la incredulidad del hombre acerca del mismo. </a:t>
            </a:r>
            <a:endParaRPr lang="es-PR" dirty="0" smtClean="0">
              <a:latin typeface="Candara" panose="020E0502030303020204" pitchFamily="34" charset="0"/>
            </a:endParaRPr>
          </a:p>
          <a:p>
            <a:r>
              <a:rPr lang="es-PR" dirty="0" smtClean="0">
                <a:latin typeface="Candara" panose="020E0502030303020204" pitchFamily="34" charset="0"/>
              </a:rPr>
              <a:t>Desde </a:t>
            </a:r>
            <a:r>
              <a:rPr lang="es-PR" dirty="0">
                <a:latin typeface="Candara" panose="020E0502030303020204" pitchFamily="34" charset="0"/>
              </a:rPr>
              <a:t>toda la eternidad, Él había conocido la veracidad de esto, y sólo había enseñado lo que sabía y lo que había visto.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Nicodemo, y la mayoría de los judíos de su tiempo, rehusaron creer Su testimonio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r="45353"/>
          <a:stretch/>
        </p:blipFill>
        <p:spPr>
          <a:xfrm>
            <a:off x="5410200" y="1733550"/>
            <a:ext cx="3733800" cy="5124450"/>
          </a:xfrm>
          <a:prstGeom prst="rect">
            <a:avLst/>
          </a:prstGeom>
        </p:spPr>
      </p:pic>
    </p:spTree>
    <p:extLst>
      <p:ext uri="{BB962C8B-B14F-4D97-AF65-F5344CB8AC3E}">
        <p14:creationId xmlns:p14="http://schemas.microsoft.com/office/powerpoint/2010/main" val="3123418991"/>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importancia y naturaleza del nuevo nacimiento  </a:t>
            </a:r>
            <a:r>
              <a:rPr lang="es-PR" dirty="0">
                <a:solidFill>
                  <a:srgbClr val="FF0000"/>
                </a:solidFill>
                <a:latin typeface="Candara" pitchFamily="34" charset="0"/>
                <a:cs typeface="Calibri" pitchFamily="34" charset="0"/>
              </a:rPr>
              <a:t>Juan 3.9-15</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10000"/>
          </a:bodyPr>
          <a:lstStyle/>
          <a:p>
            <a:r>
              <a:rPr lang="es-PR" dirty="0">
                <a:solidFill>
                  <a:srgbClr val="FF0000"/>
                </a:solidFill>
                <a:latin typeface="Candara" panose="020E0502030303020204" pitchFamily="34" charset="0"/>
              </a:rPr>
              <a:t>3:12</a:t>
            </a:r>
            <a:r>
              <a:rPr lang="es-PR" dirty="0">
                <a:latin typeface="Candara" panose="020E0502030303020204" pitchFamily="34" charset="0"/>
              </a:rPr>
              <a:t> ¿Cuáles eran las cosas de la tierra a las que se refiere el Señor en este versículo? Eran Su reino terrenal. </a:t>
            </a:r>
            <a:endParaRPr lang="es-PR" dirty="0" smtClean="0">
              <a:latin typeface="Candara" panose="020E0502030303020204" pitchFamily="34" charset="0"/>
            </a:endParaRPr>
          </a:p>
          <a:p>
            <a:r>
              <a:rPr lang="es-PR" dirty="0" smtClean="0">
                <a:latin typeface="Candara" panose="020E0502030303020204" pitchFamily="34" charset="0"/>
              </a:rPr>
              <a:t>Como </a:t>
            </a:r>
            <a:r>
              <a:rPr lang="es-PR" dirty="0">
                <a:latin typeface="Candara" panose="020E0502030303020204" pitchFamily="34" charset="0"/>
              </a:rPr>
              <a:t>estudioso del AT, Nicodemo conocía que un día vendría el Mesías y establecería un reino literal aquí en la tierra con Jerusalén como Su capital.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7217" r="42869"/>
          <a:stretch/>
        </p:blipFill>
        <p:spPr>
          <a:xfrm>
            <a:off x="5410200" y="1752600"/>
            <a:ext cx="3733800" cy="5105400"/>
          </a:xfrm>
          <a:prstGeom prst="rect">
            <a:avLst/>
          </a:prstGeom>
        </p:spPr>
      </p:pic>
    </p:spTree>
    <p:extLst>
      <p:ext uri="{BB962C8B-B14F-4D97-AF65-F5344CB8AC3E}">
        <p14:creationId xmlns:p14="http://schemas.microsoft.com/office/powerpoint/2010/main" val="73652174"/>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importancia y naturaleza del nuevo nacimiento  </a:t>
            </a:r>
            <a:r>
              <a:rPr lang="es-PR" dirty="0">
                <a:solidFill>
                  <a:srgbClr val="FF0000"/>
                </a:solidFill>
                <a:latin typeface="Candara" pitchFamily="34" charset="0"/>
                <a:cs typeface="Calibri" pitchFamily="34" charset="0"/>
              </a:rPr>
              <a:t>Juan 3.9-15</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85000" lnSpcReduction="10000"/>
          </a:bodyPr>
          <a:lstStyle/>
          <a:p>
            <a:r>
              <a:rPr lang="es-PR" dirty="0" smtClean="0">
                <a:latin typeface="Candara" panose="020E0502030303020204" pitchFamily="34" charset="0"/>
              </a:rPr>
              <a:t>Lo </a:t>
            </a:r>
            <a:r>
              <a:rPr lang="es-PR" dirty="0">
                <a:latin typeface="Candara" panose="020E0502030303020204" pitchFamily="34" charset="0"/>
              </a:rPr>
              <a:t>que Nicodemo no llegó a comprender era que para poder entrar en este reino había de darse un nuevo nacimiento.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Cuáles eran entonces las cosas del cielo a las que se refiere el Señor? </a:t>
            </a:r>
            <a:endParaRPr lang="es-PR" dirty="0" smtClean="0">
              <a:latin typeface="Candara" panose="020E0502030303020204" pitchFamily="34" charset="0"/>
            </a:endParaRPr>
          </a:p>
          <a:p>
            <a:r>
              <a:rPr lang="es-PR" dirty="0" smtClean="0">
                <a:latin typeface="Candara" panose="020E0502030303020204" pitchFamily="34" charset="0"/>
              </a:rPr>
              <a:t>Son </a:t>
            </a:r>
            <a:r>
              <a:rPr lang="es-PR" dirty="0">
                <a:latin typeface="Candara" panose="020E0502030303020204" pitchFamily="34" charset="0"/>
              </a:rPr>
              <a:t>las verdades que se explican en los siguientes versículos —la forma maravillosa en la que una persona recibe este nuevo nacimiento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7217" r="42869"/>
          <a:stretch/>
        </p:blipFill>
        <p:spPr>
          <a:xfrm>
            <a:off x="5410200" y="1752600"/>
            <a:ext cx="3733800" cy="5105400"/>
          </a:xfrm>
          <a:prstGeom prst="rect">
            <a:avLst/>
          </a:prstGeom>
        </p:spPr>
      </p:pic>
    </p:spTree>
    <p:extLst>
      <p:ext uri="{BB962C8B-B14F-4D97-AF65-F5344CB8AC3E}">
        <p14:creationId xmlns:p14="http://schemas.microsoft.com/office/powerpoint/2010/main" val="76714314"/>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importancia y naturaleza del nuevo nacimiento  </a:t>
            </a:r>
            <a:r>
              <a:rPr lang="es-PR" dirty="0">
                <a:solidFill>
                  <a:srgbClr val="FF0000"/>
                </a:solidFill>
                <a:latin typeface="Candara" pitchFamily="34" charset="0"/>
                <a:cs typeface="Calibri" pitchFamily="34" charset="0"/>
              </a:rPr>
              <a:t>Juan 3.9-15</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20000"/>
          </a:bodyPr>
          <a:lstStyle/>
          <a:p>
            <a:r>
              <a:rPr lang="es-PR" dirty="0">
                <a:solidFill>
                  <a:srgbClr val="FF0000"/>
                </a:solidFill>
                <a:latin typeface="Candara" panose="020E0502030303020204" pitchFamily="34" charset="0"/>
              </a:rPr>
              <a:t>3:13</a:t>
            </a:r>
            <a:r>
              <a:rPr lang="es-PR" dirty="0">
                <a:latin typeface="Candara" panose="020E0502030303020204" pitchFamily="34" charset="0"/>
              </a:rPr>
              <a:t> Sólo había una persona capacitada para hablar de cosas celestiales, por cuanto era el Único que estaba en el cielo.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Señor Jesús no era meramente un maestro humano enviado de parte de Dios, Él era Aquel que vivía con Dios Padre desde toda la eternidad y descendió al mundo.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12560" r="6348"/>
          <a:stretch/>
        </p:blipFill>
        <p:spPr>
          <a:xfrm>
            <a:off x="5486400" y="1752600"/>
            <a:ext cx="3657600" cy="5105400"/>
          </a:xfrm>
          <a:prstGeom prst="rect">
            <a:avLst/>
          </a:prstGeom>
        </p:spPr>
      </p:pic>
    </p:spTree>
    <p:extLst>
      <p:ext uri="{BB962C8B-B14F-4D97-AF65-F5344CB8AC3E}">
        <p14:creationId xmlns:p14="http://schemas.microsoft.com/office/powerpoint/2010/main" val="349482485"/>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importancia y naturaleza del nuevo nacimiento  </a:t>
            </a:r>
            <a:r>
              <a:rPr lang="es-PR" dirty="0">
                <a:solidFill>
                  <a:srgbClr val="FF0000"/>
                </a:solidFill>
                <a:latin typeface="Candara" pitchFamily="34" charset="0"/>
                <a:cs typeface="Calibri" pitchFamily="34" charset="0"/>
              </a:rPr>
              <a:t>Juan 3.9-15</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20000"/>
          </a:bodyPr>
          <a:lstStyle/>
          <a:p>
            <a:r>
              <a:rPr lang="es-PR" dirty="0" smtClean="0">
                <a:latin typeface="Candara" panose="020E0502030303020204" pitchFamily="34" charset="0"/>
              </a:rPr>
              <a:t>Cuando </a:t>
            </a:r>
            <a:r>
              <a:rPr lang="es-PR" dirty="0">
                <a:latin typeface="Candara" panose="020E0502030303020204" pitchFamily="34" charset="0"/>
              </a:rPr>
              <a:t>dijo que nadie ha subido al cielo, no se refería a que santos del AT como Enoc y Elías no hubiesen ascendido al cielo, sino que habían sido tomados, mientras que Él ascendía al cielo por Su propio poder. </a:t>
            </a:r>
            <a:endParaRPr lang="es-PR" dirty="0" smtClean="0">
              <a:latin typeface="Candara" panose="020E0502030303020204" pitchFamily="34" charset="0"/>
            </a:endParaRPr>
          </a:p>
          <a:p>
            <a:r>
              <a:rPr lang="es-PR" dirty="0" smtClean="0">
                <a:latin typeface="Candara" panose="020E0502030303020204" pitchFamily="34" charset="0"/>
              </a:rPr>
              <a:t>Otra </a:t>
            </a:r>
            <a:r>
              <a:rPr lang="es-PR" dirty="0">
                <a:latin typeface="Candara" panose="020E0502030303020204" pitchFamily="34" charset="0"/>
              </a:rPr>
              <a:t>explicación es que ningún ser humano tenía acceso continuo a la presencia de Dios como Él.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5185" r="24466"/>
          <a:stretch/>
        </p:blipFill>
        <p:spPr>
          <a:xfrm>
            <a:off x="5638799" y="1752600"/>
            <a:ext cx="3505201" cy="5105400"/>
          </a:xfrm>
          <a:prstGeom prst="rect">
            <a:avLst/>
          </a:prstGeom>
        </p:spPr>
      </p:pic>
    </p:spTree>
    <p:extLst>
      <p:ext uri="{BB962C8B-B14F-4D97-AF65-F5344CB8AC3E}">
        <p14:creationId xmlns:p14="http://schemas.microsoft.com/office/powerpoint/2010/main" val="2087199694"/>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importancia y naturaleza del nuevo nacimiento  </a:t>
            </a:r>
            <a:r>
              <a:rPr lang="es-PR" dirty="0">
                <a:solidFill>
                  <a:srgbClr val="FF0000"/>
                </a:solidFill>
                <a:latin typeface="Candara" pitchFamily="34" charset="0"/>
                <a:cs typeface="Calibri" pitchFamily="34" charset="0"/>
              </a:rPr>
              <a:t>Juan 3.9-15</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a:bodyPr>
          <a:lstStyle/>
          <a:p>
            <a:r>
              <a:rPr lang="es-PR" dirty="0" smtClean="0">
                <a:latin typeface="Candara" panose="020E0502030303020204" pitchFamily="34" charset="0"/>
              </a:rPr>
              <a:t>Él </a:t>
            </a:r>
            <a:r>
              <a:rPr lang="es-PR" dirty="0">
                <a:latin typeface="Candara" panose="020E0502030303020204" pitchFamily="34" charset="0"/>
              </a:rPr>
              <a:t>podía ascender a la morada de Dios de una manera singular porque Él había descendido del cielo a esta tierra</a:t>
            </a:r>
            <a:r>
              <a:rPr lang="es-PR" dirty="0" smtClean="0">
                <a:latin typeface="Candara" panose="020E0502030303020204" pitchFamily="34" charset="0"/>
              </a:rPr>
              <a:t>.</a:t>
            </a:r>
          </a:p>
          <a:p>
            <a:r>
              <a:rPr lang="es-PR" dirty="0" smtClean="0">
                <a:latin typeface="Candara" panose="020E0502030303020204" pitchFamily="34" charset="0"/>
              </a:rPr>
              <a:t>Incluso </a:t>
            </a:r>
            <a:r>
              <a:rPr lang="es-PR" dirty="0">
                <a:latin typeface="Candara" panose="020E0502030303020204" pitchFamily="34" charset="0"/>
              </a:rPr>
              <a:t>estando el Señor Jesús en la tierra, hablando con Nicodemo, le dijo que Él estaba en el cielo.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5185" r="24466"/>
          <a:stretch/>
        </p:blipFill>
        <p:spPr>
          <a:xfrm>
            <a:off x="5638799" y="1752600"/>
            <a:ext cx="3505201" cy="5105400"/>
          </a:xfrm>
          <a:prstGeom prst="rect">
            <a:avLst/>
          </a:prstGeom>
        </p:spPr>
      </p:pic>
    </p:spTree>
    <p:extLst>
      <p:ext uri="{BB962C8B-B14F-4D97-AF65-F5344CB8AC3E}">
        <p14:creationId xmlns:p14="http://schemas.microsoft.com/office/powerpoint/2010/main" val="1976122805"/>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importancia y naturaleza del nuevo nacimiento  </a:t>
            </a:r>
            <a:r>
              <a:rPr lang="es-PR" dirty="0">
                <a:solidFill>
                  <a:srgbClr val="FF0000"/>
                </a:solidFill>
                <a:latin typeface="Candara" pitchFamily="34" charset="0"/>
                <a:cs typeface="Calibri" pitchFamily="34" charset="0"/>
              </a:rPr>
              <a:t>Juan 3.9-15</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a:bodyPr>
          <a:lstStyle/>
          <a:p>
            <a:r>
              <a:rPr lang="es-PR" dirty="0" smtClean="0">
                <a:latin typeface="Candara" panose="020E0502030303020204" pitchFamily="34" charset="0"/>
              </a:rPr>
              <a:t>¿</a:t>
            </a:r>
            <a:r>
              <a:rPr lang="es-PR" dirty="0">
                <a:latin typeface="Candara" panose="020E0502030303020204" pitchFamily="34" charset="0"/>
              </a:rPr>
              <a:t>Cómo podía ser esto? Aquí tenemos una declaración factual de que como Dios, el Señor estaba en todo lugar a la vez. </a:t>
            </a:r>
            <a:endParaRPr lang="es-PR" dirty="0" smtClean="0">
              <a:latin typeface="Candara" panose="020E0502030303020204" pitchFamily="34" charset="0"/>
            </a:endParaRPr>
          </a:p>
          <a:p>
            <a:r>
              <a:rPr lang="es-PR" dirty="0" smtClean="0">
                <a:latin typeface="Candara" panose="020E0502030303020204" pitchFamily="34" charset="0"/>
              </a:rPr>
              <a:t>Eso </a:t>
            </a:r>
            <a:r>
              <a:rPr lang="es-PR" dirty="0">
                <a:latin typeface="Candara" panose="020E0502030303020204" pitchFamily="34" charset="0"/>
              </a:rPr>
              <a:t>es lo que queremos decir cuando afirmamos que es omnipresente.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5185" r="24466"/>
          <a:stretch/>
        </p:blipFill>
        <p:spPr>
          <a:xfrm>
            <a:off x="5638799" y="1752600"/>
            <a:ext cx="3505201" cy="5105400"/>
          </a:xfrm>
          <a:prstGeom prst="rect">
            <a:avLst/>
          </a:prstGeom>
        </p:spPr>
      </p:pic>
    </p:spTree>
    <p:extLst>
      <p:ext uri="{BB962C8B-B14F-4D97-AF65-F5344CB8AC3E}">
        <p14:creationId xmlns:p14="http://schemas.microsoft.com/office/powerpoint/2010/main" val="3161104877"/>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933122" y="1981200"/>
            <a:ext cx="4210878" cy="4210878"/>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importancia y naturaleza del nuevo nacimiento  </a:t>
            </a:r>
            <a:r>
              <a:rPr lang="es-PR" dirty="0">
                <a:solidFill>
                  <a:srgbClr val="FF0000"/>
                </a:solidFill>
                <a:latin typeface="Candara" pitchFamily="34" charset="0"/>
                <a:cs typeface="Calibri" pitchFamily="34" charset="0"/>
              </a:rPr>
              <a:t>Juan 3.9-15</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lnSpcReduction="10000"/>
          </a:bodyPr>
          <a:lstStyle/>
          <a:p>
            <a:r>
              <a:rPr lang="es-PR" dirty="0">
                <a:solidFill>
                  <a:srgbClr val="FF0000"/>
                </a:solidFill>
                <a:latin typeface="Candara" panose="020E0502030303020204" pitchFamily="34" charset="0"/>
              </a:rPr>
              <a:t>3:14</a:t>
            </a:r>
            <a:r>
              <a:rPr lang="es-PR" dirty="0">
                <a:latin typeface="Candara" panose="020E0502030303020204" pitchFamily="34" charset="0"/>
              </a:rPr>
              <a:t> El Señor Jesús estaba a punto de iniciar a Nicodemo en una enseñanza celestial.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Cómo puede tener lugar el nuevo nacimiento? </a:t>
            </a:r>
            <a:endParaRPr lang="es-PR" dirty="0" smtClean="0">
              <a:latin typeface="Candara" panose="020E0502030303020204" pitchFamily="34" charset="0"/>
            </a:endParaRPr>
          </a:p>
          <a:p>
            <a:r>
              <a:rPr lang="es-PR" dirty="0" smtClean="0">
                <a:latin typeface="Candara" panose="020E0502030303020204" pitchFamily="34" charset="0"/>
              </a:rPr>
              <a:t>Se </a:t>
            </a:r>
            <a:r>
              <a:rPr lang="es-PR" dirty="0">
                <a:latin typeface="Candara" panose="020E0502030303020204" pitchFamily="34" charset="0"/>
              </a:rPr>
              <a:t>ha de dar satisfacción por los pecados del hombre. </a:t>
            </a:r>
            <a:endParaRPr lang="es-PR" dirty="0" smtClean="0">
              <a:latin typeface="Candara" panose="020E0502030303020204" pitchFamily="34" charset="0"/>
            </a:endParaRPr>
          </a:p>
          <a:p>
            <a:r>
              <a:rPr lang="es-PR" dirty="0" smtClean="0">
                <a:latin typeface="Candara" panose="020E0502030303020204" pitchFamily="34" charset="0"/>
              </a:rPr>
              <a:t>Nadie </a:t>
            </a:r>
            <a:r>
              <a:rPr lang="es-PR" dirty="0">
                <a:latin typeface="Candara" panose="020E0502030303020204" pitchFamily="34" charset="0"/>
              </a:rPr>
              <a:t>puede entrar en el cielo en sus pecados. </a:t>
            </a:r>
            <a:endParaRPr lang="es-PR" dirty="0" smtClean="0">
              <a:latin typeface="Candara" panose="020E0502030303020204" pitchFamily="34" charset="0"/>
            </a:endParaRPr>
          </a:p>
        </p:txBody>
      </p:sp>
    </p:spTree>
    <p:extLst>
      <p:ext uri="{BB962C8B-B14F-4D97-AF65-F5344CB8AC3E}">
        <p14:creationId xmlns:p14="http://schemas.microsoft.com/office/powerpoint/2010/main" val="2473109005"/>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importancia y naturaleza del nuevo nacimiento  </a:t>
            </a:r>
            <a:r>
              <a:rPr lang="es-PR" dirty="0">
                <a:solidFill>
                  <a:srgbClr val="FF0000"/>
                </a:solidFill>
                <a:latin typeface="Candara" pitchFamily="34" charset="0"/>
                <a:cs typeface="Calibri" pitchFamily="34" charset="0"/>
              </a:rPr>
              <a:t>Juan 3.9-15</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85000" lnSpcReduction="10000"/>
          </a:bodyPr>
          <a:lstStyle/>
          <a:p>
            <a:r>
              <a:rPr lang="es-PR" dirty="0" smtClean="0">
                <a:latin typeface="Candara" panose="020E0502030303020204" pitchFamily="34" charset="0"/>
              </a:rPr>
              <a:t>Como </a:t>
            </a:r>
            <a:r>
              <a:rPr lang="es-PR" dirty="0">
                <a:latin typeface="Candara" panose="020E0502030303020204" pitchFamily="34" charset="0"/>
              </a:rPr>
              <a:t>Moisés levantó la serpiente de bronce en el desierto cuando todos los hijos de Israel eran mordidos por serpientes, así también tiene que ser levantado el Hijo del Hombre. (Léase </a:t>
            </a:r>
            <a:r>
              <a:rPr lang="es-PR" dirty="0" smtClean="0">
                <a:solidFill>
                  <a:srgbClr val="FF0000"/>
                </a:solidFill>
                <a:latin typeface="Candara" panose="020E0502030303020204" pitchFamily="34" charset="0"/>
              </a:rPr>
              <a:t>Números 21:4–9</a:t>
            </a:r>
            <a:r>
              <a:rPr lang="es-PR" dirty="0" smtClean="0">
                <a:latin typeface="Candara" panose="020E0502030303020204" pitchFamily="34" charset="0"/>
              </a:rPr>
              <a:t>) </a:t>
            </a:r>
          </a:p>
          <a:p>
            <a:r>
              <a:rPr lang="es-PR" dirty="0" smtClean="0">
                <a:latin typeface="Candara" panose="020E0502030303020204" pitchFamily="34" charset="0"/>
              </a:rPr>
              <a:t>Al </a:t>
            </a:r>
            <a:r>
              <a:rPr lang="es-PR" dirty="0">
                <a:latin typeface="Candara" panose="020E0502030303020204" pitchFamily="34" charset="0"/>
              </a:rPr>
              <a:t>andar errantes por el desierto a la tierra prometida, los hijos de Israel se desalentaron e impacientaron.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r="16444"/>
          <a:stretch/>
        </p:blipFill>
        <p:spPr>
          <a:xfrm>
            <a:off x="5562601" y="1734622"/>
            <a:ext cx="3581400" cy="5123378"/>
          </a:xfrm>
          <a:prstGeom prst="rect">
            <a:avLst/>
          </a:prstGeom>
        </p:spPr>
      </p:pic>
    </p:spTree>
    <p:extLst>
      <p:ext uri="{BB962C8B-B14F-4D97-AF65-F5344CB8AC3E}">
        <p14:creationId xmlns:p14="http://schemas.microsoft.com/office/powerpoint/2010/main" val="1479106759"/>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l="2552" t="10450" r="3031" b="21464"/>
          <a:stretch/>
        </p:blipFill>
        <p:spPr>
          <a:xfrm>
            <a:off x="-6626" y="1600201"/>
            <a:ext cx="9144000" cy="5257800"/>
          </a:xfrm>
          <a:prstGeom prst="rect">
            <a:avLst/>
          </a:prstGeom>
        </p:spPr>
      </p:pic>
    </p:spTree>
    <p:extLst>
      <p:ext uri="{BB962C8B-B14F-4D97-AF65-F5344CB8AC3E}">
        <p14:creationId xmlns:p14="http://schemas.microsoft.com/office/powerpoint/2010/main" val="2308796262"/>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434858" y="1752601"/>
            <a:ext cx="3709142" cy="5105400"/>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importancia y naturaleza del nuevo nacimiento  </a:t>
            </a:r>
            <a:r>
              <a:rPr lang="es-PR" dirty="0">
                <a:solidFill>
                  <a:srgbClr val="FF0000"/>
                </a:solidFill>
                <a:latin typeface="Candara" pitchFamily="34" charset="0"/>
                <a:cs typeface="Calibri" pitchFamily="34" charset="0"/>
              </a:rPr>
              <a:t>Juan 3.9-15</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85000" lnSpcReduction="20000"/>
          </a:bodyPr>
          <a:lstStyle/>
          <a:p>
            <a:r>
              <a:rPr lang="es-PR" dirty="0" smtClean="0">
                <a:latin typeface="Candara" panose="020E0502030303020204" pitchFamily="34" charset="0"/>
              </a:rPr>
              <a:t>Se </a:t>
            </a:r>
            <a:r>
              <a:rPr lang="es-PR" dirty="0">
                <a:latin typeface="Candara" panose="020E0502030303020204" pitchFamily="34" charset="0"/>
              </a:rPr>
              <a:t>quejaron contra el Señor. </a:t>
            </a:r>
            <a:endParaRPr lang="es-PR" dirty="0" smtClean="0">
              <a:latin typeface="Candara" panose="020E0502030303020204" pitchFamily="34" charset="0"/>
            </a:endParaRPr>
          </a:p>
          <a:p>
            <a:r>
              <a:rPr lang="es-PR" dirty="0" smtClean="0">
                <a:latin typeface="Candara" panose="020E0502030303020204" pitchFamily="34" charset="0"/>
              </a:rPr>
              <a:t>Para </a:t>
            </a:r>
            <a:r>
              <a:rPr lang="es-PR" dirty="0">
                <a:latin typeface="Candara" panose="020E0502030303020204" pitchFamily="34" charset="0"/>
              </a:rPr>
              <a:t>castigarlos, el Señor les envió serpientes ardientes, y muchos murieron. </a:t>
            </a:r>
            <a:endParaRPr lang="es-PR" dirty="0" smtClean="0">
              <a:latin typeface="Candara" panose="020E0502030303020204" pitchFamily="34" charset="0"/>
            </a:endParaRPr>
          </a:p>
          <a:p>
            <a:r>
              <a:rPr lang="es-PR" dirty="0" smtClean="0">
                <a:latin typeface="Candara" panose="020E0502030303020204" pitchFamily="34" charset="0"/>
              </a:rPr>
              <a:t>Al </a:t>
            </a:r>
            <a:r>
              <a:rPr lang="es-PR" dirty="0">
                <a:latin typeface="Candara" panose="020E0502030303020204" pitchFamily="34" charset="0"/>
              </a:rPr>
              <a:t>clamar los supervivientes en su aflicción a Dios, el Señor le dijo a Moisés que se hiciese una serpiente de bronce y la pusiese sobre un asta.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israelita mordido que miraba a la serpiente quedaba milagrosamente sanado</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383790083"/>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importancia y naturaleza del nuevo nacimiento  </a:t>
            </a:r>
            <a:r>
              <a:rPr lang="es-PR" dirty="0">
                <a:solidFill>
                  <a:srgbClr val="FF0000"/>
                </a:solidFill>
                <a:latin typeface="Candara" pitchFamily="34" charset="0"/>
                <a:cs typeface="Calibri" pitchFamily="34" charset="0"/>
              </a:rPr>
              <a:t>Juan 3.9-15</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20000"/>
          </a:bodyPr>
          <a:lstStyle/>
          <a:p>
            <a:r>
              <a:rPr lang="es-PR" dirty="0">
                <a:latin typeface="Candara" panose="020E0502030303020204" pitchFamily="34" charset="0"/>
              </a:rPr>
              <a:t>Jesús citó este incidente del AT para ilustrar cómo tiene lugar el nuevo nacimiento. </a:t>
            </a:r>
            <a:endParaRPr lang="es-PR" dirty="0" smtClean="0">
              <a:latin typeface="Candara" panose="020E0502030303020204" pitchFamily="34" charset="0"/>
            </a:endParaRPr>
          </a:p>
          <a:p>
            <a:r>
              <a:rPr lang="es-PR" dirty="0" smtClean="0">
                <a:latin typeface="Candara" panose="020E0502030303020204" pitchFamily="34" charset="0"/>
              </a:rPr>
              <a:t>Todos </a:t>
            </a:r>
            <a:r>
              <a:rPr lang="es-PR" dirty="0">
                <a:latin typeface="Candara" panose="020E0502030303020204" pitchFamily="34" charset="0"/>
              </a:rPr>
              <a:t>los hombres y mujeres han sido mordidos por la víbora del pecado y están condenados a una muerte eterna.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serpiente de bronce era una figura o imagen del Señor Jesús.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50626"/>
          <a:stretch/>
        </p:blipFill>
        <p:spPr>
          <a:xfrm>
            <a:off x="5486399" y="1752600"/>
            <a:ext cx="3680791" cy="5125278"/>
          </a:xfrm>
          <a:prstGeom prst="rect">
            <a:avLst/>
          </a:prstGeom>
        </p:spPr>
      </p:pic>
    </p:spTree>
    <p:extLst>
      <p:ext uri="{BB962C8B-B14F-4D97-AF65-F5344CB8AC3E}">
        <p14:creationId xmlns:p14="http://schemas.microsoft.com/office/powerpoint/2010/main" val="2564214572"/>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importancia y naturaleza del nuevo nacimiento  </a:t>
            </a:r>
            <a:r>
              <a:rPr lang="es-PR" dirty="0">
                <a:solidFill>
                  <a:srgbClr val="FF0000"/>
                </a:solidFill>
                <a:latin typeface="Candara" pitchFamily="34" charset="0"/>
                <a:cs typeface="Calibri" pitchFamily="34" charset="0"/>
              </a:rPr>
              <a:t>Juan 3.9-15</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85000" lnSpcReduction="20000"/>
          </a:bodyPr>
          <a:lstStyle/>
          <a:p>
            <a:r>
              <a:rPr lang="es-PR" dirty="0" smtClean="0">
                <a:latin typeface="Candara" panose="020E0502030303020204" pitchFamily="34" charset="0"/>
              </a:rPr>
              <a:t>El </a:t>
            </a:r>
            <a:r>
              <a:rPr lang="es-PR" dirty="0">
                <a:latin typeface="Candara" panose="020E0502030303020204" pitchFamily="34" charset="0"/>
              </a:rPr>
              <a:t>bronce, en la Biblia, tiene la connotación de juicio.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Señor Jesús era sin pecado y nunca debería haber recibido castigo alguno, pero Él tomó nuestro puesto y llevó el juicio que nosotros merecíamos.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asta habla de la cruz del Calvario en la que el Señor Jesús fue levantado. </a:t>
            </a:r>
            <a:endParaRPr lang="es-PR" dirty="0" smtClean="0">
              <a:latin typeface="Candara" panose="020E0502030303020204" pitchFamily="34" charset="0"/>
            </a:endParaRPr>
          </a:p>
          <a:p>
            <a:r>
              <a:rPr lang="es-PR" dirty="0" smtClean="0">
                <a:latin typeface="Candara" panose="020E0502030303020204" pitchFamily="34" charset="0"/>
              </a:rPr>
              <a:t>Nosotros </a:t>
            </a:r>
            <a:r>
              <a:rPr lang="es-PR" dirty="0">
                <a:latin typeface="Candara" panose="020E0502030303020204" pitchFamily="34" charset="0"/>
              </a:rPr>
              <a:t>recibimos la salvación mirándole con fe</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50626"/>
          <a:stretch/>
        </p:blipFill>
        <p:spPr>
          <a:xfrm>
            <a:off x="5486399" y="1752600"/>
            <a:ext cx="3680791" cy="5125278"/>
          </a:xfrm>
          <a:prstGeom prst="rect">
            <a:avLst/>
          </a:prstGeom>
        </p:spPr>
      </p:pic>
    </p:spTree>
    <p:extLst>
      <p:ext uri="{BB962C8B-B14F-4D97-AF65-F5344CB8AC3E}">
        <p14:creationId xmlns:p14="http://schemas.microsoft.com/office/powerpoint/2010/main" val="3866507541"/>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importancia y naturaleza del nuevo nacimiento  </a:t>
            </a:r>
            <a:r>
              <a:rPr lang="es-PR" dirty="0">
                <a:solidFill>
                  <a:srgbClr val="FF0000"/>
                </a:solidFill>
                <a:latin typeface="Candara" pitchFamily="34" charset="0"/>
                <a:cs typeface="Calibri" pitchFamily="34" charset="0"/>
              </a:rPr>
              <a:t>Juan 3.9-15</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lnSpcReduction="10000"/>
          </a:bodyPr>
          <a:lstStyle/>
          <a:p>
            <a:r>
              <a:rPr lang="es-PR" dirty="0">
                <a:solidFill>
                  <a:srgbClr val="FF0000"/>
                </a:solidFill>
                <a:latin typeface="Candara" panose="020E0502030303020204" pitchFamily="34" charset="0"/>
              </a:rPr>
              <a:t>3:15</a:t>
            </a:r>
            <a:r>
              <a:rPr lang="es-PR" dirty="0">
                <a:latin typeface="Candara" panose="020E0502030303020204" pitchFamily="34" charset="0"/>
              </a:rPr>
              <a:t> El Salvador fue hecho pecado por nosotros, no habiendo Él conocido pecado, para que nosotros fuésemos hechos justicia de Dios en Él. </a:t>
            </a:r>
            <a:endParaRPr lang="es-PR" dirty="0" smtClean="0">
              <a:latin typeface="Candara" panose="020E0502030303020204" pitchFamily="34" charset="0"/>
            </a:endParaRPr>
          </a:p>
          <a:p>
            <a:r>
              <a:rPr lang="es-PR" dirty="0" smtClean="0">
                <a:latin typeface="Candara" panose="020E0502030303020204" pitchFamily="34" charset="0"/>
              </a:rPr>
              <a:t>Todo </a:t>
            </a:r>
            <a:r>
              <a:rPr lang="es-PR" dirty="0">
                <a:latin typeface="Candara" panose="020E0502030303020204" pitchFamily="34" charset="0"/>
              </a:rPr>
              <a:t>aquel que cree en el Señor Jesucristo recibe vida eterna como un don gratuito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50626"/>
          <a:stretch/>
        </p:blipFill>
        <p:spPr>
          <a:xfrm>
            <a:off x="5486399" y="1752600"/>
            <a:ext cx="3680791" cy="5125278"/>
          </a:xfrm>
          <a:prstGeom prst="rect">
            <a:avLst/>
          </a:prstGeom>
        </p:spPr>
      </p:pic>
    </p:spTree>
    <p:extLst>
      <p:ext uri="{BB962C8B-B14F-4D97-AF65-F5344CB8AC3E}">
        <p14:creationId xmlns:p14="http://schemas.microsoft.com/office/powerpoint/2010/main" val="1830790564"/>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b="3751"/>
          <a:stretch/>
        </p:blipFill>
        <p:spPr>
          <a:xfrm>
            <a:off x="0" y="1676401"/>
            <a:ext cx="9144000" cy="5181599"/>
          </a:xfrm>
          <a:prstGeom prst="rect">
            <a:avLst/>
          </a:prstGeom>
        </p:spPr>
      </p:pic>
    </p:spTree>
    <p:extLst>
      <p:ext uri="{BB962C8B-B14F-4D97-AF65-F5344CB8AC3E}">
        <p14:creationId xmlns:p14="http://schemas.microsoft.com/office/powerpoint/2010/main" val="1328471220"/>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Porque de tal manera amó Dios al mundo, que ha dado a su Hijo unigénito, para que todo aquel que en él cree, no se pierda, mas tenga vida eterna</a:t>
            </a:r>
            <a:r>
              <a:rPr lang="es-PR" i="1" dirty="0" smtClean="0">
                <a:latin typeface="Candara" panose="020E0502030303020204" pitchFamily="34" charset="0"/>
              </a:rPr>
              <a:t>. Porque </a:t>
            </a:r>
            <a:r>
              <a:rPr lang="es-PR" i="1" dirty="0">
                <a:latin typeface="Candara" panose="020E0502030303020204" pitchFamily="34" charset="0"/>
              </a:rPr>
              <a:t>no envió Dios a su Hijo al mundo para condenar al mundo, sino para que el mundo sea salvo por él</a:t>
            </a:r>
            <a:r>
              <a:rPr lang="es-PR" i="1" dirty="0" smtClean="0">
                <a:latin typeface="Candara" panose="020E0502030303020204" pitchFamily="34" charset="0"/>
              </a:rPr>
              <a:t>. El </a:t>
            </a:r>
            <a:r>
              <a:rPr lang="es-PR" i="1" dirty="0">
                <a:latin typeface="Candara" panose="020E0502030303020204" pitchFamily="34" charset="0"/>
              </a:rPr>
              <a:t>que en él cree, no es condenado; pero el que no cree, ya ha sido condenado, porque no ha creído en el nombre del unigénito Hijo de </a:t>
            </a:r>
            <a:r>
              <a:rPr lang="es-PR" i="1" dirty="0" smtClean="0">
                <a:latin typeface="Candara" panose="020E0502030303020204" pitchFamily="34" charset="0"/>
              </a:rPr>
              <a:t>Dios…”</a:t>
            </a:r>
            <a:endParaRPr lang="es-PR" dirty="0">
              <a:latin typeface="Candara" panose="020E0502030303020204" pitchFamily="34" charset="0"/>
            </a:endParaRPr>
          </a:p>
        </p:txBody>
      </p:sp>
    </p:spTree>
    <p:extLst>
      <p:ext uri="{BB962C8B-B14F-4D97-AF65-F5344CB8AC3E}">
        <p14:creationId xmlns:p14="http://schemas.microsoft.com/office/powerpoint/2010/main" val="1594213484"/>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smtClean="0">
                <a:latin typeface="Candara" panose="020E0502030303020204" pitchFamily="34" charset="0"/>
              </a:rPr>
              <a:t>“</a:t>
            </a:r>
            <a:r>
              <a:rPr lang="es-PR" i="1" dirty="0" smtClean="0">
                <a:latin typeface="Candara" panose="020E0502030303020204" pitchFamily="34" charset="0"/>
              </a:rPr>
              <a:t>…Y </a:t>
            </a:r>
            <a:r>
              <a:rPr lang="es-PR" i="1" dirty="0">
                <a:latin typeface="Candara" panose="020E0502030303020204" pitchFamily="34" charset="0"/>
              </a:rPr>
              <a:t>esta es la condenación: que la luz vino al mundo, y los hombres amaron más las tinieblas que la luz, porque sus obras eran malas</a:t>
            </a:r>
            <a:r>
              <a:rPr lang="es-PR" i="1" dirty="0" smtClean="0">
                <a:latin typeface="Candara" panose="020E0502030303020204" pitchFamily="34" charset="0"/>
              </a:rPr>
              <a:t>. Porque </a:t>
            </a:r>
            <a:r>
              <a:rPr lang="es-PR" i="1" dirty="0">
                <a:latin typeface="Candara" panose="020E0502030303020204" pitchFamily="34" charset="0"/>
              </a:rPr>
              <a:t>todo aquel que hace lo malo, aborrece la luz y no viene a la luz, para que sus obras no sean reprendidas</a:t>
            </a:r>
            <a:r>
              <a:rPr lang="es-PR" i="1" dirty="0" smtClean="0">
                <a:latin typeface="Candara" panose="020E0502030303020204" pitchFamily="34" charset="0"/>
              </a:rPr>
              <a:t>. Mas </a:t>
            </a:r>
            <a:r>
              <a:rPr lang="es-PR" i="1" dirty="0">
                <a:latin typeface="Candara" panose="020E0502030303020204" pitchFamily="34" charset="0"/>
              </a:rPr>
              <a:t>el que practica la verdad viene a la luz, para que sea manifiesto que sus obras son hechas en Dios.</a:t>
            </a:r>
            <a:r>
              <a:rPr lang="es-PR" dirty="0">
                <a:latin typeface="Candara" panose="020E0502030303020204" pitchFamily="34" charset="0"/>
              </a:rPr>
              <a:t>” </a:t>
            </a:r>
            <a:r>
              <a:rPr lang="es-PR" dirty="0">
                <a:solidFill>
                  <a:srgbClr val="FF0000"/>
                </a:solidFill>
                <a:latin typeface="Candara" panose="020E0502030303020204" pitchFamily="34" charset="0"/>
              </a:rPr>
              <a:t>(Juan 3.16–21, RVR60) </a:t>
            </a:r>
          </a:p>
        </p:txBody>
      </p:sp>
    </p:spTree>
    <p:extLst>
      <p:ext uri="{BB962C8B-B14F-4D97-AF65-F5344CB8AC3E}">
        <p14:creationId xmlns:p14="http://schemas.microsoft.com/office/powerpoint/2010/main" val="1415690001"/>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a:solidFill>
                  <a:srgbClr val="FF0000"/>
                </a:solidFill>
                <a:latin typeface="Candara" panose="020E0502030303020204" pitchFamily="34" charset="0"/>
              </a:rPr>
              <a:t>3:16</a:t>
            </a:r>
            <a:r>
              <a:rPr lang="es-PR" dirty="0">
                <a:latin typeface="Candara" panose="020E0502030303020204" pitchFamily="34" charset="0"/>
              </a:rPr>
              <a:t> Éste es uno de los versículos más bien conocidos de toda la Biblia, indudablemente porque enuncia el evangelio de una manera tan clara y sencilla. </a:t>
            </a:r>
          </a:p>
          <a:p>
            <a:r>
              <a:rPr lang="es-PR" dirty="0">
                <a:latin typeface="Candara" panose="020E0502030303020204" pitchFamily="34" charset="0"/>
              </a:rPr>
              <a:t>Resume lo que el Señor Jesús le había estado enseñando a Nicodemo acerca de la manera en la que se recibe el nuevo nacimiento. </a:t>
            </a:r>
          </a:p>
        </p:txBody>
      </p:sp>
      <p:pic>
        <p:nvPicPr>
          <p:cNvPr id="8" name="Picture 7"/>
          <p:cNvPicPr>
            <a:picLocks noChangeAspect="1"/>
          </p:cNvPicPr>
          <p:nvPr/>
        </p:nvPicPr>
        <p:blipFill>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5712453" y="1752600"/>
            <a:ext cx="3421608" cy="5105400"/>
          </a:xfrm>
          <a:prstGeom prst="rect">
            <a:avLst/>
          </a:prstGeom>
        </p:spPr>
      </p:pic>
    </p:spTree>
    <p:extLst>
      <p:ext uri="{BB962C8B-B14F-4D97-AF65-F5344CB8AC3E}">
        <p14:creationId xmlns:p14="http://schemas.microsoft.com/office/powerpoint/2010/main" val="990793722"/>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dirty="0">
                <a:latin typeface="Candara" panose="020E0502030303020204" pitchFamily="34" charset="0"/>
              </a:rPr>
              <a:t>Porque de tal manera amó Dios al mundo, leemos aquí. </a:t>
            </a:r>
          </a:p>
          <a:p>
            <a:r>
              <a:rPr lang="es-PR" dirty="0">
                <a:latin typeface="Candara" panose="020E0502030303020204" pitchFamily="34" charset="0"/>
              </a:rPr>
              <a:t>El mundo incluye aquí a toda la humanidad. </a:t>
            </a:r>
          </a:p>
          <a:p>
            <a:r>
              <a:rPr lang="es-PR" dirty="0">
                <a:latin typeface="Candara" panose="020E0502030303020204" pitchFamily="34" charset="0"/>
              </a:rPr>
              <a:t>Dios no ama los pecados de los hombres ni el malvado sistema mundano, pero sí ama a la gente, y no quiere que nadie se pierda.</a:t>
            </a: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15398" r="37804"/>
          <a:stretch/>
        </p:blipFill>
        <p:spPr>
          <a:xfrm>
            <a:off x="5486400" y="1752600"/>
            <a:ext cx="3657600" cy="5105400"/>
          </a:xfrm>
          <a:prstGeom prst="rect">
            <a:avLst/>
          </a:prstGeom>
        </p:spPr>
      </p:pic>
    </p:spTree>
    <p:extLst>
      <p:ext uri="{BB962C8B-B14F-4D97-AF65-F5344CB8AC3E}">
        <p14:creationId xmlns:p14="http://schemas.microsoft.com/office/powerpoint/2010/main" val="800557594"/>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a:latin typeface="Candara" panose="020E0502030303020204" pitchFamily="34" charset="0"/>
              </a:rPr>
              <a:t>La enormidad de Su amor se muestra en el hecho de que ha dado a su Hijo unigénito. </a:t>
            </a:r>
          </a:p>
          <a:p>
            <a:r>
              <a:rPr lang="es-PR" dirty="0">
                <a:latin typeface="Candara" panose="020E0502030303020204" pitchFamily="34" charset="0"/>
              </a:rPr>
              <a:t>Dios no tiene otro Hijo como el Señor Jesús. </a:t>
            </a:r>
          </a:p>
          <a:p>
            <a:r>
              <a:rPr lang="es-PR" dirty="0">
                <a:latin typeface="Candara" panose="020E0502030303020204" pitchFamily="34" charset="0"/>
              </a:rPr>
              <a:t>Fue una expresión de Su amor infinito que estuviese dispuesto a dar a Su único y peculiar Hijo por una raza de pecadores rebeldes. </a:t>
            </a: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50626"/>
          <a:stretch/>
        </p:blipFill>
        <p:spPr>
          <a:xfrm>
            <a:off x="5486399" y="1752600"/>
            <a:ext cx="3680791" cy="5125278"/>
          </a:xfrm>
          <a:prstGeom prst="rect">
            <a:avLst/>
          </a:prstGeom>
        </p:spPr>
      </p:pic>
    </p:spTree>
    <p:extLst>
      <p:ext uri="{BB962C8B-B14F-4D97-AF65-F5344CB8AC3E}">
        <p14:creationId xmlns:p14="http://schemas.microsoft.com/office/powerpoint/2010/main" val="3420605040"/>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a:bodyPr>
          <a:lstStyle/>
          <a:p>
            <a:r>
              <a:rPr lang="es-PR" dirty="0">
                <a:latin typeface="Candara" panose="020E0502030303020204" pitchFamily="34" charset="0"/>
              </a:rPr>
              <a:t>“</a:t>
            </a:r>
            <a:r>
              <a:rPr lang="es-PR" i="1" dirty="0">
                <a:latin typeface="Candara" panose="020E0502030303020204" pitchFamily="34" charset="0"/>
              </a:rPr>
              <a:t>Había un hombre de los fariseos que se llamaba Nicodemo, un principal entre los judíos</a:t>
            </a:r>
            <a:r>
              <a:rPr lang="es-PR" i="1" dirty="0" smtClean="0">
                <a:latin typeface="Candara" panose="020E0502030303020204" pitchFamily="34" charset="0"/>
              </a:rPr>
              <a:t>. Este </a:t>
            </a:r>
            <a:r>
              <a:rPr lang="es-PR" i="1" dirty="0">
                <a:latin typeface="Candara" panose="020E0502030303020204" pitchFamily="34" charset="0"/>
              </a:rPr>
              <a:t>vino a Jesús de noche, y le dijo: Rabí, sabemos que has venido de Dios como maestro; porque nadie puede hacer estas señales que tú haces, si no está Dios con él</a:t>
            </a:r>
            <a:r>
              <a:rPr lang="es-PR" i="1" dirty="0" smtClean="0">
                <a:latin typeface="Candara" panose="020E0502030303020204" pitchFamily="34" charset="0"/>
              </a:rPr>
              <a:t>. Respondió </a:t>
            </a:r>
            <a:r>
              <a:rPr lang="es-PR" i="1" dirty="0">
                <a:latin typeface="Candara" panose="020E0502030303020204" pitchFamily="34" charset="0"/>
              </a:rPr>
              <a:t>Jesús y le dijo: De cierto, de cierto te digo, que el que no naciere de nuevo, no puede ver el reino de Dios</a:t>
            </a:r>
            <a:r>
              <a:rPr lang="es-PR" i="1" dirty="0" smtClean="0">
                <a:latin typeface="Candara" panose="020E0502030303020204" pitchFamily="34" charset="0"/>
              </a:rPr>
              <a:t>. Nicodemo </a:t>
            </a:r>
            <a:r>
              <a:rPr lang="es-PR" i="1" dirty="0">
                <a:latin typeface="Candara" panose="020E0502030303020204" pitchFamily="34" charset="0"/>
              </a:rPr>
              <a:t>le dijo: ¿Cómo puede un hombre nacer siendo viejo? ¿Puede acaso entrar por segunda vez en el vientre de su madre, y nacer</a:t>
            </a:r>
            <a:r>
              <a:rPr lang="es-PR" i="1"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736486606"/>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lnSpcReduction="10000"/>
          </a:bodyPr>
          <a:lstStyle/>
          <a:p>
            <a:r>
              <a:rPr lang="es-PR" dirty="0">
                <a:latin typeface="Candara" panose="020E0502030303020204" pitchFamily="34" charset="0"/>
              </a:rPr>
              <a:t>Esto no significa que todos sean salvos. </a:t>
            </a:r>
          </a:p>
          <a:p>
            <a:r>
              <a:rPr lang="es-PR" dirty="0">
                <a:latin typeface="Candara" panose="020E0502030303020204" pitchFamily="34" charset="0"/>
              </a:rPr>
              <a:t>Uno ha de recibir lo que Cristo ha hecho por él para que Dios le dé la vida eterna. </a:t>
            </a:r>
          </a:p>
          <a:p>
            <a:r>
              <a:rPr lang="es-PR" dirty="0">
                <a:latin typeface="Candara" panose="020E0502030303020204" pitchFamily="34" charset="0"/>
              </a:rPr>
              <a:t>Por ello se añaden estas palabras: para que todo aquel que cree en él, no perezca. </a:t>
            </a: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l="7407"/>
          <a:stretch/>
        </p:blipFill>
        <p:spPr>
          <a:xfrm>
            <a:off x="5333999" y="1757008"/>
            <a:ext cx="3810001" cy="5100992"/>
          </a:xfrm>
          <a:prstGeom prst="rect">
            <a:avLst/>
          </a:prstGeom>
        </p:spPr>
      </p:pic>
    </p:spTree>
    <p:extLst>
      <p:ext uri="{BB962C8B-B14F-4D97-AF65-F5344CB8AC3E}">
        <p14:creationId xmlns:p14="http://schemas.microsoft.com/office/powerpoint/2010/main" val="600742049"/>
      </p:ext>
    </p:extLst>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94572" y="1828800"/>
            <a:ext cx="3933553" cy="5029200"/>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20000"/>
          </a:bodyPr>
          <a:lstStyle/>
          <a:p>
            <a:r>
              <a:rPr lang="es-PR" dirty="0">
                <a:latin typeface="Candara" panose="020E0502030303020204" pitchFamily="34" charset="0"/>
              </a:rPr>
              <a:t>No hay necesidad de que nadie perezca. </a:t>
            </a:r>
          </a:p>
          <a:p>
            <a:r>
              <a:rPr lang="es-PR" dirty="0">
                <a:latin typeface="Candara" panose="020E0502030303020204" pitchFamily="34" charset="0"/>
              </a:rPr>
              <a:t>Se ha provisto un camino por el que todos pueden ser salvados, pero cada uno ha de reconocer al Señor Jesucristo como Salvador personal. </a:t>
            </a:r>
          </a:p>
          <a:p>
            <a:r>
              <a:rPr lang="es-PR" dirty="0">
                <a:latin typeface="Candara" panose="020E0502030303020204" pitchFamily="34" charset="0"/>
              </a:rPr>
              <a:t>Cuando así lo hace, tiene vida eterna como posesión presente. </a:t>
            </a:r>
          </a:p>
        </p:txBody>
      </p:sp>
    </p:spTree>
    <p:extLst>
      <p:ext uri="{BB962C8B-B14F-4D97-AF65-F5344CB8AC3E}">
        <p14:creationId xmlns:p14="http://schemas.microsoft.com/office/powerpoint/2010/main" val="4119165911"/>
      </p:ext>
    </p:extLst>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l="7407"/>
          <a:stretch/>
        </p:blipFill>
        <p:spPr>
          <a:xfrm>
            <a:off x="5333999" y="1757008"/>
            <a:ext cx="3810001" cy="5100992"/>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dirty="0">
                <a:solidFill>
                  <a:srgbClr val="FF0000"/>
                </a:solidFill>
                <a:latin typeface="Candara" panose="020E0502030303020204" pitchFamily="34" charset="0"/>
              </a:rPr>
              <a:t>3:17</a:t>
            </a:r>
            <a:r>
              <a:rPr lang="es-PR" dirty="0">
                <a:latin typeface="Candara" panose="020E0502030303020204" pitchFamily="34" charset="0"/>
              </a:rPr>
              <a:t> Dios no es un gobernante duro y cruel deseoso de derramar Su ira sobre la humanidad. </a:t>
            </a:r>
            <a:endParaRPr lang="es-PR" dirty="0" smtClean="0">
              <a:latin typeface="Candara" panose="020E0502030303020204" pitchFamily="34" charset="0"/>
            </a:endParaRPr>
          </a:p>
          <a:p>
            <a:r>
              <a:rPr lang="es-PR" dirty="0" smtClean="0">
                <a:latin typeface="Candara" panose="020E0502030303020204" pitchFamily="34" charset="0"/>
              </a:rPr>
              <a:t>Su </a:t>
            </a:r>
            <a:r>
              <a:rPr lang="es-PR" dirty="0">
                <a:latin typeface="Candara" panose="020E0502030303020204" pitchFamily="34" charset="0"/>
              </a:rPr>
              <a:t>corazón está lleno de ternura para con el hombre, y ha ido hasta el último extremo para poder salvar a los hombres. </a:t>
            </a:r>
            <a:endParaRPr lang="es-PR" dirty="0" smtClean="0">
              <a:latin typeface="Candara" panose="020E0502030303020204" pitchFamily="34" charset="0"/>
            </a:endParaRPr>
          </a:p>
        </p:txBody>
      </p:sp>
    </p:spTree>
    <p:extLst>
      <p:ext uri="{BB962C8B-B14F-4D97-AF65-F5344CB8AC3E}">
        <p14:creationId xmlns:p14="http://schemas.microsoft.com/office/powerpoint/2010/main" val="3984866182"/>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dirty="0" smtClean="0">
                <a:latin typeface="Candara" panose="020E0502030303020204" pitchFamily="34" charset="0"/>
              </a:rPr>
              <a:t>Podría </a:t>
            </a:r>
            <a:r>
              <a:rPr lang="es-PR" dirty="0">
                <a:latin typeface="Candara" panose="020E0502030303020204" pitchFamily="34" charset="0"/>
              </a:rPr>
              <a:t>haber enviado a Su Hijo al mundo para condenar al mundo, pero no lo hizo así. </a:t>
            </a:r>
            <a:endParaRPr lang="es-PR" dirty="0" smtClean="0">
              <a:latin typeface="Candara" panose="020E0502030303020204" pitchFamily="34" charset="0"/>
            </a:endParaRPr>
          </a:p>
          <a:p>
            <a:r>
              <a:rPr lang="es-PR" dirty="0" smtClean="0">
                <a:latin typeface="Candara" panose="020E0502030303020204" pitchFamily="34" charset="0"/>
              </a:rPr>
              <a:t>Al </a:t>
            </a:r>
            <a:r>
              <a:rPr lang="es-PR" dirty="0">
                <a:latin typeface="Candara" panose="020E0502030303020204" pitchFamily="34" charset="0"/>
              </a:rPr>
              <a:t>contrario, lo envió aquí a sufrir, a derramar Su sangre y a morir para que el mundo sea salvo por medio de él.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50626"/>
          <a:stretch/>
        </p:blipFill>
        <p:spPr>
          <a:xfrm>
            <a:off x="5486399" y="1752600"/>
            <a:ext cx="3680791" cy="5125278"/>
          </a:xfrm>
          <a:prstGeom prst="rect">
            <a:avLst/>
          </a:prstGeom>
        </p:spPr>
      </p:pic>
    </p:spTree>
    <p:extLst>
      <p:ext uri="{BB962C8B-B14F-4D97-AF65-F5344CB8AC3E}">
        <p14:creationId xmlns:p14="http://schemas.microsoft.com/office/powerpoint/2010/main" val="96490201"/>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dirty="0" smtClean="0">
                <a:latin typeface="Candara" panose="020E0502030303020204" pitchFamily="34" charset="0"/>
              </a:rPr>
              <a:t>La </a:t>
            </a:r>
            <a:r>
              <a:rPr lang="es-PR" dirty="0">
                <a:latin typeface="Candara" panose="020E0502030303020204" pitchFamily="34" charset="0"/>
              </a:rPr>
              <a:t>obra del Señor Jesús en la cruz fue de un valor tan inmenso que todos los pecadores en todas partes pudiesen ser salvos si le recibían</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50626"/>
          <a:stretch/>
        </p:blipFill>
        <p:spPr>
          <a:xfrm>
            <a:off x="5486399" y="1752600"/>
            <a:ext cx="3680791" cy="5125278"/>
          </a:xfrm>
          <a:prstGeom prst="rect">
            <a:avLst/>
          </a:prstGeom>
        </p:spPr>
      </p:pic>
    </p:spTree>
    <p:extLst>
      <p:ext uri="{BB962C8B-B14F-4D97-AF65-F5344CB8AC3E}">
        <p14:creationId xmlns:p14="http://schemas.microsoft.com/office/powerpoint/2010/main" val="3420407254"/>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a:bodyPr>
          <a:lstStyle/>
          <a:p>
            <a:r>
              <a:rPr lang="es-PR" dirty="0">
                <a:solidFill>
                  <a:srgbClr val="FF0000"/>
                </a:solidFill>
                <a:latin typeface="Candara" panose="020E0502030303020204" pitchFamily="34" charset="0"/>
              </a:rPr>
              <a:t>3:18</a:t>
            </a:r>
            <a:r>
              <a:rPr lang="es-PR" dirty="0">
                <a:latin typeface="Candara" panose="020E0502030303020204" pitchFamily="34" charset="0"/>
              </a:rPr>
              <a:t> Ahora, toda la humanidad está dividida en dos clases; o bien creyentes, o bien incrédulos. </a:t>
            </a:r>
            <a:endParaRPr lang="es-PR" dirty="0" smtClean="0">
              <a:latin typeface="Candara" panose="020E0502030303020204" pitchFamily="34" charset="0"/>
            </a:endParaRPr>
          </a:p>
          <a:p>
            <a:r>
              <a:rPr lang="es-PR" dirty="0" smtClean="0">
                <a:latin typeface="Candara" panose="020E0502030303020204" pitchFamily="34" charset="0"/>
              </a:rPr>
              <a:t>Nuestro </a:t>
            </a:r>
            <a:r>
              <a:rPr lang="es-PR" dirty="0">
                <a:latin typeface="Candara" panose="020E0502030303020204" pitchFamily="34" charset="0"/>
              </a:rPr>
              <a:t>destino eterno está determinado por la actitud que adoptamos tocante al Hijo de Dios. </a:t>
            </a:r>
            <a:endParaRPr lang="es-PR" dirty="0" smtClean="0">
              <a:latin typeface="Candara" panose="020E0502030303020204" pitchFamily="34" charset="0"/>
            </a:endParaRPr>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876800" y="1752601"/>
            <a:ext cx="4267200" cy="5105400"/>
          </a:xfrm>
          <a:prstGeom prst="rect">
            <a:avLst/>
          </a:prstGeom>
        </p:spPr>
      </p:pic>
    </p:spTree>
    <p:extLst>
      <p:ext uri="{BB962C8B-B14F-4D97-AF65-F5344CB8AC3E}">
        <p14:creationId xmlns:p14="http://schemas.microsoft.com/office/powerpoint/2010/main" val="2548087317"/>
      </p:ext>
    </p:extLst>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dirty="0">
                <a:solidFill>
                  <a:srgbClr val="FF0000"/>
                </a:solidFill>
                <a:latin typeface="Candara" panose="020E0502030303020204" pitchFamily="34" charset="0"/>
              </a:rPr>
              <a:t>3:18</a:t>
            </a:r>
            <a:r>
              <a:rPr lang="es-PR" dirty="0">
                <a:latin typeface="Candara" panose="020E0502030303020204" pitchFamily="34" charset="0"/>
              </a:rPr>
              <a:t> Ahora, toda la humanidad está dividida en dos clases; o bien creyentes, o bien incrédulos. </a:t>
            </a:r>
            <a:endParaRPr lang="es-PR" dirty="0" smtClean="0">
              <a:latin typeface="Candara" panose="020E0502030303020204" pitchFamily="34" charset="0"/>
            </a:endParaRPr>
          </a:p>
          <a:p>
            <a:r>
              <a:rPr lang="es-PR" dirty="0" smtClean="0">
                <a:latin typeface="Candara" panose="020E0502030303020204" pitchFamily="34" charset="0"/>
              </a:rPr>
              <a:t>Nuestro </a:t>
            </a:r>
            <a:r>
              <a:rPr lang="es-PR" dirty="0">
                <a:latin typeface="Candara" panose="020E0502030303020204" pitchFamily="34" charset="0"/>
              </a:rPr>
              <a:t>destino eterno está determinado por la actitud que adoptamos tocante al Hijo de Dios.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35000"/>
                    </a14:imgEffect>
                  </a14:imgLayer>
                </a14:imgProps>
              </a:ext>
              <a:ext uri="{28A0092B-C50C-407E-A947-70E740481C1C}">
                <a14:useLocalDpi xmlns:a14="http://schemas.microsoft.com/office/drawing/2010/main"/>
              </a:ext>
            </a:extLst>
          </a:blip>
          <a:srcRect l="11965" r="8272" b="2825"/>
          <a:stretch/>
        </p:blipFill>
        <p:spPr>
          <a:xfrm>
            <a:off x="1" y="-11668"/>
            <a:ext cx="9144000" cy="6858000"/>
          </a:xfrm>
          <a:prstGeom prst="rect">
            <a:avLst/>
          </a:prstGeom>
        </p:spPr>
      </p:pic>
    </p:spTree>
    <p:extLst>
      <p:ext uri="{BB962C8B-B14F-4D97-AF65-F5344CB8AC3E}">
        <p14:creationId xmlns:p14="http://schemas.microsoft.com/office/powerpoint/2010/main" val="2476729807"/>
      </p:ext>
    </p:extLst>
  </p:cSld>
  <p:clrMapOvr>
    <a:masterClrMapping/>
  </p:clrMapOvr>
  <p:transition>
    <p:fade thruBlk="1"/>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dirty="0" smtClean="0">
                <a:latin typeface="Candara" panose="020E0502030303020204" pitchFamily="34" charset="0"/>
              </a:rPr>
              <a:t>Aquel </a:t>
            </a:r>
            <a:r>
              <a:rPr lang="es-PR" dirty="0">
                <a:latin typeface="Candara" panose="020E0502030303020204" pitchFamily="34" charset="0"/>
              </a:rPr>
              <a:t>que confía en el Salvador no es condenado; pero el que no confía en Él, ya ha sido condenado.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Señor Jesús ha acabado la obra de salvación, y ahora le toca a cada uno decidir si le aceptará o si le rechazará.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r="11111"/>
          <a:stretch/>
        </p:blipFill>
        <p:spPr>
          <a:xfrm>
            <a:off x="5486400" y="1741003"/>
            <a:ext cx="3657600" cy="5143501"/>
          </a:xfrm>
          <a:prstGeom prst="rect">
            <a:avLst/>
          </a:prstGeom>
        </p:spPr>
      </p:pic>
    </p:spTree>
    <p:extLst>
      <p:ext uri="{BB962C8B-B14F-4D97-AF65-F5344CB8AC3E}">
        <p14:creationId xmlns:p14="http://schemas.microsoft.com/office/powerpoint/2010/main" val="4280645839"/>
      </p:ext>
    </p:extLst>
  </p:cSld>
  <p:clrMapOvr>
    <a:masterClrMapping/>
  </p:clrMapOvr>
  <p:transition>
    <p:fade thruBlk="1"/>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dirty="0" smtClean="0">
                <a:latin typeface="Candara" panose="020E0502030303020204" pitchFamily="34" charset="0"/>
              </a:rPr>
              <a:t>Cosa </a:t>
            </a:r>
            <a:r>
              <a:rPr lang="es-PR" dirty="0">
                <a:latin typeface="Candara" panose="020E0502030303020204" pitchFamily="34" charset="0"/>
              </a:rPr>
              <a:t>terrible es rechazar un don de amor tan grande.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alguien no quiere creer en el Señor Jesús, Dios no puede hacer otra cosa que condenarlo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13402" r="38887"/>
          <a:stretch/>
        </p:blipFill>
        <p:spPr>
          <a:xfrm>
            <a:off x="5486400" y="1752865"/>
            <a:ext cx="3657600" cy="5105135"/>
          </a:xfrm>
          <a:prstGeom prst="rect">
            <a:avLst/>
          </a:prstGeom>
        </p:spPr>
      </p:pic>
    </p:spTree>
    <p:extLst>
      <p:ext uri="{BB962C8B-B14F-4D97-AF65-F5344CB8AC3E}">
        <p14:creationId xmlns:p14="http://schemas.microsoft.com/office/powerpoint/2010/main" val="3053428832"/>
      </p:ext>
    </p:extLst>
  </p:cSld>
  <p:clrMapOvr>
    <a:masterClrMapping/>
  </p:clrMapOvr>
  <p:transition>
    <p:fade thruBlk="1"/>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85000" lnSpcReduction="10000"/>
          </a:bodyPr>
          <a:lstStyle/>
          <a:p>
            <a:r>
              <a:rPr lang="es-PR" dirty="0" smtClean="0">
                <a:latin typeface="Candara" panose="020E0502030303020204" pitchFamily="34" charset="0"/>
              </a:rPr>
              <a:t>Cosa </a:t>
            </a:r>
            <a:r>
              <a:rPr lang="es-PR" dirty="0">
                <a:latin typeface="Candara" panose="020E0502030303020204" pitchFamily="34" charset="0"/>
              </a:rPr>
              <a:t>terrible es rechazar un don de amor tan grande.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alguien no quiere creer en el Señor Jesús, Dios no puede hacer otra cosa que condenarlo</a:t>
            </a:r>
            <a:r>
              <a:rPr lang="es-PR" dirty="0" smtClean="0">
                <a:latin typeface="Candara" panose="020E0502030303020204" pitchFamily="34" charset="0"/>
              </a:rPr>
              <a:t>.</a:t>
            </a:r>
          </a:p>
          <a:p>
            <a:r>
              <a:rPr lang="es-PR" dirty="0">
                <a:latin typeface="Candara" panose="020E0502030303020204" pitchFamily="34" charset="0"/>
              </a:rPr>
              <a:t>Creer en Su nombre es lo mismo que creer en Él.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la Biblia el nombre designa a la persona.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confías en Su nombre, confías en Él</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13402" r="38887"/>
          <a:stretch/>
        </p:blipFill>
        <p:spPr>
          <a:xfrm>
            <a:off x="5486400" y="1752865"/>
            <a:ext cx="3657600" cy="5105135"/>
          </a:xfrm>
          <a:prstGeom prst="rect">
            <a:avLst/>
          </a:prstGeom>
        </p:spPr>
      </p:pic>
    </p:spTree>
    <p:extLst>
      <p:ext uri="{BB962C8B-B14F-4D97-AF65-F5344CB8AC3E}">
        <p14:creationId xmlns:p14="http://schemas.microsoft.com/office/powerpoint/2010/main" val="3996441304"/>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10000"/>
          </a:bodyPr>
          <a:lstStyle/>
          <a:p>
            <a:r>
              <a:rPr lang="es-PR" dirty="0" smtClean="0">
                <a:latin typeface="Candara" panose="020E0502030303020204" pitchFamily="34" charset="0"/>
              </a:rPr>
              <a:t>“</a:t>
            </a:r>
            <a:r>
              <a:rPr lang="es-PR" i="1" dirty="0" smtClean="0">
                <a:latin typeface="Candara" panose="020E0502030303020204" pitchFamily="34" charset="0"/>
              </a:rPr>
              <a:t>Respondió </a:t>
            </a:r>
            <a:r>
              <a:rPr lang="es-PR" i="1" dirty="0">
                <a:latin typeface="Candara" panose="020E0502030303020204" pitchFamily="34" charset="0"/>
              </a:rPr>
              <a:t>Jesús: De cierto, de cierto te digo, que el que no naciere de agua y del Espíritu, no puede entrar en el reino de Dios</a:t>
            </a:r>
            <a:r>
              <a:rPr lang="es-PR" i="1" dirty="0" smtClean="0">
                <a:latin typeface="Candara" panose="020E0502030303020204" pitchFamily="34" charset="0"/>
              </a:rPr>
              <a:t>. Lo </a:t>
            </a:r>
            <a:r>
              <a:rPr lang="es-PR" i="1" dirty="0">
                <a:latin typeface="Candara" panose="020E0502030303020204" pitchFamily="34" charset="0"/>
              </a:rPr>
              <a:t>que es nacido de la carne, carne es; y lo que es nacido del Espíritu, espíritu es</a:t>
            </a:r>
            <a:r>
              <a:rPr lang="es-PR" i="1" dirty="0" smtClean="0">
                <a:latin typeface="Candara" panose="020E0502030303020204" pitchFamily="34" charset="0"/>
              </a:rPr>
              <a:t>. No </a:t>
            </a:r>
            <a:r>
              <a:rPr lang="es-PR" i="1" dirty="0">
                <a:latin typeface="Candara" panose="020E0502030303020204" pitchFamily="34" charset="0"/>
              </a:rPr>
              <a:t>te maravilles de que te dije: Os es necesario nacer de nuevo</a:t>
            </a:r>
            <a:r>
              <a:rPr lang="es-PR" i="1" dirty="0" smtClean="0">
                <a:latin typeface="Candara" panose="020E0502030303020204" pitchFamily="34" charset="0"/>
              </a:rPr>
              <a:t>. El </a:t>
            </a:r>
            <a:r>
              <a:rPr lang="es-PR" i="1" dirty="0">
                <a:latin typeface="Candara" panose="020E0502030303020204" pitchFamily="34" charset="0"/>
              </a:rPr>
              <a:t>viento sopla de donde quiere, y oyes su sonido; mas ni sabes de dónde viene, ni a dónde va; así es todo aquel que es nacido del Espíritu.</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Juan 3.1–8, RVR60) </a:t>
            </a:r>
          </a:p>
        </p:txBody>
      </p:sp>
    </p:spTree>
    <p:extLst>
      <p:ext uri="{BB962C8B-B14F-4D97-AF65-F5344CB8AC3E}">
        <p14:creationId xmlns:p14="http://schemas.microsoft.com/office/powerpoint/2010/main" val="632848403"/>
      </p:ext>
    </p:extLst>
  </p:cSld>
  <p:clrMapOvr>
    <a:masterClrMapping/>
  </p:clrMapOvr>
  <p:transition>
    <p:fade thruBlk="1"/>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571999" cy="4719638"/>
          </a:xfrm>
        </p:spPr>
        <p:txBody>
          <a:bodyPr>
            <a:normAutofit/>
          </a:bodyPr>
          <a:lstStyle/>
          <a:p>
            <a:r>
              <a:rPr lang="es-PR" dirty="0">
                <a:solidFill>
                  <a:srgbClr val="FF0000"/>
                </a:solidFill>
                <a:latin typeface="Candara" panose="020E0502030303020204" pitchFamily="34" charset="0"/>
              </a:rPr>
              <a:t>3:19</a:t>
            </a:r>
            <a:r>
              <a:rPr lang="es-PR" dirty="0">
                <a:latin typeface="Candara" panose="020E0502030303020204" pitchFamily="34" charset="0"/>
              </a:rPr>
              <a:t> Jesús es la luz que vino al mundo. </a:t>
            </a:r>
            <a:endParaRPr lang="es-PR" dirty="0" smtClean="0">
              <a:latin typeface="Candara" panose="020E0502030303020204" pitchFamily="34" charset="0"/>
            </a:endParaRPr>
          </a:p>
          <a:p>
            <a:r>
              <a:rPr lang="es-PR" dirty="0" smtClean="0">
                <a:latin typeface="Candara" panose="020E0502030303020204" pitchFamily="34" charset="0"/>
              </a:rPr>
              <a:t>Él </a:t>
            </a:r>
            <a:r>
              <a:rPr lang="es-PR" dirty="0">
                <a:latin typeface="Candara" panose="020E0502030303020204" pitchFamily="34" charset="0"/>
              </a:rPr>
              <a:t>fue el impecable e intachable Cordero de Dios. </a:t>
            </a:r>
            <a:endParaRPr lang="es-PR" dirty="0" smtClean="0">
              <a:latin typeface="Candara" panose="020E0502030303020204" pitchFamily="34" charset="0"/>
            </a:endParaRPr>
          </a:p>
          <a:p>
            <a:r>
              <a:rPr lang="es-PR" dirty="0" smtClean="0">
                <a:latin typeface="Candara" panose="020E0502030303020204" pitchFamily="34" charset="0"/>
              </a:rPr>
              <a:t>Murió </a:t>
            </a:r>
            <a:r>
              <a:rPr lang="es-PR" dirty="0">
                <a:latin typeface="Candara" panose="020E0502030303020204" pitchFamily="34" charset="0"/>
              </a:rPr>
              <a:t>por los pecados de todo el mundo.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31059" t="3251" r="1483" b="4065"/>
          <a:stretch/>
        </p:blipFill>
        <p:spPr>
          <a:xfrm>
            <a:off x="4572000" y="1777561"/>
            <a:ext cx="4572000" cy="5116882"/>
          </a:xfrm>
          <a:prstGeom prst="rect">
            <a:avLst/>
          </a:prstGeom>
        </p:spPr>
      </p:pic>
    </p:spTree>
    <p:extLst>
      <p:ext uri="{BB962C8B-B14F-4D97-AF65-F5344CB8AC3E}">
        <p14:creationId xmlns:p14="http://schemas.microsoft.com/office/powerpoint/2010/main" val="697429666"/>
      </p:ext>
    </p:extLst>
  </p:cSld>
  <p:clrMapOvr>
    <a:masterClrMapping/>
  </p:clrMapOvr>
  <p:transition>
    <p:fade thruBlk="1"/>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20000"/>
          </a:bodyPr>
          <a:lstStyle/>
          <a:p>
            <a:r>
              <a:rPr lang="es-PR" dirty="0" smtClean="0">
                <a:latin typeface="Candara" panose="020E0502030303020204" pitchFamily="34" charset="0"/>
              </a:rPr>
              <a:t>Pero</a:t>
            </a:r>
            <a:r>
              <a:rPr lang="es-PR" dirty="0">
                <a:latin typeface="Candara" panose="020E0502030303020204" pitchFamily="34" charset="0"/>
              </a:rPr>
              <a:t>, ¿le aman los hombres por esto? </a:t>
            </a:r>
            <a:r>
              <a:rPr lang="es-PR" dirty="0" smtClean="0">
                <a:latin typeface="Candara" panose="020E0502030303020204" pitchFamily="34" charset="0"/>
              </a:rPr>
              <a:t>No, sino que se </a:t>
            </a:r>
            <a:r>
              <a:rPr lang="es-PR" dirty="0">
                <a:latin typeface="Candara" panose="020E0502030303020204" pitchFamily="34" charset="0"/>
              </a:rPr>
              <a:t>resienten por </a:t>
            </a:r>
            <a:r>
              <a:rPr lang="es-PR" dirty="0" smtClean="0">
                <a:latin typeface="Candara" panose="020E0502030303020204" pitchFamily="34" charset="0"/>
              </a:rPr>
              <a:t>ello. </a:t>
            </a:r>
          </a:p>
          <a:p>
            <a:r>
              <a:rPr lang="es-PR" dirty="0" smtClean="0">
                <a:latin typeface="Candara" panose="020E0502030303020204" pitchFamily="34" charset="0"/>
              </a:rPr>
              <a:t>Prefieren </a:t>
            </a:r>
            <a:r>
              <a:rPr lang="es-PR" dirty="0">
                <a:latin typeface="Candara" panose="020E0502030303020204" pitchFamily="34" charset="0"/>
              </a:rPr>
              <a:t>sus pecados a tener a Jesús como Salvador, y por ello lo rechazan. </a:t>
            </a:r>
            <a:endParaRPr lang="es-PR" dirty="0" smtClean="0">
              <a:latin typeface="Candara" panose="020E0502030303020204" pitchFamily="34" charset="0"/>
            </a:endParaRPr>
          </a:p>
          <a:p>
            <a:r>
              <a:rPr lang="es-PR" dirty="0" smtClean="0">
                <a:latin typeface="Candara" panose="020E0502030303020204" pitchFamily="34" charset="0"/>
              </a:rPr>
              <a:t>Así </a:t>
            </a:r>
            <a:r>
              <a:rPr lang="es-PR" dirty="0">
                <a:latin typeface="Candara" panose="020E0502030303020204" pitchFamily="34" charset="0"/>
              </a:rPr>
              <a:t>como algunos reptiles se alejan presurosos de la luz, del mismo modo los malvados rehúyen la presencia de Cristo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5444058" y="1828800"/>
            <a:ext cx="3699942" cy="5025887"/>
          </a:xfrm>
          <a:prstGeom prst="rect">
            <a:avLst/>
          </a:prstGeom>
        </p:spPr>
      </p:pic>
    </p:spTree>
    <p:extLst>
      <p:ext uri="{BB962C8B-B14F-4D97-AF65-F5344CB8AC3E}">
        <p14:creationId xmlns:p14="http://schemas.microsoft.com/office/powerpoint/2010/main" val="4278956608"/>
      </p:ext>
    </p:extLst>
  </p:cSld>
  <p:clrMapOvr>
    <a:masterClrMapping/>
  </p:clrMapOvr>
  <p:transition>
    <p:fade thruBlk="1"/>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a:solidFill>
                  <a:srgbClr val="FF0000"/>
                </a:solidFill>
                <a:latin typeface="Candara" panose="020E0502030303020204" pitchFamily="34" charset="0"/>
              </a:rPr>
              <a:t>3:20</a:t>
            </a:r>
            <a:r>
              <a:rPr lang="es-PR" dirty="0">
                <a:latin typeface="Candara" panose="020E0502030303020204" pitchFamily="34" charset="0"/>
              </a:rPr>
              <a:t> Los que aman el pecado aborrecen la luz, porque la luz expone su pecaminosidad. </a:t>
            </a:r>
            <a:endParaRPr lang="es-PR" dirty="0" smtClean="0">
              <a:latin typeface="Candara" panose="020E0502030303020204" pitchFamily="34" charset="0"/>
            </a:endParaRPr>
          </a:p>
          <a:p>
            <a:r>
              <a:rPr lang="es-PR" dirty="0" smtClean="0">
                <a:latin typeface="Candara" panose="020E0502030303020204" pitchFamily="34" charset="0"/>
              </a:rPr>
              <a:t>Cuando </a:t>
            </a:r>
            <a:r>
              <a:rPr lang="es-PR" dirty="0">
                <a:latin typeface="Candara" panose="020E0502030303020204" pitchFamily="34" charset="0"/>
              </a:rPr>
              <a:t>Jesús estuvo aquí en este mundo, los hombres pecadores quedaron incomodados por Su presencia, porque Él reveló la terrible condición de ellos en contraste con Su santidad. </a:t>
            </a:r>
            <a:endParaRPr lang="es-PR" dirty="0" smtClean="0">
              <a:latin typeface="Candara" panose="020E0502030303020204" pitchFamily="34" charset="0"/>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486400" y="1752600"/>
            <a:ext cx="3657600" cy="5105400"/>
          </a:xfrm>
          <a:prstGeom prst="rect">
            <a:avLst/>
          </a:prstGeom>
        </p:spPr>
      </p:pic>
    </p:spTree>
    <p:extLst>
      <p:ext uri="{BB962C8B-B14F-4D97-AF65-F5344CB8AC3E}">
        <p14:creationId xmlns:p14="http://schemas.microsoft.com/office/powerpoint/2010/main" val="3612762057"/>
      </p:ext>
    </p:extLst>
  </p:cSld>
  <p:clrMapOvr>
    <a:masterClrMapping/>
  </p:clrMapOvr>
  <p:transition>
    <p:fade thruBlk="1"/>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lnSpcReduction="10000"/>
          </a:bodyPr>
          <a:lstStyle/>
          <a:p>
            <a:r>
              <a:rPr lang="es-PR" dirty="0" smtClean="0">
                <a:latin typeface="Candara" panose="020E0502030303020204" pitchFamily="34" charset="0"/>
              </a:rPr>
              <a:t>La </a:t>
            </a:r>
            <a:r>
              <a:rPr lang="es-PR" dirty="0">
                <a:latin typeface="Candara" panose="020E0502030303020204" pitchFamily="34" charset="0"/>
              </a:rPr>
              <a:t>mejor forma de revelar la condición torcida de un palo es poner junto a él un palo recto. </a:t>
            </a:r>
            <a:endParaRPr lang="es-PR" dirty="0" smtClean="0">
              <a:latin typeface="Candara" panose="020E0502030303020204" pitchFamily="34" charset="0"/>
            </a:endParaRPr>
          </a:p>
          <a:p>
            <a:r>
              <a:rPr lang="es-PR" dirty="0" smtClean="0">
                <a:latin typeface="Candara" panose="020E0502030303020204" pitchFamily="34" charset="0"/>
              </a:rPr>
              <a:t>Al </a:t>
            </a:r>
            <a:r>
              <a:rPr lang="es-PR" dirty="0">
                <a:latin typeface="Candara" panose="020E0502030303020204" pitchFamily="34" charset="0"/>
              </a:rPr>
              <a:t>venir al mundo como un Hombre Perfecto, el Señor Jesús reveló la tortuosidad de todos los otros hombres, en comparación con Él</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tretch>
            <a:fillRect/>
          </a:stretch>
        </p:blipFill>
        <p:spPr>
          <a:xfrm>
            <a:off x="5844636" y="1752600"/>
            <a:ext cx="3299364" cy="5105399"/>
          </a:xfrm>
          <a:prstGeom prst="rect">
            <a:avLst/>
          </a:prstGeom>
        </p:spPr>
      </p:pic>
    </p:spTree>
    <p:extLst>
      <p:ext uri="{BB962C8B-B14F-4D97-AF65-F5344CB8AC3E}">
        <p14:creationId xmlns:p14="http://schemas.microsoft.com/office/powerpoint/2010/main" val="2473077660"/>
      </p:ext>
    </p:extLst>
  </p:cSld>
  <p:clrMapOvr>
    <a:masterClrMapping/>
  </p:clrMapOvr>
  <p:transition>
    <p:fade thruBlk="1"/>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Hijo: medio de salvación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3.16-21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5181598" cy="4719638"/>
          </a:xfrm>
        </p:spPr>
        <p:txBody>
          <a:bodyPr>
            <a:normAutofit fontScale="92500" lnSpcReduction="10000"/>
          </a:bodyPr>
          <a:lstStyle/>
          <a:p>
            <a:r>
              <a:rPr lang="es-PR" dirty="0">
                <a:solidFill>
                  <a:srgbClr val="FF0000"/>
                </a:solidFill>
                <a:latin typeface="Candara" panose="020E0502030303020204" pitchFamily="34" charset="0"/>
              </a:rPr>
              <a:t>3:21</a:t>
            </a:r>
            <a:r>
              <a:rPr lang="es-PR" dirty="0">
                <a:latin typeface="Candara" panose="020E0502030303020204" pitchFamily="34" charset="0"/>
              </a:rPr>
              <a:t> Si alguien es verdaderamente sincero para con Dios, vendrá a la luz, es decir, al Señor Jesús, y se dará cuenta de su propia indignidad y pecaminosidad. </a:t>
            </a:r>
            <a:endParaRPr lang="es-PR" dirty="0" smtClean="0">
              <a:latin typeface="Candara" panose="020E0502030303020204" pitchFamily="34" charset="0"/>
            </a:endParaRPr>
          </a:p>
          <a:p>
            <a:r>
              <a:rPr lang="es-PR" dirty="0" smtClean="0">
                <a:latin typeface="Candara" panose="020E0502030303020204" pitchFamily="34" charset="0"/>
              </a:rPr>
              <a:t>Luego </a:t>
            </a:r>
            <a:r>
              <a:rPr lang="es-PR" dirty="0">
                <a:latin typeface="Candara" panose="020E0502030303020204" pitchFamily="34" charset="0"/>
              </a:rPr>
              <a:t>confiará por sí mismo en el Salvador, y así volverá a nacer por medio de la fe en Cristo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l="7407"/>
          <a:stretch/>
        </p:blipFill>
        <p:spPr>
          <a:xfrm>
            <a:off x="5333999" y="1757008"/>
            <a:ext cx="3810001" cy="5100992"/>
          </a:xfrm>
          <a:prstGeom prst="rect">
            <a:avLst/>
          </a:prstGeom>
        </p:spPr>
      </p:pic>
    </p:spTree>
    <p:extLst>
      <p:ext uri="{BB962C8B-B14F-4D97-AF65-F5344CB8AC3E}">
        <p14:creationId xmlns:p14="http://schemas.microsoft.com/office/powerpoint/2010/main" val="3685299898"/>
      </p:ext>
    </p:extLst>
  </p:cSld>
  <p:clrMapOvr>
    <a:masterClrMapping/>
  </p:clrMapOvr>
  <p:transition>
    <p:fade thruBlk="1"/>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Ser religioso no es suficiente.</a:t>
            </a:r>
          </a:p>
          <a:p>
            <a:pPr lvl="1"/>
            <a:r>
              <a:rPr lang="es-PR" sz="2800" dirty="0" smtClean="0">
                <a:latin typeface="Candara" pitchFamily="34" charset="0"/>
                <a:cs typeface="Calibri" pitchFamily="34" charset="0"/>
              </a:rPr>
              <a:t>Muchos piensan que ser una persona religiosa es suficiente para tener la salvación.</a:t>
            </a:r>
          </a:p>
          <a:p>
            <a:pPr lvl="1"/>
            <a:r>
              <a:rPr lang="es-PR" dirty="0" smtClean="0">
                <a:latin typeface="Candara" pitchFamily="34" charset="0"/>
                <a:cs typeface="Calibri" pitchFamily="34" charset="0"/>
              </a:rPr>
              <a:t>Confrontemos a casa miembro y asistente a nuestras iglesias como Jesús confrontó a Nicodemo: “es necesario nacer de nuevo” para ser salvo.</a:t>
            </a:r>
            <a:endParaRPr lang="es-PR" sz="2800"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781800" y="0"/>
            <a:ext cx="2362200" cy="1767807"/>
          </a:xfrm>
          <a:prstGeom prst="rect">
            <a:avLst/>
          </a:prstGeom>
        </p:spPr>
      </p:pic>
    </p:spTree>
    <p:extLst>
      <p:ext uri="{BB962C8B-B14F-4D97-AF65-F5344CB8AC3E}">
        <p14:creationId xmlns:p14="http://schemas.microsoft.com/office/powerpoint/2010/main" val="1194858381"/>
      </p:ext>
    </p:extLst>
  </p:cSld>
  <p:clrMapOvr>
    <a:masterClrMapping/>
  </p:clrMapOvr>
  <p:transition>
    <p:fade thruBlk="1"/>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Disfrutando de la vida eterna.</a:t>
            </a:r>
          </a:p>
          <a:p>
            <a:pPr lvl="1"/>
            <a:r>
              <a:rPr lang="es-PR" sz="2800" dirty="0" smtClean="0">
                <a:latin typeface="Candara" pitchFamily="34" charset="0"/>
                <a:cs typeface="Calibri" pitchFamily="34" charset="0"/>
              </a:rPr>
              <a:t>Desde el mismo momento que aceptamos a Cristo comenzamos a gozar de la vida eterna.</a:t>
            </a:r>
          </a:p>
          <a:p>
            <a:pPr lvl="1"/>
            <a:r>
              <a:rPr lang="es-PR" dirty="0" smtClean="0">
                <a:latin typeface="Candara" pitchFamily="34" charset="0"/>
                <a:cs typeface="Calibri" pitchFamily="34" charset="0"/>
              </a:rPr>
              <a:t>No tenemos que esperar hasta llegar a la eternidad.</a:t>
            </a:r>
            <a:endParaRPr lang="es-PR" sz="2800"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781800" y="0"/>
            <a:ext cx="2362200" cy="1767807"/>
          </a:xfrm>
          <a:prstGeom prst="rect">
            <a:avLst/>
          </a:prstGeom>
        </p:spPr>
      </p:pic>
    </p:spTree>
    <p:extLst>
      <p:ext uri="{BB962C8B-B14F-4D97-AF65-F5344CB8AC3E}">
        <p14:creationId xmlns:p14="http://schemas.microsoft.com/office/powerpoint/2010/main" val="836873134"/>
      </p:ext>
    </p:extLst>
  </p:cSld>
  <p:clrMapOvr>
    <a:masterClrMapping/>
  </p:clrMapOvr>
  <p:transition>
    <p:fade thruBlk="1"/>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Solamente Dios es soberano.</a:t>
            </a:r>
          </a:p>
          <a:p>
            <a:pPr lvl="1"/>
            <a:r>
              <a:rPr lang="es-PR" dirty="0" smtClean="0">
                <a:latin typeface="Candara" pitchFamily="34" charset="0"/>
                <a:cs typeface="Calibri" pitchFamily="34" charset="0"/>
              </a:rPr>
              <a:t>Hay la tendencia de presentar un evangelio que se basa en las decisiones del ser humano, poniendo a un lado la gracia de Dios.</a:t>
            </a:r>
          </a:p>
          <a:p>
            <a:pPr lvl="1"/>
            <a:r>
              <a:rPr lang="es-PR" dirty="0" smtClean="0">
                <a:latin typeface="Candara" pitchFamily="34" charset="0"/>
                <a:cs typeface="Calibri" pitchFamily="34" charset="0"/>
              </a:rPr>
              <a:t>El mensaje evangelístico debe ser tomado como un mensaje de gracia, para que sea el Espíritu Santo el que obre, de acuerdo con su soberanía.</a:t>
            </a:r>
            <a:endParaRPr lang="es-PR"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781800" y="0"/>
            <a:ext cx="2362200" cy="1767807"/>
          </a:xfrm>
          <a:prstGeom prst="rect">
            <a:avLst/>
          </a:prstGeom>
        </p:spPr>
      </p:pic>
    </p:spTree>
    <p:extLst>
      <p:ext uri="{BB962C8B-B14F-4D97-AF65-F5344CB8AC3E}">
        <p14:creationId xmlns:p14="http://schemas.microsoft.com/office/powerpoint/2010/main" val="62988967"/>
      </p:ext>
    </p:extLst>
  </p:cSld>
  <p:clrMapOvr>
    <a:masterClrMapping/>
  </p:clrMapOvr>
  <p:transition>
    <p:fade thruBlk="1"/>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78</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fontScale="850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Walvoord</a:t>
            </a:r>
            <a:r>
              <a:rPr lang="es-PR" sz="1400" dirty="0" smtClean="0">
                <a:latin typeface="Candara" pitchFamily="34" charset="0"/>
                <a:cs typeface="Calibri" pitchFamily="34" charset="0"/>
              </a:rPr>
              <a:t>, J. F., &amp; </a:t>
            </a:r>
            <a:r>
              <a:rPr lang="es-PR" sz="1400" dirty="0" err="1" smtClean="0">
                <a:latin typeface="Candara" pitchFamily="34" charset="0"/>
                <a:cs typeface="Calibri" pitchFamily="34" charset="0"/>
              </a:rPr>
              <a:t>Zuck</a:t>
            </a:r>
            <a:r>
              <a:rPr lang="es-PR" sz="1400" dirty="0" smtClean="0">
                <a:latin typeface="Candara" pitchFamily="34" charset="0"/>
                <a:cs typeface="Calibri" pitchFamily="34" charset="0"/>
              </a:rPr>
              <a:t>, R. B. (1996). El conocimiento </a:t>
            </a:r>
            <a:r>
              <a:rPr lang="es-PR" sz="1400" dirty="0" err="1" smtClean="0">
                <a:latin typeface="Candara" pitchFamily="34" charset="0"/>
                <a:cs typeface="Calibri" pitchFamily="34" charset="0"/>
              </a:rPr>
              <a:t>bíblico</a:t>
            </a:r>
            <a:r>
              <a:rPr lang="es-PR" sz="1400" dirty="0" smtClean="0">
                <a:latin typeface="Candara" pitchFamily="34" charset="0"/>
                <a:cs typeface="Calibri" pitchFamily="34" charset="0"/>
              </a:rPr>
              <a:t>, un comentario expositivo: Antiguo Testamento, tomo 1: </a:t>
            </a:r>
            <a:r>
              <a:rPr lang="es-PR" sz="1400" dirty="0" err="1" smtClean="0">
                <a:latin typeface="Candara" pitchFamily="34" charset="0"/>
                <a:cs typeface="Calibri" pitchFamily="34" charset="0"/>
              </a:rPr>
              <a:t>Génesis-Números</a:t>
            </a:r>
            <a:r>
              <a:rPr lang="es-PR" sz="1400" dirty="0" smtClean="0">
                <a:latin typeface="Candara" pitchFamily="34" charset="0"/>
                <a:cs typeface="Calibri" pitchFamily="34" charset="0"/>
              </a:rPr>
              <a:t> (125). Puebla,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A.C.</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smtClean="0">
                <a:latin typeface="Candara" pitchFamily="34" charset="0"/>
                <a:cs typeface="Calibri" pitchFamily="34" charset="0"/>
              </a:rPr>
              <a:t> </a:t>
            </a:r>
            <a:r>
              <a:rPr lang="es-PR" sz="1400" dirty="0">
                <a:latin typeface="Candara" pitchFamily="34" charset="0"/>
                <a:cs typeface="Calibri" pitchFamily="34" charset="0"/>
              </a:rPr>
              <a:t> </a:t>
            </a:r>
            <a:r>
              <a:rPr lang="es-PR" sz="1400" dirty="0" err="1">
                <a:latin typeface="Candara" pitchFamily="34" charset="0"/>
                <a:cs typeface="Calibri" pitchFamily="34" charset="0"/>
              </a:rPr>
              <a:t>Platt</a:t>
            </a:r>
            <a:r>
              <a:rPr lang="es-PR" sz="1400" dirty="0">
                <a:latin typeface="Candara" pitchFamily="34" charset="0"/>
                <a:cs typeface="Calibri" pitchFamily="34" charset="0"/>
              </a:rPr>
              <a:t>, Alberto T. Estudios </a:t>
            </a:r>
            <a:r>
              <a:rPr lang="es-PR" sz="1400" dirty="0" err="1">
                <a:latin typeface="Candara" pitchFamily="34" charset="0"/>
                <a:cs typeface="Calibri" pitchFamily="34" charset="0"/>
              </a:rPr>
              <a:t>Bı́blicos</a:t>
            </a:r>
            <a:r>
              <a:rPr lang="es-PR" sz="1400" dirty="0">
                <a:latin typeface="Candara" pitchFamily="34" charset="0"/>
                <a:cs typeface="Calibri" pitchFamily="34" charset="0"/>
              </a:rPr>
              <a:t> ELA: Para que </a:t>
            </a:r>
            <a:r>
              <a:rPr lang="es-PR" sz="1400" dirty="0" err="1">
                <a:latin typeface="Candara" pitchFamily="34" charset="0"/>
                <a:cs typeface="Calibri" pitchFamily="34" charset="0"/>
              </a:rPr>
              <a:t>creáis</a:t>
            </a:r>
            <a:r>
              <a:rPr lang="es-PR" sz="1400" dirty="0">
                <a:latin typeface="Candara" pitchFamily="34" charset="0"/>
                <a:cs typeface="Calibri" pitchFamily="34" charset="0"/>
              </a:rPr>
              <a:t> (Juan). Puebla, Pue., </a:t>
            </a:r>
            <a:r>
              <a:rPr lang="es-PR" sz="1400" dirty="0" err="1">
                <a:latin typeface="Candara" pitchFamily="34" charset="0"/>
                <a:cs typeface="Calibri" pitchFamily="34" charset="0"/>
              </a:rPr>
              <a:t>México</a:t>
            </a:r>
            <a:r>
              <a:rPr lang="es-PR" sz="1400" dirty="0">
                <a:latin typeface="Candara" pitchFamily="34" charset="0"/>
                <a:cs typeface="Calibri" pitchFamily="34" charset="0"/>
              </a:rPr>
              <a:t>: Ediciones Las </a:t>
            </a:r>
            <a:r>
              <a:rPr lang="es-PR" sz="1400" dirty="0" err="1">
                <a:latin typeface="Candara" pitchFamily="34" charset="0"/>
                <a:cs typeface="Calibri" pitchFamily="34" charset="0"/>
              </a:rPr>
              <a:t>Américas</a:t>
            </a:r>
            <a:r>
              <a:rPr lang="es-PR" sz="1400" dirty="0">
                <a:latin typeface="Candara" pitchFamily="34" charset="0"/>
                <a:cs typeface="Calibri" pitchFamily="34" charset="0"/>
              </a:rPr>
              <a:t>, A. C., 1995.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http://www.dsmedia.org/resources/illustrations/sweet-publishing/john</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78</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2305" t="2945" r="5447" b="2851"/>
          <a:stretch/>
        </p:blipFill>
        <p:spPr>
          <a:xfrm>
            <a:off x="0" y="-4810"/>
            <a:ext cx="9144000" cy="6875691"/>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79</a:t>
            </a:fld>
            <a:endParaRPr lang="en-US"/>
          </a:p>
        </p:txBody>
      </p:sp>
      <p:sp>
        <p:nvSpPr>
          <p:cNvPr id="238596" name="Rectangle 4"/>
          <p:cNvSpPr>
            <a:spLocks noGrp="1" noChangeArrowheads="1"/>
          </p:cNvSpPr>
          <p:nvPr>
            <p:ph type="body" sz="half" idx="4294967295"/>
          </p:nvPr>
        </p:nvSpPr>
        <p:spPr>
          <a:xfrm>
            <a:off x="370505" y="1143000"/>
            <a:ext cx="8402990" cy="4419600"/>
          </a:xfrm>
          <a:solidFill>
            <a:schemeClr val="tx1">
              <a:alpha val="44000"/>
            </a:schemeClr>
          </a:solidFill>
          <a:ln/>
          <a:effectLst>
            <a:softEdge rad="127000"/>
          </a:effectLst>
        </p:spPr>
        <p:txBody>
          <a:bodyPr anchor="ctr"/>
          <a:lstStyle/>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6</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 Comenzando en Galilea Estudio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18: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Jesús, El Agua de Vida</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(Juan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4.1-42)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4 </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febrero </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de 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a:effectLst>
                  <a:outerShdw blurRad="38100" dist="38100" dir="2700000" algn="tl">
                    <a:srgbClr val="000000">
                      <a:alpha val="43137"/>
                    </a:srgbClr>
                  </a:outerShdw>
                </a:effectLst>
                <a:latin typeface="Candara" pitchFamily="34" charset="0"/>
              </a:rPr>
              <a:t>La Biblia Libro por Libro, CBP</a:t>
            </a:r>
            <a:r>
              <a:rPr lang="en-US" i="1" baseline="30000">
                <a:effectLst>
                  <a:outerShdw blurRad="38100" dist="38100" dir="2700000" algn="tl">
                    <a:srgbClr val="000000">
                      <a:alpha val="43137"/>
                    </a:srgbClr>
                  </a:outerShdw>
                </a:effectLst>
                <a:latin typeface="Candara" pitchFamily="34" charset="0"/>
              </a:rPr>
              <a:t>®</a:t>
            </a:r>
            <a:endParaRPr lang="en-US">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86200"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397462" y="-4809"/>
            <a:ext cx="3746538" cy="707886"/>
          </a:xfrm>
          <a:prstGeom prst="rect">
            <a:avLst/>
          </a:prstGeom>
          <a:noFill/>
        </p:spPr>
        <p:txBody>
          <a:bodyPr wrap="none" rtlCol="0">
            <a:spAutoFit/>
          </a:bodyPr>
          <a:lstStyle/>
          <a:p>
            <a:r>
              <a:rPr lang="en-US" sz="4000" dirty="0" err="1">
                <a:solidFill>
                  <a:schemeClr val="bg1"/>
                </a:solidFill>
                <a:effectLst>
                  <a:outerShdw blurRad="38100" dist="38100" dir="2700000" algn="tl">
                    <a:srgbClr val="000000">
                      <a:alpha val="43137"/>
                    </a:srgbClr>
                  </a:outerShdw>
                </a:effectLst>
                <a:latin typeface="Candara" pitchFamily="34" charset="0"/>
                <a:cs typeface="+mn-cs"/>
              </a:rPr>
              <a:t>Próximo</a:t>
            </a:r>
            <a:r>
              <a:rPr lang="en-US" sz="4000" dirty="0">
                <a:solidFill>
                  <a:schemeClr val="bg1"/>
                </a:solidFill>
                <a:effectLst>
                  <a:outerShdw blurRad="38100" dist="38100" dir="2700000" algn="tl">
                    <a:srgbClr val="000000">
                      <a:alpha val="43137"/>
                    </a:srgbClr>
                  </a:outerShdw>
                </a:effectLst>
                <a:latin typeface="Candara" pitchFamily="34" charset="0"/>
                <a:cs typeface="+mn-cs"/>
              </a:rPr>
              <a:t> </a:t>
            </a:r>
            <a:r>
              <a:rPr lang="en-US" sz="4000" dirty="0" err="1">
                <a:solidFill>
                  <a:schemeClr val="bg1"/>
                </a:solidFill>
                <a:effectLst>
                  <a:outerShdw blurRad="38100" dist="38100" dir="2700000" algn="tl">
                    <a:srgbClr val="000000">
                      <a:alpha val="43137"/>
                    </a:srgbClr>
                  </a:outerShdw>
                </a:effectLst>
                <a:latin typeface="Candara" pitchFamily="34" charset="0"/>
                <a:cs typeface="+mn-cs"/>
              </a:rPr>
              <a:t>Estudio</a:t>
            </a:r>
            <a:endParaRPr lang="en-US" sz="4000" dirty="0">
              <a:solidFill>
                <a:schemeClr val="bg1"/>
              </a:solidFill>
              <a:effectLst>
                <a:outerShdw blurRad="38100" dist="38100" dir="2700000" algn="tl">
                  <a:srgbClr val="000000">
                    <a:alpha val="43137"/>
                  </a:srgbClr>
                </a:outerShdw>
              </a:effectLst>
              <a:latin typeface="Candara" pitchFamily="34" charset="0"/>
              <a:cs typeface="+mn-cs"/>
            </a:endParaRPr>
          </a:p>
        </p:txBody>
      </p:sp>
    </p:spTree>
    <p:extLst>
      <p:ext uri="{BB962C8B-B14F-4D97-AF65-F5344CB8AC3E}">
        <p14:creationId xmlns:p14="http://schemas.microsoft.com/office/powerpoint/2010/main" val="416075825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85000" lnSpcReduction="10000"/>
          </a:bodyPr>
          <a:lstStyle/>
          <a:p>
            <a:r>
              <a:rPr lang="es-PR" dirty="0">
                <a:solidFill>
                  <a:srgbClr val="FF0000"/>
                </a:solidFill>
                <a:latin typeface="Candara" panose="020E0502030303020204" pitchFamily="34" charset="0"/>
              </a:rPr>
              <a:t>3:1</a:t>
            </a:r>
            <a:r>
              <a:rPr lang="es-PR" dirty="0">
                <a:latin typeface="Candara" panose="020E0502030303020204" pitchFamily="34" charset="0"/>
              </a:rPr>
              <a:t> La historia de Nicodemo contrasta con lo que acaba de contarse. </a:t>
            </a:r>
            <a:endParaRPr lang="es-PR" dirty="0" smtClean="0">
              <a:latin typeface="Candara" panose="020E0502030303020204" pitchFamily="34" charset="0"/>
            </a:endParaRPr>
          </a:p>
          <a:p>
            <a:r>
              <a:rPr lang="es-PR" dirty="0" smtClean="0">
                <a:latin typeface="Candara" panose="020E0502030303020204" pitchFamily="34" charset="0"/>
              </a:rPr>
              <a:t>Muchos </a:t>
            </a:r>
            <a:r>
              <a:rPr lang="es-PR" dirty="0">
                <a:latin typeface="Candara" panose="020E0502030303020204" pitchFamily="34" charset="0"/>
              </a:rPr>
              <a:t>de los judíos en Jerusalén habían profesado creer en el Señor, pero él sabía que la fe de ellos no era genuina. </a:t>
            </a:r>
            <a:endParaRPr lang="es-PR" dirty="0" smtClean="0">
              <a:latin typeface="Candara" panose="020E0502030303020204" pitchFamily="34" charset="0"/>
            </a:endParaRPr>
          </a:p>
          <a:p>
            <a:r>
              <a:rPr lang="es-PR" dirty="0" smtClean="0">
                <a:latin typeface="Candara" panose="020E0502030303020204" pitchFamily="34" charset="0"/>
              </a:rPr>
              <a:t>Nicodemo </a:t>
            </a:r>
            <a:r>
              <a:rPr lang="es-PR" dirty="0">
                <a:latin typeface="Candara" panose="020E0502030303020204" pitchFamily="34" charset="0"/>
              </a:rPr>
              <a:t>era una excepción.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Señor reconoció en él un verdadero deseo de conocer la verdad. </a:t>
            </a:r>
            <a:endParaRPr lang="es-PR" i="1"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saturation sat="135000"/>
                    </a14:imgEffect>
                    <a14:imgEffect>
                      <a14:brightnessContrast contrast="20000"/>
                    </a14:imgEffect>
                  </a14:imgLayer>
                </a14:imgProps>
              </a:ext>
              <a:ext uri="{28A0092B-C50C-407E-A947-70E740481C1C}">
                <a14:useLocalDpi xmlns:a14="http://schemas.microsoft.com/office/drawing/2010/main"/>
              </a:ext>
            </a:extLst>
          </a:blip>
          <a:srcRect l="17950" r="29556"/>
          <a:stretch/>
        </p:blipFill>
        <p:spPr>
          <a:xfrm>
            <a:off x="5410200" y="1752600"/>
            <a:ext cx="3733800" cy="5105400"/>
          </a:xfrm>
          <a:prstGeom prst="rect">
            <a:avLst/>
          </a:prstGeom>
        </p:spPr>
      </p:pic>
    </p:spTree>
    <p:extLst>
      <p:ext uri="{BB962C8B-B14F-4D97-AF65-F5344CB8AC3E}">
        <p14:creationId xmlns:p14="http://schemas.microsoft.com/office/powerpoint/2010/main" val="2248666617"/>
      </p:ext>
    </p:extLst>
  </p:cSld>
  <p:clrMapOvr>
    <a:masterClrMapping/>
  </p:clrMapOvr>
  <p:transition>
    <p:fade thruBlk="1"/>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80</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visitante singular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3.1-8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77500" lnSpcReduction="20000"/>
          </a:bodyPr>
          <a:lstStyle/>
          <a:p>
            <a:r>
              <a:rPr lang="es-PR" dirty="0">
                <a:solidFill>
                  <a:srgbClr val="FF0000"/>
                </a:solidFill>
                <a:latin typeface="Candara" panose="020E0502030303020204" pitchFamily="34" charset="0"/>
              </a:rPr>
              <a:t>3:2</a:t>
            </a:r>
            <a:r>
              <a:rPr lang="es-PR" dirty="0">
                <a:latin typeface="Candara" panose="020E0502030303020204" pitchFamily="34" charset="0"/>
              </a:rPr>
              <a:t> La Biblia no dice por qué Nicodemo vino a Jesús de noche.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explicación más evidente es que se habría sentido azorado que le viesen ir a Jesús, por cuanto el Señor no había sido en absoluto aceptado por la mayoría del pueblo judío. </a:t>
            </a:r>
            <a:endParaRPr lang="es-PR" dirty="0" smtClean="0">
              <a:latin typeface="Candara" panose="020E0502030303020204" pitchFamily="34" charset="0"/>
            </a:endParaRPr>
          </a:p>
          <a:p>
            <a:r>
              <a:rPr lang="es-PR" dirty="0" smtClean="0">
                <a:latin typeface="Candara" panose="020E0502030303020204" pitchFamily="34" charset="0"/>
              </a:rPr>
              <a:t>Sin </a:t>
            </a:r>
            <a:r>
              <a:rPr lang="es-PR" dirty="0">
                <a:latin typeface="Candara" panose="020E0502030303020204" pitchFamily="34" charset="0"/>
              </a:rPr>
              <a:t>embargo, acudió a Jesús. </a:t>
            </a:r>
            <a:endParaRPr lang="es-PR" dirty="0" smtClean="0">
              <a:latin typeface="Candara" panose="020E0502030303020204" pitchFamily="34" charset="0"/>
            </a:endParaRPr>
          </a:p>
          <a:p>
            <a:r>
              <a:rPr lang="es-PR" dirty="0" smtClean="0">
                <a:latin typeface="Candara" panose="020E0502030303020204" pitchFamily="34" charset="0"/>
              </a:rPr>
              <a:t>Nicodemo </a:t>
            </a:r>
            <a:r>
              <a:rPr lang="es-PR" dirty="0">
                <a:latin typeface="Candara" panose="020E0502030303020204" pitchFamily="34" charset="0"/>
              </a:rPr>
              <a:t>reconoció que el Señor era un maestro enviado por Dios, por cuanto nadie podría hacer tales milagros sin la ayuda directa de Dios.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saturation sat="135000"/>
                    </a14:imgEffect>
                    <a14:imgEffect>
                      <a14:brightnessContrast contrast="20000"/>
                    </a14:imgEffect>
                  </a14:imgLayer>
                </a14:imgProps>
              </a:ext>
              <a:ext uri="{28A0092B-C50C-407E-A947-70E740481C1C}">
                <a14:useLocalDpi xmlns:a14="http://schemas.microsoft.com/office/drawing/2010/main"/>
              </a:ext>
            </a:extLst>
          </a:blip>
          <a:srcRect l="17950" r="29556"/>
          <a:stretch/>
        </p:blipFill>
        <p:spPr>
          <a:xfrm>
            <a:off x="5410200" y="1752600"/>
            <a:ext cx="3733800" cy="5105400"/>
          </a:xfrm>
          <a:prstGeom prst="rect">
            <a:avLst/>
          </a:prstGeom>
        </p:spPr>
      </p:pic>
    </p:spTree>
    <p:extLst>
      <p:ext uri="{BB962C8B-B14F-4D97-AF65-F5344CB8AC3E}">
        <p14:creationId xmlns:p14="http://schemas.microsoft.com/office/powerpoint/2010/main" val="3503261667"/>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83331</TotalTime>
  <Words>5072</Words>
  <Application>Microsoft Office PowerPoint</Application>
  <PresentationFormat>On-screen Show (4:3)</PresentationFormat>
  <Paragraphs>599</Paragraphs>
  <Slides>80</Slides>
  <Notes>80</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80</vt:i4>
      </vt:variant>
    </vt:vector>
  </HeadingPairs>
  <TitlesOfParts>
    <vt:vector size="91" baseType="lpstr">
      <vt:lpstr>Arial</vt:lpstr>
      <vt:lpstr>Calibri</vt:lpstr>
      <vt:lpstr>Candara</vt:lpstr>
      <vt:lpstr>Tahoma</vt:lpstr>
      <vt:lpstr>Wingdings</vt:lpstr>
      <vt:lpstr>Blends</vt:lpstr>
      <vt:lpstr>2_Blends</vt:lpstr>
      <vt:lpstr>3_Blends</vt:lpstr>
      <vt:lpstr>8_Blends</vt:lpstr>
      <vt:lpstr>64_Blends</vt:lpstr>
      <vt:lpstr>4_Blends</vt:lpstr>
      <vt:lpstr>PowerPoint Presentation</vt:lpstr>
      <vt:lpstr>Contexto</vt:lpstr>
      <vt:lpstr>Versículo Clave:</vt:lpstr>
      <vt:lpstr>Bosquejo de Estudio</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Un visitante singular Juan 3.1-8</vt:lpstr>
      <vt:lpstr>La importancia y naturaleza del nuevo nacimiento  Juan 3.9-15</vt:lpstr>
      <vt:lpstr>La importancia y naturaleza del nuevo nacimiento  Juan 3.9-15</vt:lpstr>
      <vt:lpstr>La importancia y naturaleza del nuevo nacimiento  Juan 3.9-15</vt:lpstr>
      <vt:lpstr>La importancia y naturaleza del nuevo nacimiento  Juan 3.9-15</vt:lpstr>
      <vt:lpstr>La importancia y naturaleza del nuevo nacimiento  Juan 3.9-15</vt:lpstr>
      <vt:lpstr>La importancia y naturaleza del nuevo nacimiento  Juan 3.9-15</vt:lpstr>
      <vt:lpstr>La importancia y naturaleza del nuevo nacimiento  Juan 3.9-15</vt:lpstr>
      <vt:lpstr>La importancia y naturaleza del nuevo nacimiento  Juan 3.9-15</vt:lpstr>
      <vt:lpstr>La importancia y naturaleza del nuevo nacimiento  Juan 3.9-15</vt:lpstr>
      <vt:lpstr>La importancia y naturaleza del nuevo nacimiento  Juan 3.9-15</vt:lpstr>
      <vt:lpstr>La importancia y naturaleza del nuevo nacimiento  Juan 3.9-15</vt:lpstr>
      <vt:lpstr>La importancia y naturaleza del nuevo nacimiento  Juan 3.9-15</vt:lpstr>
      <vt:lpstr>La importancia y naturaleza del nuevo nacimiento  Juan 3.9-15</vt:lpstr>
      <vt:lpstr>La importancia y naturaleza del nuevo nacimiento  Juan 3.9-15</vt:lpstr>
      <vt:lpstr>La importancia y naturaleza del nuevo nacimiento  Juan 3.9-15</vt:lpstr>
      <vt:lpstr>La importancia y naturaleza del nuevo nacimiento  Juan 3.9-15</vt:lpstr>
      <vt:lpstr>La importancia y naturaleza del nuevo nacimiento  Juan 3.9-15</vt:lpstr>
      <vt:lpstr>El Hijo: medio de salvación Juan 3.16-21</vt:lpstr>
      <vt:lpstr>El Hijo: medio de salvación Juan 3.16-21</vt:lpstr>
      <vt:lpstr>El Hijo: medio de salvación Juan 3.16-21</vt:lpstr>
      <vt:lpstr>El Hijo: medio de salvación Juan 3.16-21</vt:lpstr>
      <vt:lpstr>El Hijo: medio de salvación Juan 3.16-21</vt:lpstr>
      <vt:lpstr>El Hijo: medio de salvación Juan 3.16-21</vt:lpstr>
      <vt:lpstr>El Hijo: medio de salvación Juan 3.16-21</vt:lpstr>
      <vt:lpstr>El Hijo: medio de salvación Juan 3.16-21</vt:lpstr>
      <vt:lpstr>El Hijo: medio de salvación Juan 3.16-21</vt:lpstr>
      <vt:lpstr>El Hijo: medio de salvación Juan 3.16-21</vt:lpstr>
      <vt:lpstr>El Hijo: medio de salvación Juan 3.16-21</vt:lpstr>
      <vt:lpstr>El Hijo: medio de salvación Juan 3.16-21</vt:lpstr>
      <vt:lpstr>El Hijo: medio de salvación Juan 3.16-21</vt:lpstr>
      <vt:lpstr>El Hijo: medio de salvación Juan 3.16-21</vt:lpstr>
      <vt:lpstr>El Hijo: medio de salvación Juan 3.16-21</vt:lpstr>
      <vt:lpstr>El Hijo: medio de salvación Juan 3.16-21</vt:lpstr>
      <vt:lpstr>El Hijo: medio de salvación Juan 3.16-21</vt:lpstr>
      <vt:lpstr>El Hijo: medio de salvación Juan 3.16-21</vt:lpstr>
      <vt:lpstr>El Hijo: medio de salvación Juan 3.16-21</vt:lpstr>
      <vt:lpstr>El Hijo: medio de salvación Juan 3.16-21</vt:lpstr>
      <vt:lpstr>El Hijo: medio de salvación Juan 3.16-21</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Juan</dc:title>
  <dc:creator>Tito Ortega</dc:creator>
  <cp:lastModifiedBy>Tito Ortega</cp:lastModifiedBy>
  <cp:revision>7235</cp:revision>
  <cp:lastPrinted>2012-10-30T21:37:29Z</cp:lastPrinted>
  <dcterms:created xsi:type="dcterms:W3CDTF">2007-01-24T21:53:34Z</dcterms:created>
  <dcterms:modified xsi:type="dcterms:W3CDTF">2014-01-28T02:56:07Z</dcterms:modified>
</cp:coreProperties>
</file>