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Lst>
  <p:notesMasterIdLst>
    <p:notesMasterId r:id="rId106"/>
  </p:notesMasterIdLst>
  <p:handoutMasterIdLst>
    <p:handoutMasterId r:id="rId107"/>
  </p:handoutMasterIdLst>
  <p:sldIdLst>
    <p:sldId id="2767" r:id="rId7"/>
    <p:sldId id="565" r:id="rId8"/>
    <p:sldId id="566" r:id="rId9"/>
    <p:sldId id="571" r:id="rId10"/>
    <p:sldId id="2182" r:id="rId11"/>
    <p:sldId id="3041" r:id="rId12"/>
    <p:sldId id="3286" r:id="rId13"/>
    <p:sldId id="3288" r:id="rId14"/>
    <p:sldId id="3287" r:id="rId15"/>
    <p:sldId id="3289" r:id="rId16"/>
    <p:sldId id="3290" r:id="rId17"/>
    <p:sldId id="3291" r:id="rId18"/>
    <p:sldId id="3292" r:id="rId19"/>
    <p:sldId id="3293" r:id="rId20"/>
    <p:sldId id="3294" r:id="rId21"/>
    <p:sldId id="3295" r:id="rId22"/>
    <p:sldId id="3296" r:id="rId23"/>
    <p:sldId id="3297" r:id="rId24"/>
    <p:sldId id="3298" r:id="rId25"/>
    <p:sldId id="3299" r:id="rId26"/>
    <p:sldId id="3300" r:id="rId27"/>
    <p:sldId id="3364" r:id="rId28"/>
    <p:sldId id="3301" r:id="rId29"/>
    <p:sldId id="3302" r:id="rId30"/>
    <p:sldId id="3303" r:id="rId31"/>
    <p:sldId id="3304" r:id="rId32"/>
    <p:sldId id="3305" r:id="rId33"/>
    <p:sldId id="3306" r:id="rId34"/>
    <p:sldId id="3308" r:id="rId35"/>
    <p:sldId id="3307" r:id="rId36"/>
    <p:sldId id="3309" r:id="rId37"/>
    <p:sldId id="3310" r:id="rId38"/>
    <p:sldId id="3311" r:id="rId39"/>
    <p:sldId id="3043" r:id="rId40"/>
    <p:sldId id="3044" r:id="rId41"/>
    <p:sldId id="3312" r:id="rId42"/>
    <p:sldId id="3282" r:id="rId43"/>
    <p:sldId id="3313" r:id="rId44"/>
    <p:sldId id="3314" r:id="rId45"/>
    <p:sldId id="3315" r:id="rId46"/>
    <p:sldId id="3316" r:id="rId47"/>
    <p:sldId id="3317" r:id="rId48"/>
    <p:sldId id="3318" r:id="rId49"/>
    <p:sldId id="3319" r:id="rId50"/>
    <p:sldId id="3320" r:id="rId51"/>
    <p:sldId id="3321" r:id="rId52"/>
    <p:sldId id="3322" r:id="rId53"/>
    <p:sldId id="3323" r:id="rId54"/>
    <p:sldId id="3324" r:id="rId55"/>
    <p:sldId id="3325" r:id="rId56"/>
    <p:sldId id="3326" r:id="rId57"/>
    <p:sldId id="3327" r:id="rId58"/>
    <p:sldId id="3328" r:id="rId59"/>
    <p:sldId id="3329" r:id="rId60"/>
    <p:sldId id="3330" r:id="rId61"/>
    <p:sldId id="3331" r:id="rId62"/>
    <p:sldId id="3145" r:id="rId63"/>
    <p:sldId id="3146" r:id="rId64"/>
    <p:sldId id="3283" r:id="rId65"/>
    <p:sldId id="3284" r:id="rId66"/>
    <p:sldId id="3333" r:id="rId67"/>
    <p:sldId id="3334" r:id="rId68"/>
    <p:sldId id="3335" r:id="rId69"/>
    <p:sldId id="3336" r:id="rId70"/>
    <p:sldId id="3337" r:id="rId71"/>
    <p:sldId id="3338" r:id="rId72"/>
    <p:sldId id="3339" r:id="rId73"/>
    <p:sldId id="3340" r:id="rId74"/>
    <p:sldId id="3341" r:id="rId75"/>
    <p:sldId id="3343" r:id="rId76"/>
    <p:sldId id="3342" r:id="rId77"/>
    <p:sldId id="3345" r:id="rId78"/>
    <p:sldId id="3222" r:id="rId79"/>
    <p:sldId id="3223" r:id="rId80"/>
    <p:sldId id="3285" r:id="rId81"/>
    <p:sldId id="3346" r:id="rId82"/>
    <p:sldId id="3347" r:id="rId83"/>
    <p:sldId id="3348" r:id="rId84"/>
    <p:sldId id="3349" r:id="rId85"/>
    <p:sldId id="3350" r:id="rId86"/>
    <p:sldId id="3351" r:id="rId87"/>
    <p:sldId id="3352" r:id="rId88"/>
    <p:sldId id="3353" r:id="rId89"/>
    <p:sldId id="3354" r:id="rId90"/>
    <p:sldId id="3355" r:id="rId91"/>
    <p:sldId id="3356" r:id="rId92"/>
    <p:sldId id="3357" r:id="rId93"/>
    <p:sldId id="3358" r:id="rId94"/>
    <p:sldId id="3359" r:id="rId95"/>
    <p:sldId id="3360" r:id="rId96"/>
    <p:sldId id="3361" r:id="rId97"/>
    <p:sldId id="3362" r:id="rId98"/>
    <p:sldId id="3363" r:id="rId99"/>
    <p:sldId id="3221" r:id="rId100"/>
    <p:sldId id="2914" r:id="rId101"/>
    <p:sldId id="3206" r:id="rId102"/>
    <p:sldId id="1391" r:id="rId103"/>
    <p:sldId id="1843" r:id="rId104"/>
    <p:sldId id="627" r:id="rId10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2602"/>
    <a:srgbClr val="848484"/>
    <a:srgbClr val="FF66FF"/>
    <a:srgbClr val="FFFF00"/>
    <a:srgbClr val="CC9900"/>
    <a:srgbClr val="996633"/>
    <a:srgbClr val="D5DDA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235" autoAdjust="0"/>
    <p:restoredTop sz="94533" autoAdjust="0"/>
  </p:normalViewPr>
  <p:slideViewPr>
    <p:cSldViewPr>
      <p:cViewPr varScale="1">
        <p:scale>
          <a:sx n="116" d="100"/>
          <a:sy n="116" d="100"/>
        </p:scale>
        <p:origin x="1086" y="84"/>
      </p:cViewPr>
      <p:guideLst>
        <p:guide orient="horz" pos="2160"/>
        <p:guide pos="2880"/>
      </p:guideLst>
    </p:cSldViewPr>
  </p:slideViewPr>
  <p:outlineViewPr>
    <p:cViewPr>
      <p:scale>
        <a:sx n="33" d="100"/>
        <a:sy n="33" d="100"/>
      </p:scale>
      <p:origin x="0" y="-48504"/>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07" Type="http://schemas.openxmlformats.org/officeDocument/2006/relationships/handoutMaster" Target="handoutMasters/handout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slide" Target="slides/slide81.xml"/><Relationship Id="rId102" Type="http://schemas.openxmlformats.org/officeDocument/2006/relationships/slide" Target="slides/slide96.xml"/><Relationship Id="rId110"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slide" Target="slides/slide84.xml"/><Relationship Id="rId95" Type="http://schemas.openxmlformats.org/officeDocument/2006/relationships/slide" Target="slides/slide89.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slide" Target="slides/slide87.xml"/><Relationship Id="rId98" Type="http://schemas.openxmlformats.org/officeDocument/2006/relationships/slide" Target="slides/slide9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103" Type="http://schemas.openxmlformats.org/officeDocument/2006/relationships/slide" Target="slides/slide97.xml"/><Relationship Id="rId108"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notesMaster" Target="notesMasters/notesMaster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viewProps" Target="viewProps.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2/26/2014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3140969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3980869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138877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42949670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14647118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35215459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16845929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40560583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12250825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1991329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8959545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39398523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24781537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613060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11303038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12071644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1121854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17250598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6925432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334311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26775472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2207890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1950601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39135684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9236814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16763007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21654333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22814029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3595290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859113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33267618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28017989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31070218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4479237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24801578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11464905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27477104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4765655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154676505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1659864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20228524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6936386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23998924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21533715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4082974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50660644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17433362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376726561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118405230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25050362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59</a:t>
            </a:fld>
            <a:endParaRPr lang="en-US">
              <a:solidFill>
                <a:srgbClr val="000000"/>
              </a:solidFill>
            </a:endParaRPr>
          </a:p>
        </p:txBody>
      </p:sp>
    </p:spTree>
    <p:extLst>
      <p:ext uri="{BB962C8B-B14F-4D97-AF65-F5344CB8AC3E}">
        <p14:creationId xmlns:p14="http://schemas.microsoft.com/office/powerpoint/2010/main" val="4131533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7193224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163346940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11318223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391042353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242042310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420690180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65</a:t>
            </a:fld>
            <a:endParaRPr lang="en-US">
              <a:solidFill>
                <a:srgbClr val="000000"/>
              </a:solidFill>
            </a:endParaRPr>
          </a:p>
        </p:txBody>
      </p:sp>
    </p:spTree>
    <p:extLst>
      <p:ext uri="{BB962C8B-B14F-4D97-AF65-F5344CB8AC3E}">
        <p14:creationId xmlns:p14="http://schemas.microsoft.com/office/powerpoint/2010/main" val="34657174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66</a:t>
            </a:fld>
            <a:endParaRPr lang="en-US">
              <a:solidFill>
                <a:srgbClr val="000000"/>
              </a:solidFill>
            </a:endParaRPr>
          </a:p>
        </p:txBody>
      </p:sp>
    </p:spTree>
    <p:extLst>
      <p:ext uri="{BB962C8B-B14F-4D97-AF65-F5344CB8AC3E}">
        <p14:creationId xmlns:p14="http://schemas.microsoft.com/office/powerpoint/2010/main" val="124060757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67</a:t>
            </a:fld>
            <a:endParaRPr lang="en-US">
              <a:solidFill>
                <a:srgbClr val="000000"/>
              </a:solidFill>
            </a:endParaRPr>
          </a:p>
        </p:txBody>
      </p:sp>
    </p:spTree>
    <p:extLst>
      <p:ext uri="{BB962C8B-B14F-4D97-AF65-F5344CB8AC3E}">
        <p14:creationId xmlns:p14="http://schemas.microsoft.com/office/powerpoint/2010/main" val="204563934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68</a:t>
            </a:fld>
            <a:endParaRPr lang="en-US">
              <a:solidFill>
                <a:srgbClr val="000000"/>
              </a:solidFill>
            </a:endParaRPr>
          </a:p>
        </p:txBody>
      </p:sp>
    </p:spTree>
    <p:extLst>
      <p:ext uri="{BB962C8B-B14F-4D97-AF65-F5344CB8AC3E}">
        <p14:creationId xmlns:p14="http://schemas.microsoft.com/office/powerpoint/2010/main" val="132924011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69</a:t>
            </a:fld>
            <a:endParaRPr lang="en-US">
              <a:solidFill>
                <a:srgbClr val="000000"/>
              </a:solidFill>
            </a:endParaRPr>
          </a:p>
        </p:txBody>
      </p:sp>
    </p:spTree>
    <p:extLst>
      <p:ext uri="{BB962C8B-B14F-4D97-AF65-F5344CB8AC3E}">
        <p14:creationId xmlns:p14="http://schemas.microsoft.com/office/powerpoint/2010/main" val="6327843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8815199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70</a:t>
            </a:fld>
            <a:endParaRPr lang="en-US">
              <a:solidFill>
                <a:srgbClr val="000000"/>
              </a:solidFill>
            </a:endParaRPr>
          </a:p>
        </p:txBody>
      </p:sp>
    </p:spTree>
    <p:extLst>
      <p:ext uri="{BB962C8B-B14F-4D97-AF65-F5344CB8AC3E}">
        <p14:creationId xmlns:p14="http://schemas.microsoft.com/office/powerpoint/2010/main" val="157996346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71</a:t>
            </a:fld>
            <a:endParaRPr lang="en-US">
              <a:solidFill>
                <a:srgbClr val="000000"/>
              </a:solidFill>
            </a:endParaRPr>
          </a:p>
        </p:txBody>
      </p:sp>
    </p:spTree>
    <p:extLst>
      <p:ext uri="{BB962C8B-B14F-4D97-AF65-F5344CB8AC3E}">
        <p14:creationId xmlns:p14="http://schemas.microsoft.com/office/powerpoint/2010/main" val="324800813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72</a:t>
            </a:fld>
            <a:endParaRPr lang="en-US">
              <a:solidFill>
                <a:srgbClr val="000000"/>
              </a:solidFill>
            </a:endParaRPr>
          </a:p>
        </p:txBody>
      </p:sp>
    </p:spTree>
    <p:extLst>
      <p:ext uri="{BB962C8B-B14F-4D97-AF65-F5344CB8AC3E}">
        <p14:creationId xmlns:p14="http://schemas.microsoft.com/office/powerpoint/2010/main" val="392239975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73</a:t>
            </a:fld>
            <a:endParaRPr lang="en-US">
              <a:solidFill>
                <a:srgbClr val="000000"/>
              </a:solidFill>
            </a:endParaRPr>
          </a:p>
        </p:txBody>
      </p:sp>
    </p:spTree>
    <p:extLst>
      <p:ext uri="{BB962C8B-B14F-4D97-AF65-F5344CB8AC3E}">
        <p14:creationId xmlns:p14="http://schemas.microsoft.com/office/powerpoint/2010/main" val="5601256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74</a:t>
            </a:fld>
            <a:endParaRPr lang="en-US">
              <a:solidFill>
                <a:srgbClr val="000000"/>
              </a:solidFill>
            </a:endParaRPr>
          </a:p>
        </p:txBody>
      </p:sp>
    </p:spTree>
    <p:extLst>
      <p:ext uri="{BB962C8B-B14F-4D97-AF65-F5344CB8AC3E}">
        <p14:creationId xmlns:p14="http://schemas.microsoft.com/office/powerpoint/2010/main" val="124827099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75</a:t>
            </a:fld>
            <a:endParaRPr lang="en-US">
              <a:solidFill>
                <a:srgbClr val="000000"/>
              </a:solidFill>
            </a:endParaRPr>
          </a:p>
        </p:txBody>
      </p:sp>
    </p:spTree>
    <p:extLst>
      <p:ext uri="{BB962C8B-B14F-4D97-AF65-F5344CB8AC3E}">
        <p14:creationId xmlns:p14="http://schemas.microsoft.com/office/powerpoint/2010/main" val="95642959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76</a:t>
            </a:fld>
            <a:endParaRPr lang="en-US">
              <a:solidFill>
                <a:srgbClr val="000000"/>
              </a:solidFill>
            </a:endParaRPr>
          </a:p>
        </p:txBody>
      </p:sp>
    </p:spTree>
    <p:extLst>
      <p:ext uri="{BB962C8B-B14F-4D97-AF65-F5344CB8AC3E}">
        <p14:creationId xmlns:p14="http://schemas.microsoft.com/office/powerpoint/2010/main" val="24926019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77</a:t>
            </a:fld>
            <a:endParaRPr lang="en-US">
              <a:solidFill>
                <a:srgbClr val="000000"/>
              </a:solidFill>
            </a:endParaRPr>
          </a:p>
        </p:txBody>
      </p:sp>
    </p:spTree>
    <p:extLst>
      <p:ext uri="{BB962C8B-B14F-4D97-AF65-F5344CB8AC3E}">
        <p14:creationId xmlns:p14="http://schemas.microsoft.com/office/powerpoint/2010/main" val="17469169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78</a:t>
            </a:fld>
            <a:endParaRPr lang="en-US">
              <a:solidFill>
                <a:srgbClr val="000000"/>
              </a:solidFill>
            </a:endParaRPr>
          </a:p>
        </p:txBody>
      </p:sp>
    </p:spTree>
    <p:extLst>
      <p:ext uri="{BB962C8B-B14F-4D97-AF65-F5344CB8AC3E}">
        <p14:creationId xmlns:p14="http://schemas.microsoft.com/office/powerpoint/2010/main" val="368661683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79</a:t>
            </a:fld>
            <a:endParaRPr lang="en-US">
              <a:solidFill>
                <a:srgbClr val="000000"/>
              </a:solidFill>
            </a:endParaRPr>
          </a:p>
        </p:txBody>
      </p:sp>
    </p:spTree>
    <p:extLst>
      <p:ext uri="{BB962C8B-B14F-4D97-AF65-F5344CB8AC3E}">
        <p14:creationId xmlns:p14="http://schemas.microsoft.com/office/powerpoint/2010/main" val="1412718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59507389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80</a:t>
            </a:fld>
            <a:endParaRPr lang="en-US">
              <a:solidFill>
                <a:srgbClr val="000000"/>
              </a:solidFill>
            </a:endParaRPr>
          </a:p>
        </p:txBody>
      </p:sp>
    </p:spTree>
    <p:extLst>
      <p:ext uri="{BB962C8B-B14F-4D97-AF65-F5344CB8AC3E}">
        <p14:creationId xmlns:p14="http://schemas.microsoft.com/office/powerpoint/2010/main" val="269569469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81</a:t>
            </a:fld>
            <a:endParaRPr lang="en-US">
              <a:solidFill>
                <a:srgbClr val="000000"/>
              </a:solidFill>
            </a:endParaRPr>
          </a:p>
        </p:txBody>
      </p:sp>
    </p:spTree>
    <p:extLst>
      <p:ext uri="{BB962C8B-B14F-4D97-AF65-F5344CB8AC3E}">
        <p14:creationId xmlns:p14="http://schemas.microsoft.com/office/powerpoint/2010/main" val="240418783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82</a:t>
            </a:fld>
            <a:endParaRPr lang="en-US">
              <a:solidFill>
                <a:srgbClr val="000000"/>
              </a:solidFill>
            </a:endParaRPr>
          </a:p>
        </p:txBody>
      </p:sp>
    </p:spTree>
    <p:extLst>
      <p:ext uri="{BB962C8B-B14F-4D97-AF65-F5344CB8AC3E}">
        <p14:creationId xmlns:p14="http://schemas.microsoft.com/office/powerpoint/2010/main" val="289073851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83</a:t>
            </a:fld>
            <a:endParaRPr lang="en-US">
              <a:solidFill>
                <a:srgbClr val="000000"/>
              </a:solidFill>
            </a:endParaRPr>
          </a:p>
        </p:txBody>
      </p:sp>
    </p:spTree>
    <p:extLst>
      <p:ext uri="{BB962C8B-B14F-4D97-AF65-F5344CB8AC3E}">
        <p14:creationId xmlns:p14="http://schemas.microsoft.com/office/powerpoint/2010/main" val="91803857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84</a:t>
            </a:fld>
            <a:endParaRPr lang="en-US">
              <a:solidFill>
                <a:srgbClr val="000000"/>
              </a:solidFill>
            </a:endParaRPr>
          </a:p>
        </p:txBody>
      </p:sp>
    </p:spTree>
    <p:extLst>
      <p:ext uri="{BB962C8B-B14F-4D97-AF65-F5344CB8AC3E}">
        <p14:creationId xmlns:p14="http://schemas.microsoft.com/office/powerpoint/2010/main" val="421338654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85</a:t>
            </a:fld>
            <a:endParaRPr lang="en-US">
              <a:solidFill>
                <a:srgbClr val="000000"/>
              </a:solidFill>
            </a:endParaRPr>
          </a:p>
        </p:txBody>
      </p:sp>
    </p:spTree>
    <p:extLst>
      <p:ext uri="{BB962C8B-B14F-4D97-AF65-F5344CB8AC3E}">
        <p14:creationId xmlns:p14="http://schemas.microsoft.com/office/powerpoint/2010/main" val="423364973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86</a:t>
            </a:fld>
            <a:endParaRPr lang="en-US">
              <a:solidFill>
                <a:srgbClr val="000000"/>
              </a:solidFill>
            </a:endParaRPr>
          </a:p>
        </p:txBody>
      </p:sp>
    </p:spTree>
    <p:extLst>
      <p:ext uri="{BB962C8B-B14F-4D97-AF65-F5344CB8AC3E}">
        <p14:creationId xmlns:p14="http://schemas.microsoft.com/office/powerpoint/2010/main" val="136697709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87</a:t>
            </a:fld>
            <a:endParaRPr lang="en-US">
              <a:solidFill>
                <a:srgbClr val="000000"/>
              </a:solidFill>
            </a:endParaRPr>
          </a:p>
        </p:txBody>
      </p:sp>
    </p:spTree>
    <p:extLst>
      <p:ext uri="{BB962C8B-B14F-4D97-AF65-F5344CB8AC3E}">
        <p14:creationId xmlns:p14="http://schemas.microsoft.com/office/powerpoint/2010/main" val="269672897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88</a:t>
            </a:fld>
            <a:endParaRPr lang="en-US">
              <a:solidFill>
                <a:srgbClr val="000000"/>
              </a:solidFill>
            </a:endParaRPr>
          </a:p>
        </p:txBody>
      </p:sp>
    </p:spTree>
    <p:extLst>
      <p:ext uri="{BB962C8B-B14F-4D97-AF65-F5344CB8AC3E}">
        <p14:creationId xmlns:p14="http://schemas.microsoft.com/office/powerpoint/2010/main" val="130520035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89</a:t>
            </a:fld>
            <a:endParaRPr lang="en-US">
              <a:solidFill>
                <a:srgbClr val="000000"/>
              </a:solidFill>
            </a:endParaRPr>
          </a:p>
        </p:txBody>
      </p:sp>
    </p:spTree>
    <p:extLst>
      <p:ext uri="{BB962C8B-B14F-4D97-AF65-F5344CB8AC3E}">
        <p14:creationId xmlns:p14="http://schemas.microsoft.com/office/powerpoint/2010/main" val="3772703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163681385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90</a:t>
            </a:fld>
            <a:endParaRPr lang="en-US">
              <a:solidFill>
                <a:srgbClr val="000000"/>
              </a:solidFill>
            </a:endParaRPr>
          </a:p>
        </p:txBody>
      </p:sp>
    </p:spTree>
    <p:extLst>
      <p:ext uri="{BB962C8B-B14F-4D97-AF65-F5344CB8AC3E}">
        <p14:creationId xmlns:p14="http://schemas.microsoft.com/office/powerpoint/2010/main" val="320373642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91</a:t>
            </a:fld>
            <a:endParaRPr lang="en-US">
              <a:solidFill>
                <a:srgbClr val="000000"/>
              </a:solidFill>
            </a:endParaRPr>
          </a:p>
        </p:txBody>
      </p:sp>
    </p:spTree>
    <p:extLst>
      <p:ext uri="{BB962C8B-B14F-4D97-AF65-F5344CB8AC3E}">
        <p14:creationId xmlns:p14="http://schemas.microsoft.com/office/powerpoint/2010/main" val="266431478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92</a:t>
            </a:fld>
            <a:endParaRPr lang="en-US">
              <a:solidFill>
                <a:srgbClr val="000000"/>
              </a:solidFill>
            </a:endParaRPr>
          </a:p>
        </p:txBody>
      </p:sp>
    </p:spTree>
    <p:extLst>
      <p:ext uri="{BB962C8B-B14F-4D97-AF65-F5344CB8AC3E}">
        <p14:creationId xmlns:p14="http://schemas.microsoft.com/office/powerpoint/2010/main" val="313184016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93</a:t>
            </a:fld>
            <a:endParaRPr lang="en-US">
              <a:solidFill>
                <a:srgbClr val="000000"/>
              </a:solidFill>
            </a:endParaRPr>
          </a:p>
        </p:txBody>
      </p:sp>
    </p:spTree>
    <p:extLst>
      <p:ext uri="{BB962C8B-B14F-4D97-AF65-F5344CB8AC3E}">
        <p14:creationId xmlns:p14="http://schemas.microsoft.com/office/powerpoint/2010/main" val="417851144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94</a:t>
            </a:fld>
            <a:endParaRPr lang="en-US">
              <a:solidFill>
                <a:srgbClr val="000000"/>
              </a:solidFill>
            </a:endParaRPr>
          </a:p>
        </p:txBody>
      </p:sp>
    </p:spTree>
    <p:extLst>
      <p:ext uri="{BB962C8B-B14F-4D97-AF65-F5344CB8AC3E}">
        <p14:creationId xmlns:p14="http://schemas.microsoft.com/office/powerpoint/2010/main" val="86654834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95</a:t>
            </a:fld>
            <a:endParaRPr lang="en-US">
              <a:solidFill>
                <a:srgbClr val="000000"/>
              </a:solidFill>
            </a:endParaRPr>
          </a:p>
        </p:txBody>
      </p:sp>
    </p:spTree>
    <p:extLst>
      <p:ext uri="{BB962C8B-B14F-4D97-AF65-F5344CB8AC3E}">
        <p14:creationId xmlns:p14="http://schemas.microsoft.com/office/powerpoint/2010/main" val="306081699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96</a:t>
            </a:fld>
            <a:endParaRPr lang="en-US">
              <a:solidFill>
                <a:srgbClr val="000000"/>
              </a:solidFill>
            </a:endParaRPr>
          </a:p>
        </p:txBody>
      </p:sp>
    </p:spTree>
    <p:extLst>
      <p:ext uri="{BB962C8B-B14F-4D97-AF65-F5344CB8AC3E}">
        <p14:creationId xmlns:p14="http://schemas.microsoft.com/office/powerpoint/2010/main" val="144585240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97</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98</a:t>
            </a:fld>
            <a:endParaRPr lang="en-US" smtClean="0"/>
          </a:p>
        </p:txBody>
      </p:sp>
    </p:spTree>
    <p:extLst>
      <p:ext uri="{BB962C8B-B14F-4D97-AF65-F5344CB8AC3E}">
        <p14:creationId xmlns:p14="http://schemas.microsoft.com/office/powerpoint/2010/main" val="235411814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99</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042391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2/26/2014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5.wdp"/></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5.wdp"/></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4.wdp"/></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7.wdp"/></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8.wdp"/></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9.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9.wdp"/></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0.wdp"/></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1.wdp"/></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6.wdp"/></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6.wdp"/></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3.wdp"/></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15.wdp"/></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12.wdp"/></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microsoft.com/office/2007/relationships/hdphoto" Target="../media/hdphoto16.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16.wdp"/></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17.wdp"/></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17.wdp"/></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12.wdp"/></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17.wdp"/></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17.wdp"/></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microsoft.com/office/2007/relationships/hdphoto" Target="../media/hdphoto17.wdp"/></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microsoft.com/office/2007/relationships/hdphoto" Target="../media/hdphoto17.wdp"/></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microsoft.com/office/2007/relationships/hdphoto" Target="../media/hdphoto18.wdp"/></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18.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3.wdp"/></Relationships>
</file>

<file path=ppt/slides/_rels/slide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microsoft.com/office/2007/relationships/hdphoto" Target="../media/hdphoto17.wdp"/></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microsoft.com/office/2007/relationships/hdphoto" Target="../media/hdphoto19.wdp"/></Relationships>
</file>

<file path=ppt/slides/_rels/slide5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microsoft.com/office/2007/relationships/hdphoto" Target="../media/hdphoto19.wdp"/></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microsoft.com/office/2007/relationships/hdphoto" Target="../media/hdphoto19.wdp"/></Relationships>
</file>

<file path=ppt/slides/_rels/slide5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microsoft.com/office/2007/relationships/hdphoto" Target="../media/hdphoto20.wdp"/></Relationships>
</file>

<file path=ppt/slides/_rels/slide5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microsoft.com/office/2007/relationships/hdphoto" Target="../media/hdphoto20.wdp"/></Relationships>
</file>

<file path=ppt/slides/_rels/slide5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microsoft.com/office/2007/relationships/hdphoto" Target="../media/hdphoto21.wdp"/></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microsoft.com/office/2007/relationships/hdphoto" Target="../media/hdphoto22.wdp"/></Relationships>
</file>

<file path=ppt/slides/_rels/slide6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microsoft.com/office/2007/relationships/hdphoto" Target="../media/hdphoto22.wdp"/></Relationships>
</file>

<file path=ppt/slides/_rels/slide6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microsoft.com/office/2007/relationships/hdphoto" Target="../media/hdphoto23.wdp"/></Relationships>
</file>

<file path=ppt/slides/_rels/slide6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microsoft.com/office/2007/relationships/hdphoto" Target="../media/hdphoto17.wdp"/></Relationships>
</file>

<file path=ppt/slides/_rels/slide6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microsoft.com/office/2007/relationships/hdphoto" Target="../media/hdphoto22.wdp"/></Relationships>
</file>

<file path=ppt/slides/_rels/slide6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microsoft.com/office/2007/relationships/hdphoto" Target="../media/hdphoto24.wdp"/></Relationships>
</file>

<file path=ppt/slides/_rels/slide6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microsoft.com/office/2007/relationships/hdphoto" Target="../media/hdphoto24.wdp"/></Relationships>
</file>

<file path=ppt/slides/_rels/slide6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microsoft.com/office/2007/relationships/hdphoto" Target="../media/hdphoto22.wdp"/></Relationships>
</file>

<file path=ppt/slides/_rels/slide6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microsoft.com/office/2007/relationships/hdphoto" Target="../media/hdphoto22.wdp"/></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4.wdp"/></Relationships>
</file>

<file path=ppt/slides/_rels/slide7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microsoft.com/office/2007/relationships/hdphoto" Target="../media/hdphoto22.wdp"/></Relationships>
</file>

<file path=ppt/slides/_rels/slide7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microsoft.com/office/2007/relationships/hdphoto" Target="../media/hdphoto22.wdp"/></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microsoft.com/office/2007/relationships/hdphoto" Target="../media/hdphoto1.wdp"/></Relationships>
</file>

<file path=ppt/slides/_rels/slide7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microsoft.com/office/2007/relationships/hdphoto" Target="../media/hdphoto25.wdp"/></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microsoft.com/office/2007/relationships/hdphoto" Target="../media/hdphoto26.wdp"/></Relationships>
</file>

<file path=ppt/slides/_rels/slide7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microsoft.com/office/2007/relationships/hdphoto" Target="../media/hdphoto27.wdp"/></Relationships>
</file>

<file path=ppt/slides/_rels/slide7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microsoft.com/office/2007/relationships/hdphoto" Target="../media/hdphoto17.wdp"/></Relationships>
</file>

<file path=ppt/slides/_rels/slide7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microsoft.com/office/2007/relationships/hdphoto" Target="../media/hdphoto6.wdp"/></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5.wdp"/></Relationships>
</file>

<file path=ppt/slides/_rels/slide8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microsoft.com/office/2007/relationships/hdphoto" Target="../media/hdphoto6.wdp"/></Relationships>
</file>

<file path=ppt/slides/_rels/slide8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microsoft.com/office/2007/relationships/hdphoto" Target="../media/hdphoto17.wdp"/></Relationships>
</file>

<file path=ppt/slides/_rels/slide8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2.xml"/><Relationship Id="rId1" Type="http://schemas.openxmlformats.org/officeDocument/2006/relationships/slideLayout" Target="../slideLayouts/slideLayout2.xml"/><Relationship Id="rId4" Type="http://schemas.microsoft.com/office/2007/relationships/hdphoto" Target="../media/hdphoto17.wdp"/></Relationships>
</file>

<file path=ppt/slides/_rels/slide8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3.xml"/><Relationship Id="rId1" Type="http://schemas.openxmlformats.org/officeDocument/2006/relationships/slideLayout" Target="../slideLayouts/slideLayout2.xml"/><Relationship Id="rId4" Type="http://schemas.microsoft.com/office/2007/relationships/hdphoto" Target="../media/hdphoto17.wdp"/></Relationships>
</file>

<file path=ppt/slides/_rels/slide8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microsoft.com/office/2007/relationships/hdphoto" Target="../media/hdphoto6.wdp"/></Relationships>
</file>

<file path=ppt/slides/_rels/slide8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microsoft.com/office/2007/relationships/hdphoto" Target="../media/hdphoto11.wdp"/></Relationships>
</file>

<file path=ppt/slides/_rels/slide8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6.xml"/><Relationship Id="rId1" Type="http://schemas.openxmlformats.org/officeDocument/2006/relationships/slideLayout" Target="../slideLayouts/slideLayout2.xml"/><Relationship Id="rId4" Type="http://schemas.microsoft.com/office/2007/relationships/hdphoto" Target="../media/hdphoto11.wdp"/></Relationships>
</file>

<file path=ppt/slides/_rels/slide8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microsoft.com/office/2007/relationships/hdphoto" Target="../media/hdphoto4.wdp"/></Relationships>
</file>

<file path=ppt/slides/_rels/slide8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8.xml"/><Relationship Id="rId1" Type="http://schemas.openxmlformats.org/officeDocument/2006/relationships/slideLayout" Target="../slideLayouts/slideLayout2.xml"/><Relationship Id="rId4" Type="http://schemas.microsoft.com/office/2007/relationships/hdphoto" Target="../media/hdphoto4.wdp"/></Relationships>
</file>

<file path=ppt/slides/_rels/slide8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microsoft.com/office/2007/relationships/hdphoto" Target="../media/hdphoto28.wdp"/></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6.wdp"/></Relationships>
</file>

<file path=ppt/slides/_rels/slide9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microsoft.com/office/2007/relationships/hdphoto" Target="../media/hdphoto28.wdp"/></Relationships>
</file>

<file path=ppt/slides/_rels/slide9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1.xml"/><Relationship Id="rId1" Type="http://schemas.openxmlformats.org/officeDocument/2006/relationships/slideLayout" Target="../slideLayouts/slideLayout2.xml"/><Relationship Id="rId4" Type="http://schemas.microsoft.com/office/2007/relationships/hdphoto" Target="../media/hdphoto28.wdp"/></Relationships>
</file>

<file path=ppt/slides/_rels/slide9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2.xml"/><Relationship Id="rId1" Type="http://schemas.openxmlformats.org/officeDocument/2006/relationships/slideLayout" Target="../slideLayouts/slideLayout2.xml"/><Relationship Id="rId4" Type="http://schemas.microsoft.com/office/2007/relationships/hdphoto" Target="../media/hdphoto28.wdp"/></Relationships>
</file>

<file path=ppt/slides/_rels/slide9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3.xml"/><Relationship Id="rId1" Type="http://schemas.openxmlformats.org/officeDocument/2006/relationships/slideLayout" Target="../slideLayouts/slideLayout2.xml"/><Relationship Id="rId4" Type="http://schemas.microsoft.com/office/2007/relationships/hdphoto" Target="../media/hdphoto11.wdp"/></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hyperlink" Target="http://www.dsmedia.org/resources/illustrations/sweet-publishing/john" TargetMode="External"/><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8.xml"/><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29.wdp"/></Relationships>
</file>

<file path=ppt/slides/_rels/slide9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1865" t="2787" r="1865" b="2787"/>
          <a:stretch/>
        </p:blipFill>
        <p:spPr>
          <a:xfrm>
            <a:off x="-1" y="0"/>
            <a:ext cx="9144001"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370505" y="838200"/>
            <a:ext cx="8402990" cy="4876800"/>
          </a:xfrm>
          <a:solidFill>
            <a:schemeClr val="tx1">
              <a:alpha val="44000"/>
            </a:schemeClr>
          </a:solidFill>
          <a:ln/>
          <a:effectLst>
            <a:softEdge rad="127000"/>
          </a:effectLst>
        </p:spPr>
        <p:txBody>
          <a:bodyPr anchor="ctr"/>
          <a:lstStyle/>
          <a:p>
            <a:pPr marL="0" indent="0" algn="ctr">
              <a:buFontTx/>
              <a:buNone/>
            </a:pPr>
            <a:r>
              <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7: Después Judea</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rPr>
              <a:t>Estudio </a:t>
            </a: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21: </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Jesús, el Pan de Vida</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(Juan 6.1-71) </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25 de febrero de 2014</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6200"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876799" cy="4719638"/>
          </a:xfrm>
        </p:spPr>
        <p:txBody>
          <a:bodyPr>
            <a:normAutofit fontScale="92500" lnSpcReduction="20000"/>
          </a:bodyPr>
          <a:lstStyle/>
          <a:p>
            <a:r>
              <a:rPr lang="es-PR" b="1" dirty="0"/>
              <a:t>La razón y las reacciones </a:t>
            </a:r>
            <a:r>
              <a:rPr lang="es-PR" b="1" dirty="0">
                <a:solidFill>
                  <a:srgbClr val="FF0000"/>
                </a:solidFill>
              </a:rPr>
              <a:t>6:5–15</a:t>
            </a:r>
          </a:p>
          <a:p>
            <a:r>
              <a:rPr lang="es-PR" dirty="0"/>
              <a:t>Cristo mismo tomó la iniciativa conociendo la necesidad de la multitud. </a:t>
            </a:r>
            <a:endParaRPr lang="es-PR" dirty="0" smtClean="0"/>
          </a:p>
          <a:p>
            <a:r>
              <a:rPr lang="es-PR" dirty="0" smtClean="0"/>
              <a:t>La </a:t>
            </a:r>
            <a:r>
              <a:rPr lang="es-PR" dirty="0"/>
              <a:t>pregunta: “¿De dónde compraremos pan para que coman éstos?” dirigida a Felipe no fue porque Cristo ignoraba lo que iba a hacer.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105401" y="1752600"/>
            <a:ext cx="4038600" cy="5105400"/>
          </a:xfrm>
          <a:prstGeom prst="rect">
            <a:avLst/>
          </a:prstGeom>
        </p:spPr>
      </p:pic>
    </p:spTree>
    <p:extLst>
      <p:ext uri="{BB962C8B-B14F-4D97-AF65-F5344CB8AC3E}">
        <p14:creationId xmlns:p14="http://schemas.microsoft.com/office/powerpoint/2010/main" val="884406990"/>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4953000" cy="4719638"/>
          </a:xfrm>
        </p:spPr>
        <p:txBody>
          <a:bodyPr>
            <a:normAutofit fontScale="92500" lnSpcReduction="10000"/>
          </a:bodyPr>
          <a:lstStyle/>
          <a:p>
            <a:r>
              <a:rPr lang="es-PR" dirty="0" smtClean="0"/>
              <a:t>Más </a:t>
            </a:r>
            <a:r>
              <a:rPr lang="es-PR" dirty="0"/>
              <a:t>bien, era una prueba para el discípulo (</a:t>
            </a:r>
            <a:r>
              <a:rPr lang="es-PR" dirty="0">
                <a:solidFill>
                  <a:srgbClr val="FF0000"/>
                </a:solidFill>
              </a:rPr>
              <a:t>v. 6</a:t>
            </a:r>
            <a:r>
              <a:rPr lang="es-PR" dirty="0"/>
              <a:t>). </a:t>
            </a:r>
            <a:endParaRPr lang="es-PR" dirty="0" smtClean="0"/>
          </a:p>
          <a:p>
            <a:r>
              <a:rPr lang="es-PR" dirty="0" smtClean="0"/>
              <a:t>Tristemente</a:t>
            </a:r>
            <a:r>
              <a:rPr lang="es-PR" dirty="0"/>
              <a:t>, ni Felipe ni los demás la pasaron</a:t>
            </a:r>
            <a:r>
              <a:rPr lang="es-PR" dirty="0" smtClean="0"/>
              <a:t>.</a:t>
            </a:r>
          </a:p>
          <a:p>
            <a:r>
              <a:rPr lang="es-PR" dirty="0" smtClean="0"/>
              <a:t>Parece </a:t>
            </a:r>
            <a:r>
              <a:rPr lang="es-PR" dirty="0"/>
              <a:t>que ninguno de ellos se acordaba del agua convertida en vino en Caná, pero él “sabía lo que había de hacer” (</a:t>
            </a:r>
            <a:r>
              <a:rPr lang="es-PR" dirty="0">
                <a:solidFill>
                  <a:srgbClr val="FF0000"/>
                </a:solidFill>
              </a:rPr>
              <a:t>6:6</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105401" y="1752600"/>
            <a:ext cx="4038600" cy="5105400"/>
          </a:xfrm>
          <a:prstGeom prst="rect">
            <a:avLst/>
          </a:prstGeom>
        </p:spPr>
      </p:pic>
    </p:spTree>
    <p:extLst>
      <p:ext uri="{BB962C8B-B14F-4D97-AF65-F5344CB8AC3E}">
        <p14:creationId xmlns:p14="http://schemas.microsoft.com/office/powerpoint/2010/main" val="290345597"/>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153399" cy="4719638"/>
          </a:xfrm>
        </p:spPr>
        <p:txBody>
          <a:bodyPr>
            <a:normAutofit fontScale="92500" lnSpcReduction="20000"/>
          </a:bodyPr>
          <a:lstStyle/>
          <a:p>
            <a:r>
              <a:rPr lang="es-PR" dirty="0"/>
              <a:t>Claro que la señal demostró el deseo y capacidad del Mesías para suplir las necesidades de los imposibilitados. </a:t>
            </a:r>
            <a:endParaRPr lang="es-PR" dirty="0" smtClean="0"/>
          </a:p>
          <a:p>
            <a:r>
              <a:rPr lang="es-PR" dirty="0" smtClean="0"/>
              <a:t>Sin </a:t>
            </a:r>
            <a:r>
              <a:rPr lang="es-PR" dirty="0"/>
              <a:t>embargo, Cristo sabía la importancia que la señal tendría para sus discípulos. </a:t>
            </a:r>
            <a:endParaRPr lang="es-PR" dirty="0" smtClean="0"/>
          </a:p>
          <a:p>
            <a:r>
              <a:rPr lang="es-PR" dirty="0" smtClean="0"/>
              <a:t>A </a:t>
            </a:r>
            <a:r>
              <a:rPr lang="es-PR" dirty="0"/>
              <a:t>la verdad, dar de comer a la gente no fue la razón principal de que viniera el Mesías, o el propósito de su ministerio. </a:t>
            </a:r>
            <a:endParaRPr lang="es-PR" dirty="0" smtClean="0"/>
          </a:p>
          <a:p>
            <a:r>
              <a:rPr lang="es-PR" dirty="0" smtClean="0"/>
              <a:t>Lo </a:t>
            </a:r>
            <a:r>
              <a:rPr lang="es-PR" dirty="0"/>
              <a:t>que sí era importante era hacer crecer la fe de sus seguidores para que realizaran la gran responsabilidad que les quedaría</a:t>
            </a:r>
            <a:r>
              <a:rPr lang="es-PR" dirty="0" smtClean="0"/>
              <a:t>.</a:t>
            </a:r>
          </a:p>
        </p:txBody>
      </p:sp>
    </p:spTree>
    <p:extLst>
      <p:ext uri="{BB962C8B-B14F-4D97-AF65-F5344CB8AC3E}">
        <p14:creationId xmlns:p14="http://schemas.microsoft.com/office/powerpoint/2010/main" val="2157682709"/>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4953000" cy="4876800"/>
          </a:xfrm>
        </p:spPr>
        <p:txBody>
          <a:bodyPr>
            <a:normAutofit fontScale="77500" lnSpcReduction="20000"/>
          </a:bodyPr>
          <a:lstStyle/>
          <a:p>
            <a:r>
              <a:rPr lang="es-PR" dirty="0"/>
              <a:t>Como resultado de este milagro, la multitud tuvo una reacción contraria al plan de Cristo. </a:t>
            </a:r>
            <a:endParaRPr lang="es-PR" dirty="0" smtClean="0"/>
          </a:p>
          <a:p>
            <a:r>
              <a:rPr lang="es-PR" dirty="0" smtClean="0"/>
              <a:t>Quisieron </a:t>
            </a:r>
            <a:r>
              <a:rPr lang="es-PR" dirty="0"/>
              <a:t>“apoderarse (tomarlo por la fuerza) de él y hacerle rey” (</a:t>
            </a:r>
            <a:r>
              <a:rPr lang="es-PR" dirty="0">
                <a:solidFill>
                  <a:srgbClr val="FF0000"/>
                </a:solidFill>
              </a:rPr>
              <a:t>6:15</a:t>
            </a:r>
            <a:r>
              <a:rPr lang="es-PR" dirty="0"/>
              <a:t>) pensando que necesitaban un Mesías político. </a:t>
            </a:r>
            <a:endParaRPr lang="es-PR" dirty="0" smtClean="0"/>
          </a:p>
          <a:p>
            <a:r>
              <a:rPr lang="es-PR" dirty="0" smtClean="0"/>
              <a:t>Sin </a:t>
            </a:r>
            <a:r>
              <a:rPr lang="es-PR" dirty="0"/>
              <a:t>embargo, no había llegado el tiempo ni las condiciones eran adecuadas para tal movimiento y el Señor mismo tuvo que actuar con rapidez para contrarrestar la voluntad de las masas</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105401" y="1752600"/>
            <a:ext cx="4038600" cy="5105400"/>
          </a:xfrm>
          <a:prstGeom prst="rect">
            <a:avLst/>
          </a:prstGeom>
        </p:spPr>
      </p:pic>
    </p:spTree>
    <p:extLst>
      <p:ext uri="{BB962C8B-B14F-4D97-AF65-F5344CB8AC3E}">
        <p14:creationId xmlns:p14="http://schemas.microsoft.com/office/powerpoint/2010/main" val="2455791383"/>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4953000" cy="4719638"/>
          </a:xfrm>
        </p:spPr>
        <p:txBody>
          <a:bodyPr>
            <a:normAutofit fontScale="85000" lnSpcReduction="10000"/>
          </a:bodyPr>
          <a:lstStyle/>
          <a:p>
            <a:r>
              <a:rPr lang="es-PR" dirty="0"/>
              <a:t>La gente no entendió que aunque en efecto iba a ser un gran rey, antes tenía que ser un gran sacerdote, y ofrecerse a sí mismo en sacrificio por el pecado. </a:t>
            </a:r>
            <a:endParaRPr lang="es-PR" dirty="0" smtClean="0"/>
          </a:p>
          <a:p>
            <a:r>
              <a:rPr lang="es-PR" dirty="0" smtClean="0"/>
              <a:t>Lo </a:t>
            </a:r>
            <a:r>
              <a:rPr lang="es-PR" dirty="0"/>
              <a:t>que aquí se ve es el rechazo del verdadero Mesías por el concepto equivocado de uno que respondía a sus anhelos políticos.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105401" y="1752600"/>
            <a:ext cx="4038600" cy="5105400"/>
          </a:xfrm>
          <a:prstGeom prst="rect">
            <a:avLst/>
          </a:prstGeom>
        </p:spPr>
      </p:pic>
    </p:spTree>
    <p:extLst>
      <p:ext uri="{BB962C8B-B14F-4D97-AF65-F5344CB8AC3E}">
        <p14:creationId xmlns:p14="http://schemas.microsoft.com/office/powerpoint/2010/main" val="1654535756"/>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smtClean="0"/>
              <a:t>Al </a:t>
            </a:r>
            <a:r>
              <a:rPr lang="es-PR" dirty="0"/>
              <a:t>fin y al cabo, esta es una actitud de incredulidad. </a:t>
            </a:r>
            <a:endParaRPr lang="es-PR" dirty="0" smtClean="0"/>
          </a:p>
          <a:p>
            <a:r>
              <a:rPr lang="es-PR" dirty="0" smtClean="0"/>
              <a:t>Por </a:t>
            </a:r>
            <a:r>
              <a:rPr lang="es-PR" dirty="0"/>
              <a:t>lo tanto, </a:t>
            </a:r>
            <a:r>
              <a:rPr lang="es-PR" i="1" dirty="0"/>
              <a:t>“…hizo a sus discípulos entrar en la barca e ir delante de él a </a:t>
            </a:r>
            <a:r>
              <a:rPr lang="es-PR" i="1" dirty="0" err="1"/>
              <a:t>Betsaida</a:t>
            </a:r>
            <a:r>
              <a:rPr lang="es-PR" i="1" dirty="0"/>
              <a:t>”</a:t>
            </a:r>
            <a:r>
              <a:rPr lang="es-PR" dirty="0"/>
              <a:t> (</a:t>
            </a:r>
            <a:r>
              <a:rPr lang="es-PR" dirty="0">
                <a:solidFill>
                  <a:srgbClr val="FF0000"/>
                </a:solidFill>
              </a:rPr>
              <a:t>Marcos 6:45</a:t>
            </a:r>
            <a:r>
              <a:rPr lang="es-PR" dirty="0"/>
              <a:t>). </a:t>
            </a:r>
            <a:endParaRPr lang="es-PR" dirty="0" smtClean="0"/>
          </a:p>
          <a:p>
            <a:r>
              <a:rPr lang="es-PR" dirty="0" smtClean="0"/>
              <a:t>Quería </a:t>
            </a:r>
            <a:r>
              <a:rPr lang="es-PR" dirty="0"/>
              <a:t>librarlos de aquella idea equivocada</a:t>
            </a:r>
            <a:r>
              <a:rPr lang="es-PR" dirty="0" smtClean="0"/>
              <a:t>.</a:t>
            </a:r>
            <a:endParaRPr lang="es-PR" dirty="0"/>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68655" y="1743203"/>
            <a:ext cx="3775345" cy="5095747"/>
          </a:xfrm>
          <a:prstGeom prst="rect">
            <a:avLst/>
          </a:prstGeom>
        </p:spPr>
      </p:pic>
    </p:spTree>
    <p:extLst>
      <p:ext uri="{BB962C8B-B14F-4D97-AF65-F5344CB8AC3E}">
        <p14:creationId xmlns:p14="http://schemas.microsoft.com/office/powerpoint/2010/main" val="2770559992"/>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a:t>La primera parte del </a:t>
            </a:r>
            <a:r>
              <a:rPr lang="es-PR" dirty="0">
                <a:solidFill>
                  <a:srgbClr val="FF0000"/>
                </a:solidFill>
              </a:rPr>
              <a:t>capítulo 6 </a:t>
            </a:r>
            <a:r>
              <a:rPr lang="es-PR" dirty="0"/>
              <a:t>presenta una prueba por medio de la comida. </a:t>
            </a:r>
            <a:endParaRPr lang="es-PR" dirty="0" smtClean="0"/>
          </a:p>
          <a:p>
            <a:r>
              <a:rPr lang="es-PR" dirty="0" smtClean="0"/>
              <a:t>La que viene ahora es </a:t>
            </a:r>
            <a:r>
              <a:rPr lang="es-PR" dirty="0"/>
              <a:t>por medio del agua, y la última parte relata otra prueba, la del pan</a:t>
            </a:r>
            <a:r>
              <a:rPr lang="es-PR" dirty="0" smtClean="0"/>
              <a:t>.</a:t>
            </a:r>
            <a:endParaRPr lang="es-PR"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199063" y="1796429"/>
            <a:ext cx="3944937" cy="5089180"/>
          </a:xfrm>
          <a:prstGeom prst="rect">
            <a:avLst/>
          </a:prstGeom>
        </p:spPr>
      </p:pic>
    </p:spTree>
    <p:extLst>
      <p:ext uri="{BB962C8B-B14F-4D97-AF65-F5344CB8AC3E}">
        <p14:creationId xmlns:p14="http://schemas.microsoft.com/office/powerpoint/2010/main" val="909919829"/>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10000"/>
          </a:bodyPr>
          <a:lstStyle/>
          <a:p>
            <a:r>
              <a:rPr lang="es-ES" b="1" dirty="0"/>
              <a:t>Ocasión y circunstancias</a:t>
            </a:r>
          </a:p>
          <a:p>
            <a:r>
              <a:rPr lang="es-PR" dirty="0"/>
              <a:t>Los discípulos se fueron por orden del Maestro (</a:t>
            </a:r>
            <a:r>
              <a:rPr lang="es-PR" dirty="0">
                <a:solidFill>
                  <a:srgbClr val="FF0000"/>
                </a:solidFill>
              </a:rPr>
              <a:t>Marcos 6:45</a:t>
            </a:r>
            <a:r>
              <a:rPr lang="es-PR" dirty="0"/>
              <a:t>). </a:t>
            </a:r>
            <a:endParaRPr lang="es-PR" dirty="0" smtClean="0"/>
          </a:p>
          <a:p>
            <a:r>
              <a:rPr lang="es-PR" dirty="0" smtClean="0"/>
              <a:t>Cristo </a:t>
            </a:r>
            <a:r>
              <a:rPr lang="es-PR" dirty="0"/>
              <a:t>no quería que se contagiaran con las emociones de la multitud. </a:t>
            </a:r>
            <a:endParaRPr lang="es-PR" dirty="0" smtClean="0"/>
          </a:p>
          <a:p>
            <a:r>
              <a:rPr lang="es-PR" dirty="0" smtClean="0"/>
              <a:t>Quiere </a:t>
            </a:r>
            <a:r>
              <a:rPr lang="es-PR" dirty="0"/>
              <a:t>decir que la prueba de agua que les esperaba iba de acuerdo con el conocimiento, voluntad y plan de Dios</a:t>
            </a:r>
            <a:r>
              <a:rPr lang="es-PR" dirty="0" smtClean="0"/>
              <a:t>.</a:t>
            </a:r>
            <a:endParaRPr lang="es-PR" dirty="0"/>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68655" y="1743203"/>
            <a:ext cx="3775345" cy="5095747"/>
          </a:xfrm>
          <a:prstGeom prst="rect">
            <a:avLst/>
          </a:prstGeom>
        </p:spPr>
      </p:pic>
    </p:spTree>
    <p:extLst>
      <p:ext uri="{BB962C8B-B14F-4D97-AF65-F5344CB8AC3E}">
        <p14:creationId xmlns:p14="http://schemas.microsoft.com/office/powerpoint/2010/main" val="2145115688"/>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20000"/>
          </a:bodyPr>
          <a:lstStyle/>
          <a:p>
            <a:r>
              <a:rPr lang="es-PR" dirty="0" smtClean="0"/>
              <a:t>El </a:t>
            </a:r>
            <a:r>
              <a:rPr lang="es-PR" dirty="0"/>
              <a:t>cuadro se complicó porque se hizo de noche, se soltó una tempestad y habiendo remado hasta “la cuarta vigilia de la noche” (</a:t>
            </a:r>
            <a:r>
              <a:rPr lang="es-PR" dirty="0">
                <a:solidFill>
                  <a:srgbClr val="FF0000"/>
                </a:solidFill>
              </a:rPr>
              <a:t>Marcos 6:48</a:t>
            </a:r>
            <a:r>
              <a:rPr lang="es-PR" dirty="0"/>
              <a:t>) sólo habían recorrido 4 o 5 kilómetros ¡en toda la noche! </a:t>
            </a:r>
            <a:endParaRPr lang="es-PR" dirty="0" smtClean="0"/>
          </a:p>
          <a:p>
            <a:r>
              <a:rPr lang="es-PR" dirty="0" smtClean="0"/>
              <a:t>Es </a:t>
            </a:r>
            <a:r>
              <a:rPr lang="es-PR" dirty="0"/>
              <a:t>más, Marcos dice que tuvieron “gran fatiga” (</a:t>
            </a:r>
            <a:r>
              <a:rPr lang="es-PR" dirty="0">
                <a:solidFill>
                  <a:srgbClr val="FF0000"/>
                </a:solidFill>
              </a:rPr>
              <a:t>Marcos 6:48</a:t>
            </a:r>
            <a:r>
              <a:rPr lang="es-PR" dirty="0"/>
              <a:t>), y San Mateo utiliza la misma palabra (en el griego) para describir a la barca (</a:t>
            </a:r>
            <a:r>
              <a:rPr lang="es-PR" dirty="0">
                <a:solidFill>
                  <a:srgbClr val="FF0000"/>
                </a:solidFill>
              </a:rPr>
              <a:t>Mateo 14:24</a:t>
            </a:r>
            <a:r>
              <a:rPr lang="es-PR" dirty="0" smtClean="0"/>
              <a:t>).</a:t>
            </a:r>
            <a:endParaRPr lang="es-PR"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410200" y="1791684"/>
            <a:ext cx="3730752" cy="5066316"/>
          </a:xfrm>
          <a:prstGeom prst="rect">
            <a:avLst/>
          </a:prstGeom>
        </p:spPr>
      </p:pic>
    </p:spTree>
    <p:extLst>
      <p:ext uri="{BB962C8B-B14F-4D97-AF65-F5344CB8AC3E}">
        <p14:creationId xmlns:p14="http://schemas.microsoft.com/office/powerpoint/2010/main" val="2948273393"/>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20000"/>
          </a:bodyPr>
          <a:lstStyle/>
          <a:p>
            <a:r>
              <a:rPr lang="es-PR" b="1" dirty="0"/>
              <a:t>La señal, las reacciones y los resultados</a:t>
            </a:r>
          </a:p>
          <a:p>
            <a:r>
              <a:rPr lang="es-PR" i="1" dirty="0"/>
              <a:t>“…Jesús… andaba sobre el mar y se acercaba a la barca” </a:t>
            </a:r>
            <a:r>
              <a:rPr lang="es-PR" dirty="0"/>
              <a:t>(</a:t>
            </a:r>
            <a:r>
              <a:rPr lang="es-PR" dirty="0">
                <a:solidFill>
                  <a:srgbClr val="FF0000"/>
                </a:solidFill>
              </a:rPr>
              <a:t>6:19</a:t>
            </a:r>
            <a:r>
              <a:rPr lang="es-PR" dirty="0"/>
              <a:t>). </a:t>
            </a:r>
            <a:endParaRPr lang="es-PR" dirty="0" smtClean="0"/>
          </a:p>
          <a:p>
            <a:r>
              <a:rPr lang="es-PR" dirty="0" smtClean="0"/>
              <a:t>De </a:t>
            </a:r>
            <a:r>
              <a:rPr lang="es-PR" dirty="0"/>
              <a:t>lo que no se habían dado cuenta los discípulos era de que Cristo sabía dónde estaban. </a:t>
            </a:r>
            <a:endParaRPr lang="es-PR" dirty="0" smtClean="0"/>
          </a:p>
          <a:p>
            <a:r>
              <a:rPr lang="es-PR" dirty="0" smtClean="0"/>
              <a:t>Los </a:t>
            </a:r>
            <a:r>
              <a:rPr lang="es-PR" dirty="0"/>
              <a:t>veía de lejos y en el momento preciso, de acuerdo a su plan, llegó hasta ellos</a:t>
            </a:r>
            <a:r>
              <a:rPr lang="es-PR" dirty="0" smtClean="0"/>
              <a:t>.</a:t>
            </a:r>
            <a:endParaRPr lang="es-PR"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181600" y="1828800"/>
            <a:ext cx="3962400" cy="5029200"/>
          </a:xfrm>
          <a:prstGeom prst="rect">
            <a:avLst/>
          </a:prstGeom>
        </p:spPr>
      </p:pic>
    </p:spTree>
    <p:extLst>
      <p:ext uri="{BB962C8B-B14F-4D97-AF65-F5344CB8AC3E}">
        <p14:creationId xmlns:p14="http://schemas.microsoft.com/office/powerpoint/2010/main" val="1401310493"/>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sz="4000" dirty="0" smtClean="0">
                <a:latin typeface="Candara" pitchFamily="34" charset="0"/>
                <a:cs typeface="Calibri" pitchFamily="34" charset="0"/>
              </a:rPr>
              <a:t>Juan</a:t>
            </a:r>
          </a:p>
          <a:p>
            <a:pPr lvl="1"/>
            <a:r>
              <a:rPr lang="es-PR" sz="3600" dirty="0" smtClean="0">
                <a:latin typeface="Candara" pitchFamily="34" charset="0"/>
                <a:cs typeface="Calibri" pitchFamily="34" charset="0"/>
              </a:rPr>
              <a:t>6.1-71</a:t>
            </a:r>
            <a:endParaRPr lang="es-PR" sz="2800" noProof="0" dirty="0" smtClean="0">
              <a:latin typeface="Candara" pitchFamily="34" charset="0"/>
              <a:cs typeface="Calibri" pitchFamily="34" charset="0"/>
            </a:endParaRPr>
          </a:p>
        </p:txBody>
      </p:sp>
      <p:pic>
        <p:nvPicPr>
          <p:cNvPr id="7" name="Picture 2"/>
          <p:cNvPicPr>
            <a:picLocks noChangeAspect="1" noChangeArrowheads="1"/>
          </p:cNvPicPr>
          <p:nvPr/>
        </p:nvPicPr>
        <p:blipFill>
          <a:blip r:embed="rId3" cstate="email">
            <a:lum bright="10000" contrast="20000"/>
            <a:extLst>
              <a:ext uri="{BEBA8EAE-BF5A-486C-A8C5-ECC9F3942E4B}">
                <a14:imgProps xmlns:a14="http://schemas.microsoft.com/office/drawing/2010/main">
                  <a14:imgLayer r:embed="rId4">
                    <a14:imgEffect>
                      <a14:sharpenSoften amount="25000"/>
                    </a14:imgEffect>
                  </a14:imgLayer>
                </a14:imgProps>
              </a:ext>
            </a:extLst>
          </a:blip>
          <a:srcRect/>
          <a:stretch>
            <a:fillRect/>
          </a:stretch>
        </p:blipFill>
        <p:spPr bwMode="auto">
          <a:xfrm>
            <a:off x="4208929" y="2286000"/>
            <a:ext cx="4686300" cy="2790825"/>
          </a:xfrm>
          <a:prstGeom prst="rect">
            <a:avLst/>
          </a:prstGeom>
          <a:noFill/>
          <a:ln w="9525">
            <a:noFill/>
            <a:miter lim="800000"/>
            <a:headEnd/>
            <a:tailEnd/>
          </a:ln>
          <a:effectLst>
            <a:outerShdw blurRad="50800" dist="38100" dir="2700000" algn="tl" rotWithShape="0">
              <a:prstClr val="black">
                <a:alpha val="40000"/>
              </a:prstClr>
            </a:outerShdw>
            <a:softEdge rad="63500"/>
          </a:effectLst>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a:bodyPr>
          <a:lstStyle/>
          <a:p>
            <a:r>
              <a:rPr lang="es-PR" dirty="0" smtClean="0"/>
              <a:t>Otra </a:t>
            </a:r>
            <a:r>
              <a:rPr lang="es-PR" dirty="0"/>
              <a:t>vez el Mesías responde a una gran necesidad y lo hace milagrosamente, andando sobre el agua. </a:t>
            </a:r>
            <a:endParaRPr lang="es-PR" dirty="0" smtClean="0"/>
          </a:p>
          <a:p>
            <a:r>
              <a:rPr lang="es-PR" dirty="0" smtClean="0"/>
              <a:t>Ni </a:t>
            </a:r>
            <a:r>
              <a:rPr lang="es-PR" dirty="0"/>
              <a:t>el viento ni el oleaje lo pudieron detener o afectar</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181600" y="1828800"/>
            <a:ext cx="3962400" cy="5029200"/>
          </a:xfrm>
          <a:prstGeom prst="rect">
            <a:avLst/>
          </a:prstGeom>
        </p:spPr>
      </p:pic>
    </p:spTree>
    <p:extLst>
      <p:ext uri="{BB962C8B-B14F-4D97-AF65-F5344CB8AC3E}">
        <p14:creationId xmlns:p14="http://schemas.microsoft.com/office/powerpoint/2010/main" val="2341214562"/>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86399" cy="4719638"/>
          </a:xfrm>
        </p:spPr>
        <p:txBody>
          <a:bodyPr>
            <a:normAutofit fontScale="92500" lnSpcReduction="20000"/>
          </a:bodyPr>
          <a:lstStyle/>
          <a:p>
            <a:r>
              <a:rPr lang="es-PR" dirty="0"/>
              <a:t>Sin embargo, la reacción inicial de los remeros fue de temor. </a:t>
            </a:r>
            <a:endParaRPr lang="es-PR" dirty="0" smtClean="0"/>
          </a:p>
          <a:p>
            <a:r>
              <a:rPr lang="es-PR" dirty="0" smtClean="0">
                <a:solidFill>
                  <a:srgbClr val="FF0000"/>
                </a:solidFill>
              </a:rPr>
              <a:t>Marcos </a:t>
            </a:r>
            <a:r>
              <a:rPr lang="es-PR" dirty="0">
                <a:solidFill>
                  <a:srgbClr val="FF0000"/>
                </a:solidFill>
              </a:rPr>
              <a:t>6:49 </a:t>
            </a:r>
            <a:r>
              <a:rPr lang="es-PR" dirty="0"/>
              <a:t>indica que pensaron que era un fantasma, sin duda por alguna superstición de la región, pero su reacción cambió al oír las palabras, “Yo soy; no temáis” (</a:t>
            </a:r>
            <a:r>
              <a:rPr lang="es-PR" dirty="0">
                <a:solidFill>
                  <a:srgbClr val="FF0000"/>
                </a:solidFill>
              </a:rPr>
              <a:t>6:20</a:t>
            </a:r>
            <a:r>
              <a:rPr lang="es-PR" dirty="0"/>
              <a:t>), por lo que le invitaron a la barca. </a:t>
            </a:r>
            <a:endParaRPr lang="es-PR" dirty="0" smtClean="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632705" y="1806760"/>
            <a:ext cx="3511296" cy="5068518"/>
          </a:xfrm>
          <a:prstGeom prst="rect">
            <a:avLst/>
          </a:prstGeom>
        </p:spPr>
      </p:pic>
    </p:spTree>
    <p:extLst>
      <p:ext uri="{BB962C8B-B14F-4D97-AF65-F5344CB8AC3E}">
        <p14:creationId xmlns:p14="http://schemas.microsoft.com/office/powerpoint/2010/main" val="2984412173"/>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86399" cy="4719638"/>
          </a:xfrm>
        </p:spPr>
        <p:txBody>
          <a:bodyPr>
            <a:normAutofit/>
          </a:bodyPr>
          <a:lstStyle/>
          <a:p>
            <a:r>
              <a:rPr lang="es-PR" dirty="0" smtClean="0"/>
              <a:t>Milagrosamente</a:t>
            </a:r>
            <a:r>
              <a:rPr lang="es-PR" dirty="0"/>
              <a:t>, tanto la barca como sus pasajeros llegaron a su destino. </a:t>
            </a:r>
            <a:endParaRPr lang="es-PR" dirty="0" smtClean="0"/>
          </a:p>
          <a:p>
            <a:r>
              <a:rPr lang="es-PR" dirty="0" smtClean="0"/>
              <a:t>De </a:t>
            </a:r>
            <a:r>
              <a:rPr lang="es-PR" dirty="0"/>
              <a:t>nuevo se nota que el Mesías tiene la capacidad y la voluntad de cuidar a los suyos</a:t>
            </a:r>
            <a:r>
              <a:rPr lang="es-PR" dirty="0" smtClean="0"/>
              <a:t>.</a:t>
            </a:r>
            <a:endParaRPr lang="es-PR" dirty="0"/>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638800" y="1828800"/>
            <a:ext cx="3505200" cy="5029200"/>
          </a:xfrm>
          <a:prstGeom prst="rect">
            <a:avLst/>
          </a:prstGeom>
        </p:spPr>
      </p:pic>
    </p:spTree>
    <p:extLst>
      <p:ext uri="{BB962C8B-B14F-4D97-AF65-F5344CB8AC3E}">
        <p14:creationId xmlns:p14="http://schemas.microsoft.com/office/powerpoint/2010/main" val="2666946451"/>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86399" cy="4719638"/>
          </a:xfrm>
        </p:spPr>
        <p:txBody>
          <a:bodyPr>
            <a:normAutofit/>
          </a:bodyPr>
          <a:lstStyle/>
          <a:p>
            <a:r>
              <a:rPr lang="es-PR" dirty="0">
                <a:solidFill>
                  <a:srgbClr val="FF0000"/>
                </a:solidFill>
              </a:rPr>
              <a:t>6:24</a:t>
            </a:r>
            <a:r>
              <a:rPr lang="es-PR" dirty="0"/>
              <a:t> La gente había estado observando a Jesús de cerca. </a:t>
            </a:r>
            <a:endParaRPr lang="es-PR" dirty="0" smtClean="0"/>
          </a:p>
          <a:p>
            <a:r>
              <a:rPr lang="es-PR" dirty="0" smtClean="0"/>
              <a:t>Sabían </a:t>
            </a:r>
            <a:r>
              <a:rPr lang="es-PR" dirty="0"/>
              <a:t>que había subido al monte a orar. </a:t>
            </a:r>
            <a:endParaRPr lang="es-PR" dirty="0" smtClean="0"/>
          </a:p>
          <a:p>
            <a:r>
              <a:rPr lang="es-PR" dirty="0" smtClean="0"/>
              <a:t>Sabían </a:t>
            </a:r>
            <a:r>
              <a:rPr lang="es-PR" dirty="0"/>
              <a:t>que no había entrado en la barca con los discípulos para cruzar el lago. </a:t>
            </a:r>
            <a:endParaRPr lang="es-PR" dirty="0" smtClean="0"/>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68655" y="1743203"/>
            <a:ext cx="3775345" cy="5095747"/>
          </a:xfrm>
          <a:prstGeom prst="rect">
            <a:avLst/>
          </a:prstGeom>
        </p:spPr>
      </p:pic>
    </p:spTree>
    <p:extLst>
      <p:ext uri="{BB962C8B-B14F-4D97-AF65-F5344CB8AC3E}">
        <p14:creationId xmlns:p14="http://schemas.microsoft.com/office/powerpoint/2010/main" val="2620262801"/>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13925" cy="4719638"/>
          </a:xfrm>
        </p:spPr>
        <p:txBody>
          <a:bodyPr>
            <a:normAutofit fontScale="92500" lnSpcReduction="20000"/>
          </a:bodyPr>
          <a:lstStyle/>
          <a:p>
            <a:r>
              <a:rPr lang="es-PR" dirty="0" smtClean="0"/>
              <a:t>Pero </a:t>
            </a:r>
            <a:r>
              <a:rPr lang="es-PR" dirty="0"/>
              <a:t>al siguiente día no se le podía encontrar por ninguna parte. </a:t>
            </a:r>
            <a:endParaRPr lang="es-PR" dirty="0" smtClean="0"/>
          </a:p>
          <a:p>
            <a:r>
              <a:rPr lang="es-PR" dirty="0" smtClean="0"/>
              <a:t>Decidieron </a:t>
            </a:r>
            <a:r>
              <a:rPr lang="es-PR" dirty="0"/>
              <a:t>cruzar el mar e ir a </a:t>
            </a:r>
            <a:r>
              <a:rPr lang="es-PR" dirty="0" err="1"/>
              <a:t>Capernaúm</a:t>
            </a:r>
            <a:r>
              <a:rPr lang="es-PR" dirty="0"/>
              <a:t>, donde era más probable que estuviesen los discípulos. </a:t>
            </a:r>
            <a:endParaRPr lang="es-PR" dirty="0" smtClean="0"/>
          </a:p>
          <a:p>
            <a:r>
              <a:rPr lang="es-PR" dirty="0" smtClean="0"/>
              <a:t>No </a:t>
            </a:r>
            <a:r>
              <a:rPr lang="es-PR" dirty="0"/>
              <a:t>podían comprender cómo Jesús podía estar allá, pero de todos modos decidieron ir a buscarlo</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266326" y="1752600"/>
            <a:ext cx="3877674" cy="5105400"/>
          </a:xfrm>
          <a:prstGeom prst="rect">
            <a:avLst/>
          </a:prstGeom>
        </p:spPr>
      </p:pic>
    </p:spTree>
    <p:extLst>
      <p:ext uri="{BB962C8B-B14F-4D97-AF65-F5344CB8AC3E}">
        <p14:creationId xmlns:p14="http://schemas.microsoft.com/office/powerpoint/2010/main" val="996172606"/>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13925" cy="4719638"/>
          </a:xfrm>
        </p:spPr>
        <p:txBody>
          <a:bodyPr>
            <a:normAutofit fontScale="85000" lnSpcReduction="10000"/>
          </a:bodyPr>
          <a:lstStyle/>
          <a:p>
            <a:r>
              <a:rPr lang="es-PR" dirty="0">
                <a:solidFill>
                  <a:srgbClr val="FF0000"/>
                </a:solidFill>
              </a:rPr>
              <a:t>6:25–26</a:t>
            </a:r>
            <a:r>
              <a:rPr lang="es-PR" dirty="0"/>
              <a:t> Al llegar a </a:t>
            </a:r>
            <a:r>
              <a:rPr lang="es-PR" dirty="0" err="1"/>
              <a:t>Capernaúm</a:t>
            </a:r>
            <a:r>
              <a:rPr lang="es-PR" dirty="0"/>
              <a:t>, le hallaron allí. </a:t>
            </a:r>
            <a:endParaRPr lang="es-PR" dirty="0" smtClean="0"/>
          </a:p>
          <a:p>
            <a:r>
              <a:rPr lang="es-PR" dirty="0" smtClean="0"/>
              <a:t>No </a:t>
            </a:r>
            <a:r>
              <a:rPr lang="es-PR" dirty="0"/>
              <a:t>podían ocultar su curiosidad, y le preguntaron cuándo había llegado.</a:t>
            </a:r>
          </a:p>
          <a:p>
            <a:r>
              <a:rPr lang="es-PR" dirty="0"/>
              <a:t>Jesús les respondió de manera indirecta. </a:t>
            </a:r>
            <a:endParaRPr lang="es-PR" dirty="0" smtClean="0"/>
          </a:p>
          <a:p>
            <a:r>
              <a:rPr lang="es-PR" dirty="0" smtClean="0"/>
              <a:t>Se </a:t>
            </a:r>
            <a:r>
              <a:rPr lang="es-PR" dirty="0"/>
              <a:t>dio cuenta de que no lo buscaban por ser Él lo que era, sino por la comida que les había dado.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266326" y="1752600"/>
            <a:ext cx="3877674" cy="5105400"/>
          </a:xfrm>
          <a:prstGeom prst="rect">
            <a:avLst/>
          </a:prstGeom>
        </p:spPr>
      </p:pic>
    </p:spTree>
    <p:extLst>
      <p:ext uri="{BB962C8B-B14F-4D97-AF65-F5344CB8AC3E}">
        <p14:creationId xmlns:p14="http://schemas.microsoft.com/office/powerpoint/2010/main" val="1728326669"/>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86399" cy="4719638"/>
          </a:xfrm>
        </p:spPr>
        <p:txBody>
          <a:bodyPr>
            <a:normAutofit fontScale="92500" lnSpcReduction="20000"/>
          </a:bodyPr>
          <a:lstStyle/>
          <a:p>
            <a:r>
              <a:rPr lang="es-PR" dirty="0" smtClean="0"/>
              <a:t>Él </a:t>
            </a:r>
            <a:r>
              <a:rPr lang="es-PR" dirty="0"/>
              <a:t>día anterior le habían visto obrar un gran milagro. </a:t>
            </a:r>
            <a:endParaRPr lang="es-PR" dirty="0" smtClean="0"/>
          </a:p>
          <a:p>
            <a:r>
              <a:rPr lang="es-PR" dirty="0" smtClean="0"/>
              <a:t>Esto </a:t>
            </a:r>
            <a:r>
              <a:rPr lang="es-PR" dirty="0"/>
              <a:t>debiera haberlos convencido de que era verdaderamente el Creador y Mesías. </a:t>
            </a:r>
            <a:endParaRPr lang="es-PR" dirty="0" smtClean="0"/>
          </a:p>
          <a:p>
            <a:r>
              <a:rPr lang="es-PR" dirty="0" smtClean="0"/>
              <a:t>Pero </a:t>
            </a:r>
            <a:r>
              <a:rPr lang="es-PR" dirty="0"/>
              <a:t>su interés residía sencillamente en la comida. </a:t>
            </a:r>
            <a:endParaRPr lang="es-PR" dirty="0" smtClean="0"/>
          </a:p>
          <a:p>
            <a:r>
              <a:rPr lang="es-PR" dirty="0" smtClean="0"/>
              <a:t>Habían </a:t>
            </a:r>
            <a:r>
              <a:rPr lang="es-PR" dirty="0"/>
              <a:t>comido de los panes milagrosos, y su hambre había quedado aplacada</a:t>
            </a:r>
            <a:r>
              <a:rPr lang="es-PR" dirty="0" smtClean="0"/>
              <a:t>.</a:t>
            </a:r>
            <a:endParaRPr lang="es-PR"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715001" y="1828800"/>
            <a:ext cx="3429000" cy="5029200"/>
          </a:xfrm>
          <a:prstGeom prst="rect">
            <a:avLst/>
          </a:prstGeom>
        </p:spPr>
      </p:pic>
    </p:spTree>
    <p:extLst>
      <p:ext uri="{BB962C8B-B14F-4D97-AF65-F5344CB8AC3E}">
        <p14:creationId xmlns:p14="http://schemas.microsoft.com/office/powerpoint/2010/main" val="2525812742"/>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86399" cy="4719638"/>
          </a:xfrm>
        </p:spPr>
        <p:txBody>
          <a:bodyPr>
            <a:normAutofit fontScale="85000" lnSpcReduction="10000"/>
          </a:bodyPr>
          <a:lstStyle/>
          <a:p>
            <a:r>
              <a:rPr lang="es-PR" dirty="0">
                <a:solidFill>
                  <a:srgbClr val="FF0000"/>
                </a:solidFill>
              </a:rPr>
              <a:t>6:27</a:t>
            </a:r>
            <a:r>
              <a:rPr lang="es-PR" dirty="0"/>
              <a:t> De modo que Jesús les aconsejó primero que trabajasen no por la comida que perece. </a:t>
            </a:r>
            <a:endParaRPr lang="es-PR" dirty="0" smtClean="0"/>
          </a:p>
          <a:p>
            <a:r>
              <a:rPr lang="es-PR" dirty="0" smtClean="0"/>
              <a:t>El </a:t>
            </a:r>
            <a:r>
              <a:rPr lang="es-PR" dirty="0"/>
              <a:t>Señor no quería decir con ello que no debían trabajar por su provisión diaria, pero sí que les quería decir que no debía ser el objetivo supremo de sus vidas. </a:t>
            </a:r>
            <a:endParaRPr lang="es-PR" dirty="0" smtClean="0"/>
          </a:p>
          <a:p>
            <a:r>
              <a:rPr lang="es-PR" dirty="0" smtClean="0"/>
              <a:t>La </a:t>
            </a:r>
            <a:r>
              <a:rPr lang="es-PR" dirty="0"/>
              <a:t>satisfacción del propio apetito físico no es lo más importante en la vida.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715001" y="1828800"/>
            <a:ext cx="3429000" cy="5029200"/>
          </a:xfrm>
          <a:prstGeom prst="rect">
            <a:avLst/>
          </a:prstGeom>
        </p:spPr>
      </p:pic>
    </p:spTree>
    <p:extLst>
      <p:ext uri="{BB962C8B-B14F-4D97-AF65-F5344CB8AC3E}">
        <p14:creationId xmlns:p14="http://schemas.microsoft.com/office/powerpoint/2010/main" val="2482991901"/>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86399" cy="4719638"/>
          </a:xfrm>
        </p:spPr>
        <p:txBody>
          <a:bodyPr>
            <a:normAutofit fontScale="85000" lnSpcReduction="20000"/>
          </a:bodyPr>
          <a:lstStyle/>
          <a:p>
            <a:r>
              <a:rPr lang="es-PR" dirty="0" smtClean="0"/>
              <a:t>El </a:t>
            </a:r>
            <a:r>
              <a:rPr lang="es-PR" dirty="0"/>
              <a:t>hombre no sólo consiste de cuerpo, sino también de espíritu y alma. </a:t>
            </a:r>
            <a:endParaRPr lang="es-PR" dirty="0" smtClean="0"/>
          </a:p>
          <a:p>
            <a:r>
              <a:rPr lang="es-PR" dirty="0" smtClean="0"/>
              <a:t>Deberíamos </a:t>
            </a:r>
            <a:r>
              <a:rPr lang="es-PR" dirty="0"/>
              <a:t>trabajar por la comida que permanece para vida eterna. </a:t>
            </a:r>
            <a:endParaRPr lang="es-PR" dirty="0" smtClean="0"/>
          </a:p>
          <a:p>
            <a:r>
              <a:rPr lang="es-PR" dirty="0" smtClean="0"/>
              <a:t>No </a:t>
            </a:r>
            <a:r>
              <a:rPr lang="es-PR" dirty="0"/>
              <a:t>deberíamos vivir como si el cuerpo lo fuese todo. </a:t>
            </a:r>
            <a:endParaRPr lang="es-PR" dirty="0" smtClean="0"/>
          </a:p>
          <a:p>
            <a:r>
              <a:rPr lang="es-PR" dirty="0" smtClean="0"/>
              <a:t>No </a:t>
            </a:r>
            <a:r>
              <a:rPr lang="es-PR" dirty="0"/>
              <a:t>deberíamos dar todas nuestras fuerzas y talentos a la alimentación del propio cuerpo, que en pocos años será comido por los gusanos.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715001" y="1828800"/>
            <a:ext cx="3429000" cy="5029200"/>
          </a:xfrm>
          <a:prstGeom prst="rect">
            <a:avLst/>
          </a:prstGeom>
        </p:spPr>
      </p:pic>
    </p:spTree>
    <p:extLst>
      <p:ext uri="{BB962C8B-B14F-4D97-AF65-F5344CB8AC3E}">
        <p14:creationId xmlns:p14="http://schemas.microsoft.com/office/powerpoint/2010/main" val="977904727"/>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85000" lnSpcReduction="10000"/>
          </a:bodyPr>
          <a:lstStyle/>
          <a:p>
            <a:r>
              <a:rPr lang="es-PR" dirty="0" smtClean="0"/>
              <a:t>Más </a:t>
            </a:r>
            <a:r>
              <a:rPr lang="es-PR" dirty="0"/>
              <a:t>bien, debería prestar atención a que su alma sea alimentada cada día por la Palabra de Dios. </a:t>
            </a:r>
            <a:endParaRPr lang="es-PR" dirty="0" smtClean="0"/>
          </a:p>
          <a:p>
            <a:r>
              <a:rPr lang="es-PR" i="1" dirty="0" smtClean="0"/>
              <a:t>«</a:t>
            </a:r>
            <a:r>
              <a:rPr lang="es-PR" i="1" dirty="0"/>
              <a:t>No sólo de pan vivirá el hombre, sino de toda palabra que sale de la boca de Dios.»</a:t>
            </a:r>
            <a:r>
              <a:rPr lang="es-PR" dirty="0"/>
              <a:t> </a:t>
            </a:r>
            <a:endParaRPr lang="es-PR" dirty="0" smtClean="0"/>
          </a:p>
          <a:p>
            <a:r>
              <a:rPr lang="es-PR" dirty="0" smtClean="0"/>
              <a:t>Deberíamos </a:t>
            </a:r>
            <a:r>
              <a:rPr lang="es-PR" dirty="0"/>
              <a:t>trabajar de manera infatigable para adquirir un mejor conocimiento de la Palabra de Dios</a:t>
            </a:r>
            <a:r>
              <a:rPr lang="es-PR" dirty="0" smtClean="0"/>
              <a:t>.</a:t>
            </a:r>
            <a:endParaRPr lang="es-PR"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181600" y="1778791"/>
            <a:ext cx="3962400" cy="5088353"/>
          </a:xfrm>
          <a:prstGeom prst="rect">
            <a:avLst/>
          </a:prstGeom>
        </p:spPr>
      </p:pic>
    </p:spTree>
    <p:extLst>
      <p:ext uri="{BB962C8B-B14F-4D97-AF65-F5344CB8AC3E}">
        <p14:creationId xmlns:p14="http://schemas.microsoft.com/office/powerpoint/2010/main" val="1337623634"/>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133600" y="1600200"/>
            <a:ext cx="6781800" cy="4876800"/>
          </a:xfrm>
        </p:spPr>
        <p:txBody>
          <a:bodyPr>
            <a:normAutofit/>
          </a:bodyPr>
          <a:lstStyle/>
          <a:p>
            <a:r>
              <a:rPr lang="es-PR" sz="3600" dirty="0"/>
              <a:t>“</a:t>
            </a:r>
            <a:r>
              <a:rPr lang="es-PR" sz="3600" i="1" dirty="0"/>
              <a:t>Jesús les dijo: Yo soy el pan de vida; el que a mí viene, nunca tendrá hambre; y el que en mí cree, no tendrá sed jamás.</a:t>
            </a:r>
            <a:r>
              <a:rPr lang="es-PR" sz="3600" dirty="0"/>
              <a:t>” </a:t>
            </a:r>
            <a:r>
              <a:rPr lang="es-PR" sz="3600" dirty="0">
                <a:solidFill>
                  <a:srgbClr val="FF0000"/>
                </a:solidFill>
              </a:rPr>
              <a:t>(Juan 6.35,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86399" cy="4719638"/>
          </a:xfrm>
        </p:spPr>
        <p:txBody>
          <a:bodyPr>
            <a:normAutofit fontScale="85000" lnSpcReduction="10000"/>
          </a:bodyPr>
          <a:lstStyle/>
          <a:p>
            <a:r>
              <a:rPr lang="es-PR" dirty="0"/>
              <a:t>Cuando el Señor Jesús dijo que Dios el Padre le había acreditado con su sello, significaba que Dios le había enviado y aprobado. </a:t>
            </a:r>
            <a:endParaRPr lang="es-PR" dirty="0" smtClean="0"/>
          </a:p>
          <a:p>
            <a:r>
              <a:rPr lang="es-PR" dirty="0" smtClean="0"/>
              <a:t>Cuando </a:t>
            </a:r>
            <a:r>
              <a:rPr lang="es-PR" dirty="0"/>
              <a:t>ponemos nuestro sello sobre algo, queremos decir que prometemos que es verdad. </a:t>
            </a:r>
            <a:endParaRPr lang="es-PR" dirty="0" smtClean="0"/>
          </a:p>
          <a:p>
            <a:r>
              <a:rPr lang="es-PR" dirty="0" smtClean="0"/>
              <a:t>Dios </a:t>
            </a:r>
            <a:r>
              <a:rPr lang="es-PR" dirty="0"/>
              <a:t>selló al Hijo del Hombre en el sentido de que lo acreditó como Uno que decía la verdad</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562599" y="1752600"/>
            <a:ext cx="3581401" cy="5105400"/>
          </a:xfrm>
          <a:prstGeom prst="rect">
            <a:avLst/>
          </a:prstGeom>
        </p:spPr>
      </p:pic>
    </p:spTree>
    <p:extLst>
      <p:ext uri="{BB962C8B-B14F-4D97-AF65-F5344CB8AC3E}">
        <p14:creationId xmlns:p14="http://schemas.microsoft.com/office/powerpoint/2010/main" val="711315908"/>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86399" cy="4719638"/>
          </a:xfrm>
        </p:spPr>
        <p:txBody>
          <a:bodyPr>
            <a:normAutofit fontScale="77500" lnSpcReduction="20000"/>
          </a:bodyPr>
          <a:lstStyle/>
          <a:p>
            <a:r>
              <a:rPr lang="es-PR" dirty="0">
                <a:solidFill>
                  <a:srgbClr val="FF0000"/>
                </a:solidFill>
              </a:rPr>
              <a:t>6:28</a:t>
            </a:r>
            <a:r>
              <a:rPr lang="es-PR" dirty="0"/>
              <a:t> La gente entonces preguntó al Señor qué debían hacer para poner en práctica las obras de Dios. </a:t>
            </a:r>
            <a:endParaRPr lang="es-PR" dirty="0" smtClean="0"/>
          </a:p>
          <a:p>
            <a:r>
              <a:rPr lang="es-PR" dirty="0" smtClean="0"/>
              <a:t>El </a:t>
            </a:r>
            <a:r>
              <a:rPr lang="es-PR" dirty="0"/>
              <a:t>hombre siempre está tratando de ganar su entrada en el cielo. </a:t>
            </a:r>
            <a:endParaRPr lang="es-PR" dirty="0" smtClean="0"/>
          </a:p>
          <a:p>
            <a:r>
              <a:rPr lang="es-PR" dirty="0" smtClean="0"/>
              <a:t>Le </a:t>
            </a:r>
            <a:r>
              <a:rPr lang="es-PR" dirty="0"/>
              <a:t>gusta pensar que hay algo que puede hacer para merecer la salvación. </a:t>
            </a:r>
            <a:endParaRPr lang="es-PR" dirty="0" smtClean="0"/>
          </a:p>
          <a:p>
            <a:r>
              <a:rPr lang="es-PR" dirty="0" smtClean="0"/>
              <a:t>Si </a:t>
            </a:r>
            <a:r>
              <a:rPr lang="es-PR" dirty="0"/>
              <a:t>puede contribuir de alguna forma a la salvación de su alma, entonces puede encontrar una base sobre la que gloriarse. Y esto le es muy agradable</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562599" y="1752600"/>
            <a:ext cx="3581401" cy="5105400"/>
          </a:xfrm>
          <a:prstGeom prst="rect">
            <a:avLst/>
          </a:prstGeom>
        </p:spPr>
      </p:pic>
    </p:spTree>
    <p:extLst>
      <p:ext uri="{BB962C8B-B14F-4D97-AF65-F5344CB8AC3E}">
        <p14:creationId xmlns:p14="http://schemas.microsoft.com/office/powerpoint/2010/main" val="1142452113"/>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5410198" cy="4719638"/>
          </a:xfrm>
        </p:spPr>
        <p:txBody>
          <a:bodyPr>
            <a:normAutofit fontScale="92500" lnSpcReduction="20000"/>
          </a:bodyPr>
          <a:lstStyle/>
          <a:p>
            <a:r>
              <a:rPr lang="es-PR" dirty="0">
                <a:solidFill>
                  <a:srgbClr val="FF0000"/>
                </a:solidFill>
              </a:rPr>
              <a:t>6:29</a:t>
            </a:r>
            <a:r>
              <a:rPr lang="es-PR" dirty="0"/>
              <a:t> Jesús vio la hipocresía de ellos. </a:t>
            </a:r>
            <a:endParaRPr lang="es-PR" dirty="0" smtClean="0"/>
          </a:p>
          <a:p>
            <a:r>
              <a:rPr lang="es-PR" dirty="0" smtClean="0"/>
              <a:t>Ellos </a:t>
            </a:r>
            <a:r>
              <a:rPr lang="es-PR" dirty="0"/>
              <a:t>pretendían querer hacer las obras de Dios, pero no querían tener nada que ver con el Hijo de Dios. </a:t>
            </a:r>
            <a:endParaRPr lang="es-PR" dirty="0" smtClean="0"/>
          </a:p>
          <a:p>
            <a:r>
              <a:rPr lang="es-PR" dirty="0" smtClean="0"/>
              <a:t>Jesús </a:t>
            </a:r>
            <a:r>
              <a:rPr lang="es-PR" dirty="0"/>
              <a:t>les dijo que lo primero que deberían hacer era aceptar a Aquel a quien Dios había enviado. </a:t>
            </a:r>
            <a:endParaRPr lang="es-PR" dirty="0" smtClean="0"/>
          </a:p>
          <a:p>
            <a:r>
              <a:rPr lang="es-PR" dirty="0" smtClean="0"/>
              <a:t>Y </a:t>
            </a:r>
            <a:r>
              <a:rPr lang="es-PR" dirty="0"/>
              <a:t>así es en la actualidad.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562599" y="1752600"/>
            <a:ext cx="3581401" cy="5105400"/>
          </a:xfrm>
          <a:prstGeom prst="rect">
            <a:avLst/>
          </a:prstGeom>
        </p:spPr>
      </p:pic>
    </p:spTree>
    <p:extLst>
      <p:ext uri="{BB962C8B-B14F-4D97-AF65-F5344CB8AC3E}">
        <p14:creationId xmlns:p14="http://schemas.microsoft.com/office/powerpoint/2010/main" val="3614301057"/>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562599" y="1752600"/>
            <a:ext cx="3581401" cy="5105400"/>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5410198" cy="4719638"/>
          </a:xfrm>
        </p:spPr>
        <p:txBody>
          <a:bodyPr>
            <a:normAutofit fontScale="85000" lnSpcReduction="20000"/>
          </a:bodyPr>
          <a:lstStyle/>
          <a:p>
            <a:r>
              <a:rPr lang="es-PR" dirty="0" smtClean="0"/>
              <a:t>Muchos </a:t>
            </a:r>
            <a:r>
              <a:rPr lang="es-PR" dirty="0"/>
              <a:t>buscan ganarse el camino al cielo mediante buenas obras. </a:t>
            </a:r>
            <a:endParaRPr lang="es-PR" dirty="0" smtClean="0"/>
          </a:p>
          <a:p>
            <a:r>
              <a:rPr lang="es-PR" dirty="0" smtClean="0"/>
              <a:t>Pero </a:t>
            </a:r>
            <a:r>
              <a:rPr lang="es-PR" dirty="0"/>
              <a:t>antes de que puedan hacer buenas obras para Dios, tienen que creer primero en el Señor Jesucristo. </a:t>
            </a:r>
            <a:endParaRPr lang="es-PR" dirty="0" smtClean="0"/>
          </a:p>
          <a:p>
            <a:r>
              <a:rPr lang="es-PR" dirty="0" smtClean="0"/>
              <a:t>Las </a:t>
            </a:r>
            <a:r>
              <a:rPr lang="es-PR" dirty="0"/>
              <a:t>buenas obras no preceden a la salvación; la siguen. </a:t>
            </a:r>
            <a:endParaRPr lang="es-PR" dirty="0" smtClean="0"/>
          </a:p>
          <a:p>
            <a:r>
              <a:rPr lang="es-PR" dirty="0" smtClean="0"/>
              <a:t>La </a:t>
            </a:r>
            <a:r>
              <a:rPr lang="es-PR" dirty="0"/>
              <a:t>única buena obra que puede hacer un pecador es confesar sus pecados y recibir a Cristo como Señor y Salvador</a:t>
            </a:r>
            <a:r>
              <a:rPr lang="es-PR" dirty="0" smtClean="0"/>
              <a:t>.</a:t>
            </a:r>
            <a:endParaRPr lang="es-PR" dirty="0"/>
          </a:p>
        </p:txBody>
      </p:sp>
    </p:spTree>
    <p:extLst>
      <p:ext uri="{BB962C8B-B14F-4D97-AF65-F5344CB8AC3E}">
        <p14:creationId xmlns:p14="http://schemas.microsoft.com/office/powerpoint/2010/main" val="1399763544"/>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b="21656"/>
          <a:stretch/>
        </p:blipFill>
        <p:spPr>
          <a:xfrm>
            <a:off x="-3908" y="1676401"/>
            <a:ext cx="9147908" cy="5181600"/>
          </a:xfrm>
          <a:prstGeom prst="rect">
            <a:avLst/>
          </a:prstGeom>
        </p:spPr>
      </p:pic>
    </p:spTree>
    <p:extLst>
      <p:ext uri="{BB962C8B-B14F-4D97-AF65-F5344CB8AC3E}">
        <p14:creationId xmlns:p14="http://schemas.microsoft.com/office/powerpoint/2010/main" val="3124382748"/>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85000" lnSpcReduction="10000"/>
          </a:bodyPr>
          <a:lstStyle/>
          <a:p>
            <a:r>
              <a:rPr lang="es-PR" dirty="0"/>
              <a:t>“</a:t>
            </a:r>
            <a:r>
              <a:rPr lang="es-PR" i="1" dirty="0"/>
              <a:t>Le dijeron entonces: ¿Qué señal, pues, haces tú, para que veamos, y te creamos? ¿Qué obra haces</a:t>
            </a:r>
            <a:r>
              <a:rPr lang="es-PR" i="1" dirty="0" smtClean="0"/>
              <a:t>? Nuestros </a:t>
            </a:r>
            <a:r>
              <a:rPr lang="es-PR" i="1" dirty="0"/>
              <a:t>padres comieron el maná en el desierto, como está escrito: Pan del cielo les dio a comer</a:t>
            </a:r>
            <a:r>
              <a:rPr lang="es-PR" i="1" dirty="0" smtClean="0"/>
              <a:t>. Y </a:t>
            </a:r>
            <a:r>
              <a:rPr lang="es-PR" i="1" dirty="0"/>
              <a:t>Jesús les dijo: De cierto, de cierto os digo: No os dio Moisés el pan del cielo, mas mi Padre os da el verdadero pan del cielo</a:t>
            </a:r>
            <a:r>
              <a:rPr lang="es-PR" i="1" dirty="0" smtClean="0"/>
              <a:t>. Porque </a:t>
            </a:r>
            <a:r>
              <a:rPr lang="es-PR" i="1" dirty="0"/>
              <a:t>el pan de Dios es aquel que descendió del cielo y da vida al mundo</a:t>
            </a:r>
            <a:r>
              <a:rPr lang="es-PR" i="1" dirty="0" smtClean="0"/>
              <a:t>. Le </a:t>
            </a:r>
            <a:r>
              <a:rPr lang="es-PR" i="1" dirty="0"/>
              <a:t>dijeron: Señor, danos siempre este pan. Jesús les dijo: Yo soy el pan de vida; el que a mí viene, nunca tendrá hambre; y el que en mí cree, no tendrá sed </a:t>
            </a:r>
            <a:r>
              <a:rPr lang="es-PR" i="1" dirty="0" smtClean="0"/>
              <a:t>jamás…”	</a:t>
            </a:r>
            <a:endParaRPr lang="es-PR" dirty="0"/>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20000"/>
          </a:bodyPr>
          <a:lstStyle/>
          <a:p>
            <a:r>
              <a:rPr lang="es-PR" dirty="0" smtClean="0"/>
              <a:t>“</a:t>
            </a:r>
            <a:r>
              <a:rPr lang="es-PR" i="1" dirty="0" smtClean="0"/>
              <a:t>…Mas </a:t>
            </a:r>
            <a:r>
              <a:rPr lang="es-PR" i="1" dirty="0"/>
              <a:t>os he dicho, que aunque me habéis visto, no creéis. Todo lo que el Padre me da, vendrá a mí; y al que a mí viene, no le echo fuera. Porque he descendido del cielo, no para hacer mi voluntad, sino la voluntad del que me envió. Y esta es la voluntad del Padre, el que me envió: Que de todo lo que me diere, no pierda yo nada, sino que lo resucite en el día postrero. Y esta es la voluntad del que me ha enviado: Que todo aquél que ve al Hijo, y cree en él, tenga vida eterna; y yo le resucitaré en el día postrero.</a:t>
            </a:r>
            <a:r>
              <a:rPr lang="es-PR" dirty="0"/>
              <a:t>” </a:t>
            </a:r>
            <a:r>
              <a:rPr lang="es-PR" dirty="0">
                <a:solidFill>
                  <a:srgbClr val="FF0000"/>
                </a:solidFill>
              </a:rPr>
              <a:t>(Juan 6.30–40, RVR60) </a:t>
            </a:r>
          </a:p>
        </p:txBody>
      </p:sp>
    </p:spTree>
    <p:extLst>
      <p:ext uri="{BB962C8B-B14F-4D97-AF65-F5344CB8AC3E}">
        <p14:creationId xmlns:p14="http://schemas.microsoft.com/office/powerpoint/2010/main" val="63432349"/>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85000" lnSpcReduction="20000"/>
          </a:bodyPr>
          <a:lstStyle/>
          <a:p>
            <a:r>
              <a:rPr lang="es-PR" dirty="0">
                <a:solidFill>
                  <a:srgbClr val="FF0000"/>
                </a:solidFill>
              </a:rPr>
              <a:t>6:30</a:t>
            </a:r>
            <a:r>
              <a:rPr lang="es-PR" dirty="0"/>
              <a:t> Este versículo es una prueba adicional de la maldad de los corazones de los hombres. </a:t>
            </a:r>
            <a:endParaRPr lang="es-PR" dirty="0" smtClean="0"/>
          </a:p>
          <a:p>
            <a:r>
              <a:rPr lang="es-PR" dirty="0" smtClean="0"/>
              <a:t>Hacía </a:t>
            </a:r>
            <a:r>
              <a:rPr lang="es-PR" dirty="0"/>
              <a:t>un día que habían visto al Señor Jesús alimentando a cinco mil con cinco panes y dos peces. </a:t>
            </a:r>
            <a:endParaRPr lang="es-PR" dirty="0" smtClean="0"/>
          </a:p>
          <a:p>
            <a:r>
              <a:rPr lang="es-PR" dirty="0" smtClean="0"/>
              <a:t>Justo </a:t>
            </a:r>
            <a:r>
              <a:rPr lang="es-PR" dirty="0"/>
              <a:t>al día siguiente se presentan a Él y le piden alguna señal que demuestre Su afirmación de ser el Hijo de Dios.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715001" y="1828800"/>
            <a:ext cx="3429000" cy="5029200"/>
          </a:xfrm>
          <a:prstGeom prst="rect">
            <a:avLst/>
          </a:prstGeom>
        </p:spPr>
      </p:pic>
    </p:spTree>
    <p:extLst>
      <p:ext uri="{BB962C8B-B14F-4D97-AF65-F5344CB8AC3E}">
        <p14:creationId xmlns:p14="http://schemas.microsoft.com/office/powerpoint/2010/main" val="2200706803"/>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029199" cy="4719638"/>
          </a:xfrm>
        </p:spPr>
        <p:txBody>
          <a:bodyPr>
            <a:normAutofit fontScale="85000" lnSpcReduction="20000"/>
          </a:bodyPr>
          <a:lstStyle/>
          <a:p>
            <a:r>
              <a:rPr lang="es-PR" dirty="0" smtClean="0"/>
              <a:t>Igual </a:t>
            </a:r>
            <a:r>
              <a:rPr lang="es-PR" dirty="0"/>
              <a:t>que en el caso de la mayoría de los incrédulos, querían ver primero, y luego creerían. </a:t>
            </a:r>
            <a:endParaRPr lang="es-PR" dirty="0" smtClean="0"/>
          </a:p>
          <a:p>
            <a:r>
              <a:rPr lang="es-PR" dirty="0" smtClean="0"/>
              <a:t>Para </a:t>
            </a:r>
            <a:r>
              <a:rPr lang="es-PR" dirty="0"/>
              <a:t>que veamos, y te creamos. </a:t>
            </a:r>
            <a:endParaRPr lang="es-PR" dirty="0" smtClean="0"/>
          </a:p>
          <a:p>
            <a:r>
              <a:rPr lang="es-PR" dirty="0" smtClean="0"/>
              <a:t>Pero </a:t>
            </a:r>
            <a:r>
              <a:rPr lang="es-PR" dirty="0"/>
              <a:t>éste no es el orden de Dios. Dios dice a los pecadores: «Si creéis, entonces veréis». </a:t>
            </a:r>
            <a:endParaRPr lang="es-PR" dirty="0" smtClean="0"/>
          </a:p>
          <a:p>
            <a:r>
              <a:rPr lang="es-PR" dirty="0" smtClean="0"/>
              <a:t>La </a:t>
            </a:r>
            <a:r>
              <a:rPr lang="es-PR" dirty="0"/>
              <a:t>fe siempre ha de venir en primer lugar</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715001" y="1828800"/>
            <a:ext cx="3429000" cy="5029200"/>
          </a:xfrm>
          <a:prstGeom prst="rect">
            <a:avLst/>
          </a:prstGeom>
        </p:spPr>
      </p:pic>
    </p:spTree>
    <p:extLst>
      <p:ext uri="{BB962C8B-B14F-4D97-AF65-F5344CB8AC3E}">
        <p14:creationId xmlns:p14="http://schemas.microsoft.com/office/powerpoint/2010/main" val="1122195615"/>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791199" cy="4719638"/>
          </a:xfrm>
        </p:spPr>
        <p:txBody>
          <a:bodyPr>
            <a:normAutofit fontScale="77500" lnSpcReduction="20000"/>
          </a:bodyPr>
          <a:lstStyle/>
          <a:p>
            <a:r>
              <a:rPr lang="es-PR" dirty="0">
                <a:solidFill>
                  <a:srgbClr val="FF0000"/>
                </a:solidFill>
              </a:rPr>
              <a:t>6:31</a:t>
            </a:r>
            <a:r>
              <a:rPr lang="es-PR" dirty="0"/>
              <a:t> Volviendo al AT, los judíos recordaron a Jesús el milagro del maná en el desierto. </a:t>
            </a:r>
            <a:endParaRPr lang="es-PR" dirty="0" smtClean="0"/>
          </a:p>
          <a:p>
            <a:r>
              <a:rPr lang="es-PR" dirty="0" smtClean="0"/>
              <a:t>Parecían </a:t>
            </a:r>
            <a:r>
              <a:rPr lang="es-PR" dirty="0"/>
              <a:t>estarle diciendo que Jesús nunca había hecho nada tan maravilloso como aquello. </a:t>
            </a:r>
            <a:endParaRPr lang="es-PR" dirty="0" smtClean="0"/>
          </a:p>
          <a:p>
            <a:r>
              <a:rPr lang="es-PR" dirty="0" smtClean="0"/>
              <a:t>Citaron </a:t>
            </a:r>
            <a:r>
              <a:rPr lang="es-PR" dirty="0"/>
              <a:t>del </a:t>
            </a:r>
            <a:r>
              <a:rPr lang="es-PR" dirty="0">
                <a:solidFill>
                  <a:srgbClr val="FF0000"/>
                </a:solidFill>
              </a:rPr>
              <a:t>Salmo 78:24, 25</a:t>
            </a:r>
            <a:r>
              <a:rPr lang="es-PR" dirty="0"/>
              <a:t>, donde está escrito: </a:t>
            </a:r>
            <a:r>
              <a:rPr lang="es-PR" i="1" dirty="0"/>
              <a:t>Pan del cielo les dio a comer. </a:t>
            </a:r>
            <a:endParaRPr lang="es-PR" i="1" dirty="0" smtClean="0"/>
          </a:p>
          <a:p>
            <a:r>
              <a:rPr lang="es-PR" dirty="0" smtClean="0"/>
              <a:t>Implicaban </a:t>
            </a:r>
            <a:r>
              <a:rPr lang="es-PR" dirty="0"/>
              <a:t>con ello que Moisés había hecho descender comida del cielo; el Señor no era tan grande como Moisés, ¡porque sólo había multiplicado </a:t>
            </a:r>
            <a:r>
              <a:rPr lang="es-PR" i="1" dirty="0"/>
              <a:t>comida ya existente</a:t>
            </a:r>
            <a:r>
              <a:rPr lang="es-PR" i="1" dirty="0" smtClean="0"/>
              <a:t>!</a:t>
            </a:r>
            <a:endParaRPr lang="es-PR" i="1"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3833" t="1471" r="18519" b="1"/>
          <a:stretch/>
        </p:blipFill>
        <p:spPr>
          <a:xfrm>
            <a:off x="5943600" y="1752600"/>
            <a:ext cx="3200400" cy="5105400"/>
          </a:xfrm>
          <a:prstGeom prst="rect">
            <a:avLst/>
          </a:prstGeom>
        </p:spPr>
      </p:pic>
    </p:spTree>
    <p:extLst>
      <p:ext uri="{BB962C8B-B14F-4D97-AF65-F5344CB8AC3E}">
        <p14:creationId xmlns:p14="http://schemas.microsoft.com/office/powerpoint/2010/main" val="4246491213"/>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81200"/>
            <a:ext cx="8153400" cy="4724400"/>
          </a:xfrm>
        </p:spPr>
        <p:txBody>
          <a:bodyPr>
            <a:normAutofit lnSpcReduction="10000"/>
          </a:bodyPr>
          <a:lstStyle/>
          <a:p>
            <a:r>
              <a:rPr lang="es-PR" sz="3600" dirty="0" smtClean="0">
                <a:latin typeface="Candara" pitchFamily="34" charset="0"/>
                <a:cs typeface="Calibri" pitchFamily="34" charset="0"/>
              </a:rPr>
              <a:t>Un motivo equivocado</a:t>
            </a:r>
            <a:endParaRPr lang="es-PR" sz="3600" noProof="0" dirty="0" smtClean="0">
              <a:latin typeface="Candara" pitchFamily="34" charset="0"/>
              <a:cs typeface="Calibri" pitchFamily="34" charset="0"/>
            </a:endParaRPr>
          </a:p>
          <a:p>
            <a:pPr lvl="1"/>
            <a:r>
              <a:rPr lang="es-PR" sz="3300" noProof="0" dirty="0" smtClean="0">
                <a:solidFill>
                  <a:srgbClr val="FF0000"/>
                </a:solidFill>
                <a:latin typeface="Candara" pitchFamily="34" charset="0"/>
                <a:ea typeface="+mn-ea"/>
                <a:cs typeface="Calibri" pitchFamily="34" charset="0"/>
              </a:rPr>
              <a:t>Juan 6.25-29</a:t>
            </a:r>
          </a:p>
          <a:p>
            <a:r>
              <a:rPr lang="es-PR" sz="3600" dirty="0" smtClean="0">
                <a:latin typeface="Candara" pitchFamily="34" charset="0"/>
                <a:cs typeface="Calibri" pitchFamily="34" charset="0"/>
              </a:rPr>
              <a:t>El verdadero pan del cielo</a:t>
            </a:r>
            <a:endParaRPr lang="es-PR" sz="3600" dirty="0">
              <a:latin typeface="Candara" pitchFamily="34" charset="0"/>
              <a:cs typeface="Calibri" pitchFamily="34" charset="0"/>
            </a:endParaRPr>
          </a:p>
          <a:p>
            <a:pPr lvl="1"/>
            <a:r>
              <a:rPr lang="es-PR" sz="3300" dirty="0" smtClean="0">
                <a:solidFill>
                  <a:srgbClr val="FF0000"/>
                </a:solidFill>
                <a:latin typeface="Candara" pitchFamily="34" charset="0"/>
                <a:cs typeface="Calibri" pitchFamily="34" charset="0"/>
              </a:rPr>
              <a:t>Juan 6.30-40</a:t>
            </a:r>
          </a:p>
          <a:p>
            <a:r>
              <a:rPr lang="es-PR" sz="3600" dirty="0" smtClean="0">
                <a:latin typeface="Candara" pitchFamily="34" charset="0"/>
                <a:cs typeface="Calibri" pitchFamily="34" charset="0"/>
              </a:rPr>
              <a:t>El pan que da vida eterna</a:t>
            </a:r>
          </a:p>
          <a:p>
            <a:pPr lvl="1"/>
            <a:r>
              <a:rPr lang="es-PR" sz="3300" dirty="0" smtClean="0">
                <a:solidFill>
                  <a:srgbClr val="FF0000"/>
                </a:solidFill>
                <a:latin typeface="Candara" pitchFamily="34" charset="0"/>
                <a:cs typeface="Calibri" pitchFamily="34" charset="0"/>
              </a:rPr>
              <a:t>Juan 6.41-59</a:t>
            </a:r>
          </a:p>
          <a:p>
            <a:r>
              <a:rPr lang="es-PR" sz="3600" dirty="0" smtClean="0">
                <a:latin typeface="Candara" pitchFamily="34" charset="0"/>
                <a:cs typeface="Calibri" pitchFamily="34" charset="0"/>
              </a:rPr>
              <a:t>Palabras de vida </a:t>
            </a:r>
            <a:r>
              <a:rPr lang="es-PR" sz="3600" dirty="0">
                <a:latin typeface="Candara" pitchFamily="34" charset="0"/>
                <a:cs typeface="Calibri" pitchFamily="34" charset="0"/>
              </a:rPr>
              <a:t>eterna</a:t>
            </a:r>
          </a:p>
          <a:p>
            <a:pPr lvl="1"/>
            <a:r>
              <a:rPr lang="es-PR" sz="3300" dirty="0">
                <a:solidFill>
                  <a:srgbClr val="FF0000"/>
                </a:solidFill>
                <a:latin typeface="Candara" pitchFamily="34" charset="0"/>
                <a:cs typeface="Calibri" pitchFamily="34" charset="0"/>
              </a:rPr>
              <a:t>Juan </a:t>
            </a:r>
            <a:r>
              <a:rPr lang="es-PR" sz="3300" dirty="0" smtClean="0">
                <a:solidFill>
                  <a:srgbClr val="FF0000"/>
                </a:solidFill>
                <a:latin typeface="Candara" pitchFamily="34" charset="0"/>
                <a:cs typeface="Calibri" pitchFamily="34" charset="0"/>
              </a:rPr>
              <a:t>6.60-71</a:t>
            </a:r>
            <a:endParaRPr lang="es-PR" sz="3300" dirty="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791199" cy="4719638"/>
          </a:xfrm>
        </p:spPr>
        <p:txBody>
          <a:bodyPr>
            <a:normAutofit fontScale="92500" lnSpcReduction="20000"/>
          </a:bodyPr>
          <a:lstStyle/>
          <a:p>
            <a:r>
              <a:rPr lang="es-PR" dirty="0">
                <a:solidFill>
                  <a:srgbClr val="FF0000"/>
                </a:solidFill>
              </a:rPr>
              <a:t>6:32</a:t>
            </a:r>
            <a:r>
              <a:rPr lang="es-PR" dirty="0"/>
              <a:t> La respuesta del Señor comunica al menos dos pensamientos. </a:t>
            </a:r>
            <a:endParaRPr lang="es-PR" dirty="0" smtClean="0"/>
          </a:p>
          <a:p>
            <a:r>
              <a:rPr lang="es-PR" dirty="0" smtClean="0"/>
              <a:t>Primero</a:t>
            </a:r>
            <a:r>
              <a:rPr lang="es-PR" dirty="0"/>
              <a:t>, no fue Moisés quien les dio el maná, sino Dios. </a:t>
            </a:r>
            <a:endParaRPr lang="es-PR" dirty="0" smtClean="0"/>
          </a:p>
          <a:p>
            <a:r>
              <a:rPr lang="es-PR" dirty="0" smtClean="0"/>
              <a:t>Además</a:t>
            </a:r>
            <a:r>
              <a:rPr lang="es-PR" dirty="0"/>
              <a:t>, el maná no era el verdadero pan espiritual del cielo. </a:t>
            </a:r>
            <a:endParaRPr lang="es-PR" dirty="0" smtClean="0"/>
          </a:p>
          <a:p>
            <a:r>
              <a:rPr lang="es-PR" dirty="0" smtClean="0"/>
              <a:t>El </a:t>
            </a:r>
            <a:r>
              <a:rPr lang="es-PR" dirty="0"/>
              <a:t>maná era alimento físico, pero no tenía valor más allá de esta vida.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3833" t="1471" r="18519" b="1"/>
          <a:stretch/>
        </p:blipFill>
        <p:spPr>
          <a:xfrm>
            <a:off x="5943600" y="1752600"/>
            <a:ext cx="3200400" cy="5105400"/>
          </a:xfrm>
          <a:prstGeom prst="rect">
            <a:avLst/>
          </a:prstGeom>
        </p:spPr>
      </p:pic>
    </p:spTree>
    <p:extLst>
      <p:ext uri="{BB962C8B-B14F-4D97-AF65-F5344CB8AC3E}">
        <p14:creationId xmlns:p14="http://schemas.microsoft.com/office/powerpoint/2010/main" val="2229742369"/>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791199" cy="4719638"/>
          </a:xfrm>
        </p:spPr>
        <p:txBody>
          <a:bodyPr>
            <a:normAutofit/>
          </a:bodyPr>
          <a:lstStyle/>
          <a:p>
            <a:r>
              <a:rPr lang="es-PR" dirty="0" smtClean="0"/>
              <a:t>El </a:t>
            </a:r>
            <a:r>
              <a:rPr lang="es-PR" dirty="0"/>
              <a:t>Señor Jesús estaba aquí hablando del verdadero, ideal y genuino pan que Dios da del cielo. </a:t>
            </a:r>
            <a:endParaRPr lang="es-PR" dirty="0" smtClean="0"/>
          </a:p>
          <a:p>
            <a:r>
              <a:rPr lang="es-PR" dirty="0" smtClean="0"/>
              <a:t>Es </a:t>
            </a:r>
            <a:r>
              <a:rPr lang="es-PR" dirty="0"/>
              <a:t>pan para el alma y no para el cuerpo. </a:t>
            </a:r>
            <a:endParaRPr lang="es-PR" dirty="0" smtClean="0"/>
          </a:p>
          <a:p>
            <a:r>
              <a:rPr lang="es-PR" dirty="0" smtClean="0"/>
              <a:t>Las </a:t>
            </a:r>
            <a:r>
              <a:rPr lang="es-PR" dirty="0"/>
              <a:t>palabras Mi Padre son una declaración de deidad que hace Cristo</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867399" y="1752600"/>
            <a:ext cx="3276601" cy="5105400"/>
          </a:xfrm>
          <a:prstGeom prst="rect">
            <a:avLst/>
          </a:prstGeom>
        </p:spPr>
      </p:pic>
    </p:spTree>
    <p:extLst>
      <p:ext uri="{BB962C8B-B14F-4D97-AF65-F5344CB8AC3E}">
        <p14:creationId xmlns:p14="http://schemas.microsoft.com/office/powerpoint/2010/main" val="3477135689"/>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791199" cy="4719638"/>
          </a:xfrm>
        </p:spPr>
        <p:txBody>
          <a:bodyPr>
            <a:normAutofit fontScale="77500" lnSpcReduction="20000"/>
          </a:bodyPr>
          <a:lstStyle/>
          <a:p>
            <a:r>
              <a:rPr lang="es-PR" dirty="0">
                <a:solidFill>
                  <a:srgbClr val="FF0000"/>
                </a:solidFill>
              </a:rPr>
              <a:t>6:33</a:t>
            </a:r>
            <a:r>
              <a:rPr lang="es-PR" dirty="0"/>
              <a:t> El Señor Jesús se reveló como el pan de Dios que descendió del cielo y da vida al mundo. </a:t>
            </a:r>
            <a:endParaRPr lang="es-PR" dirty="0" smtClean="0"/>
          </a:p>
          <a:p>
            <a:r>
              <a:rPr lang="es-PR" dirty="0" smtClean="0"/>
              <a:t>Con </a:t>
            </a:r>
            <a:r>
              <a:rPr lang="es-PR" dirty="0"/>
              <a:t>ello mostraba la superioridad del pan de Dios al maná en el desierto. </a:t>
            </a:r>
            <a:endParaRPr lang="es-PR" dirty="0" smtClean="0"/>
          </a:p>
          <a:p>
            <a:r>
              <a:rPr lang="es-PR" dirty="0" smtClean="0"/>
              <a:t>El </a:t>
            </a:r>
            <a:r>
              <a:rPr lang="es-PR" dirty="0"/>
              <a:t>maná no impartía vida, sino que sólo sustentaba la vida física. </a:t>
            </a:r>
            <a:endParaRPr lang="es-PR" dirty="0" smtClean="0"/>
          </a:p>
          <a:p>
            <a:r>
              <a:rPr lang="es-PR" dirty="0" smtClean="0"/>
              <a:t>Y </a:t>
            </a:r>
            <a:r>
              <a:rPr lang="es-PR" dirty="0"/>
              <a:t>aquel pan no había sido dado para todo el mundo, sino sólo para Israel. </a:t>
            </a:r>
            <a:endParaRPr lang="es-PR" dirty="0" smtClean="0"/>
          </a:p>
          <a:p>
            <a:r>
              <a:rPr lang="es-PR" dirty="0" smtClean="0"/>
              <a:t>El </a:t>
            </a:r>
            <a:r>
              <a:rPr lang="es-PR" dirty="0"/>
              <a:t>verdadero pan … es aquel que descendió del cielo y da vida no sólo a una nación, sino al mundo</a:t>
            </a:r>
            <a:r>
              <a:rPr lang="es-PR" dirty="0" smtClean="0"/>
              <a:t>.</a:t>
            </a:r>
            <a:endParaRPr lang="es-PR" dirty="0"/>
          </a:p>
        </p:txBody>
      </p:sp>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867399" y="1752600"/>
            <a:ext cx="3276601" cy="5105400"/>
          </a:xfrm>
          <a:prstGeom prst="rect">
            <a:avLst/>
          </a:prstGeom>
        </p:spPr>
      </p:pic>
    </p:spTree>
    <p:extLst>
      <p:ext uri="{BB962C8B-B14F-4D97-AF65-F5344CB8AC3E}">
        <p14:creationId xmlns:p14="http://schemas.microsoft.com/office/powerpoint/2010/main" val="458221758"/>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5365750" cy="4719638"/>
          </a:xfrm>
        </p:spPr>
        <p:txBody>
          <a:bodyPr>
            <a:normAutofit fontScale="92500" lnSpcReduction="20000"/>
          </a:bodyPr>
          <a:lstStyle/>
          <a:p>
            <a:r>
              <a:rPr lang="es-PR" dirty="0">
                <a:solidFill>
                  <a:srgbClr val="FF0000"/>
                </a:solidFill>
              </a:rPr>
              <a:t>6:34</a:t>
            </a:r>
            <a:r>
              <a:rPr lang="es-PR" dirty="0"/>
              <a:t> Los judíos no se daban cuenta aún de que Jesús estaba hablando de Sí mismo como el verdadero pan, y por ello le pidieron este pan. </a:t>
            </a:r>
            <a:endParaRPr lang="es-PR" dirty="0" smtClean="0"/>
          </a:p>
          <a:p>
            <a:r>
              <a:rPr lang="es-PR" dirty="0" smtClean="0"/>
              <a:t>Seguían </a:t>
            </a:r>
            <a:r>
              <a:rPr lang="es-PR" dirty="0"/>
              <a:t>pensando en términos de panes materiales. </a:t>
            </a:r>
            <a:endParaRPr lang="es-PR" dirty="0" smtClean="0"/>
          </a:p>
          <a:p>
            <a:r>
              <a:rPr lang="es-PR" dirty="0" smtClean="0"/>
              <a:t>Lamentablemente</a:t>
            </a:r>
            <a:r>
              <a:rPr lang="es-PR" dirty="0"/>
              <a:t>, en sus corazones no había verdadera fe</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715001" y="1828800"/>
            <a:ext cx="3429000" cy="5029200"/>
          </a:xfrm>
          <a:prstGeom prst="rect">
            <a:avLst/>
          </a:prstGeom>
        </p:spPr>
      </p:pic>
    </p:spTree>
    <p:extLst>
      <p:ext uri="{BB962C8B-B14F-4D97-AF65-F5344CB8AC3E}">
        <p14:creationId xmlns:p14="http://schemas.microsoft.com/office/powerpoint/2010/main" val="2366344086"/>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791199" cy="4719638"/>
          </a:xfrm>
        </p:spPr>
        <p:txBody>
          <a:bodyPr>
            <a:normAutofit fontScale="92500" lnSpcReduction="10000"/>
          </a:bodyPr>
          <a:lstStyle/>
          <a:p>
            <a:r>
              <a:rPr lang="es-PR" dirty="0">
                <a:solidFill>
                  <a:srgbClr val="FF0000"/>
                </a:solidFill>
              </a:rPr>
              <a:t>6:35</a:t>
            </a:r>
            <a:r>
              <a:rPr lang="es-PR" dirty="0"/>
              <a:t> Ahora Jesús expresó la verdad de una manera sencilla y clara. Él es el pan de vida. </a:t>
            </a:r>
            <a:endParaRPr lang="es-PR" dirty="0" smtClean="0"/>
          </a:p>
          <a:p>
            <a:r>
              <a:rPr lang="es-PR" dirty="0" smtClean="0"/>
              <a:t>Los </a:t>
            </a:r>
            <a:r>
              <a:rPr lang="es-PR" dirty="0"/>
              <a:t>que acuden a Él encuentran lo suficiente para satisfacer su hambre espiritual para siempre. </a:t>
            </a:r>
            <a:endParaRPr lang="es-PR" dirty="0" smtClean="0"/>
          </a:p>
          <a:p>
            <a:r>
              <a:rPr lang="es-PR" dirty="0" smtClean="0"/>
              <a:t>Los </a:t>
            </a:r>
            <a:r>
              <a:rPr lang="es-PR" dirty="0"/>
              <a:t>que creen en Él encuentran que su sed queda apagada para siempre.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867399" y="1752600"/>
            <a:ext cx="3276601" cy="5105400"/>
          </a:xfrm>
          <a:prstGeom prst="rect">
            <a:avLst/>
          </a:prstGeom>
        </p:spPr>
      </p:pic>
    </p:spTree>
    <p:extLst>
      <p:ext uri="{BB962C8B-B14F-4D97-AF65-F5344CB8AC3E}">
        <p14:creationId xmlns:p14="http://schemas.microsoft.com/office/powerpoint/2010/main" val="1660189294"/>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791199" cy="4719638"/>
          </a:xfrm>
        </p:spPr>
        <p:txBody>
          <a:bodyPr>
            <a:normAutofit fontScale="85000" lnSpcReduction="20000"/>
          </a:bodyPr>
          <a:lstStyle/>
          <a:p>
            <a:r>
              <a:rPr lang="es-PR" dirty="0" smtClean="0"/>
              <a:t>Observemos </a:t>
            </a:r>
            <a:r>
              <a:rPr lang="es-PR" dirty="0"/>
              <a:t>las palabras </a:t>
            </a:r>
            <a:r>
              <a:rPr lang="es-PR" i="1" u="sng" dirty="0"/>
              <a:t>Yo soy </a:t>
            </a:r>
            <a:r>
              <a:rPr lang="es-PR" dirty="0"/>
              <a:t>en este versículo y veamos que el Señor estaba haciendo una reivindicación de igualdad con Jehová. </a:t>
            </a:r>
            <a:endParaRPr lang="es-PR" dirty="0" smtClean="0"/>
          </a:p>
          <a:p>
            <a:r>
              <a:rPr lang="es-PR" dirty="0" smtClean="0"/>
              <a:t>Sería </a:t>
            </a:r>
            <a:r>
              <a:rPr lang="es-PR" dirty="0"/>
              <a:t>una insensatez que un hombre pecador pronunciase las palabras del </a:t>
            </a:r>
            <a:r>
              <a:rPr lang="es-PR" dirty="0">
                <a:solidFill>
                  <a:srgbClr val="FF0000"/>
                </a:solidFill>
              </a:rPr>
              <a:t>versículo 35</a:t>
            </a:r>
            <a:r>
              <a:rPr lang="es-PR" dirty="0"/>
              <a:t>. </a:t>
            </a:r>
            <a:endParaRPr lang="es-PR" dirty="0" smtClean="0"/>
          </a:p>
          <a:p>
            <a:r>
              <a:rPr lang="es-PR" dirty="0" smtClean="0"/>
              <a:t>¡</a:t>
            </a:r>
            <a:r>
              <a:rPr lang="es-PR" dirty="0"/>
              <a:t>Ningún mero hombre puede dar satisfacción a su propia hambre o sed, ni mucho menos dar satisfacción al apetito espiritual de todo el mundo</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867399" y="1752600"/>
            <a:ext cx="3276601" cy="5105400"/>
          </a:xfrm>
          <a:prstGeom prst="rect">
            <a:avLst/>
          </a:prstGeom>
        </p:spPr>
      </p:pic>
    </p:spTree>
    <p:extLst>
      <p:ext uri="{BB962C8B-B14F-4D97-AF65-F5344CB8AC3E}">
        <p14:creationId xmlns:p14="http://schemas.microsoft.com/office/powerpoint/2010/main" val="3848491050"/>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10000"/>
          </a:bodyPr>
          <a:lstStyle/>
          <a:p>
            <a:r>
              <a:rPr lang="es-PR" dirty="0">
                <a:solidFill>
                  <a:srgbClr val="FF0000"/>
                </a:solidFill>
              </a:rPr>
              <a:t>6:36</a:t>
            </a:r>
            <a:r>
              <a:rPr lang="es-PR" dirty="0"/>
              <a:t> En el </a:t>
            </a:r>
            <a:r>
              <a:rPr lang="es-PR" dirty="0">
                <a:solidFill>
                  <a:srgbClr val="FF0000"/>
                </a:solidFill>
              </a:rPr>
              <a:t>versículo 30</a:t>
            </a:r>
            <a:r>
              <a:rPr lang="es-PR" dirty="0"/>
              <a:t>, los judíos incrédulos habían pedido al Señor una señal para poder ver y creer. </a:t>
            </a:r>
            <a:endParaRPr lang="es-PR" dirty="0" smtClean="0"/>
          </a:p>
          <a:p>
            <a:r>
              <a:rPr lang="es-PR" dirty="0" smtClean="0"/>
              <a:t>Aquí </a:t>
            </a:r>
            <a:r>
              <a:rPr lang="es-PR" dirty="0"/>
              <a:t>Jesús dice que ya les había dicho que le habían visto a Él —el más grande de todas las señales— y aunque le habían visto, no creían.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867399" y="1752600"/>
            <a:ext cx="3276601" cy="5105400"/>
          </a:xfrm>
          <a:prstGeom prst="rect">
            <a:avLst/>
          </a:prstGeom>
        </p:spPr>
      </p:pic>
    </p:spTree>
    <p:extLst>
      <p:ext uri="{BB962C8B-B14F-4D97-AF65-F5344CB8AC3E}">
        <p14:creationId xmlns:p14="http://schemas.microsoft.com/office/powerpoint/2010/main" val="2357207505"/>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a:bodyPr>
          <a:lstStyle/>
          <a:p>
            <a:r>
              <a:rPr lang="es-PR" dirty="0" smtClean="0"/>
              <a:t>Si </a:t>
            </a:r>
            <a:r>
              <a:rPr lang="es-PR" dirty="0"/>
              <a:t>el Hijo de Dios podía estar delante de ellos en perfecta humanidad y sin ser reconocido por ellos, entonces era dudoso que pudiese convencerlos ninguna señal que Él pudiese efectuar</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867399" y="1752600"/>
            <a:ext cx="3276601" cy="5105400"/>
          </a:xfrm>
          <a:prstGeom prst="rect">
            <a:avLst/>
          </a:prstGeom>
        </p:spPr>
      </p:pic>
    </p:spTree>
    <p:extLst>
      <p:ext uri="{BB962C8B-B14F-4D97-AF65-F5344CB8AC3E}">
        <p14:creationId xmlns:p14="http://schemas.microsoft.com/office/powerpoint/2010/main" val="4230466955"/>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a:solidFill>
                  <a:srgbClr val="FF0000"/>
                </a:solidFill>
              </a:rPr>
              <a:t>6:37</a:t>
            </a:r>
            <a:r>
              <a:rPr lang="es-PR" dirty="0"/>
              <a:t> El Señor no se sentía desalentado por la incredulidad de los judíos. </a:t>
            </a:r>
            <a:endParaRPr lang="es-PR" dirty="0" smtClean="0"/>
          </a:p>
          <a:p>
            <a:r>
              <a:rPr lang="es-PR" dirty="0" smtClean="0"/>
              <a:t>Sabía </a:t>
            </a:r>
            <a:r>
              <a:rPr lang="es-PR" dirty="0"/>
              <a:t>que se cumplirían todos los propósitos y planes del Padre. </a:t>
            </a:r>
            <a:endParaRPr lang="es-PR" dirty="0" smtClean="0"/>
          </a:p>
          <a:p>
            <a:r>
              <a:rPr lang="es-PR" dirty="0" smtClean="0"/>
              <a:t>Aunque </a:t>
            </a:r>
            <a:r>
              <a:rPr lang="es-PR" dirty="0"/>
              <a:t>los judíos a los que se dirigía no le aceptasen, sabía que los escogidos por Dios sí vendrían a Él. </a:t>
            </a:r>
            <a:endParaRPr lang="es-PR" dirty="0" smtClean="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10144" r="5321"/>
          <a:stretch/>
        </p:blipFill>
        <p:spPr>
          <a:xfrm>
            <a:off x="5333999" y="1828800"/>
            <a:ext cx="3810001" cy="5029200"/>
          </a:xfrm>
          <a:prstGeom prst="rect">
            <a:avLst/>
          </a:prstGeom>
        </p:spPr>
      </p:pic>
    </p:spTree>
    <p:extLst>
      <p:ext uri="{BB962C8B-B14F-4D97-AF65-F5344CB8AC3E}">
        <p14:creationId xmlns:p14="http://schemas.microsoft.com/office/powerpoint/2010/main" val="2371375175"/>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5181598" cy="4719638"/>
          </a:xfrm>
        </p:spPr>
        <p:txBody>
          <a:bodyPr>
            <a:normAutofit fontScale="85000" lnSpcReduction="10000"/>
          </a:bodyPr>
          <a:lstStyle/>
          <a:p>
            <a:r>
              <a:rPr lang="es-PR" dirty="0">
                <a:solidFill>
                  <a:srgbClr val="FF0000"/>
                </a:solidFill>
              </a:rPr>
              <a:t>6:38</a:t>
            </a:r>
            <a:r>
              <a:rPr lang="es-PR" dirty="0"/>
              <a:t> En el </a:t>
            </a:r>
            <a:r>
              <a:rPr lang="es-PR" dirty="0">
                <a:solidFill>
                  <a:srgbClr val="FF0000"/>
                </a:solidFill>
              </a:rPr>
              <a:t>versículo 37</a:t>
            </a:r>
            <a:r>
              <a:rPr lang="es-PR" dirty="0"/>
              <a:t>, el Señor Jesús dice que todos los planes de Dios quedarían finalmente cumplidos con respecto a la salvación de los que le fueron dados. </a:t>
            </a:r>
            <a:endParaRPr lang="es-PR" dirty="0" smtClean="0"/>
          </a:p>
          <a:p>
            <a:r>
              <a:rPr lang="es-PR" dirty="0" smtClean="0"/>
              <a:t>Por </a:t>
            </a:r>
            <a:r>
              <a:rPr lang="es-PR" dirty="0"/>
              <a:t>cuanto ésta era la voluntad del Padre, el Señor se cuidaría personalmente de que así tuviese lugar, por cuanto Su misión era hacer la voluntad de Dios.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10144" r="5321"/>
          <a:stretch/>
        </p:blipFill>
        <p:spPr>
          <a:xfrm>
            <a:off x="5333999" y="1828800"/>
            <a:ext cx="3810001" cy="5029200"/>
          </a:xfrm>
          <a:prstGeom prst="rect">
            <a:avLst/>
          </a:prstGeom>
        </p:spPr>
      </p:pic>
    </p:spTree>
    <p:extLst>
      <p:ext uri="{BB962C8B-B14F-4D97-AF65-F5344CB8AC3E}">
        <p14:creationId xmlns:p14="http://schemas.microsoft.com/office/powerpoint/2010/main" val="3375676638"/>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b="21150"/>
          <a:stretch/>
        </p:blipFill>
        <p:spPr>
          <a:xfrm>
            <a:off x="0" y="1645139"/>
            <a:ext cx="9144000" cy="5212861"/>
          </a:xfrm>
          <a:prstGeom prst="rect">
            <a:avLst/>
          </a:prstGeom>
        </p:spPr>
      </p:pic>
    </p:spTree>
    <p:extLst>
      <p:ext uri="{BB962C8B-B14F-4D97-AF65-F5344CB8AC3E}">
        <p14:creationId xmlns:p14="http://schemas.microsoft.com/office/powerpoint/2010/main" val="2308796262"/>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smtClean="0"/>
              <a:t>He </a:t>
            </a:r>
            <a:r>
              <a:rPr lang="es-PR" dirty="0"/>
              <a:t>descendido del cielo, dijo Cristo, enseñando con claridad que no comenzó a vivir Su vida en el pesebre en Belén. </a:t>
            </a:r>
            <a:endParaRPr lang="es-PR" dirty="0" smtClean="0"/>
          </a:p>
          <a:p>
            <a:r>
              <a:rPr lang="es-PR" dirty="0" smtClean="0"/>
              <a:t>No</a:t>
            </a:r>
            <a:r>
              <a:rPr lang="es-PR" dirty="0"/>
              <a:t>; Él existía desde toda la eternidad con Dios Padre en el cielo. </a:t>
            </a:r>
            <a:endParaRPr lang="es-PR" dirty="0" smtClean="0"/>
          </a:p>
          <a:p>
            <a:r>
              <a:rPr lang="es-PR" dirty="0" smtClean="0"/>
              <a:t>Al </a:t>
            </a:r>
            <a:r>
              <a:rPr lang="es-PR" dirty="0"/>
              <a:t>venir al mundo, Él fue el obediente Hijo de Dios.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867399" y="1752600"/>
            <a:ext cx="3276601" cy="5105400"/>
          </a:xfrm>
          <a:prstGeom prst="rect">
            <a:avLst/>
          </a:prstGeom>
        </p:spPr>
      </p:pic>
    </p:spTree>
    <p:extLst>
      <p:ext uri="{BB962C8B-B14F-4D97-AF65-F5344CB8AC3E}">
        <p14:creationId xmlns:p14="http://schemas.microsoft.com/office/powerpoint/2010/main" val="4219264993"/>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5216254" cy="4719638"/>
          </a:xfrm>
        </p:spPr>
        <p:txBody>
          <a:bodyPr>
            <a:normAutofit fontScale="92500" lnSpcReduction="10000"/>
          </a:bodyPr>
          <a:lstStyle/>
          <a:p>
            <a:r>
              <a:rPr lang="es-PR" dirty="0" smtClean="0"/>
              <a:t>Asumió </a:t>
            </a:r>
            <a:r>
              <a:rPr lang="es-PR" dirty="0"/>
              <a:t>voluntariamente el puesto de un siervo para cumplir la voluntad de Su Padre. </a:t>
            </a:r>
            <a:endParaRPr lang="es-PR" dirty="0" smtClean="0"/>
          </a:p>
          <a:p>
            <a:r>
              <a:rPr lang="es-PR" dirty="0" smtClean="0"/>
              <a:t>Esto </a:t>
            </a:r>
            <a:r>
              <a:rPr lang="es-PR" dirty="0"/>
              <a:t>no significa que Él no tuviese una voluntad propia, sino más bien que Su propia voluntad estaba en perfecta armonía con la voluntad de Dios</a:t>
            </a:r>
            <a:r>
              <a:rPr lang="es-PR" dirty="0" smtClean="0"/>
              <a:t>.</a:t>
            </a:r>
            <a:endParaRPr lang="es-PR" dirty="0"/>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68655" y="1743203"/>
            <a:ext cx="3775345" cy="5095747"/>
          </a:xfrm>
          <a:prstGeom prst="rect">
            <a:avLst/>
          </a:prstGeom>
        </p:spPr>
      </p:pic>
    </p:spTree>
    <p:extLst>
      <p:ext uri="{BB962C8B-B14F-4D97-AF65-F5344CB8AC3E}">
        <p14:creationId xmlns:p14="http://schemas.microsoft.com/office/powerpoint/2010/main" val="81736815"/>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lnSpcReduction="10000"/>
          </a:bodyPr>
          <a:lstStyle/>
          <a:p>
            <a:r>
              <a:rPr lang="es-PR" dirty="0">
                <a:solidFill>
                  <a:srgbClr val="FF0000"/>
                </a:solidFill>
              </a:rPr>
              <a:t>6:39</a:t>
            </a:r>
            <a:r>
              <a:rPr lang="es-PR" dirty="0"/>
              <a:t> La voluntad del Padre era que todos los que sean dados a Cristo fuesen salvados y guardados hasta la resurrección de los justos, cuando serán levantados y llevados al cielo. </a:t>
            </a:r>
            <a:endParaRPr lang="es-PR" dirty="0" smtClean="0"/>
          </a:p>
          <a:p>
            <a:r>
              <a:rPr lang="es-PR" dirty="0" smtClean="0"/>
              <a:t>Las </a:t>
            </a:r>
            <a:r>
              <a:rPr lang="es-PR" dirty="0"/>
              <a:t>palabras </a:t>
            </a:r>
            <a:r>
              <a:rPr lang="es-PR" i="1" dirty="0"/>
              <a:t>nada</a:t>
            </a:r>
            <a:r>
              <a:rPr lang="es-PR" dirty="0"/>
              <a:t> y </a:t>
            </a:r>
            <a:r>
              <a:rPr lang="es-PR" i="1" dirty="0"/>
              <a:t>lo</a:t>
            </a:r>
            <a:r>
              <a:rPr lang="es-PR" dirty="0"/>
              <a:t> se refieren a los creyentes. </a:t>
            </a:r>
            <a:endParaRPr lang="es-PR" dirty="0" smtClean="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l="49909"/>
          <a:stretch/>
        </p:blipFill>
        <p:spPr>
          <a:xfrm>
            <a:off x="5791200" y="1819656"/>
            <a:ext cx="3364992" cy="5038344"/>
          </a:xfrm>
          <a:prstGeom prst="rect">
            <a:avLst/>
          </a:prstGeom>
        </p:spPr>
      </p:pic>
    </p:spTree>
    <p:extLst>
      <p:ext uri="{BB962C8B-B14F-4D97-AF65-F5344CB8AC3E}">
        <p14:creationId xmlns:p14="http://schemas.microsoft.com/office/powerpoint/2010/main" val="2901507159"/>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smtClean="0"/>
              <a:t>Aquí </a:t>
            </a:r>
            <a:r>
              <a:rPr lang="es-PR" dirty="0"/>
              <a:t>estaba pensando no en creyentes individuales, sino en todo el cuerpo de cristianos que serían salvos a lo largo de los años. </a:t>
            </a:r>
            <a:endParaRPr lang="es-PR" dirty="0" smtClean="0"/>
          </a:p>
          <a:p>
            <a:r>
              <a:rPr lang="es-PR" dirty="0" smtClean="0"/>
              <a:t>El </a:t>
            </a:r>
            <a:r>
              <a:rPr lang="es-PR" dirty="0"/>
              <a:t>Señor Jesús ha recibido la comisión de cuidarse de que no se pierda ningún miembro de este cuerpo, sino que todo el cuerpo sea resucitado en el último día</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l="49909"/>
          <a:stretch/>
        </p:blipFill>
        <p:spPr>
          <a:xfrm>
            <a:off x="5791200" y="1819656"/>
            <a:ext cx="3364992" cy="5038344"/>
          </a:xfrm>
          <a:prstGeom prst="rect">
            <a:avLst/>
          </a:prstGeom>
        </p:spPr>
      </p:pic>
    </p:spTree>
    <p:extLst>
      <p:ext uri="{BB962C8B-B14F-4D97-AF65-F5344CB8AC3E}">
        <p14:creationId xmlns:p14="http://schemas.microsoft.com/office/powerpoint/2010/main" val="1199848832"/>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638799" cy="4719638"/>
          </a:xfrm>
        </p:spPr>
        <p:txBody>
          <a:bodyPr>
            <a:normAutofit fontScale="85000" lnSpcReduction="20000"/>
          </a:bodyPr>
          <a:lstStyle/>
          <a:p>
            <a:r>
              <a:rPr lang="es-PR" dirty="0"/>
              <a:t>Por lo que toca a los cristianos, el último día hace referencia al día cuando el Señor Jesús vendrá al aire, cuando los muertos en Cristo resucitarán primero, cuando los creyentes vivos serán transformados, y cuando todos serán arrebatados para encontrarse con el Señor en el aire, para estar para siempre con el Señor. </a:t>
            </a:r>
            <a:endParaRPr lang="es-PR" dirty="0" smtClean="0"/>
          </a:p>
          <a:p>
            <a:r>
              <a:rPr lang="es-PR" dirty="0" smtClean="0"/>
              <a:t>Para </a:t>
            </a:r>
            <a:r>
              <a:rPr lang="es-PR" dirty="0"/>
              <a:t>los judíos, significaba la venida del Mesías en gloria</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l="49909"/>
          <a:stretch/>
        </p:blipFill>
        <p:spPr>
          <a:xfrm>
            <a:off x="5791200" y="1819656"/>
            <a:ext cx="3364992" cy="5038344"/>
          </a:xfrm>
          <a:prstGeom prst="rect">
            <a:avLst/>
          </a:prstGeom>
        </p:spPr>
      </p:pic>
    </p:spTree>
    <p:extLst>
      <p:ext uri="{BB962C8B-B14F-4D97-AF65-F5344CB8AC3E}">
        <p14:creationId xmlns:p14="http://schemas.microsoft.com/office/powerpoint/2010/main" val="100314248"/>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638799" cy="4719638"/>
          </a:xfrm>
        </p:spPr>
        <p:txBody>
          <a:bodyPr>
            <a:normAutofit fontScale="92500" lnSpcReduction="20000"/>
          </a:bodyPr>
          <a:lstStyle/>
          <a:p>
            <a:r>
              <a:rPr lang="es-PR" dirty="0">
                <a:solidFill>
                  <a:srgbClr val="FF0000"/>
                </a:solidFill>
              </a:rPr>
              <a:t>6:40</a:t>
            </a:r>
            <a:r>
              <a:rPr lang="es-PR" dirty="0"/>
              <a:t> El Señor pasa luego a explicar cómo se llega a ser miembro de la familia de los redimidos. </a:t>
            </a:r>
            <a:endParaRPr lang="es-PR" dirty="0" smtClean="0"/>
          </a:p>
          <a:p>
            <a:r>
              <a:rPr lang="es-PR" dirty="0" smtClean="0"/>
              <a:t>La </a:t>
            </a:r>
            <a:r>
              <a:rPr lang="es-PR" dirty="0"/>
              <a:t>voluntad de Dios es que todo aquel que ve al Hijo, y cree en él, tenga vida eterna. </a:t>
            </a:r>
            <a:endParaRPr lang="es-PR" dirty="0" smtClean="0"/>
          </a:p>
          <a:p>
            <a:r>
              <a:rPr lang="es-PR" dirty="0" smtClean="0"/>
              <a:t>Ver </a:t>
            </a:r>
            <a:r>
              <a:rPr lang="es-PR" dirty="0"/>
              <a:t>al Hijo, aquí, significa no verle con los ojos físicos, sino más bien con los ojos de la fe. </a:t>
            </a:r>
            <a:endParaRPr lang="es-PR" dirty="0" smtClean="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r="50290"/>
          <a:stretch/>
        </p:blipFill>
        <p:spPr>
          <a:xfrm>
            <a:off x="5810251" y="1828206"/>
            <a:ext cx="3333750" cy="5029794"/>
          </a:xfrm>
          <a:prstGeom prst="rect">
            <a:avLst/>
          </a:prstGeom>
        </p:spPr>
      </p:pic>
    </p:spTree>
    <p:extLst>
      <p:ext uri="{BB962C8B-B14F-4D97-AF65-F5344CB8AC3E}">
        <p14:creationId xmlns:p14="http://schemas.microsoft.com/office/powerpoint/2010/main" val="324162091"/>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verdadero pan del cielo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6.30-40</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638799" cy="4719638"/>
          </a:xfrm>
        </p:spPr>
        <p:txBody>
          <a:bodyPr>
            <a:normAutofit fontScale="85000" lnSpcReduction="20000"/>
          </a:bodyPr>
          <a:lstStyle/>
          <a:p>
            <a:r>
              <a:rPr lang="es-PR" dirty="0" smtClean="0"/>
              <a:t>Uno </a:t>
            </a:r>
            <a:r>
              <a:rPr lang="es-PR" dirty="0"/>
              <a:t>ha de ver o reconocer que Jesucristo es el Hijo de Dios y el Salvador del mundo. </a:t>
            </a:r>
            <a:endParaRPr lang="es-PR" dirty="0" smtClean="0"/>
          </a:p>
          <a:p>
            <a:r>
              <a:rPr lang="es-PR" dirty="0" smtClean="0"/>
              <a:t>Luego</a:t>
            </a:r>
            <a:r>
              <a:rPr lang="es-PR" dirty="0"/>
              <a:t>, ha de creer en Él. </a:t>
            </a:r>
            <a:endParaRPr lang="es-PR" dirty="0" smtClean="0"/>
          </a:p>
          <a:p>
            <a:r>
              <a:rPr lang="es-PR" dirty="0" smtClean="0"/>
              <a:t>Esto </a:t>
            </a:r>
            <a:r>
              <a:rPr lang="es-PR" dirty="0"/>
              <a:t>significa que por un acto concreto de fe ha de recibir al Señor Jesús como su propio Salvador personal. </a:t>
            </a:r>
            <a:endParaRPr lang="es-PR" dirty="0" smtClean="0"/>
          </a:p>
          <a:p>
            <a:r>
              <a:rPr lang="es-PR" dirty="0" smtClean="0"/>
              <a:t>Todos </a:t>
            </a:r>
            <a:r>
              <a:rPr lang="es-PR" dirty="0"/>
              <a:t>los que hagan esto reciben vida eterna como posesión presente y reciben asimismo la certidumbre de que resucitarán en el último día</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r="50290"/>
          <a:stretch/>
        </p:blipFill>
        <p:spPr>
          <a:xfrm>
            <a:off x="5810251" y="1828206"/>
            <a:ext cx="3333750" cy="5029794"/>
          </a:xfrm>
          <a:prstGeom prst="rect">
            <a:avLst/>
          </a:prstGeom>
        </p:spPr>
      </p:pic>
    </p:spTree>
    <p:extLst>
      <p:ext uri="{BB962C8B-B14F-4D97-AF65-F5344CB8AC3E}">
        <p14:creationId xmlns:p14="http://schemas.microsoft.com/office/powerpoint/2010/main" val="2132793619"/>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pan que da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6.41-59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57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r="827" b="22271"/>
          <a:stretch/>
        </p:blipFill>
        <p:spPr>
          <a:xfrm>
            <a:off x="0" y="1676401"/>
            <a:ext cx="9144000" cy="5181600"/>
          </a:xfrm>
          <a:prstGeom prst="rect">
            <a:avLst/>
          </a:prstGeom>
        </p:spPr>
      </p:pic>
    </p:spTree>
    <p:extLst>
      <p:ext uri="{BB962C8B-B14F-4D97-AF65-F5344CB8AC3E}">
        <p14:creationId xmlns:p14="http://schemas.microsoft.com/office/powerpoint/2010/main" val="1328471220"/>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pan que da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6.41-59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20000"/>
          </a:bodyPr>
          <a:lstStyle/>
          <a:p>
            <a:r>
              <a:rPr lang="es-PR" dirty="0"/>
              <a:t>“</a:t>
            </a:r>
            <a:r>
              <a:rPr lang="es-PR" i="1" dirty="0"/>
              <a:t>Murmuraban entonces de él los judíos, porque había dicho: Yo soy el pan que descendió del cielo. Y decían: ¿No es éste Jesús, el hijo de José, cuyo padre y madre nosotros conocemos? ¿Cómo, pues, dice éste: Del cielo he descendido? Jesús respondió y les dijo: No murmuréis entre vosotros. Ninguno puede venir a mí, si el Padre que me envió no le trajere; y yo le resucitaré en el día postrero. Escrito está en los profetas: Y serán todos enseñados por Dios. Así que, todo aquel que oyó al Padre, y aprendió de él, viene a </a:t>
            </a:r>
            <a:r>
              <a:rPr lang="es-PR" i="1" dirty="0" smtClean="0"/>
              <a:t>mí…”</a:t>
            </a:r>
            <a:endParaRPr lang="es-PR" dirty="0"/>
          </a:p>
        </p:txBody>
      </p:sp>
    </p:spTree>
    <p:extLst>
      <p:ext uri="{BB962C8B-B14F-4D97-AF65-F5344CB8AC3E}">
        <p14:creationId xmlns:p14="http://schemas.microsoft.com/office/powerpoint/2010/main" val="1594213484"/>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pan que da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6.41-59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85000" lnSpcReduction="10000"/>
          </a:bodyPr>
          <a:lstStyle/>
          <a:p>
            <a:r>
              <a:rPr lang="es-PR" dirty="0" smtClean="0"/>
              <a:t>“</a:t>
            </a:r>
            <a:r>
              <a:rPr lang="es-PR" i="1" dirty="0" smtClean="0"/>
              <a:t>…No </a:t>
            </a:r>
            <a:r>
              <a:rPr lang="es-PR" i="1" dirty="0"/>
              <a:t>que alguno haya visto al Padre, sino aquel que vino de Dios; éste ha visto al Padre. De cierto, de cierto os digo: El que cree en mí, tiene vida eterna. Yo soy el pan de vida. Vuestros padres comieron el maná en el desierto, y murieron. Este es el pan que desciende del cielo, para que el que de él come, no muera. Yo soy el pan vivo que descendió del cielo; si alguno comiere de este pan, vivirá para siempre; y el pan que yo daré es mi carne, la cual yo daré por la vida del mundo. Entonces los judíos contendían entre sí, diciendo: ¿Cómo puede éste darnos a comer su carne</a:t>
            </a:r>
            <a:r>
              <a:rPr lang="es-PR" i="1" dirty="0" smtClean="0"/>
              <a:t>?..”</a:t>
            </a:r>
            <a:endParaRPr lang="es-PR" dirty="0"/>
          </a:p>
        </p:txBody>
      </p:sp>
    </p:spTree>
    <p:extLst>
      <p:ext uri="{BB962C8B-B14F-4D97-AF65-F5344CB8AC3E}">
        <p14:creationId xmlns:p14="http://schemas.microsoft.com/office/powerpoint/2010/main" val="1003622732"/>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85000" lnSpcReduction="10000"/>
          </a:bodyPr>
          <a:lstStyle/>
          <a:p>
            <a:r>
              <a:rPr lang="es-PR" dirty="0"/>
              <a:t>“</a:t>
            </a:r>
            <a:r>
              <a:rPr lang="es-PR" i="1" dirty="0"/>
              <a:t>Y hallándole al otro lado del mar, le dijeron: Rabí, ¿cuándo llegaste acá</a:t>
            </a:r>
            <a:r>
              <a:rPr lang="es-PR" i="1" dirty="0" smtClean="0"/>
              <a:t>? Respondió </a:t>
            </a:r>
            <a:r>
              <a:rPr lang="es-PR" i="1" dirty="0"/>
              <a:t>Jesús y les dijo: De cierto, de cierto os digo que me buscáis, no porque habéis visto las señales, sino porque comisteis el pan y os </a:t>
            </a:r>
            <a:r>
              <a:rPr lang="es-PR" i="1" dirty="0" smtClean="0"/>
              <a:t>saciasteis. Trabajad</a:t>
            </a:r>
            <a:r>
              <a:rPr lang="es-PR" i="1" dirty="0"/>
              <a:t>, no por la comida que perece, sino por la comida que a vida eterna permanece, la cual el Hijo del Hombre os dará; porque a éste señaló Dios el Padre</a:t>
            </a:r>
            <a:r>
              <a:rPr lang="es-PR" i="1" dirty="0" smtClean="0"/>
              <a:t>. Entonces </a:t>
            </a:r>
            <a:r>
              <a:rPr lang="es-PR" i="1" dirty="0"/>
              <a:t>le dijeron: ¿Qué debemos hacer para poner en práctica las obras de Dios</a:t>
            </a:r>
            <a:r>
              <a:rPr lang="es-PR" i="1" dirty="0" smtClean="0"/>
              <a:t>? Respondió </a:t>
            </a:r>
            <a:r>
              <a:rPr lang="es-PR" i="1" dirty="0"/>
              <a:t>Jesús y les dijo: Esta es la obra de Dios, que creáis en el que él ha enviado.</a:t>
            </a:r>
            <a:r>
              <a:rPr lang="es-PR" dirty="0"/>
              <a:t>” </a:t>
            </a:r>
            <a:endParaRPr lang="es-PR" dirty="0" smtClean="0"/>
          </a:p>
          <a:p>
            <a:pPr marL="0" indent="0">
              <a:buNone/>
            </a:pPr>
            <a:r>
              <a:rPr lang="es-PR" dirty="0">
                <a:solidFill>
                  <a:srgbClr val="FF0000"/>
                </a:solidFill>
              </a:rPr>
              <a:t>	</a:t>
            </a:r>
            <a:r>
              <a:rPr lang="es-PR" dirty="0" smtClean="0">
                <a:solidFill>
                  <a:srgbClr val="FF0000"/>
                </a:solidFill>
              </a:rPr>
              <a:t>(</a:t>
            </a:r>
            <a:r>
              <a:rPr lang="es-PR" dirty="0">
                <a:solidFill>
                  <a:srgbClr val="FF0000"/>
                </a:solidFill>
              </a:rPr>
              <a:t>Juan 6.25–29, RVR60) </a:t>
            </a:r>
          </a:p>
        </p:txBody>
      </p:sp>
    </p:spTree>
    <p:extLst>
      <p:ext uri="{BB962C8B-B14F-4D97-AF65-F5344CB8AC3E}">
        <p14:creationId xmlns:p14="http://schemas.microsoft.com/office/powerpoint/2010/main" val="2736486606"/>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pan que da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6.41-59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49226" y="1828800"/>
            <a:ext cx="8794750" cy="4719638"/>
          </a:xfrm>
        </p:spPr>
        <p:txBody>
          <a:bodyPr>
            <a:noAutofit/>
          </a:bodyPr>
          <a:lstStyle/>
          <a:p>
            <a:r>
              <a:rPr lang="es-PR" sz="2400" dirty="0" smtClean="0"/>
              <a:t>“</a:t>
            </a:r>
            <a:r>
              <a:rPr lang="es-PR" sz="2400" i="1" dirty="0" smtClean="0"/>
              <a:t>…Jesús </a:t>
            </a:r>
            <a:r>
              <a:rPr lang="es-PR" sz="2400" i="1" dirty="0"/>
              <a:t>les dijo: De cierto, de cierto os digo: Si no coméis la carne del Hijo del Hombre, y bebéis su sangre, no tenéis vida en vosotros. El que come mi carne y bebe mi sangre, tiene vida eterna; y yo le resucitaré en el día postrero. Porque mi carne es verdadera comida, y mi sangre es verdadera bebida. El que come mi carne y bebe mi sangre, en mí permanece, y yo en él. Como me envió el Padre viviente, y yo vivo por el Padre, asimismo el que me come, él también vivirá por mí. Este es el pan que descendió del cielo; no como vuestros padres comieron el maná, y murieron; el que come de este pan, vivirá eternamente. Estas cosas dijo en la sinagoga, enseñando en Capernaum.</a:t>
            </a:r>
            <a:r>
              <a:rPr lang="es-PR" sz="2400" dirty="0"/>
              <a:t>” </a:t>
            </a:r>
            <a:r>
              <a:rPr lang="es-PR" sz="2400" dirty="0">
                <a:solidFill>
                  <a:srgbClr val="FF0000"/>
                </a:solidFill>
              </a:rPr>
              <a:t>(Juan 6.41–59, RVR60) </a:t>
            </a:r>
          </a:p>
        </p:txBody>
      </p:sp>
    </p:spTree>
    <p:extLst>
      <p:ext uri="{BB962C8B-B14F-4D97-AF65-F5344CB8AC3E}">
        <p14:creationId xmlns:p14="http://schemas.microsoft.com/office/powerpoint/2010/main" val="549532295"/>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pan que da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6.41-59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49226" y="1828800"/>
            <a:ext cx="5108574" cy="4719638"/>
          </a:xfrm>
        </p:spPr>
        <p:txBody>
          <a:bodyPr>
            <a:normAutofit fontScale="85000" lnSpcReduction="10000"/>
          </a:bodyPr>
          <a:lstStyle/>
          <a:p>
            <a:r>
              <a:rPr lang="es-PR" dirty="0"/>
              <a:t>El pecador perdido no busca a Dios (</a:t>
            </a:r>
            <a:r>
              <a:rPr lang="es-PR" dirty="0" smtClean="0">
                <a:solidFill>
                  <a:srgbClr val="FF0000"/>
                </a:solidFill>
              </a:rPr>
              <a:t>Romanos </a:t>
            </a:r>
            <a:r>
              <a:rPr lang="es-PR" dirty="0">
                <a:solidFill>
                  <a:srgbClr val="FF0000"/>
                </a:solidFill>
              </a:rPr>
              <a:t>3.11</a:t>
            </a:r>
            <a:r>
              <a:rPr lang="es-PR" dirty="0"/>
              <a:t>), de modo que la salvación tiene que empezar con Dios. </a:t>
            </a:r>
            <a:endParaRPr lang="es-PR" dirty="0" smtClean="0"/>
          </a:p>
          <a:p>
            <a:r>
              <a:rPr lang="es-PR" dirty="0" smtClean="0"/>
              <a:t>¿</a:t>
            </a:r>
            <a:r>
              <a:rPr lang="es-PR" dirty="0"/>
              <a:t>Cómo Dios atrae a las personas a Cristo? Él usa la Palabra (</a:t>
            </a:r>
            <a:r>
              <a:rPr lang="es-PR" dirty="0">
                <a:solidFill>
                  <a:srgbClr val="FF0000"/>
                </a:solidFill>
              </a:rPr>
              <a:t>v. 45</a:t>
            </a:r>
            <a:r>
              <a:rPr lang="es-PR" dirty="0"/>
              <a:t>). </a:t>
            </a:r>
            <a:endParaRPr lang="es-PR" dirty="0" smtClean="0"/>
          </a:p>
          <a:p>
            <a:r>
              <a:rPr lang="es-PR" dirty="0" smtClean="0"/>
              <a:t>Lea </a:t>
            </a:r>
            <a:r>
              <a:rPr lang="es-PR" dirty="0">
                <a:solidFill>
                  <a:srgbClr val="FF0000"/>
                </a:solidFill>
              </a:rPr>
              <a:t>2 Tesalonicenses 2.13–14 </a:t>
            </a:r>
            <a:r>
              <a:rPr lang="es-PR" dirty="0"/>
              <a:t>con cuidado y verá una clara descripción de lo que Cristo quiere decir por «atraer a los hombres». </a:t>
            </a:r>
            <a:endParaRPr lang="es-PR" dirty="0" smtClean="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Lst>
          </a:blip>
          <a:stretch>
            <a:fillRect/>
          </a:stretch>
        </p:blipFill>
        <p:spPr>
          <a:xfrm>
            <a:off x="5408613" y="1938338"/>
            <a:ext cx="3267075" cy="4762500"/>
          </a:xfrm>
          <a:prstGeom prst="rect">
            <a:avLst/>
          </a:prstGeom>
        </p:spPr>
      </p:pic>
    </p:spTree>
    <p:extLst>
      <p:ext uri="{BB962C8B-B14F-4D97-AF65-F5344CB8AC3E}">
        <p14:creationId xmlns:p14="http://schemas.microsoft.com/office/powerpoint/2010/main" val="2725506763"/>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pan que da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6.41-59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49226" y="1828800"/>
            <a:ext cx="5108574" cy="4719638"/>
          </a:xfrm>
        </p:spPr>
        <p:txBody>
          <a:bodyPr>
            <a:normAutofit fontScale="92500" lnSpcReduction="20000"/>
          </a:bodyPr>
          <a:lstStyle/>
          <a:p>
            <a:r>
              <a:rPr lang="es-PR" dirty="0" smtClean="0"/>
              <a:t>Comer </a:t>
            </a:r>
            <a:r>
              <a:rPr lang="es-PR" dirty="0"/>
              <a:t>el pan terrenal sostiene la vida por un tiempo, pero la persona al fin de cuentas morirá. </a:t>
            </a:r>
            <a:endParaRPr lang="es-PR" dirty="0" smtClean="0"/>
          </a:p>
          <a:p>
            <a:r>
              <a:rPr lang="es-PR" dirty="0" smtClean="0"/>
              <a:t>Recibir </a:t>
            </a:r>
            <a:r>
              <a:rPr lang="es-PR" dirty="0"/>
              <a:t>el Pan espiritual (Cristo) le da a uno vida eterna. </a:t>
            </a:r>
          </a:p>
          <a:p>
            <a:r>
              <a:rPr lang="es-PR" dirty="0" smtClean="0"/>
              <a:t>Cristo sin peros afirma en el </a:t>
            </a:r>
            <a:r>
              <a:rPr lang="es-PR" dirty="0" smtClean="0">
                <a:solidFill>
                  <a:srgbClr val="FF0000"/>
                </a:solidFill>
              </a:rPr>
              <a:t>versículo 51 </a:t>
            </a:r>
            <a:r>
              <a:rPr lang="es-PR" dirty="0" smtClean="0"/>
              <a:t>que Él dará su carne por la vida del mundo. </a:t>
            </a: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Lst>
          </a:blip>
          <a:stretch>
            <a:fillRect/>
          </a:stretch>
        </p:blipFill>
        <p:spPr>
          <a:xfrm>
            <a:off x="5408613" y="1938338"/>
            <a:ext cx="3267075" cy="4762500"/>
          </a:xfrm>
          <a:prstGeom prst="rect">
            <a:avLst/>
          </a:prstGeom>
        </p:spPr>
      </p:pic>
    </p:spTree>
    <p:extLst>
      <p:ext uri="{BB962C8B-B14F-4D97-AF65-F5344CB8AC3E}">
        <p14:creationId xmlns:p14="http://schemas.microsoft.com/office/powerpoint/2010/main" val="1392910037"/>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pan que da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6.41-59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49226" y="1828800"/>
            <a:ext cx="5108574" cy="4719638"/>
          </a:xfrm>
        </p:spPr>
        <p:txBody>
          <a:bodyPr>
            <a:normAutofit/>
          </a:bodyPr>
          <a:lstStyle/>
          <a:p>
            <a:r>
              <a:rPr lang="es-PR" dirty="0" smtClean="0"/>
              <a:t>Los </a:t>
            </a:r>
            <a:r>
              <a:rPr lang="es-PR" dirty="0"/>
              <a:t>judíos se rebelaron contra esto (</a:t>
            </a:r>
            <a:r>
              <a:rPr lang="es-PR" dirty="0">
                <a:solidFill>
                  <a:srgbClr val="FF0000"/>
                </a:solidFill>
              </a:rPr>
              <a:t>v. 52</a:t>
            </a:r>
            <a:r>
              <a:rPr lang="es-PR" dirty="0"/>
              <a:t>) debido a que comer carne humana era contrario a la ley judía. </a:t>
            </a:r>
            <a:endParaRPr lang="es-PR" dirty="0" smtClean="0"/>
          </a:p>
          <a:p>
            <a:r>
              <a:rPr lang="es-PR" dirty="0" smtClean="0"/>
              <a:t>Como </a:t>
            </a:r>
            <a:r>
              <a:rPr lang="es-PR" dirty="0"/>
              <a:t>Nicodemo, confundían lo físico con lo espiritual</a:t>
            </a:r>
            <a:r>
              <a:rPr lang="es-PR" dirty="0" smtClean="0"/>
              <a:t>.</a:t>
            </a:r>
            <a:endParaRPr lang="es-PR"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l="9338" r="34883" b="7462"/>
          <a:stretch/>
        </p:blipFill>
        <p:spPr>
          <a:xfrm>
            <a:off x="5047457" y="1828800"/>
            <a:ext cx="4096543" cy="5029200"/>
          </a:xfrm>
          <a:prstGeom prst="rect">
            <a:avLst/>
          </a:prstGeom>
        </p:spPr>
      </p:pic>
    </p:spTree>
    <p:extLst>
      <p:ext uri="{BB962C8B-B14F-4D97-AF65-F5344CB8AC3E}">
        <p14:creationId xmlns:p14="http://schemas.microsoft.com/office/powerpoint/2010/main" val="1108023331"/>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pan que da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6.41-59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49226" y="1828800"/>
            <a:ext cx="5108574" cy="4719638"/>
          </a:xfrm>
        </p:spPr>
        <p:txBody>
          <a:bodyPr>
            <a:normAutofit fontScale="92500" lnSpcReduction="20000"/>
          </a:bodyPr>
          <a:lstStyle/>
          <a:p>
            <a:r>
              <a:rPr lang="es-PR" dirty="0"/>
              <a:t>¿Qué quiso decir Jesús al declarar que debemos </a:t>
            </a:r>
            <a:r>
              <a:rPr lang="es-PR" i="1" dirty="0"/>
              <a:t>«comer» </a:t>
            </a:r>
            <a:r>
              <a:rPr lang="es-PR" dirty="0"/>
              <a:t>su carne y </a:t>
            </a:r>
            <a:r>
              <a:rPr lang="es-PR" i="1" dirty="0"/>
              <a:t>«beber» </a:t>
            </a:r>
            <a:r>
              <a:rPr lang="es-PR" dirty="0"/>
              <a:t>su sangre? </a:t>
            </a:r>
            <a:endParaRPr lang="es-PR" dirty="0" smtClean="0"/>
          </a:p>
          <a:p>
            <a:r>
              <a:rPr lang="es-PR" dirty="0" smtClean="0"/>
              <a:t>No </a:t>
            </a:r>
            <a:r>
              <a:rPr lang="es-PR" dirty="0"/>
              <a:t>estaba hablando en términos literales. </a:t>
            </a:r>
            <a:endParaRPr lang="es-PR" dirty="0" smtClean="0"/>
          </a:p>
          <a:p>
            <a:r>
              <a:rPr lang="es-PR" dirty="0" smtClean="0"/>
              <a:t>En </a:t>
            </a:r>
            <a:r>
              <a:rPr lang="es-PR" dirty="0"/>
              <a:t>el </a:t>
            </a:r>
            <a:r>
              <a:rPr lang="es-PR" dirty="0">
                <a:solidFill>
                  <a:srgbClr val="FF0000"/>
                </a:solidFill>
              </a:rPr>
              <a:t>versículo 63 </a:t>
            </a:r>
            <a:r>
              <a:rPr lang="es-PR" dirty="0"/>
              <a:t>claramente dice: </a:t>
            </a:r>
            <a:r>
              <a:rPr lang="es-PR" i="1" dirty="0"/>
              <a:t>«La ca</a:t>
            </a:r>
            <a:r>
              <a:rPr lang="es-PR" dirty="0"/>
              <a:t>rne para nada aprovecha». </a:t>
            </a:r>
            <a:endParaRPr lang="es-PR" dirty="0" smtClean="0"/>
          </a:p>
          <a:p>
            <a:r>
              <a:rPr lang="es-PR" dirty="0" smtClean="0"/>
              <a:t>¿</a:t>
            </a:r>
            <a:r>
              <a:rPr lang="es-PR" dirty="0"/>
              <a:t>Qué da vida? </a:t>
            </a:r>
            <a:r>
              <a:rPr lang="es-PR" i="1" dirty="0"/>
              <a:t>«El espíritu es el que da vida» </a:t>
            </a:r>
            <a:r>
              <a:rPr lang="es-PR" dirty="0"/>
              <a:t>(</a:t>
            </a:r>
            <a:r>
              <a:rPr lang="es-PR" dirty="0">
                <a:solidFill>
                  <a:srgbClr val="FF0000"/>
                </a:solidFill>
              </a:rPr>
              <a:t>v. 63</a:t>
            </a:r>
            <a:r>
              <a:rPr lang="es-PR" dirty="0"/>
              <a:t>).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867399" y="1752600"/>
            <a:ext cx="3276601" cy="5105400"/>
          </a:xfrm>
          <a:prstGeom prst="rect">
            <a:avLst/>
          </a:prstGeom>
        </p:spPr>
      </p:pic>
    </p:spTree>
    <p:extLst>
      <p:ext uri="{BB962C8B-B14F-4D97-AF65-F5344CB8AC3E}">
        <p14:creationId xmlns:p14="http://schemas.microsoft.com/office/powerpoint/2010/main" val="35473976"/>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pan que da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6.41-59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49226" y="1828800"/>
            <a:ext cx="5108574" cy="4719638"/>
          </a:xfrm>
        </p:spPr>
        <p:txBody>
          <a:bodyPr>
            <a:normAutofit fontScale="92500" lnSpcReduction="10000"/>
          </a:bodyPr>
          <a:lstStyle/>
          <a:p>
            <a:r>
              <a:rPr lang="es-PR" i="1" dirty="0" smtClean="0"/>
              <a:t>«</a:t>
            </a:r>
            <a:r>
              <a:rPr lang="es-PR" i="1" dirty="0"/>
              <a:t>Las palabras que yo os he hablando son espíritu y son vida». </a:t>
            </a:r>
            <a:endParaRPr lang="es-PR" i="1" dirty="0" smtClean="0"/>
          </a:p>
          <a:p>
            <a:r>
              <a:rPr lang="es-PR" dirty="0" smtClean="0"/>
              <a:t>En </a:t>
            </a:r>
            <a:r>
              <a:rPr lang="es-PR" dirty="0"/>
              <a:t>otras palabras, una persona come la carne de Cristo y bebe su sangre, o sea, participa de Cristo y le </a:t>
            </a:r>
            <a:r>
              <a:rPr lang="es-PR" dirty="0" smtClean="0"/>
              <a:t>recibe </a:t>
            </a:r>
            <a:r>
              <a:rPr lang="es-PR" dirty="0"/>
              <a:t>al recibir la Palabra según el Espíritu la enseña. </a:t>
            </a:r>
            <a:endParaRPr lang="es-PR" dirty="0" smtClean="0"/>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Lst>
          </a:blip>
          <a:stretch>
            <a:fillRect/>
          </a:stretch>
        </p:blipFill>
        <p:spPr>
          <a:xfrm>
            <a:off x="5408613" y="1844040"/>
            <a:ext cx="3267075" cy="4762500"/>
          </a:xfrm>
          <a:prstGeom prst="rect">
            <a:avLst/>
          </a:prstGeom>
        </p:spPr>
      </p:pic>
    </p:spTree>
    <p:extLst>
      <p:ext uri="{BB962C8B-B14F-4D97-AF65-F5344CB8AC3E}">
        <p14:creationId xmlns:p14="http://schemas.microsoft.com/office/powerpoint/2010/main" val="805737954"/>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15266" r="18197"/>
          <a:stretch/>
        </p:blipFill>
        <p:spPr>
          <a:xfrm>
            <a:off x="5068793" y="1803749"/>
            <a:ext cx="4075207" cy="5073206"/>
          </a:xfrm>
          <a:prstGeom prst="rect">
            <a:avLst/>
          </a:prstGeom>
        </p:spPr>
      </p:pic>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pan que da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6.41-59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49226" y="1828800"/>
            <a:ext cx="5108574" cy="4719638"/>
          </a:xfrm>
        </p:spPr>
        <p:txBody>
          <a:bodyPr>
            <a:normAutofit/>
          </a:bodyPr>
          <a:lstStyle/>
          <a:p>
            <a:r>
              <a:rPr lang="es-PR" dirty="0" smtClean="0"/>
              <a:t>Cristo </a:t>
            </a:r>
            <a:r>
              <a:rPr lang="es-PR" dirty="0"/>
              <a:t>no está hablando del pan y la copa de la Cena del Señor, ni de ningún otro rito religioso. </a:t>
            </a:r>
            <a:endParaRPr lang="es-PR" dirty="0" smtClean="0"/>
          </a:p>
          <a:p>
            <a:r>
              <a:rPr lang="es-PR" dirty="0" smtClean="0"/>
              <a:t>La </a:t>
            </a:r>
            <a:r>
              <a:rPr lang="es-PR" dirty="0"/>
              <a:t>Cena del Señor todavía ni siquiera se había instituido y cuando lo fue, Jesús afirmó que era un recordatorio. </a:t>
            </a:r>
            <a:endParaRPr lang="es-PR" dirty="0" smtClean="0"/>
          </a:p>
        </p:txBody>
      </p:sp>
    </p:spTree>
    <p:extLst>
      <p:ext uri="{BB962C8B-B14F-4D97-AF65-F5344CB8AC3E}">
        <p14:creationId xmlns:p14="http://schemas.microsoft.com/office/powerpoint/2010/main" val="3447201877"/>
      </p:ext>
    </p:extLst>
  </p:cSld>
  <p:clrMapOvr>
    <a:masterClrMapping/>
  </p:clrMapOvr>
  <p:transition>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pan que da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6.41-59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49226" y="1828800"/>
            <a:ext cx="5108574" cy="4719638"/>
          </a:xfrm>
        </p:spPr>
        <p:txBody>
          <a:bodyPr>
            <a:normAutofit/>
          </a:bodyPr>
          <a:lstStyle/>
          <a:p>
            <a:r>
              <a:rPr lang="es-PR" dirty="0" smtClean="0"/>
              <a:t>No </a:t>
            </a:r>
            <a:r>
              <a:rPr lang="es-PR" dirty="0"/>
              <a:t>imparte vida. </a:t>
            </a:r>
            <a:endParaRPr lang="es-PR" dirty="0" smtClean="0"/>
          </a:p>
          <a:p>
            <a:r>
              <a:rPr lang="es-PR" dirty="0" smtClean="0"/>
              <a:t>Decir </a:t>
            </a:r>
            <a:r>
              <a:rPr lang="es-PR" dirty="0"/>
              <a:t>que alguien recibe vida eterna al comer el pan o beber de la copa es negar la gracia de Dios en la salvación (</a:t>
            </a:r>
            <a:r>
              <a:rPr lang="es-PR" dirty="0" smtClean="0">
                <a:solidFill>
                  <a:srgbClr val="FF0000"/>
                </a:solidFill>
              </a:rPr>
              <a:t>Efesios </a:t>
            </a:r>
            <a:r>
              <a:rPr lang="es-PR" dirty="0">
                <a:solidFill>
                  <a:srgbClr val="FF0000"/>
                </a:solidFill>
              </a:rPr>
              <a:t>2.8, 9</a:t>
            </a:r>
            <a:r>
              <a:rPr lang="es-PR" dirty="0" smtClean="0"/>
              <a:t>).</a:t>
            </a:r>
            <a:endParaRPr lang="es-PR"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15266" r="18197"/>
          <a:stretch/>
        </p:blipFill>
        <p:spPr>
          <a:xfrm>
            <a:off x="5068793" y="1803749"/>
            <a:ext cx="4075207" cy="5073206"/>
          </a:xfrm>
          <a:prstGeom prst="rect">
            <a:avLst/>
          </a:prstGeom>
        </p:spPr>
      </p:pic>
    </p:spTree>
    <p:extLst>
      <p:ext uri="{BB962C8B-B14F-4D97-AF65-F5344CB8AC3E}">
        <p14:creationId xmlns:p14="http://schemas.microsoft.com/office/powerpoint/2010/main" val="2845884684"/>
      </p:ext>
    </p:extLst>
  </p:cSld>
  <p:clrMapOvr>
    <a:masterClrMapping/>
  </p:clrMapOvr>
  <p:transition>
    <p:fade thruBlk="1"/>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pan que da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6.41-59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49226" y="1828800"/>
            <a:ext cx="5108574" cy="4719638"/>
          </a:xfrm>
        </p:spPr>
        <p:txBody>
          <a:bodyPr>
            <a:normAutofit fontScale="92500" lnSpcReduction="10000"/>
          </a:bodyPr>
          <a:lstStyle/>
          <a:p>
            <a:r>
              <a:rPr lang="es-PR" dirty="0"/>
              <a:t>Jesús es la Palabra de Vida (</a:t>
            </a:r>
            <a:r>
              <a:rPr lang="es-PR" dirty="0" smtClean="0">
                <a:solidFill>
                  <a:srgbClr val="FF0000"/>
                </a:solidFill>
              </a:rPr>
              <a:t>Juan </a:t>
            </a:r>
            <a:r>
              <a:rPr lang="es-PR" dirty="0">
                <a:solidFill>
                  <a:srgbClr val="FF0000"/>
                </a:solidFill>
              </a:rPr>
              <a:t>1.1–4</a:t>
            </a:r>
            <a:r>
              <a:rPr lang="es-PR" dirty="0"/>
              <a:t>) y fue «hecho carne» por nosotros (</a:t>
            </a:r>
            <a:r>
              <a:rPr lang="es-PR" dirty="0">
                <a:solidFill>
                  <a:srgbClr val="FF0000"/>
                </a:solidFill>
              </a:rPr>
              <a:t>1.14</a:t>
            </a:r>
            <a:r>
              <a:rPr lang="es-PR" dirty="0"/>
              <a:t>). </a:t>
            </a:r>
            <a:endParaRPr lang="es-PR" dirty="0" smtClean="0"/>
          </a:p>
          <a:p>
            <a:r>
              <a:rPr lang="es-PR" dirty="0" smtClean="0"/>
              <a:t>La </a:t>
            </a:r>
            <a:r>
              <a:rPr lang="es-PR" dirty="0"/>
              <a:t>Biblia es la Palabra de Dios escrita. </a:t>
            </a:r>
            <a:endParaRPr lang="es-PR" dirty="0" smtClean="0"/>
          </a:p>
          <a:p>
            <a:r>
              <a:rPr lang="es-PR" dirty="0" smtClean="0"/>
              <a:t>Cualquier </a:t>
            </a:r>
            <a:r>
              <a:rPr lang="es-PR" dirty="0"/>
              <a:t>cosa que la Biblia dice respecto a Jesús, también lo dice en cuanto a sí </a:t>
            </a:r>
            <a:r>
              <a:rPr lang="es-PR" dirty="0" smtClean="0"/>
              <a:t>misma: </a:t>
            </a:r>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Lst>
          </a:blip>
          <a:stretch>
            <a:fillRect/>
          </a:stretch>
        </p:blipFill>
        <p:spPr>
          <a:xfrm>
            <a:off x="5408613" y="1844040"/>
            <a:ext cx="3267075" cy="4762500"/>
          </a:xfrm>
          <a:prstGeom prst="rect">
            <a:avLst/>
          </a:prstGeom>
        </p:spPr>
      </p:pic>
    </p:spTree>
    <p:extLst>
      <p:ext uri="{BB962C8B-B14F-4D97-AF65-F5344CB8AC3E}">
        <p14:creationId xmlns:p14="http://schemas.microsoft.com/office/powerpoint/2010/main" val="382487231"/>
      </p:ext>
    </p:extLst>
  </p:cSld>
  <p:clrMapOvr>
    <a:masterClrMapping/>
  </p:clrMapOvr>
  <p:transition>
    <p:fade thruBlk="1"/>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pan que da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6.41-59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49226" y="1828800"/>
            <a:ext cx="5108574" cy="4719638"/>
          </a:xfrm>
        </p:spPr>
        <p:txBody>
          <a:bodyPr>
            <a:normAutofit/>
          </a:bodyPr>
          <a:lstStyle/>
          <a:p>
            <a:r>
              <a:rPr lang="es-PR" dirty="0" smtClean="0"/>
              <a:t>Ambos </a:t>
            </a:r>
            <a:r>
              <a:rPr lang="es-PR" dirty="0"/>
              <a:t>son santos (</a:t>
            </a:r>
            <a:r>
              <a:rPr lang="es-PR" dirty="0" smtClean="0">
                <a:solidFill>
                  <a:srgbClr val="FF0000"/>
                </a:solidFill>
              </a:rPr>
              <a:t>Lucas </a:t>
            </a:r>
            <a:r>
              <a:rPr lang="es-PR" dirty="0">
                <a:solidFill>
                  <a:srgbClr val="FF0000"/>
                </a:solidFill>
              </a:rPr>
              <a:t>1.35; 2 </a:t>
            </a:r>
            <a:r>
              <a:rPr lang="es-PR" dirty="0" smtClean="0">
                <a:solidFill>
                  <a:srgbClr val="FF0000"/>
                </a:solidFill>
              </a:rPr>
              <a:t>Timoteo </a:t>
            </a:r>
            <a:r>
              <a:rPr lang="es-PR" dirty="0">
                <a:solidFill>
                  <a:srgbClr val="FF0000"/>
                </a:solidFill>
              </a:rPr>
              <a:t>3.15</a:t>
            </a:r>
            <a:r>
              <a:rPr lang="es-PR" dirty="0"/>
              <a:t>); </a:t>
            </a:r>
            <a:endParaRPr lang="es-PR" dirty="0" smtClean="0"/>
          </a:p>
          <a:p>
            <a:r>
              <a:rPr lang="es-PR" dirty="0" smtClean="0"/>
              <a:t>Ambos </a:t>
            </a:r>
            <a:r>
              <a:rPr lang="es-PR" dirty="0"/>
              <a:t>son verdad (</a:t>
            </a:r>
            <a:r>
              <a:rPr lang="es-PR" dirty="0" smtClean="0">
                <a:solidFill>
                  <a:srgbClr val="FF0000"/>
                </a:solidFill>
              </a:rPr>
              <a:t>Juan </a:t>
            </a:r>
            <a:r>
              <a:rPr lang="es-PR" dirty="0">
                <a:solidFill>
                  <a:srgbClr val="FF0000"/>
                </a:solidFill>
              </a:rPr>
              <a:t>14.6; 17.17</a:t>
            </a:r>
            <a:r>
              <a:rPr lang="es-PR" dirty="0"/>
              <a:t>); </a:t>
            </a:r>
            <a:endParaRPr lang="es-PR" dirty="0" smtClean="0"/>
          </a:p>
          <a:p>
            <a:r>
              <a:rPr lang="es-PR" dirty="0" smtClean="0"/>
              <a:t>Ambos </a:t>
            </a:r>
            <a:r>
              <a:rPr lang="es-PR" dirty="0"/>
              <a:t>son luz (</a:t>
            </a:r>
            <a:r>
              <a:rPr lang="es-PR" dirty="0" smtClean="0">
                <a:solidFill>
                  <a:srgbClr val="FF0000"/>
                </a:solidFill>
              </a:rPr>
              <a:t>Juan </a:t>
            </a:r>
            <a:r>
              <a:rPr lang="es-PR" dirty="0">
                <a:solidFill>
                  <a:srgbClr val="FF0000"/>
                </a:solidFill>
              </a:rPr>
              <a:t>8.12; </a:t>
            </a:r>
            <a:r>
              <a:rPr lang="es-PR" dirty="0" smtClean="0">
                <a:solidFill>
                  <a:srgbClr val="FF0000"/>
                </a:solidFill>
              </a:rPr>
              <a:t>Salmo </a:t>
            </a:r>
            <a:r>
              <a:rPr lang="es-PR" dirty="0">
                <a:solidFill>
                  <a:srgbClr val="FF0000"/>
                </a:solidFill>
              </a:rPr>
              <a:t>119.105</a:t>
            </a:r>
            <a:r>
              <a:rPr lang="es-PR" dirty="0"/>
              <a:t>); </a:t>
            </a:r>
            <a:endParaRPr lang="es-PR" dirty="0" smtClean="0"/>
          </a:p>
          <a:p>
            <a:r>
              <a:rPr lang="es-PR" dirty="0" smtClean="0"/>
              <a:t>Ambos </a:t>
            </a:r>
            <a:r>
              <a:rPr lang="es-PR" dirty="0"/>
              <a:t>dan vida (</a:t>
            </a:r>
            <a:r>
              <a:rPr lang="es-PR" dirty="0" smtClean="0">
                <a:solidFill>
                  <a:srgbClr val="FF0000"/>
                </a:solidFill>
              </a:rPr>
              <a:t>Juan </a:t>
            </a:r>
            <a:r>
              <a:rPr lang="es-PR" dirty="0">
                <a:solidFill>
                  <a:srgbClr val="FF0000"/>
                </a:solidFill>
              </a:rPr>
              <a:t>5.21; </a:t>
            </a:r>
            <a:r>
              <a:rPr lang="es-PR" dirty="0" smtClean="0">
                <a:solidFill>
                  <a:srgbClr val="FF0000"/>
                </a:solidFill>
              </a:rPr>
              <a:t>Salmo </a:t>
            </a:r>
            <a:r>
              <a:rPr lang="es-PR" dirty="0">
                <a:solidFill>
                  <a:srgbClr val="FF0000"/>
                </a:solidFill>
              </a:rPr>
              <a:t>119.93</a:t>
            </a:r>
            <a:r>
              <a:rPr lang="es-PR" dirty="0"/>
              <a:t>); </a:t>
            </a:r>
            <a:endParaRPr lang="es-PR" dirty="0" smtClean="0"/>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Lst>
          </a:blip>
          <a:stretch>
            <a:fillRect/>
          </a:stretch>
        </p:blipFill>
        <p:spPr>
          <a:xfrm>
            <a:off x="5408613" y="1844040"/>
            <a:ext cx="3267075" cy="4762500"/>
          </a:xfrm>
          <a:prstGeom prst="rect">
            <a:avLst/>
          </a:prstGeom>
        </p:spPr>
      </p:pic>
    </p:spTree>
    <p:extLst>
      <p:ext uri="{BB962C8B-B14F-4D97-AF65-F5344CB8AC3E}">
        <p14:creationId xmlns:p14="http://schemas.microsoft.com/office/powerpoint/2010/main" val="2478058676"/>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85000" lnSpcReduction="20000"/>
          </a:bodyPr>
          <a:lstStyle/>
          <a:p>
            <a:r>
              <a:rPr lang="es-ES" b="1" dirty="0"/>
              <a:t>Ocasión y circunstancias </a:t>
            </a:r>
            <a:r>
              <a:rPr lang="es-ES" b="1" dirty="0">
                <a:solidFill>
                  <a:srgbClr val="FF0000"/>
                </a:solidFill>
              </a:rPr>
              <a:t>6:1–4</a:t>
            </a:r>
          </a:p>
          <a:p>
            <a:r>
              <a:rPr lang="es-PR" dirty="0" smtClean="0"/>
              <a:t>Entre </a:t>
            </a:r>
            <a:r>
              <a:rPr lang="es-PR" dirty="0"/>
              <a:t>la fiesta de </a:t>
            </a:r>
            <a:r>
              <a:rPr lang="es-PR" dirty="0">
                <a:solidFill>
                  <a:srgbClr val="FF0000"/>
                </a:solidFill>
              </a:rPr>
              <a:t>5:1</a:t>
            </a:r>
            <a:r>
              <a:rPr lang="es-PR" dirty="0"/>
              <a:t> y la Pascua de </a:t>
            </a:r>
            <a:r>
              <a:rPr lang="es-PR" dirty="0">
                <a:solidFill>
                  <a:srgbClr val="FF0000"/>
                </a:solidFill>
              </a:rPr>
              <a:t>6:4</a:t>
            </a:r>
            <a:r>
              <a:rPr lang="es-PR" dirty="0"/>
              <a:t> pasaron varios meses. </a:t>
            </a:r>
            <a:endParaRPr lang="es-PR" dirty="0" smtClean="0"/>
          </a:p>
          <a:p>
            <a:r>
              <a:rPr lang="es-PR" dirty="0" smtClean="0"/>
              <a:t>Cristo </a:t>
            </a:r>
            <a:r>
              <a:rPr lang="es-PR" dirty="0"/>
              <a:t>estaba en el apogeo de su ministerio en Galilea. </a:t>
            </a:r>
            <a:endParaRPr lang="es-PR" dirty="0" smtClean="0"/>
          </a:p>
          <a:p>
            <a:r>
              <a:rPr lang="es-PR" dirty="0" smtClean="0"/>
              <a:t>La </a:t>
            </a:r>
            <a:r>
              <a:rPr lang="es-PR" dirty="0"/>
              <a:t>multitud lo seguía porque quería ver más señales (</a:t>
            </a:r>
            <a:r>
              <a:rPr lang="es-PR" dirty="0">
                <a:solidFill>
                  <a:srgbClr val="FF0000"/>
                </a:solidFill>
              </a:rPr>
              <a:t>6:2</a:t>
            </a:r>
            <a:r>
              <a:rPr lang="es-PR" dirty="0"/>
              <a:t>). </a:t>
            </a:r>
            <a:endParaRPr lang="es-PR" dirty="0" smtClean="0"/>
          </a:p>
          <a:p>
            <a:r>
              <a:rPr lang="es-PR" dirty="0" smtClean="0"/>
              <a:t>Tristemente</a:t>
            </a:r>
            <a:r>
              <a:rPr lang="es-PR" dirty="0"/>
              <a:t>, no era el mensaje, sino los milagros, lo que los motivaba</a:t>
            </a:r>
            <a:r>
              <a:rPr lang="es-PR" dirty="0" smtClean="0"/>
              <a:t>.</a:t>
            </a:r>
            <a:endParaRPr lang="es-PR"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105401" y="1752600"/>
            <a:ext cx="4038600" cy="5105400"/>
          </a:xfrm>
          <a:prstGeom prst="rect">
            <a:avLst/>
          </a:prstGeom>
        </p:spPr>
      </p:pic>
    </p:spTree>
    <p:extLst>
      <p:ext uri="{BB962C8B-B14F-4D97-AF65-F5344CB8AC3E}">
        <p14:creationId xmlns:p14="http://schemas.microsoft.com/office/powerpoint/2010/main" val="12036670"/>
      </p:ext>
    </p:extLst>
  </p:cSld>
  <p:clrMapOvr>
    <a:masterClrMapping/>
  </p:clrMapOvr>
  <p:transition>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pan que da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6.41-59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49226" y="1828800"/>
            <a:ext cx="5108574" cy="4719638"/>
          </a:xfrm>
        </p:spPr>
        <p:txBody>
          <a:bodyPr>
            <a:normAutofit lnSpcReduction="10000"/>
          </a:bodyPr>
          <a:lstStyle/>
          <a:p>
            <a:r>
              <a:rPr lang="es-PR" dirty="0" smtClean="0"/>
              <a:t>Ambos </a:t>
            </a:r>
            <a:r>
              <a:rPr lang="es-PR" dirty="0"/>
              <a:t>producen el nuevo nacimiento (</a:t>
            </a:r>
            <a:r>
              <a:rPr lang="es-PR" dirty="0">
                <a:solidFill>
                  <a:srgbClr val="FF0000"/>
                </a:solidFill>
              </a:rPr>
              <a:t>1 </a:t>
            </a:r>
            <a:r>
              <a:rPr lang="es-PR" dirty="0" smtClean="0">
                <a:solidFill>
                  <a:srgbClr val="FF0000"/>
                </a:solidFill>
              </a:rPr>
              <a:t>Juan </a:t>
            </a:r>
            <a:r>
              <a:rPr lang="es-PR" dirty="0">
                <a:solidFill>
                  <a:srgbClr val="FF0000"/>
                </a:solidFill>
              </a:rPr>
              <a:t>5.18; 1 </a:t>
            </a:r>
            <a:r>
              <a:rPr lang="es-PR" dirty="0" smtClean="0">
                <a:solidFill>
                  <a:srgbClr val="FF0000"/>
                </a:solidFill>
              </a:rPr>
              <a:t>Pedro </a:t>
            </a:r>
            <a:r>
              <a:rPr lang="es-PR" dirty="0">
                <a:solidFill>
                  <a:srgbClr val="FF0000"/>
                </a:solidFill>
              </a:rPr>
              <a:t>1.23</a:t>
            </a:r>
            <a:r>
              <a:rPr lang="es-PR" dirty="0"/>
              <a:t>); </a:t>
            </a:r>
            <a:endParaRPr lang="es-PR" dirty="0" smtClean="0"/>
          </a:p>
          <a:p>
            <a:r>
              <a:rPr lang="es-PR" dirty="0" smtClean="0"/>
              <a:t>Ambos </a:t>
            </a:r>
            <a:r>
              <a:rPr lang="es-PR" dirty="0"/>
              <a:t>son eternos (</a:t>
            </a:r>
            <a:r>
              <a:rPr lang="es-PR" dirty="0" smtClean="0">
                <a:solidFill>
                  <a:srgbClr val="FF0000"/>
                </a:solidFill>
              </a:rPr>
              <a:t>Apocalipsis </a:t>
            </a:r>
            <a:r>
              <a:rPr lang="es-PR" dirty="0">
                <a:solidFill>
                  <a:srgbClr val="FF0000"/>
                </a:solidFill>
              </a:rPr>
              <a:t>4.10; 1 </a:t>
            </a:r>
            <a:r>
              <a:rPr lang="es-PR" dirty="0" smtClean="0">
                <a:solidFill>
                  <a:srgbClr val="FF0000"/>
                </a:solidFill>
              </a:rPr>
              <a:t>Pedro </a:t>
            </a:r>
            <a:r>
              <a:rPr lang="es-PR" dirty="0">
                <a:solidFill>
                  <a:srgbClr val="FF0000"/>
                </a:solidFill>
              </a:rPr>
              <a:t>1.23</a:t>
            </a:r>
            <a:r>
              <a:rPr lang="es-PR" dirty="0"/>
              <a:t>); </a:t>
            </a:r>
            <a:endParaRPr lang="es-PR" dirty="0" smtClean="0"/>
          </a:p>
          <a:p>
            <a:r>
              <a:rPr lang="es-PR" dirty="0" smtClean="0"/>
              <a:t>Ambos </a:t>
            </a:r>
            <a:r>
              <a:rPr lang="es-PR" dirty="0"/>
              <a:t>son poder de Dios (</a:t>
            </a:r>
            <a:r>
              <a:rPr lang="es-PR" dirty="0">
                <a:solidFill>
                  <a:srgbClr val="FF0000"/>
                </a:solidFill>
              </a:rPr>
              <a:t>1 </a:t>
            </a:r>
            <a:r>
              <a:rPr lang="es-PR" dirty="0" smtClean="0">
                <a:solidFill>
                  <a:srgbClr val="FF0000"/>
                </a:solidFill>
              </a:rPr>
              <a:t>Corintios </a:t>
            </a:r>
            <a:r>
              <a:rPr lang="es-PR" dirty="0">
                <a:solidFill>
                  <a:srgbClr val="FF0000"/>
                </a:solidFill>
              </a:rPr>
              <a:t>1.24; </a:t>
            </a:r>
            <a:r>
              <a:rPr lang="es-PR" dirty="0" smtClean="0">
                <a:solidFill>
                  <a:srgbClr val="FF0000"/>
                </a:solidFill>
              </a:rPr>
              <a:t>Romanos </a:t>
            </a:r>
            <a:r>
              <a:rPr lang="es-PR" dirty="0">
                <a:solidFill>
                  <a:srgbClr val="FF0000"/>
                </a:solidFill>
              </a:rPr>
              <a:t>1.16</a:t>
            </a:r>
            <a:r>
              <a:rPr lang="es-PR" dirty="0"/>
              <a:t>). </a:t>
            </a:r>
            <a:endParaRPr lang="es-PR" dirty="0" smtClean="0"/>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Lst>
          </a:blip>
          <a:stretch>
            <a:fillRect/>
          </a:stretch>
        </p:blipFill>
        <p:spPr>
          <a:xfrm>
            <a:off x="5408613" y="1844040"/>
            <a:ext cx="3267075" cy="4762500"/>
          </a:xfrm>
          <a:prstGeom prst="rect">
            <a:avLst/>
          </a:prstGeom>
        </p:spPr>
      </p:pic>
    </p:spTree>
    <p:extLst>
      <p:ext uri="{BB962C8B-B14F-4D97-AF65-F5344CB8AC3E}">
        <p14:creationId xmlns:p14="http://schemas.microsoft.com/office/powerpoint/2010/main" val="1693923506"/>
      </p:ext>
    </p:extLst>
  </p:cSld>
  <p:clrMapOvr>
    <a:masterClrMapping/>
  </p:clrMapOvr>
  <p:transition>
    <p:fade thruBlk="1"/>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pan que da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6.41-59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49226" y="1828800"/>
            <a:ext cx="5108574" cy="4719638"/>
          </a:xfrm>
        </p:spPr>
        <p:txBody>
          <a:bodyPr>
            <a:normAutofit/>
          </a:bodyPr>
          <a:lstStyle/>
          <a:p>
            <a:r>
              <a:rPr lang="es-PR" dirty="0" smtClean="0"/>
              <a:t>La </a:t>
            </a:r>
            <a:r>
              <a:rPr lang="es-PR" dirty="0"/>
              <a:t>conclusión es obvia: cuando usted recibe la Palabra en su corazón, recibe a Cristo. </a:t>
            </a:r>
            <a:endParaRPr lang="es-PR" dirty="0" smtClean="0"/>
          </a:p>
          <a:p>
            <a:r>
              <a:rPr lang="es-PR" i="1" dirty="0" smtClean="0"/>
              <a:t>«</a:t>
            </a:r>
            <a:r>
              <a:rPr lang="es-PR" i="1" dirty="0"/>
              <a:t>Comemos de su carne» </a:t>
            </a:r>
            <a:r>
              <a:rPr lang="es-PR" dirty="0"/>
              <a:t>al participar de la Palabra de Dios. </a:t>
            </a:r>
            <a:endParaRPr lang="es-PR" dirty="0" smtClean="0"/>
          </a:p>
        </p:txBody>
      </p:sp>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20000"/>
                    </a14:imgEffect>
                  </a14:imgLayer>
                </a14:imgProps>
              </a:ext>
            </a:extLst>
          </a:blip>
          <a:stretch>
            <a:fillRect/>
          </a:stretch>
        </p:blipFill>
        <p:spPr>
          <a:xfrm>
            <a:off x="5408613" y="1844040"/>
            <a:ext cx="3267075" cy="4762500"/>
          </a:xfrm>
          <a:prstGeom prst="rect">
            <a:avLst/>
          </a:prstGeom>
        </p:spPr>
      </p:pic>
    </p:spTree>
    <p:extLst>
      <p:ext uri="{BB962C8B-B14F-4D97-AF65-F5344CB8AC3E}">
        <p14:creationId xmlns:p14="http://schemas.microsoft.com/office/powerpoint/2010/main" val="2309833977"/>
      </p:ext>
    </p:extLst>
  </p:cSld>
  <p:clrMapOvr>
    <a:masterClrMapping/>
  </p:clrMapOvr>
  <p:transition>
    <p:fade thruBlk="1"/>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El pan que da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6.41-59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49226" y="1828800"/>
            <a:ext cx="5108574" cy="4719638"/>
          </a:xfrm>
        </p:spPr>
        <p:txBody>
          <a:bodyPr>
            <a:normAutofit fontScale="92500" lnSpcReduction="20000"/>
          </a:bodyPr>
          <a:lstStyle/>
          <a:p>
            <a:r>
              <a:rPr lang="es-PR" i="1" dirty="0" smtClean="0"/>
              <a:t>«</a:t>
            </a:r>
            <a:r>
              <a:rPr lang="es-PR" i="1" dirty="0"/>
              <a:t>Yo soy el pan vivo», </a:t>
            </a:r>
            <a:r>
              <a:rPr lang="es-PR" dirty="0"/>
              <a:t>dijo Jesús en el versículo 51; y en </a:t>
            </a:r>
            <a:r>
              <a:rPr lang="es-PR" dirty="0">
                <a:solidFill>
                  <a:srgbClr val="FF0000"/>
                </a:solidFill>
              </a:rPr>
              <a:t>Mateo 4.4 </a:t>
            </a:r>
            <a:r>
              <a:rPr lang="es-PR" dirty="0"/>
              <a:t>dijo que: </a:t>
            </a:r>
            <a:r>
              <a:rPr lang="es-PR" i="1" dirty="0"/>
              <a:t>«No sólo de pan vivirá el hombre, sino de toda palabra que sale de la boca de Dios». </a:t>
            </a:r>
            <a:endParaRPr lang="es-PR" i="1" dirty="0" smtClean="0"/>
          </a:p>
          <a:p>
            <a:r>
              <a:rPr lang="es-PR" dirty="0" smtClean="0"/>
              <a:t>Pedro </a:t>
            </a:r>
            <a:r>
              <a:rPr lang="es-PR" dirty="0"/>
              <a:t>captó el significado del sermón, porque en </a:t>
            </a:r>
            <a:r>
              <a:rPr lang="es-PR" dirty="0">
                <a:solidFill>
                  <a:srgbClr val="FF0000"/>
                </a:solidFill>
              </a:rPr>
              <a:t>Juan 6.68</a:t>
            </a:r>
            <a:r>
              <a:rPr lang="es-PR" dirty="0"/>
              <a:t> dijo: </a:t>
            </a:r>
            <a:r>
              <a:rPr lang="es-PR" i="1" dirty="0"/>
              <a:t>«¿A quién iremos? Tú tienes palabras de vida eterna</a:t>
            </a:r>
            <a:r>
              <a:rPr lang="es-PR" i="1" dirty="0" smtClean="0"/>
              <a:t>».</a:t>
            </a:r>
            <a:endParaRPr lang="es-PR" i="1"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l="1865" t="2787" r="46791" b="2787"/>
          <a:stretch/>
        </p:blipFill>
        <p:spPr>
          <a:xfrm>
            <a:off x="5567679" y="1828800"/>
            <a:ext cx="3576321" cy="5029200"/>
          </a:xfrm>
          <a:prstGeom prst="rect">
            <a:avLst/>
          </a:prstGeom>
        </p:spPr>
      </p:pic>
    </p:spTree>
    <p:extLst>
      <p:ext uri="{BB962C8B-B14F-4D97-AF65-F5344CB8AC3E}">
        <p14:creationId xmlns:p14="http://schemas.microsoft.com/office/powerpoint/2010/main" val="4252264043"/>
      </p:ext>
    </p:extLst>
  </p:cSld>
  <p:clrMapOvr>
    <a:masterClrMapping/>
  </p:clrMapOvr>
  <p:transition>
    <p:fade thruBlk="1"/>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r="1663" b="23081"/>
          <a:stretch/>
        </p:blipFill>
        <p:spPr>
          <a:xfrm>
            <a:off x="-18393" y="1676401"/>
            <a:ext cx="9162393" cy="5181600"/>
          </a:xfrm>
          <a:prstGeom prst="rect">
            <a:avLst/>
          </a:prstGeom>
        </p:spPr>
      </p:pic>
    </p:spTree>
    <p:extLst>
      <p:ext uri="{BB962C8B-B14F-4D97-AF65-F5344CB8AC3E}">
        <p14:creationId xmlns:p14="http://schemas.microsoft.com/office/powerpoint/2010/main" val="3188477829"/>
      </p:ext>
    </p:extLst>
  </p:cSld>
  <p:clrMapOvr>
    <a:masterClrMapping/>
  </p:clrMapOvr>
  <p:transition>
    <p:fade thruBlk="1"/>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92500" lnSpcReduction="20000"/>
          </a:bodyPr>
          <a:lstStyle/>
          <a:p>
            <a:r>
              <a:rPr lang="es-PR" dirty="0"/>
              <a:t>“</a:t>
            </a:r>
            <a:r>
              <a:rPr lang="es-PR" i="1" dirty="0"/>
              <a:t>Al oírlas, muchos de sus discípulos dijeron: Dura es esta palabra; ¿quién la puede oír</a:t>
            </a:r>
            <a:r>
              <a:rPr lang="es-PR" i="1" dirty="0" smtClean="0"/>
              <a:t>? Sabiendo </a:t>
            </a:r>
            <a:r>
              <a:rPr lang="es-PR" i="1" dirty="0"/>
              <a:t>Jesús en sí mismo que sus discípulos murmuraban de esto, les dijo: ¿Esto os ofende?¿Pues qué, si viereis al Hijo del Hombre subir adonde estaba primero</a:t>
            </a:r>
            <a:r>
              <a:rPr lang="es-PR" i="1" dirty="0" smtClean="0"/>
              <a:t>? El </a:t>
            </a:r>
            <a:r>
              <a:rPr lang="es-PR" i="1" dirty="0"/>
              <a:t>espíritu es el que da vida; la carne para nada aprovecha; las palabras que yo os he hablado son espíritu y son vida</a:t>
            </a:r>
            <a:r>
              <a:rPr lang="es-PR" i="1" dirty="0" smtClean="0"/>
              <a:t>. Pero </a:t>
            </a:r>
            <a:r>
              <a:rPr lang="es-PR" i="1" dirty="0"/>
              <a:t>hay algunos de vosotros que no creen. Porque Jesús sabía desde el principio quiénes eran los que no creían, y quién le había de </a:t>
            </a:r>
            <a:r>
              <a:rPr lang="es-PR" i="1" dirty="0" smtClean="0"/>
              <a:t>entregar…”</a:t>
            </a:r>
            <a:endParaRPr lang="es-PR" dirty="0"/>
          </a:p>
        </p:txBody>
      </p:sp>
    </p:spTree>
    <p:extLst>
      <p:ext uri="{BB962C8B-B14F-4D97-AF65-F5344CB8AC3E}">
        <p14:creationId xmlns:p14="http://schemas.microsoft.com/office/powerpoint/2010/main" val="717594560"/>
      </p:ext>
    </p:extLst>
  </p:cSld>
  <p:clrMapOvr>
    <a:masterClrMapping/>
  </p:clrMapOvr>
  <p:transition>
    <p:fade thruBlk="1"/>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4750" cy="4719638"/>
          </a:xfrm>
        </p:spPr>
        <p:txBody>
          <a:bodyPr>
            <a:normAutofit fontScale="85000" lnSpcReduction="20000"/>
          </a:bodyPr>
          <a:lstStyle/>
          <a:p>
            <a:r>
              <a:rPr lang="es-PR" dirty="0" smtClean="0"/>
              <a:t>“</a:t>
            </a:r>
            <a:r>
              <a:rPr lang="es-PR" i="1" dirty="0" smtClean="0"/>
              <a:t>…dijo</a:t>
            </a:r>
            <a:r>
              <a:rPr lang="es-PR" i="1" dirty="0"/>
              <a:t>: Por eso os he dicho que ninguno puede venir a mí, si no le fuere dado del Padre. Desde entonces muchos de sus discípulos volvieron atrás, y ya no andaban con él. Dijo entonces Jesús a los doce: ¿Queréis acaso iros también vosotros? Le respondió Simón Pedro: Señor, ¿a quién iremos? Tú tienes palabras de vida eterna. Y nosotros hemos creído y conocemos que tú eres el Cristo, el Hijo del Dios viviente. Jesús les respondió: ¿No os he escogido yo a vosotros los doce, y uno de vosotros es diablo? Hablaba de Judas Iscariote, hijo de Simón; porque éste era el que le iba a entregar, y era uno de los doce.</a:t>
            </a:r>
            <a:r>
              <a:rPr lang="es-PR" dirty="0"/>
              <a:t>” </a:t>
            </a:r>
            <a:r>
              <a:rPr lang="es-PR" dirty="0">
                <a:solidFill>
                  <a:srgbClr val="FF0000"/>
                </a:solidFill>
              </a:rPr>
              <a:t>(Juan 6.60–71, RVR60) </a:t>
            </a:r>
          </a:p>
        </p:txBody>
      </p:sp>
    </p:spTree>
    <p:extLst>
      <p:ext uri="{BB962C8B-B14F-4D97-AF65-F5344CB8AC3E}">
        <p14:creationId xmlns:p14="http://schemas.microsoft.com/office/powerpoint/2010/main" val="4115183612"/>
      </p:ext>
    </p:extLst>
  </p:cSld>
  <p:clrMapOvr>
    <a:masterClrMapping/>
  </p:clrMapOvr>
  <p:transition>
    <p:fade thruBlk="1"/>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20000"/>
          </a:bodyPr>
          <a:lstStyle/>
          <a:p>
            <a:r>
              <a:rPr lang="es-PR" dirty="0">
                <a:solidFill>
                  <a:srgbClr val="FF0000"/>
                </a:solidFill>
              </a:rPr>
              <a:t>6:60</a:t>
            </a:r>
            <a:r>
              <a:rPr lang="es-PR" dirty="0"/>
              <a:t> Para este tiempo, el Señor Jesús tenía muchos más discípulos que los doce originales. </a:t>
            </a:r>
            <a:endParaRPr lang="es-PR" dirty="0" smtClean="0"/>
          </a:p>
          <a:p>
            <a:r>
              <a:rPr lang="es-PR" dirty="0" smtClean="0"/>
              <a:t>Todo </a:t>
            </a:r>
            <a:r>
              <a:rPr lang="es-PR" dirty="0"/>
              <a:t>el que le siguiese y profesase aceptar Sus enseñanzas era conocido como un discípulo. </a:t>
            </a:r>
            <a:endParaRPr lang="es-PR" dirty="0" smtClean="0"/>
          </a:p>
          <a:p>
            <a:r>
              <a:rPr lang="es-PR" dirty="0" smtClean="0"/>
              <a:t>Sin </a:t>
            </a:r>
            <a:r>
              <a:rPr lang="es-PR" dirty="0"/>
              <a:t>embargo, no todos los que eran conocidos como Sus discípulos eran verdaderos creyentes</a:t>
            </a:r>
            <a:r>
              <a:rPr lang="es-PR" dirty="0" smtClean="0"/>
              <a:t>.</a:t>
            </a: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052014" y="1752600"/>
            <a:ext cx="4091986" cy="5105400"/>
          </a:xfrm>
          <a:prstGeom prst="rect">
            <a:avLst/>
          </a:prstGeom>
        </p:spPr>
      </p:pic>
    </p:spTree>
    <p:extLst>
      <p:ext uri="{BB962C8B-B14F-4D97-AF65-F5344CB8AC3E}">
        <p14:creationId xmlns:p14="http://schemas.microsoft.com/office/powerpoint/2010/main" val="3928523003"/>
      </p:ext>
    </p:extLst>
  </p:cSld>
  <p:clrMapOvr>
    <a:masterClrMapping/>
  </p:clrMapOvr>
  <p:transition>
    <p:fade thruBlk="1"/>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77500" lnSpcReduction="20000"/>
          </a:bodyPr>
          <a:lstStyle/>
          <a:p>
            <a:r>
              <a:rPr lang="es-PR" dirty="0" smtClean="0"/>
              <a:t>Ahora</a:t>
            </a:r>
            <a:r>
              <a:rPr lang="es-PR" dirty="0"/>
              <a:t>, muchos de los que profesaban ser sus discípulos dijeron: Dura es esta palabra. </a:t>
            </a:r>
            <a:endParaRPr lang="es-PR" dirty="0" smtClean="0"/>
          </a:p>
          <a:p>
            <a:r>
              <a:rPr lang="es-PR" dirty="0" smtClean="0"/>
              <a:t>Con </a:t>
            </a:r>
            <a:r>
              <a:rPr lang="es-PR" dirty="0"/>
              <a:t>ello querían decir que era una enseñanza ofensiva. </a:t>
            </a:r>
            <a:endParaRPr lang="es-PR" dirty="0" smtClean="0"/>
          </a:p>
          <a:p>
            <a:r>
              <a:rPr lang="es-PR" dirty="0" smtClean="0"/>
              <a:t>No </a:t>
            </a:r>
            <a:r>
              <a:rPr lang="es-PR" dirty="0"/>
              <a:t>era tanto que les costase comprenderla como que les desagradaba recibirla. </a:t>
            </a:r>
            <a:endParaRPr lang="es-PR" dirty="0" smtClean="0"/>
          </a:p>
          <a:p>
            <a:r>
              <a:rPr lang="es-PR" dirty="0" smtClean="0"/>
              <a:t>Cuando </a:t>
            </a:r>
            <a:r>
              <a:rPr lang="es-PR" dirty="0"/>
              <a:t>dijeron: ¿quién la puede oír?, significaban con ello: «¿Quién puede quedarse aquí oyendo una doctrina tan ofensiva</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6009574" y="1752600"/>
            <a:ext cx="3134425" cy="5105400"/>
          </a:xfrm>
          <a:prstGeom prst="rect">
            <a:avLst/>
          </a:prstGeom>
        </p:spPr>
      </p:pic>
    </p:spTree>
    <p:extLst>
      <p:ext uri="{BB962C8B-B14F-4D97-AF65-F5344CB8AC3E}">
        <p14:creationId xmlns:p14="http://schemas.microsoft.com/office/powerpoint/2010/main" val="1129069216"/>
      </p:ext>
    </p:extLst>
  </p:cSld>
  <p:clrMapOvr>
    <a:masterClrMapping/>
  </p:clrMapOvr>
  <p:transition>
    <p:fade thruBlk="1"/>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77500" lnSpcReduction="20000"/>
          </a:bodyPr>
          <a:lstStyle/>
          <a:p>
            <a:r>
              <a:rPr lang="es-PR" dirty="0">
                <a:solidFill>
                  <a:srgbClr val="FF0000"/>
                </a:solidFill>
              </a:rPr>
              <a:t>6:61</a:t>
            </a:r>
            <a:r>
              <a:rPr lang="es-PR" dirty="0"/>
              <a:t> Encontramos una vez más evidencia de que el Señor tenía un conocimiento completo. </a:t>
            </a:r>
            <a:endParaRPr lang="es-PR" dirty="0" smtClean="0"/>
          </a:p>
          <a:p>
            <a:r>
              <a:rPr lang="es-PR" dirty="0" smtClean="0"/>
              <a:t>Jesús </a:t>
            </a:r>
            <a:r>
              <a:rPr lang="es-PR" dirty="0"/>
              <a:t>sabía exactamente qué estaban diciendo los discípulos. </a:t>
            </a:r>
            <a:endParaRPr lang="es-PR" dirty="0" smtClean="0"/>
          </a:p>
          <a:p>
            <a:r>
              <a:rPr lang="es-PR" dirty="0" smtClean="0"/>
              <a:t>Sabía </a:t>
            </a:r>
            <a:r>
              <a:rPr lang="es-PR" dirty="0"/>
              <a:t>que estaban murmurando de Su declaración de que había descendido del cielo y que no les gustó cuando dijo que para tener vida eterna habrían de comer Su carne y beber Su sangre. </a:t>
            </a:r>
            <a:endParaRPr lang="es-PR" dirty="0" smtClean="0"/>
          </a:p>
          <a:p>
            <a:r>
              <a:rPr lang="es-PR" dirty="0" smtClean="0"/>
              <a:t>Por </a:t>
            </a:r>
            <a:r>
              <a:rPr lang="es-PR" dirty="0"/>
              <a:t>eso preguntó: ¿Esto os ofende</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867399" y="1752600"/>
            <a:ext cx="3276601" cy="5105400"/>
          </a:xfrm>
          <a:prstGeom prst="rect">
            <a:avLst/>
          </a:prstGeom>
        </p:spPr>
      </p:pic>
    </p:spTree>
    <p:extLst>
      <p:ext uri="{BB962C8B-B14F-4D97-AF65-F5344CB8AC3E}">
        <p14:creationId xmlns:p14="http://schemas.microsoft.com/office/powerpoint/2010/main" val="3862828914"/>
      </p:ext>
    </p:extLst>
  </p:cSld>
  <p:clrMapOvr>
    <a:masterClrMapping/>
  </p:clrMapOvr>
  <p:transition>
    <p:fade thruBlk="1"/>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79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85000" lnSpcReduction="10000"/>
          </a:bodyPr>
          <a:lstStyle/>
          <a:p>
            <a:r>
              <a:rPr lang="es-PR" dirty="0">
                <a:solidFill>
                  <a:srgbClr val="FF0000"/>
                </a:solidFill>
              </a:rPr>
              <a:t>6:62</a:t>
            </a:r>
            <a:r>
              <a:rPr lang="es-PR" dirty="0"/>
              <a:t> Se ofendían porque dijo que había descendido del cielo. </a:t>
            </a:r>
            <a:endParaRPr lang="es-PR" dirty="0" smtClean="0"/>
          </a:p>
          <a:p>
            <a:r>
              <a:rPr lang="es-PR" dirty="0" smtClean="0"/>
              <a:t>Ahora </a:t>
            </a:r>
            <a:r>
              <a:rPr lang="es-PR" dirty="0"/>
              <a:t>les preguntó qué pensarían si vieran al Hijo del Hombre subir de vuelta al cielo, cosa que sabía que haría tras Su resurrección. </a:t>
            </a:r>
            <a:endParaRPr lang="es-PR" dirty="0" smtClean="0"/>
          </a:p>
          <a:p>
            <a:r>
              <a:rPr lang="es-PR" dirty="0" smtClean="0"/>
              <a:t>También </a:t>
            </a:r>
            <a:r>
              <a:rPr lang="es-PR" dirty="0"/>
              <a:t>se ofendieron cuando Él dijo que los hombres habían de comer Su carne.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266326" y="1752600"/>
            <a:ext cx="3877674" cy="5105400"/>
          </a:xfrm>
          <a:prstGeom prst="rect">
            <a:avLst/>
          </a:prstGeom>
        </p:spPr>
      </p:pic>
    </p:spTree>
    <p:extLst>
      <p:ext uri="{BB962C8B-B14F-4D97-AF65-F5344CB8AC3E}">
        <p14:creationId xmlns:p14="http://schemas.microsoft.com/office/powerpoint/2010/main" val="3627775651"/>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10000"/>
          </a:bodyPr>
          <a:lstStyle/>
          <a:p>
            <a:r>
              <a:rPr lang="es-PR" dirty="0" smtClean="0"/>
              <a:t>Como </a:t>
            </a:r>
            <a:r>
              <a:rPr lang="es-PR" dirty="0"/>
              <a:t>es el único milagro incluido en los cuatro evangelios a la vez, tenemos más detalles. </a:t>
            </a:r>
            <a:endParaRPr lang="es-PR" dirty="0" smtClean="0"/>
          </a:p>
          <a:p>
            <a:r>
              <a:rPr lang="es-PR" dirty="0" smtClean="0"/>
              <a:t>Según </a:t>
            </a:r>
            <a:r>
              <a:rPr lang="es-PR" dirty="0">
                <a:solidFill>
                  <a:srgbClr val="FF0000"/>
                </a:solidFill>
              </a:rPr>
              <a:t>Mateo 14:13</a:t>
            </a:r>
            <a:r>
              <a:rPr lang="es-PR" dirty="0"/>
              <a:t>, Cristo acababa de saber del asesinato de Juan Bautista y según </a:t>
            </a:r>
            <a:r>
              <a:rPr lang="es-PR" dirty="0">
                <a:solidFill>
                  <a:srgbClr val="FF0000"/>
                </a:solidFill>
              </a:rPr>
              <a:t>Marcos 6:31</a:t>
            </a:r>
            <a:r>
              <a:rPr lang="es-PR" dirty="0"/>
              <a:t>, quería que su discípulos descansaran en un lugar privado y quieto</a:t>
            </a:r>
            <a:r>
              <a:rPr lang="es-PR" dirty="0" smtClean="0"/>
              <a:t>.</a:t>
            </a:r>
            <a:endParaRPr lang="es-PR"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105401" y="1752600"/>
            <a:ext cx="4038600" cy="5105400"/>
          </a:xfrm>
          <a:prstGeom prst="rect">
            <a:avLst/>
          </a:prstGeom>
        </p:spPr>
      </p:pic>
    </p:spTree>
    <p:extLst>
      <p:ext uri="{BB962C8B-B14F-4D97-AF65-F5344CB8AC3E}">
        <p14:creationId xmlns:p14="http://schemas.microsoft.com/office/powerpoint/2010/main" val="3246927901"/>
      </p:ext>
    </p:extLst>
  </p:cSld>
  <p:clrMapOvr>
    <a:masterClrMapping/>
  </p:clrMapOvr>
  <p:transition>
    <p:fade thruBlk="1"/>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80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10000"/>
          </a:bodyPr>
          <a:lstStyle/>
          <a:p>
            <a:r>
              <a:rPr lang="es-PR" dirty="0" smtClean="0"/>
              <a:t>¿</a:t>
            </a:r>
            <a:r>
              <a:rPr lang="es-PR" dirty="0"/>
              <a:t>Qué pensarían entonces si viesen aquel cuerpo de carne subir adonde Él estaba primero? </a:t>
            </a:r>
            <a:endParaRPr lang="es-PR" dirty="0" smtClean="0"/>
          </a:p>
          <a:p>
            <a:r>
              <a:rPr lang="es-PR" dirty="0" smtClean="0"/>
              <a:t>¿</a:t>
            </a:r>
            <a:r>
              <a:rPr lang="es-PR" dirty="0"/>
              <a:t>Cómo podrían los hombres comer Su carne material y beber Su sangre material después que Él hubiera subido otra vez al Padre</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266326" y="1752600"/>
            <a:ext cx="3877674" cy="5105400"/>
          </a:xfrm>
          <a:prstGeom prst="rect">
            <a:avLst/>
          </a:prstGeom>
        </p:spPr>
      </p:pic>
    </p:spTree>
    <p:extLst>
      <p:ext uri="{BB962C8B-B14F-4D97-AF65-F5344CB8AC3E}">
        <p14:creationId xmlns:p14="http://schemas.microsoft.com/office/powerpoint/2010/main" val="3413327025"/>
      </p:ext>
    </p:extLst>
  </p:cSld>
  <p:clrMapOvr>
    <a:masterClrMapping/>
  </p:clrMapOvr>
  <p:transition>
    <p:fade thruBlk="1"/>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81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20000"/>
          </a:bodyPr>
          <a:lstStyle/>
          <a:p>
            <a:r>
              <a:rPr lang="es-PR" dirty="0">
                <a:solidFill>
                  <a:srgbClr val="FF0000"/>
                </a:solidFill>
              </a:rPr>
              <a:t>6:63</a:t>
            </a:r>
            <a:r>
              <a:rPr lang="es-PR" dirty="0"/>
              <a:t> Esta gente había estado pensando en términos de la carne material de Cristo, pero aquí les dijo que la vida eterna no se consigue comiendo carne sino mediante la obra del Santo Espíritu de Dios. </a:t>
            </a:r>
            <a:endParaRPr lang="es-PR" dirty="0" smtClean="0"/>
          </a:p>
          <a:p>
            <a:r>
              <a:rPr lang="es-PR" dirty="0" smtClean="0"/>
              <a:t>La </a:t>
            </a:r>
            <a:r>
              <a:rPr lang="es-PR" dirty="0"/>
              <a:t>carne no puede dar vida; sólo el Espíritu puede hacer esto.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867399" y="1752600"/>
            <a:ext cx="3276601" cy="5105400"/>
          </a:xfrm>
          <a:prstGeom prst="rect">
            <a:avLst/>
          </a:prstGeom>
        </p:spPr>
      </p:pic>
    </p:spTree>
    <p:extLst>
      <p:ext uri="{BB962C8B-B14F-4D97-AF65-F5344CB8AC3E}">
        <p14:creationId xmlns:p14="http://schemas.microsoft.com/office/powerpoint/2010/main" val="3741112722"/>
      </p:ext>
    </p:extLst>
  </p:cSld>
  <p:clrMapOvr>
    <a:masterClrMapping/>
  </p:clrMapOvr>
  <p:transition>
    <p:fade thruBlk="1"/>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82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10000"/>
          </a:bodyPr>
          <a:lstStyle/>
          <a:p>
            <a:r>
              <a:rPr lang="es-PR" dirty="0" smtClean="0"/>
              <a:t>Ellos </a:t>
            </a:r>
            <a:r>
              <a:rPr lang="es-PR" dirty="0"/>
              <a:t>habían tomado sus palabras en sentido literal y no se habían dado cuenta de que habían de ser entendidas espiritualmente. </a:t>
            </a:r>
            <a:endParaRPr lang="es-PR" dirty="0" smtClean="0"/>
          </a:p>
          <a:p>
            <a:r>
              <a:rPr lang="es-PR" dirty="0" smtClean="0"/>
              <a:t>Y </a:t>
            </a:r>
            <a:r>
              <a:rPr lang="es-PR" dirty="0"/>
              <a:t>así, el Señor Jesús explica aquí que las palabras que Él les había hablado eran espíritu y eran vida.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867399" y="1752600"/>
            <a:ext cx="3276601" cy="5105400"/>
          </a:xfrm>
          <a:prstGeom prst="rect">
            <a:avLst/>
          </a:prstGeom>
        </p:spPr>
      </p:pic>
    </p:spTree>
    <p:extLst>
      <p:ext uri="{BB962C8B-B14F-4D97-AF65-F5344CB8AC3E}">
        <p14:creationId xmlns:p14="http://schemas.microsoft.com/office/powerpoint/2010/main" val="1412039482"/>
      </p:ext>
    </p:extLst>
  </p:cSld>
  <p:clrMapOvr>
    <a:masterClrMapping/>
  </p:clrMapOvr>
  <p:transition>
    <p:fade thruBlk="1"/>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83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85000" lnSpcReduction="10000"/>
          </a:bodyPr>
          <a:lstStyle/>
          <a:p>
            <a:r>
              <a:rPr lang="es-PR" dirty="0" smtClean="0"/>
              <a:t>Y </a:t>
            </a:r>
            <a:r>
              <a:rPr lang="es-PR" dirty="0"/>
              <a:t>así, el Señor Jesús explica aquí que las palabras que Él les había hablado eran espíritu y eran vida. </a:t>
            </a:r>
            <a:endParaRPr lang="es-PR" dirty="0" smtClean="0"/>
          </a:p>
          <a:p>
            <a:r>
              <a:rPr lang="es-PR" dirty="0" smtClean="0"/>
              <a:t>Cuando </a:t>
            </a:r>
            <a:r>
              <a:rPr lang="es-PR" dirty="0"/>
              <a:t>Sus dichos acerca de comer Su carne y beber Su sangre se comprendían de una manera espiritual, como significando fe en Él, entonces los que aceptasen el mensaje recibirían la vida eterna</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867399" y="1752600"/>
            <a:ext cx="3276601" cy="5105400"/>
          </a:xfrm>
          <a:prstGeom prst="rect">
            <a:avLst/>
          </a:prstGeom>
        </p:spPr>
      </p:pic>
    </p:spTree>
    <p:extLst>
      <p:ext uri="{BB962C8B-B14F-4D97-AF65-F5344CB8AC3E}">
        <p14:creationId xmlns:p14="http://schemas.microsoft.com/office/powerpoint/2010/main" val="4018029566"/>
      </p:ext>
    </p:extLst>
  </p:cSld>
  <p:clrMapOvr>
    <a:masterClrMapping/>
  </p:clrMapOvr>
  <p:transition>
    <p:fade thruBlk="1"/>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84</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10000"/>
          </a:bodyPr>
          <a:lstStyle/>
          <a:p>
            <a:r>
              <a:rPr lang="es-PR" dirty="0">
                <a:solidFill>
                  <a:srgbClr val="FF0000"/>
                </a:solidFill>
              </a:rPr>
              <a:t>6:64</a:t>
            </a:r>
            <a:r>
              <a:rPr lang="es-PR" dirty="0"/>
              <a:t> Mientras decía estas cosas, el Señor sabía que algunos de Sus oyentes no le comprendían porque no estaban dispuestos a creer. </a:t>
            </a:r>
            <a:endParaRPr lang="es-PR" dirty="0" smtClean="0"/>
          </a:p>
          <a:p>
            <a:r>
              <a:rPr lang="es-PR" dirty="0" smtClean="0"/>
              <a:t>La </a:t>
            </a:r>
            <a:r>
              <a:rPr lang="es-PR" dirty="0"/>
              <a:t>dificultad no residía tanto en su incapacidad como en su mala disposición.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266326" y="1752600"/>
            <a:ext cx="3877674" cy="5105400"/>
          </a:xfrm>
          <a:prstGeom prst="rect">
            <a:avLst/>
          </a:prstGeom>
        </p:spPr>
      </p:pic>
    </p:spTree>
    <p:extLst>
      <p:ext uri="{BB962C8B-B14F-4D97-AF65-F5344CB8AC3E}">
        <p14:creationId xmlns:p14="http://schemas.microsoft.com/office/powerpoint/2010/main" val="3432244736"/>
      </p:ext>
    </p:extLst>
  </p:cSld>
  <p:clrMapOvr>
    <a:masterClrMapping/>
  </p:clrMapOvr>
  <p:transition>
    <p:fade thruBlk="1"/>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85</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85000" lnSpcReduction="20000"/>
          </a:bodyPr>
          <a:lstStyle/>
          <a:p>
            <a:r>
              <a:rPr lang="es-PR" dirty="0" smtClean="0"/>
              <a:t>Jesús </a:t>
            </a:r>
            <a:r>
              <a:rPr lang="es-PR" dirty="0"/>
              <a:t>sabía desde el principio que algunos de Sus pretendidos seguidores no creían en Él, y que uno de Sus discípulos le había de entregar. </a:t>
            </a:r>
            <a:endParaRPr lang="es-PR" dirty="0" smtClean="0"/>
          </a:p>
          <a:p>
            <a:r>
              <a:rPr lang="es-PR" dirty="0" smtClean="0"/>
              <a:t>Naturalmente</a:t>
            </a:r>
            <a:r>
              <a:rPr lang="es-PR" dirty="0"/>
              <a:t>, Jesús sabía todo esto desde la eternidad, pero aquí probablemente significa que estaba consciente de ello desde el mismo inicio de Su ministerio en la tierra</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638800" y="1828800"/>
            <a:ext cx="3505200" cy="5029200"/>
          </a:xfrm>
          <a:prstGeom prst="rect">
            <a:avLst/>
          </a:prstGeom>
        </p:spPr>
      </p:pic>
    </p:spTree>
    <p:extLst>
      <p:ext uri="{BB962C8B-B14F-4D97-AF65-F5344CB8AC3E}">
        <p14:creationId xmlns:p14="http://schemas.microsoft.com/office/powerpoint/2010/main" val="533658970"/>
      </p:ext>
    </p:extLst>
  </p:cSld>
  <p:clrMapOvr>
    <a:masterClrMapping/>
  </p:clrMapOvr>
  <p:transition>
    <p:fade thruBlk="1"/>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86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77500" lnSpcReduction="20000"/>
          </a:bodyPr>
          <a:lstStyle/>
          <a:p>
            <a:r>
              <a:rPr lang="es-PR" dirty="0">
                <a:solidFill>
                  <a:srgbClr val="FF0000"/>
                </a:solidFill>
              </a:rPr>
              <a:t>6:65</a:t>
            </a:r>
            <a:r>
              <a:rPr lang="es-PR" dirty="0"/>
              <a:t> Ahora les explicó que era a causa de la incredulidad de ellos que les había dicho que nadie podía venir a Él, si no le había sido dado por Su Padre. </a:t>
            </a:r>
            <a:endParaRPr lang="es-PR" dirty="0" smtClean="0"/>
          </a:p>
          <a:p>
            <a:r>
              <a:rPr lang="es-PR" dirty="0" smtClean="0"/>
              <a:t>Unas </a:t>
            </a:r>
            <a:r>
              <a:rPr lang="es-PR" dirty="0"/>
              <a:t>palabras así constituyen un ataque a la soberbia del hombre, que cree que puede ganar o merecerse la salvación. </a:t>
            </a:r>
            <a:endParaRPr lang="es-PR" dirty="0" smtClean="0"/>
          </a:p>
          <a:p>
            <a:r>
              <a:rPr lang="es-PR" dirty="0" smtClean="0"/>
              <a:t>El </a:t>
            </a:r>
            <a:r>
              <a:rPr lang="es-PR" dirty="0"/>
              <a:t>Señor Jesús les dijo que incluso la capacidad de venir a Él sólo puede ser recibida de Dios el Padre</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638800" y="1828800"/>
            <a:ext cx="3505200" cy="5029200"/>
          </a:xfrm>
          <a:prstGeom prst="rect">
            <a:avLst/>
          </a:prstGeom>
        </p:spPr>
      </p:pic>
    </p:spTree>
    <p:extLst>
      <p:ext uri="{BB962C8B-B14F-4D97-AF65-F5344CB8AC3E}">
        <p14:creationId xmlns:p14="http://schemas.microsoft.com/office/powerpoint/2010/main" val="629287045"/>
      </p:ext>
    </p:extLst>
  </p:cSld>
  <p:clrMapOvr>
    <a:masterClrMapping/>
  </p:clrMapOvr>
  <p:transition>
    <p:fade thruBlk="1"/>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87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10000"/>
          </a:bodyPr>
          <a:lstStyle/>
          <a:p>
            <a:r>
              <a:rPr lang="es-PR" dirty="0">
                <a:solidFill>
                  <a:srgbClr val="FF0000"/>
                </a:solidFill>
              </a:rPr>
              <a:t>6:66</a:t>
            </a:r>
            <a:r>
              <a:rPr lang="es-PR" dirty="0"/>
              <a:t> Estos dichos del Señor Jesús resultaron tan desagradables para muchos que le habían seguido que ahora le dejaron y ya no querían asociarse más con Él. </a:t>
            </a:r>
            <a:endParaRPr lang="es-PR" dirty="0" smtClean="0"/>
          </a:p>
          <a:p>
            <a:r>
              <a:rPr lang="es-PR" dirty="0" smtClean="0"/>
              <a:t>Estos </a:t>
            </a:r>
            <a:r>
              <a:rPr lang="es-PR" dirty="0"/>
              <a:t>discípulos nunca habían sido verdaderos creyentes.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105401" y="1752600"/>
            <a:ext cx="4038600" cy="5105400"/>
          </a:xfrm>
          <a:prstGeom prst="rect">
            <a:avLst/>
          </a:prstGeom>
        </p:spPr>
      </p:pic>
    </p:spTree>
    <p:extLst>
      <p:ext uri="{BB962C8B-B14F-4D97-AF65-F5344CB8AC3E}">
        <p14:creationId xmlns:p14="http://schemas.microsoft.com/office/powerpoint/2010/main" val="2268763609"/>
      </p:ext>
    </p:extLst>
  </p:cSld>
  <p:clrMapOvr>
    <a:masterClrMapping/>
  </p:clrMapOvr>
  <p:transition>
    <p:fade thruBlk="1"/>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88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10000"/>
          </a:bodyPr>
          <a:lstStyle/>
          <a:p>
            <a:r>
              <a:rPr lang="es-PR" dirty="0" smtClean="0"/>
              <a:t>Habían </a:t>
            </a:r>
            <a:r>
              <a:rPr lang="es-PR" dirty="0"/>
              <a:t>seguido al Señor por diversas razones, pero no por un verdadero amor o aprecio por quien Él era.</a:t>
            </a:r>
          </a:p>
          <a:p>
            <a:r>
              <a:rPr lang="es-PR" dirty="0">
                <a:solidFill>
                  <a:srgbClr val="FF0000"/>
                </a:solidFill>
              </a:rPr>
              <a:t>6:67 </a:t>
            </a:r>
            <a:r>
              <a:rPr lang="es-PR" dirty="0"/>
              <a:t>Al llegar a este punto, Jesús se volvió a los doce y los retó con la pregunta de si ellos también le querrían dejar</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105401" y="1752600"/>
            <a:ext cx="4038600" cy="5105400"/>
          </a:xfrm>
          <a:prstGeom prst="rect">
            <a:avLst/>
          </a:prstGeom>
        </p:spPr>
      </p:pic>
    </p:spTree>
    <p:extLst>
      <p:ext uri="{BB962C8B-B14F-4D97-AF65-F5344CB8AC3E}">
        <p14:creationId xmlns:p14="http://schemas.microsoft.com/office/powerpoint/2010/main" val="158529679"/>
      </p:ext>
    </p:extLst>
  </p:cSld>
  <p:clrMapOvr>
    <a:masterClrMapping/>
  </p:clrMapOvr>
  <p:transition>
    <p:fade thruBlk="1"/>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89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20000"/>
          </a:bodyPr>
          <a:lstStyle/>
          <a:p>
            <a:r>
              <a:rPr lang="es-PR" dirty="0">
                <a:solidFill>
                  <a:srgbClr val="FF0000"/>
                </a:solidFill>
              </a:rPr>
              <a:t>6:68</a:t>
            </a:r>
            <a:r>
              <a:rPr lang="es-PR" dirty="0"/>
              <a:t> La respuesta de Pedro es digna de mención. </a:t>
            </a:r>
            <a:endParaRPr lang="es-PR" dirty="0" smtClean="0"/>
          </a:p>
          <a:p>
            <a:r>
              <a:rPr lang="es-PR" dirty="0" smtClean="0"/>
              <a:t>Vino </a:t>
            </a:r>
            <a:r>
              <a:rPr lang="es-PR" dirty="0"/>
              <a:t>a decir: </a:t>
            </a:r>
            <a:r>
              <a:rPr lang="es-PR" i="1" dirty="0"/>
              <a:t>«Señor, ¿cómo podremos dejarte? </a:t>
            </a:r>
            <a:r>
              <a:rPr lang="es-PR" i="1" dirty="0" smtClean="0"/>
              <a:t>Tú </a:t>
            </a:r>
            <a:r>
              <a:rPr lang="es-PR" i="1" dirty="0"/>
              <a:t>enseñas la doctrina que lleva a la vida eterna. Si te dejamos, no hay nadie más con quien podamos ir. </a:t>
            </a:r>
            <a:r>
              <a:rPr lang="es-PR" i="1" dirty="0" smtClean="0"/>
              <a:t>Dejarte </a:t>
            </a:r>
            <a:r>
              <a:rPr lang="es-PR" i="1" dirty="0"/>
              <a:t>sería sellar nuestra condenación</a:t>
            </a:r>
            <a:r>
              <a:rPr lang="es-PR" i="1" dirty="0" smtClean="0"/>
              <a:t>».</a:t>
            </a:r>
            <a:endParaRPr lang="es-PR" i="1" dirty="0"/>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260224" y="1752600"/>
            <a:ext cx="3883776" cy="5105400"/>
          </a:xfrm>
          <a:prstGeom prst="rect">
            <a:avLst/>
          </a:prstGeom>
        </p:spPr>
      </p:pic>
    </p:spTree>
    <p:extLst>
      <p:ext uri="{BB962C8B-B14F-4D97-AF65-F5344CB8AC3E}">
        <p14:creationId xmlns:p14="http://schemas.microsoft.com/office/powerpoint/2010/main" val="3836739101"/>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Un motivo equivocado</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6.25-29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81599" cy="4719638"/>
          </a:xfrm>
        </p:spPr>
        <p:txBody>
          <a:bodyPr>
            <a:normAutofit fontScale="92500" lnSpcReduction="20000"/>
          </a:bodyPr>
          <a:lstStyle/>
          <a:p>
            <a:r>
              <a:rPr lang="es-PR" dirty="0" smtClean="0"/>
              <a:t>Esto </a:t>
            </a:r>
            <a:r>
              <a:rPr lang="es-PR" dirty="0"/>
              <a:t>explica por qué querían estar a solas en el monte. </a:t>
            </a:r>
            <a:endParaRPr lang="es-PR" dirty="0" smtClean="0"/>
          </a:p>
          <a:p>
            <a:r>
              <a:rPr lang="es-PR" dirty="0" smtClean="0"/>
              <a:t>Sin </a:t>
            </a:r>
            <a:r>
              <a:rPr lang="es-PR" dirty="0"/>
              <a:t>embargo, muy pronto la gente los encontró. </a:t>
            </a:r>
            <a:endParaRPr lang="es-PR" dirty="0" smtClean="0"/>
          </a:p>
          <a:p>
            <a:r>
              <a:rPr lang="es-PR" dirty="0" smtClean="0"/>
              <a:t>Juan </a:t>
            </a:r>
            <a:r>
              <a:rPr lang="es-PR" dirty="0"/>
              <a:t>dio por sentado que sus lectores conocían los detalles de los primeros evangelios y sólo menciona la gran necesidad que tenía la gente congregada</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266326" y="1752600"/>
            <a:ext cx="3877674" cy="5105400"/>
          </a:xfrm>
          <a:prstGeom prst="rect">
            <a:avLst/>
          </a:prstGeom>
        </p:spPr>
      </p:pic>
    </p:spTree>
    <p:extLst>
      <p:ext uri="{BB962C8B-B14F-4D97-AF65-F5344CB8AC3E}">
        <p14:creationId xmlns:p14="http://schemas.microsoft.com/office/powerpoint/2010/main" val="1321357389"/>
      </p:ext>
    </p:extLst>
  </p:cSld>
  <p:clrMapOvr>
    <a:masterClrMapping/>
  </p:clrMapOvr>
  <p:transition>
    <p:fade thruBlk="1"/>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90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85000" lnSpcReduction="20000"/>
          </a:bodyPr>
          <a:lstStyle/>
          <a:p>
            <a:r>
              <a:rPr lang="es-PR" dirty="0">
                <a:solidFill>
                  <a:srgbClr val="FF0000"/>
                </a:solidFill>
              </a:rPr>
              <a:t>6:69</a:t>
            </a:r>
            <a:r>
              <a:rPr lang="es-PR" dirty="0"/>
              <a:t> Hablando por los doce, Pedro añade luego que habían creído y conocido que el Señor Jesús era el Mesías, el Hijo del Dios viviente. </a:t>
            </a:r>
            <a:endParaRPr lang="es-PR" dirty="0" smtClean="0"/>
          </a:p>
          <a:p>
            <a:r>
              <a:rPr lang="es-PR" dirty="0" smtClean="0"/>
              <a:t>Notemos </a:t>
            </a:r>
            <a:r>
              <a:rPr lang="es-PR" dirty="0"/>
              <a:t>otra vez el orden de las palabras creído y conocido. </a:t>
            </a:r>
            <a:endParaRPr lang="es-PR" dirty="0" smtClean="0"/>
          </a:p>
          <a:p>
            <a:r>
              <a:rPr lang="es-PR" dirty="0" smtClean="0"/>
              <a:t>Primero</a:t>
            </a:r>
            <a:r>
              <a:rPr lang="es-PR" dirty="0"/>
              <a:t>, habían puesto su fe en el Señor Jesucristo, y luego llegaron a conocer que Él era verdaderamente todo lo que había afirmado ser</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260224" y="1752600"/>
            <a:ext cx="3883776" cy="5105400"/>
          </a:xfrm>
          <a:prstGeom prst="rect">
            <a:avLst/>
          </a:prstGeom>
        </p:spPr>
      </p:pic>
    </p:spTree>
    <p:extLst>
      <p:ext uri="{BB962C8B-B14F-4D97-AF65-F5344CB8AC3E}">
        <p14:creationId xmlns:p14="http://schemas.microsoft.com/office/powerpoint/2010/main" val="870932878"/>
      </p:ext>
    </p:extLst>
  </p:cSld>
  <p:clrMapOvr>
    <a:masterClrMapping/>
  </p:clrMapOvr>
  <p:transition>
    <p:fade thruBlk="1"/>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91</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92500" lnSpcReduction="20000"/>
          </a:bodyPr>
          <a:lstStyle/>
          <a:p>
            <a:r>
              <a:rPr lang="es-PR" dirty="0">
                <a:solidFill>
                  <a:srgbClr val="FF0000"/>
                </a:solidFill>
              </a:rPr>
              <a:t>6:70</a:t>
            </a:r>
            <a:r>
              <a:rPr lang="es-PR" dirty="0"/>
              <a:t> En los </a:t>
            </a:r>
            <a:r>
              <a:rPr lang="es-PR" dirty="0">
                <a:solidFill>
                  <a:srgbClr val="FF0000"/>
                </a:solidFill>
              </a:rPr>
              <a:t>versículos 68 </a:t>
            </a:r>
            <a:r>
              <a:rPr lang="es-PR" dirty="0"/>
              <a:t>y </a:t>
            </a:r>
            <a:r>
              <a:rPr lang="es-PR" dirty="0">
                <a:solidFill>
                  <a:srgbClr val="FF0000"/>
                </a:solidFill>
              </a:rPr>
              <a:t>69</a:t>
            </a:r>
            <a:r>
              <a:rPr lang="es-PR" dirty="0"/>
              <a:t>, Pedro emplea la palabra «nosotros» como involucrando a todos los doce discípulos. </a:t>
            </a:r>
            <a:endParaRPr lang="es-PR" dirty="0" smtClean="0"/>
          </a:p>
          <a:p>
            <a:r>
              <a:rPr lang="es-PR" dirty="0" smtClean="0"/>
              <a:t>Aquí </a:t>
            </a:r>
            <a:r>
              <a:rPr lang="es-PR" dirty="0"/>
              <a:t>en el </a:t>
            </a:r>
            <a:r>
              <a:rPr lang="es-PR" dirty="0">
                <a:solidFill>
                  <a:srgbClr val="FF0000"/>
                </a:solidFill>
              </a:rPr>
              <a:t>versículo 70</a:t>
            </a:r>
            <a:r>
              <a:rPr lang="es-PR" dirty="0"/>
              <a:t>, el Señor Jesús le corrige. </a:t>
            </a:r>
            <a:endParaRPr lang="es-PR" dirty="0" smtClean="0"/>
          </a:p>
          <a:p>
            <a:r>
              <a:rPr lang="es-PR" dirty="0" smtClean="0"/>
              <a:t>No </a:t>
            </a:r>
            <a:r>
              <a:rPr lang="es-PR" dirty="0"/>
              <a:t>debería hablar tan confiado en el sentido de que todos los doce eran verdaderos creyentes. </a:t>
            </a:r>
            <a:endParaRPr lang="es-PR" dirty="0" smtClean="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260224" y="1752600"/>
            <a:ext cx="3883776" cy="5105400"/>
          </a:xfrm>
          <a:prstGeom prst="rect">
            <a:avLst/>
          </a:prstGeom>
        </p:spPr>
      </p:pic>
    </p:spTree>
    <p:extLst>
      <p:ext uri="{BB962C8B-B14F-4D97-AF65-F5344CB8AC3E}">
        <p14:creationId xmlns:p14="http://schemas.microsoft.com/office/powerpoint/2010/main" val="2833402876"/>
      </p:ext>
    </p:extLst>
  </p:cSld>
  <p:clrMapOvr>
    <a:masterClrMapping/>
  </p:clrMapOvr>
  <p:transition>
    <p:fade thruBlk="1"/>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92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a:bodyPr>
          <a:lstStyle/>
          <a:p>
            <a:r>
              <a:rPr lang="es-PR" dirty="0" smtClean="0"/>
              <a:t>Es </a:t>
            </a:r>
            <a:r>
              <a:rPr lang="es-PR" dirty="0"/>
              <a:t>cierto que el Señor había escogido a los doce discípulos, pero uno de ellos era diablo. </a:t>
            </a:r>
            <a:endParaRPr lang="es-PR" dirty="0" smtClean="0"/>
          </a:p>
          <a:p>
            <a:r>
              <a:rPr lang="es-PR" dirty="0" smtClean="0"/>
              <a:t>Había </a:t>
            </a:r>
            <a:r>
              <a:rPr lang="es-PR" dirty="0"/>
              <a:t>uno en el grupo que no compartía la fe de Pedro en el Señor Jesucristo</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260224" y="1752600"/>
            <a:ext cx="3883776" cy="5105400"/>
          </a:xfrm>
          <a:prstGeom prst="rect">
            <a:avLst/>
          </a:prstGeom>
        </p:spPr>
      </p:pic>
    </p:spTree>
    <p:extLst>
      <p:ext uri="{BB962C8B-B14F-4D97-AF65-F5344CB8AC3E}">
        <p14:creationId xmlns:p14="http://schemas.microsoft.com/office/powerpoint/2010/main" val="592719446"/>
      </p:ext>
    </p:extLst>
  </p:cSld>
  <p:clrMapOvr>
    <a:masterClrMapping/>
  </p:clrMapOvr>
  <p:transition>
    <p:fade thruBlk="1"/>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Palabras de vida eterna</a:t>
            </a:r>
            <a:br>
              <a:rPr lang="es-PR" dirty="0">
                <a:latin typeface="Candara" pitchFamily="34" charset="0"/>
                <a:cs typeface="Calibri" pitchFamily="34" charset="0"/>
              </a:rPr>
            </a:br>
            <a:r>
              <a:rPr lang="es-PR" dirty="0">
                <a:solidFill>
                  <a:srgbClr val="FF0000"/>
                </a:solidFill>
                <a:latin typeface="Candara" pitchFamily="34" charset="0"/>
                <a:cs typeface="Calibri" pitchFamily="34" charset="0"/>
              </a:rPr>
              <a:t>Juan 6.60-71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93</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fontScale="85000" lnSpcReduction="20000"/>
          </a:bodyPr>
          <a:lstStyle/>
          <a:p>
            <a:r>
              <a:rPr lang="es-PR" dirty="0">
                <a:solidFill>
                  <a:srgbClr val="FF0000"/>
                </a:solidFill>
              </a:rPr>
              <a:t>6:71</a:t>
            </a:r>
            <a:r>
              <a:rPr lang="es-PR" dirty="0"/>
              <a:t> El Señor Jesús sabía que Judas Iscariote era quien le iba a entregar. </a:t>
            </a:r>
            <a:endParaRPr lang="es-PR" dirty="0" smtClean="0"/>
          </a:p>
          <a:p>
            <a:r>
              <a:rPr lang="es-PR" dirty="0" smtClean="0"/>
              <a:t>Sabía </a:t>
            </a:r>
            <a:r>
              <a:rPr lang="es-PR" dirty="0"/>
              <a:t>que Judas nunca le había aceptado de verdad como Señor y Salvador. </a:t>
            </a:r>
            <a:endParaRPr lang="es-PR" dirty="0" smtClean="0"/>
          </a:p>
          <a:p>
            <a:r>
              <a:rPr lang="es-PR" dirty="0" smtClean="0"/>
              <a:t>Aquí</a:t>
            </a:r>
            <a:r>
              <a:rPr lang="es-PR" dirty="0"/>
              <a:t>, de nuevo, tenemos la omnisciencia del Señor. </a:t>
            </a:r>
            <a:endParaRPr lang="es-PR" dirty="0" smtClean="0"/>
          </a:p>
          <a:p>
            <a:r>
              <a:rPr lang="es-PR" dirty="0" smtClean="0"/>
              <a:t>¡</a:t>
            </a:r>
            <a:r>
              <a:rPr lang="es-PR" dirty="0"/>
              <a:t>Tenemos también una evidencia del hecho de que Pedro no era infalible cuando hablaba en nombre de los discípulos</a:t>
            </a:r>
            <a:r>
              <a:rPr lang="es-PR" dirty="0" smtClean="0"/>
              <a:t>!</a:t>
            </a:r>
            <a:endParaRPr lang="es-PR" dirty="0"/>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638800" y="1828800"/>
            <a:ext cx="3505200" cy="5029200"/>
          </a:xfrm>
          <a:prstGeom prst="rect">
            <a:avLst/>
          </a:prstGeom>
        </p:spPr>
      </p:pic>
    </p:spTree>
    <p:extLst>
      <p:ext uri="{BB962C8B-B14F-4D97-AF65-F5344CB8AC3E}">
        <p14:creationId xmlns:p14="http://schemas.microsoft.com/office/powerpoint/2010/main" val="2361133261"/>
      </p:ext>
    </p:extLst>
  </p:cSld>
  <p:clrMapOvr>
    <a:masterClrMapping/>
  </p:clrMapOvr>
  <p:transition>
    <p:fade thruBlk="1"/>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No debemos minimizar la importancia del alimento espiritual.</a:t>
            </a:r>
          </a:p>
          <a:p>
            <a:pPr lvl="1"/>
            <a:r>
              <a:rPr lang="es-PR" dirty="0" smtClean="0">
                <a:latin typeface="Candara" pitchFamily="34" charset="0"/>
                <a:cs typeface="Calibri" pitchFamily="34" charset="0"/>
              </a:rPr>
              <a:t>Si en el terreno de lo físico le damos la debida importancia a la dieta alimenticia, cuánto más debiéramos cuidar nuestra debida nutrición espiritual.</a:t>
            </a:r>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Tree>
    <p:extLst>
      <p:ext uri="{BB962C8B-B14F-4D97-AF65-F5344CB8AC3E}">
        <p14:creationId xmlns:p14="http://schemas.microsoft.com/office/powerpoint/2010/main" val="62988967"/>
      </p:ext>
    </p:extLst>
  </p:cSld>
  <p:clrMapOvr>
    <a:masterClrMapping/>
  </p:clrMapOvr>
  <p:transition>
    <p:fade thruBlk="1"/>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Motivos sinceros para seguir a Jesús.</a:t>
            </a:r>
          </a:p>
          <a:p>
            <a:pPr lvl="1"/>
            <a:r>
              <a:rPr lang="es-PR" dirty="0" smtClean="0">
                <a:latin typeface="Candara" pitchFamily="34" charset="0"/>
                <a:cs typeface="Calibri" pitchFamily="34" charset="0"/>
              </a:rPr>
              <a:t>El seguir a Jesús significa negación y compromiso con Él y su reino, aunque eso signifique que no tengamos el pan que perece, pero que por otro lado nos ofrece el pan de vida.</a:t>
            </a:r>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Tree>
    <p:extLst>
      <p:ext uri="{BB962C8B-B14F-4D97-AF65-F5344CB8AC3E}">
        <p14:creationId xmlns:p14="http://schemas.microsoft.com/office/powerpoint/2010/main" val="1194858381"/>
      </p:ext>
    </p:extLst>
  </p:cSld>
  <p:clrMapOvr>
    <a:masterClrMapping/>
  </p:clrMapOvr>
  <p:transition>
    <p:fade thruBlk="1"/>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noProof="0" dirty="0" smtClean="0">
                <a:latin typeface="Candara" pitchFamily="34" charset="0"/>
                <a:cs typeface="Calibri" pitchFamily="34" charset="0"/>
              </a:rPr>
              <a:t>Aplicaciones</a:t>
            </a:r>
            <a:endParaRPr lang="es-PR" sz="3600" noProof="0" dirty="0">
              <a:solidFill>
                <a:srgbClr val="FF0000"/>
              </a:solidFill>
              <a:latin typeface="Candara" pitchFamily="34" charset="0"/>
              <a:cs typeface="Calibri" pitchFamily="34" charset="0"/>
            </a:endParaRPr>
          </a:p>
        </p:txBody>
      </p:sp>
      <p:sp>
        <p:nvSpPr>
          <p:cNvPr id="7" name="Content Placeholder 6"/>
          <p:cNvSpPr>
            <a:spLocks noGrp="1"/>
          </p:cNvSpPr>
          <p:nvPr>
            <p:ph idx="1"/>
          </p:nvPr>
        </p:nvSpPr>
        <p:spPr>
          <a:xfrm>
            <a:off x="152399" y="2017712"/>
            <a:ext cx="8534401" cy="4683126"/>
          </a:xfrm>
        </p:spPr>
        <p:txBody>
          <a:bodyPr>
            <a:normAutofit/>
          </a:bodyPr>
          <a:lstStyle/>
          <a:p>
            <a:r>
              <a:rPr lang="es-PR" sz="3600" dirty="0" smtClean="0">
                <a:latin typeface="Candara" pitchFamily="34" charset="0"/>
                <a:cs typeface="Calibri" pitchFamily="34" charset="0"/>
              </a:rPr>
              <a:t>Jesús es el centro de la vida.</a:t>
            </a:r>
          </a:p>
          <a:p>
            <a:pPr lvl="1"/>
            <a:r>
              <a:rPr lang="es-PR" dirty="0" smtClean="0">
                <a:latin typeface="Candara" pitchFamily="34" charset="0"/>
                <a:cs typeface="Calibri" pitchFamily="34" charset="0"/>
              </a:rPr>
              <a:t>La vida de creyente no puede estar dependiendo de señales, de actos espectaculares, o de manifestaciones que dicen que provienen de Dios.</a:t>
            </a:r>
          </a:p>
          <a:p>
            <a:pPr lvl="1"/>
            <a:r>
              <a:rPr lang="es-PR" dirty="0" smtClean="0">
                <a:latin typeface="Candara" pitchFamily="34" charset="0"/>
                <a:cs typeface="Calibri" pitchFamily="34" charset="0"/>
              </a:rPr>
              <a:t>El mensaje de salvación que debe ser presentado debe solamente girar en torno a una persona y su obra: Jesús.</a:t>
            </a:r>
            <a:endParaRPr lang="es-PR" dirty="0">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Tree>
    <p:extLst>
      <p:ext uri="{BB962C8B-B14F-4D97-AF65-F5344CB8AC3E}">
        <p14:creationId xmlns:p14="http://schemas.microsoft.com/office/powerpoint/2010/main" val="836873134"/>
      </p:ext>
    </p:extLst>
  </p:cSld>
  <p:clrMapOvr>
    <a:masterClrMapping/>
  </p:clrMapOvr>
  <p:transition>
    <p:fade thruBlk="1"/>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97</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534400" cy="4459287"/>
          </a:xfrm>
        </p:spPr>
        <p:txBody>
          <a:bodyPr>
            <a:normAutofit fontScale="850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Walvoord</a:t>
            </a:r>
            <a:r>
              <a:rPr lang="es-PR" sz="1400" dirty="0" smtClean="0">
                <a:latin typeface="Candara" pitchFamily="34" charset="0"/>
                <a:cs typeface="Calibri" pitchFamily="34" charset="0"/>
              </a:rPr>
              <a:t>, J. F., &amp; </a:t>
            </a:r>
            <a:r>
              <a:rPr lang="es-PR" sz="1400" dirty="0" err="1" smtClean="0">
                <a:latin typeface="Candara" pitchFamily="34" charset="0"/>
                <a:cs typeface="Calibri" pitchFamily="34" charset="0"/>
              </a:rPr>
              <a:t>Zuck</a:t>
            </a:r>
            <a:r>
              <a:rPr lang="es-PR" sz="1400" dirty="0" smtClean="0">
                <a:latin typeface="Candara" pitchFamily="34" charset="0"/>
                <a:cs typeface="Calibri" pitchFamily="34" charset="0"/>
              </a:rPr>
              <a:t>, R. B. (1996). El conocimiento </a:t>
            </a:r>
            <a:r>
              <a:rPr lang="es-PR" sz="1400" dirty="0" err="1" smtClean="0">
                <a:latin typeface="Candara" pitchFamily="34" charset="0"/>
                <a:cs typeface="Calibri" pitchFamily="34" charset="0"/>
              </a:rPr>
              <a:t>bíblico</a:t>
            </a:r>
            <a:r>
              <a:rPr lang="es-PR" sz="1400" dirty="0" smtClean="0">
                <a:latin typeface="Candara" pitchFamily="34" charset="0"/>
                <a:cs typeface="Calibri" pitchFamily="34" charset="0"/>
              </a:rPr>
              <a:t>, un comentario expositivo: Antiguo Testamento, tomo 1: </a:t>
            </a:r>
            <a:r>
              <a:rPr lang="es-PR" sz="1400" dirty="0" err="1" smtClean="0">
                <a:latin typeface="Candara" pitchFamily="34" charset="0"/>
                <a:cs typeface="Calibri" pitchFamily="34" charset="0"/>
              </a:rPr>
              <a:t>Génesis-Números</a:t>
            </a:r>
            <a:r>
              <a:rPr lang="es-PR" sz="1400" dirty="0" smtClean="0">
                <a:latin typeface="Candara" pitchFamily="34" charset="0"/>
                <a:cs typeface="Calibri" pitchFamily="34" charset="0"/>
              </a:rPr>
              <a:t> (125). Puebla, </a:t>
            </a:r>
            <a:r>
              <a:rPr lang="es-PR" sz="1400" dirty="0" err="1" smtClean="0">
                <a:latin typeface="Candara" pitchFamily="34" charset="0"/>
                <a:cs typeface="Calibri" pitchFamily="34" charset="0"/>
              </a:rPr>
              <a:t>México</a:t>
            </a:r>
            <a:r>
              <a:rPr lang="es-PR" sz="1400" dirty="0" smtClean="0">
                <a:latin typeface="Candara" pitchFamily="34" charset="0"/>
                <a:cs typeface="Calibri" pitchFamily="34" charset="0"/>
              </a:rPr>
              <a:t>: Ediciones Las </a:t>
            </a:r>
            <a:r>
              <a:rPr lang="es-PR" sz="1400" dirty="0" err="1" smtClean="0">
                <a:latin typeface="Candara" pitchFamily="34" charset="0"/>
                <a:cs typeface="Calibri" pitchFamily="34" charset="0"/>
              </a:rPr>
              <a:t>Américas</a:t>
            </a:r>
            <a:r>
              <a:rPr lang="es-PR" sz="1400" dirty="0" smtClean="0">
                <a:latin typeface="Candara" pitchFamily="34" charset="0"/>
                <a:cs typeface="Calibri" pitchFamily="34" charset="0"/>
              </a:rPr>
              <a:t>, A.C.</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smtClean="0">
                <a:latin typeface="Candara" pitchFamily="34" charset="0"/>
                <a:cs typeface="Calibri" pitchFamily="34" charset="0"/>
              </a:rPr>
              <a:t> </a:t>
            </a:r>
            <a:r>
              <a:rPr lang="es-PR" sz="1400" dirty="0">
                <a:latin typeface="Candara" pitchFamily="34" charset="0"/>
                <a:cs typeface="Calibri" pitchFamily="34" charset="0"/>
              </a:rPr>
              <a:t> </a:t>
            </a:r>
            <a:r>
              <a:rPr lang="es-PR" sz="1400" dirty="0" err="1">
                <a:latin typeface="Candara" pitchFamily="34" charset="0"/>
                <a:cs typeface="Calibri" pitchFamily="34" charset="0"/>
              </a:rPr>
              <a:t>Platt</a:t>
            </a:r>
            <a:r>
              <a:rPr lang="es-PR" sz="1400" dirty="0">
                <a:latin typeface="Candara" pitchFamily="34" charset="0"/>
                <a:cs typeface="Calibri" pitchFamily="34" charset="0"/>
              </a:rPr>
              <a:t>, Alberto T.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Para que </a:t>
            </a:r>
            <a:r>
              <a:rPr lang="es-PR" sz="1400" dirty="0" err="1">
                <a:latin typeface="Candara" pitchFamily="34" charset="0"/>
                <a:cs typeface="Calibri" pitchFamily="34" charset="0"/>
              </a:rPr>
              <a:t>creáis</a:t>
            </a:r>
            <a:r>
              <a:rPr lang="es-PR" sz="1400" dirty="0">
                <a:latin typeface="Candara" pitchFamily="34" charset="0"/>
                <a:cs typeface="Calibri" pitchFamily="34" charset="0"/>
              </a:rPr>
              <a:t> (Juan).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1995.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http://www.dsmedia.org/resources/illustrations/sweet-publishing/john</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97</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a:ext>
            </a:extLst>
          </a:blip>
          <a:srcRect r="3600"/>
          <a:stretch/>
        </p:blipFill>
        <p:spPr>
          <a:xfrm>
            <a:off x="-1" y="0"/>
            <a:ext cx="9144001"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98</a:t>
            </a:fld>
            <a:endParaRPr lang="en-US"/>
          </a:p>
        </p:txBody>
      </p:sp>
      <p:sp>
        <p:nvSpPr>
          <p:cNvPr id="238596" name="Rectangle 4"/>
          <p:cNvSpPr>
            <a:spLocks noGrp="1" noChangeArrowheads="1"/>
          </p:cNvSpPr>
          <p:nvPr>
            <p:ph type="body" sz="half" idx="4294967295"/>
          </p:nvPr>
        </p:nvSpPr>
        <p:spPr>
          <a:xfrm>
            <a:off x="370505" y="1143000"/>
            <a:ext cx="8402990" cy="4419600"/>
          </a:xfrm>
          <a:solidFill>
            <a:schemeClr val="tx1">
              <a:alpha val="44000"/>
            </a:schemeClr>
          </a:solidFill>
          <a:ln/>
          <a:effectLst>
            <a:softEdge rad="127000"/>
          </a:effectLst>
        </p:spPr>
        <p:txBody>
          <a:bodyPr anchor="ctr"/>
          <a:lstStyle/>
          <a:p>
            <a:pPr marL="0" indent="0" algn="ctr">
              <a:buFontTx/>
              <a:buNone/>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7: Después Judea </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Jesús Enfrenta la Oposición</a:t>
            </a: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Juan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7.1-52) </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4 de marzo de </a:t>
            </a: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effectLst>
                  <a:outerShdw blurRad="38100" dist="38100" dir="2700000" algn="tl">
                    <a:srgbClr val="000000">
                      <a:alpha val="43137"/>
                    </a:srgbClr>
                  </a:outerShdw>
                </a:effectLst>
                <a:latin typeface="Candara" pitchFamily="34" charset="0"/>
              </a:rPr>
              <a:t>Iglesia Bíblica Bautista de </a:t>
            </a:r>
            <a:r>
              <a:rPr lang="es-PR" smtClean="0">
                <a:effectLst>
                  <a:outerShdw blurRad="38100" dist="38100" dir="2700000" algn="tl">
                    <a:srgbClr val="000000">
                      <a:alpha val="43137"/>
                    </a:srgbClr>
                  </a:outerShdw>
                </a:effectLst>
                <a:latin typeface="Candara" pitchFamily="34" charset="0"/>
              </a:rPr>
              <a:t>Aguadilla</a:t>
            </a:r>
            <a:endParaRPr lang="es-PR">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a:effectLst>
                  <a:outerShdw blurRad="38100" dist="38100" dir="2700000" algn="tl">
                    <a:srgbClr val="000000">
                      <a:alpha val="43137"/>
                    </a:srgbClr>
                  </a:outerShdw>
                </a:effectLst>
                <a:latin typeface="Candara" pitchFamily="34" charset="0"/>
              </a:rPr>
              <a:t>La Biblia Libro por Libro, CBP</a:t>
            </a:r>
            <a:r>
              <a:rPr lang="en-US" i="1" baseline="30000">
                <a:effectLst>
                  <a:outerShdw blurRad="38100" dist="38100" dir="2700000" algn="tl">
                    <a:srgbClr val="000000">
                      <a:alpha val="43137"/>
                    </a:srgbClr>
                  </a:outerShdw>
                </a:effectLst>
                <a:latin typeface="Candara" pitchFamily="34" charset="0"/>
              </a:rPr>
              <a:t>®</a:t>
            </a:r>
            <a:endParaRPr lang="en-US">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6200"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854973" y="-48987"/>
            <a:ext cx="3746538" cy="707886"/>
          </a:xfrm>
          <a:prstGeom prst="rect">
            <a:avLst/>
          </a:prstGeom>
          <a:noFill/>
        </p:spPr>
        <p:txBody>
          <a:bodyPr wrap="none" rtlCol="0">
            <a:spAutoFit/>
          </a:bodyPr>
          <a:lstStyle/>
          <a:p>
            <a:r>
              <a:rPr lang="en-US" sz="4000" dirty="0" err="1">
                <a:solidFill>
                  <a:srgbClr val="002060"/>
                </a:solidFill>
                <a:effectLst>
                  <a:outerShdw blurRad="38100" dist="38100" dir="2700000" algn="tl">
                    <a:srgbClr val="000000">
                      <a:alpha val="43137"/>
                    </a:srgbClr>
                  </a:outerShdw>
                </a:effectLst>
                <a:latin typeface="Candara" pitchFamily="34" charset="0"/>
                <a:cs typeface="+mn-cs"/>
              </a:rPr>
              <a:t>Próximo</a:t>
            </a:r>
            <a:r>
              <a:rPr lang="en-US" sz="4000" dirty="0">
                <a:solidFill>
                  <a:srgbClr val="002060"/>
                </a:solidFill>
                <a:effectLst>
                  <a:outerShdw blurRad="38100" dist="38100" dir="2700000" algn="tl">
                    <a:srgbClr val="000000">
                      <a:alpha val="43137"/>
                    </a:srgbClr>
                  </a:outerShdw>
                </a:effectLst>
                <a:latin typeface="Candara" pitchFamily="34" charset="0"/>
                <a:cs typeface="+mn-cs"/>
              </a:rPr>
              <a:t> </a:t>
            </a:r>
            <a:r>
              <a:rPr lang="en-US" sz="4000" dirty="0" err="1">
                <a:solidFill>
                  <a:srgbClr val="002060"/>
                </a:solidFill>
                <a:effectLst>
                  <a:outerShdw blurRad="38100" dist="38100" dir="2700000" algn="tl">
                    <a:srgbClr val="000000">
                      <a:alpha val="43137"/>
                    </a:srgbClr>
                  </a:outerShdw>
                </a:effectLst>
                <a:latin typeface="Candara" pitchFamily="34" charset="0"/>
                <a:cs typeface="+mn-cs"/>
              </a:rPr>
              <a:t>Estudio</a:t>
            </a:r>
            <a:endParaRPr lang="en-US" sz="4000" dirty="0">
              <a:solidFill>
                <a:srgbClr val="002060"/>
              </a:solidFill>
              <a:effectLst>
                <a:outerShdw blurRad="38100" dist="38100" dir="2700000" algn="tl">
                  <a:srgbClr val="000000">
                    <a:alpha val="43137"/>
                  </a:srgbClr>
                </a:outerShdw>
              </a:effectLst>
              <a:latin typeface="Candara" pitchFamily="34" charset="0"/>
              <a:cs typeface="+mn-cs"/>
            </a:endParaRPr>
          </a:p>
        </p:txBody>
      </p:sp>
    </p:spTree>
    <p:extLst>
      <p:ext uri="{BB962C8B-B14F-4D97-AF65-F5344CB8AC3E}">
        <p14:creationId xmlns:p14="http://schemas.microsoft.com/office/powerpoint/2010/main" val="416075825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99</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84330</TotalTime>
  <Words>6746</Words>
  <Application>Microsoft Office PowerPoint</Application>
  <PresentationFormat>On-screen Show (4:3)</PresentationFormat>
  <Paragraphs>759</Paragraphs>
  <Slides>99</Slides>
  <Notes>99</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99</vt:i4>
      </vt:variant>
    </vt:vector>
  </HeadingPairs>
  <TitlesOfParts>
    <vt:vector size="110" baseType="lpstr">
      <vt:lpstr>Arial</vt:lpstr>
      <vt:lpstr>Calibri</vt:lpstr>
      <vt:lpstr>Candara</vt:lpstr>
      <vt:lpstr>Tahoma</vt:lpstr>
      <vt:lpstr>Wingdings</vt:lpstr>
      <vt:lpstr>Blends</vt:lpstr>
      <vt:lpstr>2_Blends</vt:lpstr>
      <vt:lpstr>3_Blends</vt:lpstr>
      <vt:lpstr>8_Blends</vt:lpstr>
      <vt:lpstr>64_Blends</vt:lpstr>
      <vt:lpstr>4_Blends</vt:lpstr>
      <vt:lpstr>PowerPoint Presentation</vt:lpstr>
      <vt:lpstr>Contexto</vt:lpstr>
      <vt:lpstr>Versículo Clave:</vt:lpstr>
      <vt:lpstr>Bosquejo de Estudio</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Un motivo equivocado Juan 6.25-29</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verdadero pan del cielo Juan 6.30-40</vt:lpstr>
      <vt:lpstr>El pan que da vida eterna Juan 6.41-59</vt:lpstr>
      <vt:lpstr>El pan que da vida eterna Juan 6.41-59</vt:lpstr>
      <vt:lpstr>El pan que da vida eterna Juan 6.41-59</vt:lpstr>
      <vt:lpstr>El pan que da vida eterna Juan 6.41-59</vt:lpstr>
      <vt:lpstr>El pan que da vida eterna Juan 6.41-59</vt:lpstr>
      <vt:lpstr>El pan que da vida eterna Juan 6.41-59</vt:lpstr>
      <vt:lpstr>El pan que da vida eterna Juan 6.41-59</vt:lpstr>
      <vt:lpstr>El pan que da vida eterna Juan 6.41-59</vt:lpstr>
      <vt:lpstr>El pan que da vida eterna Juan 6.41-59</vt:lpstr>
      <vt:lpstr>El pan que da vida eterna Juan 6.41-59</vt:lpstr>
      <vt:lpstr>El pan que da vida eterna Juan 6.41-59</vt:lpstr>
      <vt:lpstr>El pan que da vida eterna Juan 6.41-59</vt:lpstr>
      <vt:lpstr>El pan que da vida eterna Juan 6.41-59</vt:lpstr>
      <vt:lpstr>El pan que da vida eterna Juan 6.41-59</vt:lpstr>
      <vt:lpstr>El pan que da vida eterna Juan 6.41-59</vt:lpstr>
      <vt:lpstr>El pan que da vida eterna Juan 6.41-59</vt:lpstr>
      <vt:lpstr>Palabras de vida eterna Juan 6.60-71</vt:lpstr>
      <vt:lpstr>Palabras de vida eterna Juan 6.60-71</vt:lpstr>
      <vt:lpstr>Palabras de vida eterna Juan 6.60-71</vt:lpstr>
      <vt:lpstr>Palabras de vida eterna Juan 6.60-71</vt:lpstr>
      <vt:lpstr>Palabras de vida eterna Juan 6.60-71</vt:lpstr>
      <vt:lpstr>Palabras de vida eterna Juan 6.60-71</vt:lpstr>
      <vt:lpstr>Palabras de vida eterna Juan 6.60-71</vt:lpstr>
      <vt:lpstr>Palabras de vida eterna Juan 6.60-71</vt:lpstr>
      <vt:lpstr>Palabras de vida eterna Juan 6.60-71</vt:lpstr>
      <vt:lpstr>Palabras de vida eterna Juan 6.60-71</vt:lpstr>
      <vt:lpstr>Palabras de vida eterna Juan 6.60-71</vt:lpstr>
      <vt:lpstr>Palabras de vida eterna Juan 6.60-71</vt:lpstr>
      <vt:lpstr>Palabras de vida eterna Juan 6.60-71</vt:lpstr>
      <vt:lpstr>Palabras de vida eterna Juan 6.60-71</vt:lpstr>
      <vt:lpstr>Palabras de vida eterna Juan 6.60-71</vt:lpstr>
      <vt:lpstr>Palabras de vida eterna Juan 6.60-71</vt:lpstr>
      <vt:lpstr>Palabras de vida eterna Juan 6.60-71</vt:lpstr>
      <vt:lpstr>Palabras de vida eterna Juan 6.60-71</vt:lpstr>
      <vt:lpstr>Palabras de vida eterna Juan 6.60-71</vt:lpstr>
      <vt:lpstr>Palabras de vida eterna Juan 6.60-71</vt:lpstr>
      <vt:lpstr>Palabras de vida eterna Juan 6.60-71</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Juan</dc:title>
  <dc:creator>Tito Ortega</dc:creator>
  <cp:lastModifiedBy>Ortega, Tito (ISB-GSO Inks &amp; Supplies Dev. Mgr.)</cp:lastModifiedBy>
  <cp:revision>7434</cp:revision>
  <cp:lastPrinted>2012-10-30T21:37:29Z</cp:lastPrinted>
  <dcterms:created xsi:type="dcterms:W3CDTF">2007-01-24T21:53:34Z</dcterms:created>
  <dcterms:modified xsi:type="dcterms:W3CDTF">2014-02-26T20:08:47Z</dcterms:modified>
</cp:coreProperties>
</file>