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theme/themeOverride1.xml" ContentType="application/vnd.openxmlformats-officedocument.themeOverride+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689" r:id="rId2"/>
  </p:sldMasterIdLst>
  <p:notesMasterIdLst>
    <p:notesMasterId r:id="rId32"/>
  </p:notesMasterIdLst>
  <p:handoutMasterIdLst>
    <p:handoutMasterId r:id="rId33"/>
  </p:handoutMasterIdLst>
  <p:sldIdLst>
    <p:sldId id="901" r:id="rId3"/>
    <p:sldId id="530" r:id="rId4"/>
    <p:sldId id="1315" r:id="rId5"/>
    <p:sldId id="1265" r:id="rId6"/>
    <p:sldId id="1309" r:id="rId7"/>
    <p:sldId id="1372" r:id="rId8"/>
    <p:sldId id="1568" r:id="rId9"/>
    <p:sldId id="1569" r:id="rId10"/>
    <p:sldId id="1570" r:id="rId11"/>
    <p:sldId id="1546" r:id="rId12"/>
    <p:sldId id="1574" r:id="rId13"/>
    <p:sldId id="1575" r:id="rId14"/>
    <p:sldId id="1576" r:id="rId15"/>
    <p:sldId id="757" r:id="rId16"/>
    <p:sldId id="1284" r:id="rId17"/>
    <p:sldId id="1572" r:id="rId18"/>
    <p:sldId id="1571" r:id="rId19"/>
    <p:sldId id="1561" r:id="rId20"/>
    <p:sldId id="1577" r:id="rId21"/>
    <p:sldId id="1322" r:id="rId22"/>
    <p:sldId id="1462" r:id="rId23"/>
    <p:sldId id="1573" r:id="rId24"/>
    <p:sldId id="1565" r:id="rId25"/>
    <p:sldId id="1370" r:id="rId26"/>
    <p:sldId id="1566" r:id="rId27"/>
    <p:sldId id="1567" r:id="rId28"/>
    <p:sldId id="542" r:id="rId29"/>
    <p:sldId id="1371" r:id="rId30"/>
    <p:sldId id="269" r:id="rId31"/>
  </p:sldIdLst>
  <p:sldSz cx="9144000" cy="6858000" type="screen4x3"/>
  <p:notesSz cx="6858000" cy="9083675"/>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MES RIVERA" initials="JR"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285633"/>
    <a:srgbClr val="502604"/>
    <a:srgbClr val="660066"/>
    <a:srgbClr val="996633"/>
    <a:srgbClr val="104C2D"/>
    <a:srgbClr val="1D7D42"/>
    <a:srgbClr val="990099"/>
    <a:srgbClr val="336600"/>
    <a:srgbClr val="CC0000"/>
    <a:srgbClr val="FF66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51" autoAdjust="0"/>
    <p:restoredTop sz="93476" autoAdjust="0"/>
  </p:normalViewPr>
  <p:slideViewPr>
    <p:cSldViewPr>
      <p:cViewPr varScale="1">
        <p:scale>
          <a:sx n="88" d="100"/>
          <a:sy n="88" d="100"/>
        </p:scale>
        <p:origin x="-978"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4184"/>
          </a:xfrm>
          <a:prstGeom prst="rect">
            <a:avLst/>
          </a:prstGeom>
        </p:spPr>
        <p:txBody>
          <a:bodyPr vert="horz" lIns="91961" tIns="45981" rIns="91961" bIns="45981" rtlCol="0"/>
          <a:lstStyle>
            <a:lvl1pPr algn="l">
              <a:defRPr sz="1200"/>
            </a:lvl1pPr>
          </a:lstStyle>
          <a:p>
            <a:endParaRPr lang="en-US"/>
          </a:p>
        </p:txBody>
      </p:sp>
      <p:sp>
        <p:nvSpPr>
          <p:cNvPr id="3" name="Date Placeholder 2"/>
          <p:cNvSpPr>
            <a:spLocks noGrp="1"/>
          </p:cNvSpPr>
          <p:nvPr>
            <p:ph type="dt" sz="quarter" idx="1"/>
          </p:nvPr>
        </p:nvSpPr>
        <p:spPr>
          <a:xfrm>
            <a:off x="3884614" y="0"/>
            <a:ext cx="2971800" cy="454184"/>
          </a:xfrm>
          <a:prstGeom prst="rect">
            <a:avLst/>
          </a:prstGeom>
        </p:spPr>
        <p:txBody>
          <a:bodyPr vert="horz" lIns="91961" tIns="45981" rIns="91961" bIns="45981" rtlCol="0"/>
          <a:lstStyle>
            <a:lvl1pPr algn="r">
              <a:defRPr sz="1200"/>
            </a:lvl1pPr>
          </a:lstStyle>
          <a:p>
            <a:fld id="{852B88E5-B5CA-42A6-8C8D-771217504241}" type="datetimeFigureOut">
              <a:rPr lang="en-US" smtClean="0"/>
              <a:pPr/>
              <a:t>3/5/2014</a:t>
            </a:fld>
            <a:endParaRPr lang="en-US"/>
          </a:p>
        </p:txBody>
      </p:sp>
      <p:sp>
        <p:nvSpPr>
          <p:cNvPr id="4" name="Footer Placeholder 3"/>
          <p:cNvSpPr>
            <a:spLocks noGrp="1"/>
          </p:cNvSpPr>
          <p:nvPr>
            <p:ph type="ftr" sz="quarter" idx="2"/>
          </p:nvPr>
        </p:nvSpPr>
        <p:spPr>
          <a:xfrm>
            <a:off x="0" y="8627914"/>
            <a:ext cx="2971800" cy="454184"/>
          </a:xfrm>
          <a:prstGeom prst="rect">
            <a:avLst/>
          </a:prstGeom>
        </p:spPr>
        <p:txBody>
          <a:bodyPr vert="horz" lIns="91961" tIns="45981" rIns="91961" bIns="45981" rtlCol="0" anchor="b"/>
          <a:lstStyle>
            <a:lvl1pPr algn="l">
              <a:defRPr sz="1200"/>
            </a:lvl1pPr>
          </a:lstStyle>
          <a:p>
            <a:endParaRPr lang="en-US"/>
          </a:p>
        </p:txBody>
      </p:sp>
      <p:sp>
        <p:nvSpPr>
          <p:cNvPr id="5" name="Slide Number Placeholder 4"/>
          <p:cNvSpPr>
            <a:spLocks noGrp="1"/>
          </p:cNvSpPr>
          <p:nvPr>
            <p:ph type="sldNum" sz="quarter" idx="3"/>
          </p:nvPr>
        </p:nvSpPr>
        <p:spPr>
          <a:xfrm>
            <a:off x="3884614" y="8627914"/>
            <a:ext cx="2971800" cy="454184"/>
          </a:xfrm>
          <a:prstGeom prst="rect">
            <a:avLst/>
          </a:prstGeom>
        </p:spPr>
        <p:txBody>
          <a:bodyPr vert="horz" lIns="91961" tIns="45981" rIns="91961" bIns="45981" rtlCol="0" anchor="b"/>
          <a:lstStyle>
            <a:lvl1pPr algn="r">
              <a:defRPr sz="1200"/>
            </a:lvl1pPr>
          </a:lstStyle>
          <a:p>
            <a:fld id="{FD945C08-F24C-4AF2-AD69-0EE14E38D764}" type="slidenum">
              <a:rPr lang="en-US" smtClean="0"/>
              <a:pPr/>
              <a:t>‹#›</a:t>
            </a:fld>
            <a:endParaRPr lang="en-US"/>
          </a:p>
        </p:txBody>
      </p:sp>
    </p:spTree>
    <p:extLst>
      <p:ext uri="{BB962C8B-B14F-4D97-AF65-F5344CB8AC3E}">
        <p14:creationId xmlns:p14="http://schemas.microsoft.com/office/powerpoint/2010/main" xmlns="" val="29973766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4184"/>
          </a:xfrm>
          <a:prstGeom prst="rect">
            <a:avLst/>
          </a:prstGeom>
          <a:noFill/>
          <a:ln w="9525">
            <a:noFill/>
            <a:miter lim="800000"/>
            <a:headEnd/>
            <a:tailEnd/>
          </a:ln>
          <a:effectLst/>
        </p:spPr>
        <p:txBody>
          <a:bodyPr vert="horz" wrap="square" lIns="91961" tIns="45981" rIns="91961" bIns="45981"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884614" y="0"/>
            <a:ext cx="2971800" cy="454184"/>
          </a:xfrm>
          <a:prstGeom prst="rect">
            <a:avLst/>
          </a:prstGeom>
          <a:noFill/>
          <a:ln w="9525">
            <a:noFill/>
            <a:miter lim="800000"/>
            <a:headEnd/>
            <a:tailEnd/>
          </a:ln>
          <a:effectLst/>
        </p:spPr>
        <p:txBody>
          <a:bodyPr vert="horz" wrap="square" lIns="91961" tIns="45981" rIns="91961" bIns="45981"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58875" y="682625"/>
            <a:ext cx="4540250" cy="3405188"/>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14746"/>
            <a:ext cx="5486400" cy="4087654"/>
          </a:xfrm>
          <a:prstGeom prst="rect">
            <a:avLst/>
          </a:prstGeom>
          <a:noFill/>
          <a:ln w="9525">
            <a:noFill/>
            <a:miter lim="800000"/>
            <a:headEnd/>
            <a:tailEnd/>
          </a:ln>
          <a:effectLst/>
        </p:spPr>
        <p:txBody>
          <a:bodyPr vert="horz" wrap="square" lIns="91961" tIns="45981" rIns="91961" bIns="4598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627914"/>
            <a:ext cx="2971800" cy="454184"/>
          </a:xfrm>
          <a:prstGeom prst="rect">
            <a:avLst/>
          </a:prstGeom>
          <a:noFill/>
          <a:ln w="9525">
            <a:noFill/>
            <a:miter lim="800000"/>
            <a:headEnd/>
            <a:tailEnd/>
          </a:ln>
          <a:effectLst/>
        </p:spPr>
        <p:txBody>
          <a:bodyPr vert="horz" wrap="square" lIns="91961" tIns="45981" rIns="91961" bIns="45981"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884614" y="8627914"/>
            <a:ext cx="2971800" cy="454184"/>
          </a:xfrm>
          <a:prstGeom prst="rect">
            <a:avLst/>
          </a:prstGeom>
          <a:noFill/>
          <a:ln w="9525">
            <a:noFill/>
            <a:miter lim="800000"/>
            <a:headEnd/>
            <a:tailEnd/>
          </a:ln>
          <a:effectLst/>
        </p:spPr>
        <p:txBody>
          <a:bodyPr vert="horz" wrap="square" lIns="91961" tIns="45981" rIns="91961" bIns="45981"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xmlns="" val="66039753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pPr/>
              <a:t>1</a:t>
            </a:fld>
            <a:endParaRPr lang="en-US" dirty="0" smtClean="0"/>
          </a:p>
        </p:txBody>
      </p:sp>
    </p:spTree>
    <p:extLst>
      <p:ext uri="{BB962C8B-B14F-4D97-AF65-F5344CB8AC3E}">
        <p14:creationId xmlns:p14="http://schemas.microsoft.com/office/powerpoint/2010/main" xmlns="" val="4690036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xmlns="" val="21885803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xmlns="" val="7083536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xmlns="" val="25445731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xmlns="" val="7272387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xmlns="" val="18324519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xmlns="" val="7240865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xmlns="" val="1562323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xmlns="" val="4505213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xmlns="" val="37215163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884614" y="8627774"/>
            <a:ext cx="2971800" cy="454340"/>
          </a:xfrm>
          <a:prstGeom prst="rect">
            <a:avLst/>
          </a:prstGeom>
          <a:noFill/>
          <a:ln w="9525">
            <a:noFill/>
            <a:miter lim="800000"/>
            <a:headEnd/>
            <a:tailEnd/>
          </a:ln>
        </p:spPr>
        <p:txBody>
          <a:bodyPr lIns="91957" tIns="45979" rIns="91957" bIns="45979" anchor="b"/>
          <a:lstStyle/>
          <a:p>
            <a:pPr algn="r"/>
            <a:fld id="{A81C3BFB-BBE1-4283-851A-447CDD52158C}" type="slidenum">
              <a:rPr lang="en-US" sz="1200">
                <a:solidFill>
                  <a:srgbClr val="000000"/>
                </a:solidFill>
                <a:latin typeface="Arial" charset="0"/>
              </a:rPr>
              <a:pPr algn="r"/>
              <a:t>27</a:t>
            </a:fld>
            <a:endParaRPr lang="en-US" sz="1200" dirty="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dirty="0" smtClean="0"/>
          </a:p>
        </p:txBody>
      </p:sp>
    </p:spTree>
    <p:extLst>
      <p:ext uri="{BB962C8B-B14F-4D97-AF65-F5344CB8AC3E}">
        <p14:creationId xmlns:p14="http://schemas.microsoft.com/office/powerpoint/2010/main" xmlns="" val="6423993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dirty="0"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dirty="0" smtClean="0"/>
          </a:p>
        </p:txBody>
      </p:sp>
    </p:spTree>
    <p:extLst>
      <p:ext uri="{BB962C8B-B14F-4D97-AF65-F5344CB8AC3E}">
        <p14:creationId xmlns:p14="http://schemas.microsoft.com/office/powerpoint/2010/main" xmlns="" val="38762092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pPr/>
              <a:t>28</a:t>
            </a:fld>
            <a:endParaRPr lang="en-US" smtClean="0"/>
          </a:p>
        </p:txBody>
      </p:sp>
    </p:spTree>
    <p:extLst>
      <p:ext uri="{BB962C8B-B14F-4D97-AF65-F5344CB8AC3E}">
        <p14:creationId xmlns:p14="http://schemas.microsoft.com/office/powerpoint/2010/main" xmlns="" val="5451941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29</a:t>
            </a:fld>
            <a:endParaRPr lang="en-US"/>
          </a:p>
        </p:txBody>
      </p:sp>
      <p:sp>
        <p:nvSpPr>
          <p:cNvPr id="18434" name="Rectangle 2"/>
          <p:cNvSpPr>
            <a:spLocks noGrp="1" noRot="1" noChangeAspect="1" noChangeArrowheads="1" noTextEdit="1"/>
          </p:cNvSpPr>
          <p:nvPr>
            <p:ph type="sldImg"/>
          </p:nvPr>
        </p:nvSpPr>
        <p:spPr>
          <a:xfrm>
            <a:off x="1158875" y="682625"/>
            <a:ext cx="4540250" cy="3405188"/>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xmlns="" val="34648304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4</a:t>
            </a:fld>
            <a:endParaRPr lang="en-US" dirty="0">
              <a:solidFill>
                <a:srgbClr val="000000"/>
              </a:solidFill>
            </a:endParaRPr>
          </a:p>
        </p:txBody>
      </p:sp>
    </p:spTree>
    <p:extLst>
      <p:ext uri="{BB962C8B-B14F-4D97-AF65-F5344CB8AC3E}">
        <p14:creationId xmlns:p14="http://schemas.microsoft.com/office/powerpoint/2010/main" xmlns="" val="12976332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xmlns="" val="3598240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a:t>
            </a:fld>
            <a:endParaRPr lang="en-US" dirty="0">
              <a:solidFill>
                <a:srgbClr val="000000"/>
              </a:solidFill>
            </a:endParaRPr>
          </a:p>
        </p:txBody>
      </p:sp>
    </p:spTree>
    <p:extLst>
      <p:ext uri="{BB962C8B-B14F-4D97-AF65-F5344CB8AC3E}">
        <p14:creationId xmlns:p14="http://schemas.microsoft.com/office/powerpoint/2010/main" xmlns="" val="28048810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a:t>
            </a:fld>
            <a:endParaRPr lang="en-US" dirty="0">
              <a:solidFill>
                <a:srgbClr val="000000"/>
              </a:solidFill>
            </a:endParaRPr>
          </a:p>
        </p:txBody>
      </p:sp>
    </p:spTree>
    <p:extLst>
      <p:ext uri="{BB962C8B-B14F-4D97-AF65-F5344CB8AC3E}">
        <p14:creationId xmlns:p14="http://schemas.microsoft.com/office/powerpoint/2010/main" xmlns="" val="1514965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a:t>
            </a:fld>
            <a:endParaRPr lang="en-US" dirty="0">
              <a:solidFill>
                <a:srgbClr val="000000"/>
              </a:solidFill>
            </a:endParaRPr>
          </a:p>
        </p:txBody>
      </p:sp>
    </p:spTree>
    <p:extLst>
      <p:ext uri="{BB962C8B-B14F-4D97-AF65-F5344CB8AC3E}">
        <p14:creationId xmlns:p14="http://schemas.microsoft.com/office/powerpoint/2010/main" xmlns="" val="15658556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a:t>
            </a:fld>
            <a:endParaRPr lang="en-US" dirty="0">
              <a:solidFill>
                <a:srgbClr val="000000"/>
              </a:solidFill>
            </a:endParaRPr>
          </a:p>
        </p:txBody>
      </p:sp>
    </p:spTree>
    <p:extLst>
      <p:ext uri="{BB962C8B-B14F-4D97-AF65-F5344CB8AC3E}">
        <p14:creationId xmlns:p14="http://schemas.microsoft.com/office/powerpoint/2010/main" xmlns="" val="14685738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xmlns="" val="27839226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pPr/>
              <a:t>3/5/2014</a:t>
            </a:fld>
            <a:endParaRPr lang="en-US"/>
          </a:p>
        </p:txBody>
      </p:sp>
      <p:sp>
        <p:nvSpPr>
          <p:cNvPr id="6" name="Rectangle 12"/>
          <p:cNvSpPr>
            <a:spLocks noGrp="1" noChangeArrowheads="1"/>
          </p:cNvSpPr>
          <p:nvPr>
            <p:ph type="ftr" sz="quarter" idx="11"/>
          </p:nvPr>
        </p:nvSpPr>
        <p:spPr>
          <a:ln/>
        </p:spPr>
        <p:txBody>
          <a:bodyPr/>
          <a:lstStyle>
            <a:lvl1pPr>
              <a:defRPr/>
            </a:lvl1pPr>
          </a:lstStyle>
          <a:p>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pPr>
                <a:defRPr/>
              </a:pPr>
              <a:t>‹#›</a:t>
            </a:fld>
            <a:endParaRPr lang="en-US"/>
          </a:p>
        </p:txBody>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 id="2147483688" r:id="rId13"/>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0.xml"/><Relationship Id="rId5" Type="http://schemas.openxmlformats.org/officeDocument/2006/relationships/image" Target="../media/image3.jpeg"/><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8.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www.dsmedia.org/resources/illustrations/sweet-publishing/"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hyperlink" Target="http://st-takla.org/Gallery/Bible/Illustrations/Bible-Slides/OT/Hosea.html"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0.xml"/><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xmlns="" val="0"/>
              </a:ext>
            </a:extLst>
          </a:blip>
          <a:srcRect l="10748" r="8644"/>
          <a:stretch>
            <a:fillRect/>
          </a:stretch>
        </p:blipFill>
        <p:spPr>
          <a:xfrm>
            <a:off x="0" y="0"/>
            <a:ext cx="9144000" cy="6858000"/>
          </a:xfrm>
          <a:prstGeom prst="rect">
            <a:avLst/>
          </a:prstGeom>
        </p:spPr>
      </p:pic>
      <p:sp>
        <p:nvSpPr>
          <p:cNvPr id="5" name="Slide Number Placeholder 3"/>
          <p:cNvSpPr>
            <a:spLocks noGrp="1"/>
          </p:cNvSpPr>
          <p:nvPr>
            <p:ph type="sldNum" sz="quarter" idx="12"/>
          </p:nvPr>
        </p:nvSpPr>
        <p:spPr>
          <a:xfrm>
            <a:off x="7042151" y="6248400"/>
            <a:ext cx="1905000" cy="457200"/>
          </a:xfrm>
        </p:spPr>
        <p:txBody>
          <a:bodyPr/>
          <a:lstStyle/>
          <a:p>
            <a:fld id="{6168C845-AC6A-4CB1-AD25-7DB23307EAA9}" type="slidenum">
              <a:rPr lang="en-US"/>
              <a:pPr/>
              <a:t>1</a:t>
            </a:fld>
            <a:endParaRPr lang="en-US" dirty="0"/>
          </a:p>
        </p:txBody>
      </p:sp>
      <p:sp>
        <p:nvSpPr>
          <p:cNvPr id="8" name="Text Box 5"/>
          <p:cNvSpPr txBox="1">
            <a:spLocks noChangeArrowheads="1"/>
          </p:cNvSpPr>
          <p:nvPr/>
        </p:nvSpPr>
        <p:spPr bwMode="auto">
          <a:xfrm>
            <a:off x="0" y="6211669"/>
            <a:ext cx="3048000" cy="646331"/>
          </a:xfrm>
          <a:prstGeom prst="rect">
            <a:avLst/>
          </a:prstGeom>
          <a:noFill/>
          <a:ln w="9525">
            <a:noFill/>
            <a:miter lim="800000"/>
            <a:headEnd/>
            <a:tailEnd/>
          </a:ln>
          <a:effectLst/>
        </p:spPr>
        <p:txBody>
          <a:bodyPr wrap="square">
            <a:spAutoFit/>
          </a:bodyPr>
          <a:lstStyle/>
          <a:p>
            <a:pPr algn="ctr">
              <a:spcBef>
                <a:spcPct val="50000"/>
              </a:spcBef>
            </a:pPr>
            <a:r>
              <a:rPr lang="es-PR" dirty="0">
                <a:solidFill>
                  <a:schemeClr val="tx2"/>
                </a:solidFill>
                <a:latin typeface="Arial" charset="0"/>
              </a:rPr>
              <a:t>Iglesia Bíblica Bautista de </a:t>
            </a:r>
            <a:r>
              <a:rPr lang="es-PR" dirty="0" smtClean="0">
                <a:solidFill>
                  <a:schemeClr val="tx2"/>
                </a:solidFill>
                <a:latin typeface="Arial" charset="0"/>
              </a:rPr>
              <a:t>Aguadilla</a:t>
            </a:r>
            <a:endParaRPr lang="es-PR" dirty="0">
              <a:solidFill>
                <a:schemeClr val="tx2"/>
              </a:solidFill>
              <a:latin typeface="Arial" charset="0"/>
            </a:endParaRPr>
          </a:p>
        </p:txBody>
      </p:sp>
      <p:sp>
        <p:nvSpPr>
          <p:cNvPr id="9" name="Text Box 7"/>
          <p:cNvSpPr txBox="1">
            <a:spLocks noChangeArrowheads="1"/>
          </p:cNvSpPr>
          <p:nvPr/>
        </p:nvSpPr>
        <p:spPr bwMode="auto">
          <a:xfrm>
            <a:off x="5791200" y="6211669"/>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chemeClr val="tx2"/>
                </a:solidFill>
                <a:latin typeface="Arial" charset="0"/>
              </a:rPr>
              <a:t>La Biblia Libro por Libro, CBP</a:t>
            </a:r>
            <a:r>
              <a:rPr lang="en-US" i="1" baseline="30000" dirty="0">
                <a:solidFill>
                  <a:schemeClr val="tx2"/>
                </a:solidFill>
                <a:latin typeface="Arial" charset="0"/>
              </a:rPr>
              <a:t>®</a:t>
            </a:r>
            <a:endParaRPr lang="en-US" dirty="0">
              <a:solidFill>
                <a:schemeClr val="tx2"/>
              </a:solidFill>
              <a:latin typeface="Arial" charset="0"/>
            </a:endParaRPr>
          </a:p>
        </p:txBody>
      </p:sp>
      <p:pic>
        <p:nvPicPr>
          <p:cNvPr id="17" name="Picture 7" descr="jesus_fish_lg_clr"/>
          <p:cNvPicPr>
            <a:picLocks noChangeAspect="1" noChangeArrowheads="1"/>
          </p:cNvPicPr>
          <p:nvPr/>
        </p:nvPicPr>
        <p:blipFill>
          <a:blip r:embed="rId4" cstate="screen"/>
          <a:srcRect/>
          <a:stretch>
            <a:fillRect/>
          </a:stretch>
        </p:blipFill>
        <p:spPr bwMode="auto">
          <a:xfrm>
            <a:off x="2057400" y="6515100"/>
            <a:ext cx="685800" cy="342900"/>
          </a:xfrm>
          <a:prstGeom prst="rect">
            <a:avLst/>
          </a:prstGeom>
          <a:noFill/>
          <a:ln w="9525">
            <a:noFill/>
            <a:miter lim="800000"/>
            <a:headEnd/>
            <a:tailEnd/>
          </a:ln>
        </p:spPr>
      </p:pic>
      <p:pic>
        <p:nvPicPr>
          <p:cNvPr id="16" name="Picture 4"/>
          <p:cNvPicPr>
            <a:picLocks noChangeAspect="1" noChangeArrowheads="1"/>
          </p:cNvPicPr>
          <p:nvPr/>
        </p:nvPicPr>
        <p:blipFill>
          <a:blip r:embed="rId5" cstate="screen"/>
          <a:srcRect/>
          <a:stretch>
            <a:fillRect/>
          </a:stretch>
        </p:blipFill>
        <p:spPr bwMode="auto">
          <a:xfrm>
            <a:off x="0" y="0"/>
            <a:ext cx="647700" cy="552450"/>
          </a:xfrm>
          <a:prstGeom prst="rect">
            <a:avLst/>
          </a:prstGeom>
          <a:solidFill>
            <a:srgbClr val="4F81BD">
              <a:alpha val="42000"/>
            </a:srgbClr>
          </a:solidFill>
          <a:ln w="9525">
            <a:noFill/>
            <a:miter lim="800000"/>
            <a:headEnd/>
            <a:tailEnd/>
          </a:ln>
        </p:spPr>
      </p:pic>
      <p:sp>
        <p:nvSpPr>
          <p:cNvPr id="12" name="Rectangle 4"/>
          <p:cNvSpPr txBox="1">
            <a:spLocks noChangeArrowheads="1"/>
          </p:cNvSpPr>
          <p:nvPr/>
        </p:nvSpPr>
        <p:spPr>
          <a:xfrm>
            <a:off x="342900" y="990600"/>
            <a:ext cx="8458200" cy="4572000"/>
          </a:xfrm>
          <a:prstGeom prst="rect">
            <a:avLst/>
          </a:prstGeom>
          <a:solidFill>
            <a:schemeClr val="bg1">
              <a:lumMod val="95000"/>
              <a:lumOff val="5000"/>
              <a:alpha val="70000"/>
            </a:schemeClr>
          </a:solidFill>
          <a:ln>
            <a:noFill/>
          </a:ln>
          <a:effectLst>
            <a:softEdge rad="127000"/>
          </a:effectLst>
        </p:spPr>
        <p:txBody>
          <a:bodyPr vert="horz" lIns="91440" tIns="45720" rIns="91440" bIns="45720" rtlCol="0" anchor="ctr">
            <a:normAutofit/>
          </a:bodyPr>
          <a:lstStyle/>
          <a:p>
            <a:pPr lvl="0" algn="ctr" fontAlgn="auto">
              <a:spcBef>
                <a:spcPct val="20000"/>
              </a:spcBef>
              <a:spcAft>
                <a:spcPts val="0"/>
              </a:spcAft>
              <a:defRPr/>
            </a:pP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Unidad 7: </a:t>
            </a:r>
            <a:r>
              <a:rPr lang="es-PR" sz="3600" dirty="0" smtClean="0">
                <a:solidFill>
                  <a:schemeClr val="tx2"/>
                </a:solidFill>
                <a:latin typeface="Candara" pitchFamily="34" charset="0"/>
              </a:rPr>
              <a:t>Después Judea</a:t>
            </a:r>
            <a:endPar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endParaRPr>
          </a:p>
          <a:p>
            <a:pPr lvl="0" algn="ctr" fontAlgn="auto">
              <a:spcBef>
                <a:spcPct val="20000"/>
              </a:spcBef>
              <a:spcAft>
                <a:spcPts val="0"/>
              </a:spcAft>
              <a:defRPr/>
            </a:pPr>
            <a:r>
              <a:rPr lang="es-PR" sz="3600" dirty="0" smtClean="0">
                <a:effectLst>
                  <a:outerShdw blurRad="38100" dist="38100" dir="2700000" algn="tl">
                    <a:srgbClr val="000000">
                      <a:alpha val="43137"/>
                    </a:srgbClr>
                  </a:outerShdw>
                </a:effectLst>
                <a:latin typeface="Candara" pitchFamily="34" charset="0"/>
              </a:rPr>
              <a:t> </a:t>
            </a: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Estudio </a:t>
            </a:r>
            <a:r>
              <a:rPr lang="es-PR" sz="3600" dirty="0" smtClean="0">
                <a:solidFill>
                  <a:schemeClr val="tx2"/>
                </a:solidFill>
                <a:latin typeface="Candara" pitchFamily="34" charset="0"/>
                <a:cs typeface="+mn-cs"/>
              </a:rPr>
              <a:t>22</a:t>
            </a: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a:t>
            </a:r>
          </a:p>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s-PR" sz="4400" b="0" i="0" u="none" strike="noStrike" kern="1200" cap="none" spc="0" normalizeH="0" baseline="0" dirty="0" smtClean="0">
                <a:ln>
                  <a:noFill/>
                </a:ln>
                <a:solidFill>
                  <a:schemeClr val="tx2"/>
                </a:solidFill>
                <a:effectLst/>
                <a:uLnTx/>
                <a:uFillTx/>
                <a:latin typeface="Candara" pitchFamily="34" charset="0"/>
                <a:ea typeface="+mn-ea"/>
                <a:cs typeface="+mn-cs"/>
              </a:rPr>
              <a:t>“Jesús enfrenta la oposición</a:t>
            </a:r>
            <a:r>
              <a:rPr kumimoji="0" lang="en-US" sz="4400" b="0" i="0" u="none" strike="noStrike" kern="1200" cap="none" spc="0" normalizeH="0" dirty="0" smtClean="0">
                <a:ln>
                  <a:noFill/>
                </a:ln>
                <a:solidFill>
                  <a:schemeClr val="tx2"/>
                </a:solidFill>
                <a:effectLst/>
                <a:uLnTx/>
                <a:uFillTx/>
                <a:latin typeface="Candara" pitchFamily="34" charset="0"/>
                <a:ea typeface="+mn-ea"/>
                <a:cs typeface="+mn-cs"/>
              </a:rPr>
              <a:t>”</a:t>
            </a:r>
            <a:r>
              <a:rPr kumimoji="0" lang="es-PR" sz="4400" b="0" i="0" u="none" strike="noStrike" kern="1200" cap="none" spc="0" normalizeH="0" dirty="0" smtClean="0">
                <a:ln>
                  <a:noFill/>
                </a:ln>
                <a:solidFill>
                  <a:schemeClr val="tx2"/>
                </a:solidFill>
                <a:effectLst/>
                <a:uLnTx/>
                <a:uFillTx/>
                <a:latin typeface="Candara" pitchFamily="34" charset="0"/>
                <a:ea typeface="+mn-ea"/>
                <a:cs typeface="+mn-cs"/>
              </a:rPr>
              <a:t>                       </a:t>
            </a:r>
            <a:r>
              <a:rPr kumimoji="0" lang="es-PR" sz="4400" b="0" i="0" u="none" strike="noStrike" kern="1200" cap="none" spc="0" normalizeH="0" baseline="0" dirty="0" smtClean="0">
                <a:ln>
                  <a:noFill/>
                </a:ln>
                <a:solidFill>
                  <a:schemeClr val="tx2"/>
                </a:solidFill>
                <a:effectLst/>
                <a:uLnTx/>
                <a:uFillTx/>
                <a:latin typeface="Candara" pitchFamily="34" charset="0"/>
                <a:ea typeface="+mn-ea"/>
                <a:cs typeface="+mn-cs"/>
              </a:rPr>
              <a:t>              (</a:t>
            </a: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Juan 7:1-52)</a:t>
            </a:r>
          </a:p>
          <a:p>
            <a:pPr marL="0" marR="0" lvl="0" indent="0" algn="ctr" defTabSz="914400" rtl="0" eaLnBrk="1" fontAlgn="auto" latinLnBrk="0" hangingPunct="1">
              <a:lnSpc>
                <a:spcPct val="100000"/>
              </a:lnSpc>
              <a:spcBef>
                <a:spcPct val="20000"/>
              </a:spcBef>
              <a:spcAft>
                <a:spcPts val="0"/>
              </a:spcAft>
              <a:buClrTx/>
              <a:buSzTx/>
              <a:buFontTx/>
              <a:buNone/>
              <a:tabLst/>
              <a:defRPr/>
            </a:pPr>
            <a:r>
              <a:rPr lang="es-PR" sz="3600" dirty="0" smtClean="0">
                <a:solidFill>
                  <a:schemeClr val="tx2"/>
                </a:solidFill>
                <a:latin typeface="Candara" pitchFamily="34" charset="0"/>
                <a:cs typeface="+mn-cs"/>
              </a:rPr>
              <a:t>4 de marzo</a:t>
            </a: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 de 2014</a:t>
            </a:r>
            <a:endParaRPr kumimoji="0" lang="es-PR" sz="3600" b="0" i="0" u="none" strike="noStrike" kern="1200" cap="none" spc="0" normalizeH="0" baseline="0" dirty="0">
              <a:ln>
                <a:noFill/>
              </a:ln>
              <a:solidFill>
                <a:schemeClr val="tx2"/>
              </a:solidFill>
              <a:effectLst/>
              <a:uLnTx/>
              <a:uFillTx/>
              <a:latin typeface="Candara" pitchFamily="34" charset="0"/>
              <a:ea typeface="+mn-ea"/>
              <a:cs typeface="+mn-cs"/>
            </a:endParaRPr>
          </a:p>
        </p:txBody>
      </p:sp>
    </p:spTree>
  </p:cSld>
  <p:clrMapOvr>
    <a:overrideClrMapping bg1="dk1" tx1="lt1" bg2="dk2" tx2="lt2" accent1="accent1" accent2="accent2" accent3="accent3" accent4="accent4" accent5="accent5" accent6="accent6" hlink="hlink" folHlink="folHlink"/>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20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2000"/>
                                        <p:tgtEl>
                                          <p:spTgt spid="17"/>
                                        </p:tgtEl>
                                      </p:cBhvr>
                                    </p:animEffect>
                                  </p:childTnLst>
                                </p:cTn>
                              </p:par>
                              <p:par>
                                <p:cTn id="14" presetID="10"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2000"/>
                                        <p:tgtEl>
                                          <p:spTgt spid="16"/>
                                        </p:tgtEl>
                                      </p:cBhvr>
                                    </p:animEffect>
                                  </p:childTnLst>
                                </p:cTn>
                              </p:par>
                              <p:par>
                                <p:cTn id="17" presetID="10"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FB910898-8591-42B5-B6DE-9EBABB23EF1C}" type="slidenum">
              <a:rPr lang="en-US"/>
              <a:pPr/>
              <a:t>10</a:t>
            </a:fld>
            <a:endParaRPr lang="en-US"/>
          </a:p>
        </p:txBody>
      </p:sp>
      <p:sp>
        <p:nvSpPr>
          <p:cNvPr id="329730" name="Rectangle 2"/>
          <p:cNvSpPr>
            <a:spLocks noGrp="1" noChangeArrowheads="1"/>
          </p:cNvSpPr>
          <p:nvPr>
            <p:ph type="body" idx="1"/>
          </p:nvPr>
        </p:nvSpPr>
        <p:spPr>
          <a:xfrm>
            <a:off x="152400" y="2057400"/>
            <a:ext cx="8458200" cy="4648200"/>
          </a:xfrm>
        </p:spPr>
        <p:txBody>
          <a:bodyPr/>
          <a:lstStyle/>
          <a:p>
            <a:r>
              <a:rPr lang="es-ES" dirty="0" smtClean="0"/>
              <a:t>Conflictos:</a:t>
            </a:r>
          </a:p>
          <a:p>
            <a:pPr marL="971550" lvl="1" indent="-514350">
              <a:buFont typeface="+mj-lt"/>
              <a:buAutoNum type="arabicParenR"/>
            </a:pPr>
            <a:r>
              <a:rPr lang="es-ES" dirty="0" smtClean="0"/>
              <a:t>Jesús estaba a la vista de todos –</a:t>
            </a:r>
            <a:r>
              <a:rPr lang="es-ES" sz="2000" dirty="0" smtClean="0"/>
              <a:t> </a:t>
            </a:r>
            <a:r>
              <a:rPr lang="es-ES" dirty="0" smtClean="0"/>
              <a:t>“habla públicamente” – aunque lo buscaban para matarle, “y </a:t>
            </a:r>
            <a:r>
              <a:rPr lang="es-ES" dirty="0"/>
              <a:t>no le dicen </a:t>
            </a:r>
            <a:r>
              <a:rPr lang="es-ES" dirty="0" smtClean="0"/>
              <a:t>nada”.</a:t>
            </a:r>
          </a:p>
          <a:p>
            <a:pPr marL="971550" lvl="1" indent="-514350">
              <a:buFont typeface="+mj-lt"/>
              <a:buAutoNum type="arabicParenR"/>
            </a:pPr>
            <a:r>
              <a:rPr lang="es-ES" dirty="0" smtClean="0"/>
              <a:t>Los líderes</a:t>
            </a:r>
            <a:r>
              <a:rPr lang="en-US" dirty="0" smtClean="0"/>
              <a:t> </a:t>
            </a:r>
            <a:r>
              <a:rPr lang="es-ES" dirty="0" smtClean="0"/>
              <a:t>judíos</a:t>
            </a:r>
            <a:r>
              <a:rPr lang="en-US" dirty="0" smtClean="0"/>
              <a:t> no lo </a:t>
            </a:r>
            <a:r>
              <a:rPr lang="es-PR" dirty="0" smtClean="0"/>
              <a:t>apresaban; esto creó confusión</a:t>
            </a:r>
            <a:r>
              <a:rPr lang="en-US" dirty="0"/>
              <a:t> </a:t>
            </a:r>
            <a:r>
              <a:rPr lang="en-US" dirty="0" smtClean="0"/>
              <a:t>– </a:t>
            </a:r>
            <a:r>
              <a:rPr lang="es-PR" dirty="0" smtClean="0"/>
              <a:t>preguntaban si los líderes le habían reconocido como el Mesías.</a:t>
            </a:r>
          </a:p>
          <a:p>
            <a:pPr marL="971550" lvl="1" indent="-514350">
              <a:buFont typeface="+mj-lt"/>
              <a:buAutoNum type="arabicParenR"/>
            </a:pPr>
            <a:r>
              <a:rPr lang="es-PR" dirty="0" smtClean="0"/>
              <a:t>Pensaban que no era el Mesías porque pasaban por alto que había nacido en Belén, dado que vivía en Nazaret.</a:t>
            </a:r>
          </a:p>
        </p:txBody>
      </p:sp>
      <p:sp>
        <p:nvSpPr>
          <p:cNvPr id="6" name="Rectangle 2"/>
          <p:cNvSpPr>
            <a:spLocks noGrp="1" noChangeArrowheads="1"/>
          </p:cNvSpPr>
          <p:nvPr>
            <p:ph type="title"/>
          </p:nvPr>
        </p:nvSpPr>
        <p:spPr>
          <a:xfrm>
            <a:off x="990600" y="304800"/>
            <a:ext cx="8153400" cy="1462087"/>
          </a:xfrm>
        </p:spPr>
        <p:txBody>
          <a:bodyPr/>
          <a:lstStyle/>
          <a:p>
            <a:pPr marL="514350" indent="-514350">
              <a:spcBef>
                <a:spcPts val="600"/>
              </a:spcBef>
              <a:spcAft>
                <a:spcPts val="0"/>
              </a:spcAft>
              <a:buSzPct val="80000"/>
              <a:buFont typeface="+mj-lt"/>
              <a:buAutoNum type="arabicPeriod"/>
            </a:pPr>
            <a:r>
              <a:rPr lang="es-PR" dirty="0"/>
              <a:t>Controversia</a:t>
            </a:r>
            <a:r>
              <a:rPr lang="en-US" dirty="0"/>
              <a:t> </a:t>
            </a:r>
            <a:r>
              <a:rPr lang="es-PR" dirty="0"/>
              <a:t>acerca</a:t>
            </a:r>
            <a:r>
              <a:rPr lang="en-US" dirty="0"/>
              <a:t> de </a:t>
            </a:r>
            <a:r>
              <a:rPr lang="es-PR" dirty="0"/>
              <a:t>Jesús</a:t>
            </a:r>
            <a:r>
              <a:rPr lang="en-US" dirty="0"/>
              <a:t>     </a:t>
            </a:r>
            <a:r>
              <a:rPr lang="es-PR" dirty="0"/>
              <a:t> (Juan 7:25-34</a:t>
            </a:r>
            <a:r>
              <a:rPr lang="es-PR" dirty="0" smtClean="0"/>
              <a:t>)</a:t>
            </a:r>
            <a:endParaRPr lang="es-PR" dirty="0"/>
          </a:p>
        </p:txBody>
      </p:sp>
    </p:spTree>
    <p:extLst>
      <p:ext uri="{BB962C8B-B14F-4D97-AF65-F5344CB8AC3E}">
        <p14:creationId xmlns:p14="http://schemas.microsoft.com/office/powerpoint/2010/main" xmlns="" val="155607746"/>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FB910898-8591-42B5-B6DE-9EBABB23EF1C}" type="slidenum">
              <a:rPr lang="en-US"/>
              <a:pPr/>
              <a:t>11</a:t>
            </a:fld>
            <a:endParaRPr lang="en-US"/>
          </a:p>
        </p:txBody>
      </p:sp>
      <p:sp>
        <p:nvSpPr>
          <p:cNvPr id="329730" name="Rectangle 2"/>
          <p:cNvSpPr>
            <a:spLocks noGrp="1" noChangeArrowheads="1"/>
          </p:cNvSpPr>
          <p:nvPr>
            <p:ph type="body" idx="1"/>
          </p:nvPr>
        </p:nvSpPr>
        <p:spPr>
          <a:xfrm>
            <a:off x="152400" y="2057400"/>
            <a:ext cx="8458200" cy="4648200"/>
          </a:xfrm>
        </p:spPr>
        <p:txBody>
          <a:bodyPr/>
          <a:lstStyle/>
          <a:p>
            <a:r>
              <a:rPr lang="es-ES" dirty="0" smtClean="0"/>
              <a:t>¿Conocer o no conocer?:</a:t>
            </a:r>
          </a:p>
          <a:p>
            <a:pPr marL="971550" lvl="1" indent="-514350">
              <a:buFont typeface="+mj-lt"/>
              <a:buAutoNum type="arabicParenR"/>
            </a:pPr>
            <a:r>
              <a:rPr lang="es-ES" dirty="0" smtClean="0"/>
              <a:t>Al afirmar lo que indica el pueblo sobre quién es y su lugar de procedencia, Jesús realmente está cuestionando su conocimiento.</a:t>
            </a:r>
          </a:p>
          <a:p>
            <a:pPr marL="971550" lvl="1" indent="-514350">
              <a:buFont typeface="+mj-lt"/>
              <a:buAutoNum type="arabicParenR"/>
            </a:pPr>
            <a:r>
              <a:rPr lang="es-PR" dirty="0" smtClean="0"/>
              <a:t>Él aclara que es enviado de parte de Dios, y manifiesta que ellos no le conocen.</a:t>
            </a:r>
          </a:p>
        </p:txBody>
      </p:sp>
      <p:sp>
        <p:nvSpPr>
          <p:cNvPr id="6" name="Rectangle 2"/>
          <p:cNvSpPr>
            <a:spLocks noGrp="1" noChangeArrowheads="1"/>
          </p:cNvSpPr>
          <p:nvPr>
            <p:ph type="title"/>
          </p:nvPr>
        </p:nvSpPr>
        <p:spPr>
          <a:xfrm>
            <a:off x="990600" y="304800"/>
            <a:ext cx="8153400" cy="1462087"/>
          </a:xfrm>
        </p:spPr>
        <p:txBody>
          <a:bodyPr/>
          <a:lstStyle/>
          <a:p>
            <a:pPr marL="514350" indent="-514350">
              <a:spcBef>
                <a:spcPts val="600"/>
              </a:spcBef>
              <a:spcAft>
                <a:spcPts val="0"/>
              </a:spcAft>
              <a:buSzPct val="80000"/>
              <a:buFont typeface="+mj-lt"/>
              <a:buAutoNum type="arabicPeriod"/>
            </a:pPr>
            <a:r>
              <a:rPr lang="es-PR" dirty="0"/>
              <a:t>Controversia</a:t>
            </a:r>
            <a:r>
              <a:rPr lang="en-US" dirty="0"/>
              <a:t> </a:t>
            </a:r>
            <a:r>
              <a:rPr lang="es-PR" dirty="0"/>
              <a:t>acerca</a:t>
            </a:r>
            <a:r>
              <a:rPr lang="en-US" dirty="0"/>
              <a:t> de </a:t>
            </a:r>
            <a:r>
              <a:rPr lang="es-PR" dirty="0"/>
              <a:t>Jesús</a:t>
            </a:r>
            <a:r>
              <a:rPr lang="en-US" dirty="0"/>
              <a:t>     </a:t>
            </a:r>
            <a:r>
              <a:rPr lang="es-PR" dirty="0"/>
              <a:t> (Juan 7:25-34</a:t>
            </a:r>
            <a:r>
              <a:rPr lang="es-PR" dirty="0" smtClean="0"/>
              <a:t>)</a:t>
            </a:r>
            <a:endParaRPr lang="es-PR" dirty="0"/>
          </a:p>
        </p:txBody>
      </p:sp>
    </p:spTree>
    <p:extLst>
      <p:ext uri="{BB962C8B-B14F-4D97-AF65-F5344CB8AC3E}">
        <p14:creationId xmlns:p14="http://schemas.microsoft.com/office/powerpoint/2010/main" xmlns="" val="834007406"/>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FB910898-8591-42B5-B6DE-9EBABB23EF1C}" type="slidenum">
              <a:rPr lang="en-US"/>
              <a:pPr/>
              <a:t>12</a:t>
            </a:fld>
            <a:endParaRPr lang="en-US"/>
          </a:p>
        </p:txBody>
      </p:sp>
      <p:sp>
        <p:nvSpPr>
          <p:cNvPr id="329730" name="Rectangle 2"/>
          <p:cNvSpPr>
            <a:spLocks noGrp="1" noChangeArrowheads="1"/>
          </p:cNvSpPr>
          <p:nvPr>
            <p:ph type="body" idx="1"/>
          </p:nvPr>
        </p:nvSpPr>
        <p:spPr>
          <a:xfrm>
            <a:off x="152400" y="2057400"/>
            <a:ext cx="8458200" cy="4648200"/>
          </a:xfrm>
        </p:spPr>
        <p:txBody>
          <a:bodyPr/>
          <a:lstStyle/>
          <a:p>
            <a:r>
              <a:rPr lang="es-ES" dirty="0" smtClean="0"/>
              <a:t>Resultados de la confrontación:</a:t>
            </a:r>
          </a:p>
          <a:p>
            <a:pPr marL="971550" lvl="1" indent="-514350">
              <a:buFont typeface="+mj-lt"/>
              <a:buAutoNum type="arabicParenR"/>
            </a:pPr>
            <a:r>
              <a:rPr lang="es-ES" dirty="0" smtClean="0"/>
              <a:t>Muchos creyeron.</a:t>
            </a:r>
          </a:p>
          <a:p>
            <a:pPr marL="971550" lvl="1" indent="-514350">
              <a:buFont typeface="+mj-lt"/>
              <a:buAutoNum type="arabicParenR"/>
            </a:pPr>
            <a:r>
              <a:rPr lang="es-PR" dirty="0" smtClean="0"/>
              <a:t>Los fanáticos ciegos endurecieron aún más su corazón, y mandaron apresarle, procurando matarle.</a:t>
            </a:r>
          </a:p>
        </p:txBody>
      </p:sp>
      <p:sp>
        <p:nvSpPr>
          <p:cNvPr id="6" name="Rectangle 2"/>
          <p:cNvSpPr>
            <a:spLocks noGrp="1" noChangeArrowheads="1"/>
          </p:cNvSpPr>
          <p:nvPr>
            <p:ph type="title"/>
          </p:nvPr>
        </p:nvSpPr>
        <p:spPr>
          <a:xfrm>
            <a:off x="990600" y="304800"/>
            <a:ext cx="8153400" cy="1462087"/>
          </a:xfrm>
        </p:spPr>
        <p:txBody>
          <a:bodyPr/>
          <a:lstStyle/>
          <a:p>
            <a:pPr marL="514350" indent="-514350">
              <a:spcBef>
                <a:spcPts val="600"/>
              </a:spcBef>
              <a:spcAft>
                <a:spcPts val="0"/>
              </a:spcAft>
              <a:buSzPct val="80000"/>
              <a:buFont typeface="+mj-lt"/>
              <a:buAutoNum type="arabicPeriod"/>
            </a:pPr>
            <a:r>
              <a:rPr lang="es-PR" dirty="0"/>
              <a:t>Controversia</a:t>
            </a:r>
            <a:r>
              <a:rPr lang="en-US" dirty="0"/>
              <a:t> </a:t>
            </a:r>
            <a:r>
              <a:rPr lang="es-PR" dirty="0"/>
              <a:t>acerca</a:t>
            </a:r>
            <a:r>
              <a:rPr lang="en-US" dirty="0"/>
              <a:t> de </a:t>
            </a:r>
            <a:r>
              <a:rPr lang="es-PR" dirty="0"/>
              <a:t>Jesús</a:t>
            </a:r>
            <a:r>
              <a:rPr lang="en-US" dirty="0"/>
              <a:t>     </a:t>
            </a:r>
            <a:r>
              <a:rPr lang="es-PR" dirty="0"/>
              <a:t> (Juan 7:25-34</a:t>
            </a:r>
            <a:r>
              <a:rPr lang="es-PR" dirty="0" smtClean="0"/>
              <a:t>)</a:t>
            </a:r>
            <a:endParaRPr lang="es-PR" dirty="0"/>
          </a:p>
        </p:txBody>
      </p:sp>
    </p:spTree>
    <p:extLst>
      <p:ext uri="{BB962C8B-B14F-4D97-AF65-F5344CB8AC3E}">
        <p14:creationId xmlns:p14="http://schemas.microsoft.com/office/powerpoint/2010/main" xmlns="" val="2214135377"/>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FB910898-8591-42B5-B6DE-9EBABB23EF1C}" type="slidenum">
              <a:rPr lang="en-US"/>
              <a:pPr/>
              <a:t>13</a:t>
            </a:fld>
            <a:endParaRPr lang="en-US"/>
          </a:p>
        </p:txBody>
      </p:sp>
      <p:sp>
        <p:nvSpPr>
          <p:cNvPr id="329730" name="Rectangle 2"/>
          <p:cNvSpPr>
            <a:spLocks noGrp="1" noChangeArrowheads="1"/>
          </p:cNvSpPr>
          <p:nvPr>
            <p:ph type="body" idx="1"/>
          </p:nvPr>
        </p:nvSpPr>
        <p:spPr>
          <a:xfrm>
            <a:off x="152400" y="2057400"/>
            <a:ext cx="8458200" cy="4648200"/>
          </a:xfrm>
        </p:spPr>
        <p:txBody>
          <a:bodyPr/>
          <a:lstStyle/>
          <a:p>
            <a:r>
              <a:rPr lang="es-ES" i="1" dirty="0" smtClean="0"/>
              <a:t>No dejar para mañana…</a:t>
            </a:r>
            <a:r>
              <a:rPr lang="es-ES" dirty="0" smtClean="0"/>
              <a:t>:</a:t>
            </a:r>
          </a:p>
          <a:p>
            <a:pPr marL="971550" lvl="1" indent="-514350">
              <a:buFont typeface="+mj-lt"/>
              <a:buAutoNum type="arabicParenR"/>
            </a:pPr>
            <a:r>
              <a:rPr lang="es-ES" dirty="0" smtClean="0"/>
              <a:t>Todavía no llegaba el tiempo para el sacrificio de nuestro Señor</a:t>
            </a:r>
            <a:r>
              <a:rPr lang="en-US" dirty="0" smtClean="0"/>
              <a:t>; </a:t>
            </a:r>
            <a:r>
              <a:rPr lang="es-PR" dirty="0" smtClean="0"/>
              <a:t>pero Su muerte estaba próxima a ocurrir</a:t>
            </a:r>
            <a:r>
              <a:rPr lang="es-ES" dirty="0" smtClean="0"/>
              <a:t>.</a:t>
            </a:r>
          </a:p>
          <a:p>
            <a:pPr marL="971550" lvl="1" indent="-514350">
              <a:buFont typeface="+mj-lt"/>
              <a:buAutoNum type="arabicParenR"/>
            </a:pPr>
            <a:r>
              <a:rPr lang="es-PR" dirty="0" smtClean="0"/>
              <a:t>EL tiempo para aceptar al Señor como Salvador es mientras todavía puede ser hallado.</a:t>
            </a:r>
          </a:p>
        </p:txBody>
      </p:sp>
      <p:sp>
        <p:nvSpPr>
          <p:cNvPr id="6" name="Rectangle 2"/>
          <p:cNvSpPr>
            <a:spLocks noGrp="1" noChangeArrowheads="1"/>
          </p:cNvSpPr>
          <p:nvPr>
            <p:ph type="title"/>
          </p:nvPr>
        </p:nvSpPr>
        <p:spPr>
          <a:xfrm>
            <a:off x="990600" y="304800"/>
            <a:ext cx="8153400" cy="1462087"/>
          </a:xfrm>
        </p:spPr>
        <p:txBody>
          <a:bodyPr/>
          <a:lstStyle/>
          <a:p>
            <a:pPr marL="514350" indent="-514350">
              <a:spcBef>
                <a:spcPts val="600"/>
              </a:spcBef>
              <a:spcAft>
                <a:spcPts val="0"/>
              </a:spcAft>
              <a:buSzPct val="80000"/>
              <a:buFont typeface="+mj-lt"/>
              <a:buAutoNum type="arabicPeriod"/>
            </a:pPr>
            <a:r>
              <a:rPr lang="es-PR" dirty="0"/>
              <a:t>Controversia</a:t>
            </a:r>
            <a:r>
              <a:rPr lang="en-US" dirty="0"/>
              <a:t> </a:t>
            </a:r>
            <a:r>
              <a:rPr lang="es-PR" dirty="0"/>
              <a:t>acerca</a:t>
            </a:r>
            <a:r>
              <a:rPr lang="en-US" dirty="0"/>
              <a:t> de </a:t>
            </a:r>
            <a:r>
              <a:rPr lang="es-PR" dirty="0"/>
              <a:t>Jesús</a:t>
            </a:r>
            <a:r>
              <a:rPr lang="en-US" dirty="0"/>
              <a:t>     </a:t>
            </a:r>
            <a:r>
              <a:rPr lang="es-PR" dirty="0"/>
              <a:t> (Juan 7:25-34</a:t>
            </a:r>
            <a:r>
              <a:rPr lang="es-PR" dirty="0" smtClean="0"/>
              <a:t>)</a:t>
            </a:r>
            <a:endParaRPr lang="es-PR" dirty="0"/>
          </a:p>
        </p:txBody>
      </p:sp>
    </p:spTree>
    <p:extLst>
      <p:ext uri="{BB962C8B-B14F-4D97-AF65-F5344CB8AC3E}">
        <p14:creationId xmlns:p14="http://schemas.microsoft.com/office/powerpoint/2010/main" xmlns="" val="3792161874"/>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14</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28674" name="AutoShape 2" descr="https://sites.google.com/site/arxonmixail/Lot20Sodom20pillar20salt.jpg"/>
          <p:cNvSpPr>
            <a:spLocks noChangeAspect="1" noChangeArrowheads="1"/>
          </p:cNvSpPr>
          <p:nvPr/>
        </p:nvSpPr>
        <p:spPr bwMode="auto">
          <a:xfrm>
            <a:off x="63500" y="-136525"/>
            <a:ext cx="7620000" cy="98012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8676" name="AutoShape 4" descr="https://sites.google.com/site/arxonmixail/Lot20Sodom20pillar20salt.jpg"/>
          <p:cNvSpPr>
            <a:spLocks noChangeAspect="1" noChangeArrowheads="1"/>
          </p:cNvSpPr>
          <p:nvPr/>
        </p:nvSpPr>
        <p:spPr bwMode="auto">
          <a:xfrm>
            <a:off x="63500" y="-136525"/>
            <a:ext cx="7620000" cy="98012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 name="Rectangle 2"/>
          <p:cNvSpPr>
            <a:spLocks noGrp="1" noChangeArrowheads="1"/>
          </p:cNvSpPr>
          <p:nvPr>
            <p:ph type="title"/>
          </p:nvPr>
        </p:nvSpPr>
        <p:spPr>
          <a:xfrm>
            <a:off x="1447800" y="304800"/>
            <a:ext cx="7696200" cy="1462087"/>
          </a:xfrm>
        </p:spPr>
        <p:txBody>
          <a:bodyPr/>
          <a:lstStyle/>
          <a:p>
            <a:pPr marL="742950" indent="-742950">
              <a:spcBef>
                <a:spcPts val="600"/>
              </a:spcBef>
              <a:spcAft>
                <a:spcPts val="0"/>
              </a:spcAft>
              <a:buSzPct val="100000"/>
              <a:buFont typeface="+mj-lt"/>
              <a:buAutoNum type="arabicPeriod" startAt="2"/>
            </a:pPr>
            <a:r>
              <a:rPr lang="es-PR" dirty="0"/>
              <a:t>Disensiones a causa </a:t>
            </a:r>
            <a:r>
              <a:rPr lang="en-US" dirty="0"/>
              <a:t>de </a:t>
            </a:r>
            <a:r>
              <a:rPr lang="es-PR" dirty="0"/>
              <a:t>Jesús </a:t>
            </a:r>
            <a:r>
              <a:rPr lang="es-PR" dirty="0" smtClean="0"/>
              <a:t>(</a:t>
            </a:r>
            <a:r>
              <a:rPr lang="es-PR" dirty="0"/>
              <a:t>Juan 7:35-44</a:t>
            </a:r>
            <a:r>
              <a:rPr lang="es-PR" dirty="0" smtClean="0"/>
              <a:t>)</a:t>
            </a:r>
            <a:endParaRPr lang="es-PR" dirty="0"/>
          </a:p>
        </p:txBody>
      </p:sp>
      <p:pic>
        <p:nvPicPr>
          <p:cNvPr id="3" name="Picture 2"/>
          <p:cNvPicPr>
            <a:picLocks noChangeAspect="1"/>
          </p:cNvPicPr>
          <p:nvPr/>
        </p:nvPicPr>
        <p:blipFill>
          <a:blip r:embed="rId3" cstate="email">
            <a:extLst>
              <a:ext uri="{28A0092B-C50C-407E-A947-70E740481C1C}">
                <a14:useLocalDpi xmlns:a14="http://schemas.microsoft.com/office/drawing/2010/main" xmlns=""/>
              </a:ext>
            </a:extLst>
          </a:blip>
          <a:stretch>
            <a:fillRect/>
          </a:stretch>
        </p:blipFill>
        <p:spPr>
          <a:xfrm>
            <a:off x="2667000" y="2072855"/>
            <a:ext cx="3781425" cy="4556545"/>
          </a:xfrm>
          <a:prstGeom prst="rect">
            <a:avLst/>
          </a:prstGeom>
        </p:spPr>
      </p:pic>
    </p:spTree>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15</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228600" y="2057400"/>
            <a:ext cx="8763000" cy="3200400"/>
          </a:xfrm>
        </p:spPr>
        <p:txBody>
          <a:bodyPr/>
          <a:lstStyle/>
          <a:p>
            <a:pPr marL="0" indent="0">
              <a:buNone/>
            </a:pPr>
            <a:r>
              <a:rPr lang="es-ES" dirty="0"/>
              <a:t>“Entonces los judíos dijeron entre sí: ¿Adónde se irá éste, que no le hallemos? ¿Se irá a los dispersos entre los griegos, y enseñará a los griegos?¿Qué significa esto que dijo: Me buscaréis, y no me hallaréis; y a donde yo estaré, vosotros no podréis venir? En el último y gran día de la fiesta, Jesús se puso en pie y alzó la voz, diciendo: </a:t>
            </a:r>
            <a:r>
              <a:rPr lang="es-ES" dirty="0">
                <a:solidFill>
                  <a:srgbClr val="FF0000"/>
                </a:solidFill>
              </a:rPr>
              <a:t>Si alguno tiene sed, venga a mí y beba</a:t>
            </a:r>
            <a:r>
              <a:rPr lang="es-ES" dirty="0" smtClean="0"/>
              <a:t>...”</a:t>
            </a:r>
            <a:endParaRPr lang="es-ES" dirty="0"/>
          </a:p>
        </p:txBody>
      </p:sp>
      <p:sp>
        <p:nvSpPr>
          <p:cNvPr id="10" name="Rectangle 2"/>
          <p:cNvSpPr>
            <a:spLocks noGrp="1" noChangeArrowheads="1"/>
          </p:cNvSpPr>
          <p:nvPr>
            <p:ph type="title"/>
          </p:nvPr>
        </p:nvSpPr>
        <p:spPr>
          <a:xfrm>
            <a:off x="1447800" y="304800"/>
            <a:ext cx="7696200" cy="1462087"/>
          </a:xfrm>
        </p:spPr>
        <p:txBody>
          <a:bodyPr/>
          <a:lstStyle/>
          <a:p>
            <a:pPr marL="742950" indent="-742950">
              <a:spcBef>
                <a:spcPts val="600"/>
              </a:spcBef>
              <a:spcAft>
                <a:spcPts val="0"/>
              </a:spcAft>
              <a:buSzPct val="100000"/>
              <a:buFont typeface="+mj-lt"/>
              <a:buAutoNum type="arabicPeriod" startAt="2"/>
            </a:pPr>
            <a:r>
              <a:rPr lang="es-PR" dirty="0"/>
              <a:t>Disensiones a causa </a:t>
            </a:r>
            <a:r>
              <a:rPr lang="en-US" dirty="0"/>
              <a:t>de </a:t>
            </a:r>
            <a:r>
              <a:rPr lang="es-PR" dirty="0"/>
              <a:t>Jesús </a:t>
            </a:r>
            <a:r>
              <a:rPr lang="es-PR" dirty="0" smtClean="0"/>
              <a:t>(</a:t>
            </a:r>
            <a:r>
              <a:rPr lang="es-PR" dirty="0"/>
              <a:t>Juan 7:35-44</a:t>
            </a:r>
            <a:r>
              <a:rPr lang="es-PR" dirty="0" smtClean="0"/>
              <a:t>)</a:t>
            </a:r>
            <a:endParaRPr lang="es-PR" dirty="0"/>
          </a:p>
        </p:txBody>
      </p:sp>
    </p:spTree>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228600" y="2057400"/>
            <a:ext cx="8763000" cy="3200400"/>
          </a:xfrm>
        </p:spPr>
        <p:txBody>
          <a:bodyPr/>
          <a:lstStyle/>
          <a:p>
            <a:pPr marL="0" indent="0">
              <a:buNone/>
            </a:pPr>
            <a:r>
              <a:rPr lang="es-ES" dirty="0" smtClean="0"/>
              <a:t>“</a:t>
            </a:r>
            <a:r>
              <a:rPr lang="es-ES" dirty="0"/>
              <a:t>...</a:t>
            </a:r>
            <a:r>
              <a:rPr lang="es-ES" dirty="0" smtClean="0">
                <a:solidFill>
                  <a:srgbClr val="FF0000"/>
                </a:solidFill>
              </a:rPr>
              <a:t>El </a:t>
            </a:r>
            <a:r>
              <a:rPr lang="es-ES" dirty="0">
                <a:solidFill>
                  <a:srgbClr val="FF0000"/>
                </a:solidFill>
              </a:rPr>
              <a:t>que cree en mí, como dice la Escritura, de su interior correrán ríos de agua viva</a:t>
            </a:r>
            <a:r>
              <a:rPr lang="es-ES" dirty="0" smtClean="0"/>
              <a:t>. Esto </a:t>
            </a:r>
            <a:r>
              <a:rPr lang="es-ES" dirty="0"/>
              <a:t>dijo del Espíritu que habían de recibir los que creyesen en él; pues aún no había venido el Espíritu Santo, porque Jesús no había sido aún glorificado. Entonces algunos de la multitud, oyendo estas palabras, decían: Verdaderamente éste es el profeta</a:t>
            </a:r>
            <a:r>
              <a:rPr lang="es-ES" dirty="0" smtClean="0"/>
              <a:t>. Otros </a:t>
            </a:r>
            <a:r>
              <a:rPr lang="es-ES" dirty="0"/>
              <a:t>decían: Este es el Cristo</a:t>
            </a:r>
            <a:r>
              <a:rPr lang="es-ES" dirty="0" smtClean="0"/>
              <a:t>...”</a:t>
            </a:r>
            <a:endParaRPr lang="es-ES" dirty="0"/>
          </a:p>
        </p:txBody>
      </p:sp>
      <p:sp>
        <p:nvSpPr>
          <p:cNvPr id="10" name="Rectangle 2"/>
          <p:cNvSpPr>
            <a:spLocks noGrp="1" noChangeArrowheads="1"/>
          </p:cNvSpPr>
          <p:nvPr>
            <p:ph type="title"/>
          </p:nvPr>
        </p:nvSpPr>
        <p:spPr>
          <a:xfrm>
            <a:off x="1447800" y="304800"/>
            <a:ext cx="7696200" cy="1462087"/>
          </a:xfrm>
        </p:spPr>
        <p:txBody>
          <a:bodyPr/>
          <a:lstStyle/>
          <a:p>
            <a:pPr marL="742950" indent="-742950">
              <a:spcBef>
                <a:spcPts val="600"/>
              </a:spcBef>
              <a:spcAft>
                <a:spcPts val="0"/>
              </a:spcAft>
              <a:buSzPct val="100000"/>
              <a:buFont typeface="+mj-lt"/>
              <a:buAutoNum type="arabicPeriod" startAt="2"/>
            </a:pPr>
            <a:r>
              <a:rPr lang="es-PR" dirty="0"/>
              <a:t>Disensiones a causa </a:t>
            </a:r>
            <a:r>
              <a:rPr lang="en-US" dirty="0"/>
              <a:t>de </a:t>
            </a:r>
            <a:r>
              <a:rPr lang="es-PR" dirty="0"/>
              <a:t>Jesús </a:t>
            </a:r>
            <a:r>
              <a:rPr lang="es-PR" dirty="0" smtClean="0"/>
              <a:t>(</a:t>
            </a:r>
            <a:r>
              <a:rPr lang="es-PR" dirty="0"/>
              <a:t>Juan 7:35-44</a:t>
            </a:r>
            <a:r>
              <a:rPr lang="es-PR" dirty="0" smtClean="0"/>
              <a:t>)</a:t>
            </a:r>
            <a:endParaRPr lang="es-PR" dirty="0"/>
          </a:p>
        </p:txBody>
      </p:sp>
    </p:spTree>
    <p:extLst>
      <p:ext uri="{BB962C8B-B14F-4D97-AF65-F5344CB8AC3E}">
        <p14:creationId xmlns:p14="http://schemas.microsoft.com/office/powerpoint/2010/main" xmlns="" val="1242199184"/>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17</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228600" y="2057400"/>
            <a:ext cx="8763000" cy="3200400"/>
          </a:xfrm>
        </p:spPr>
        <p:txBody>
          <a:bodyPr/>
          <a:lstStyle/>
          <a:p>
            <a:pPr marL="0" indent="0">
              <a:buNone/>
            </a:pPr>
            <a:r>
              <a:rPr lang="es-ES" dirty="0" smtClean="0"/>
              <a:t>“…Pero </a:t>
            </a:r>
            <a:r>
              <a:rPr lang="es-ES" dirty="0"/>
              <a:t>algunos decían: ¿De Galilea ha de venir el Cristo?¿No dice la Escritura que del linaje de David, y de la aldea de Belén, de donde era David, ha de venir el Cristo</a:t>
            </a:r>
            <a:r>
              <a:rPr lang="es-ES" dirty="0" smtClean="0"/>
              <a:t>? Hubo </a:t>
            </a:r>
            <a:r>
              <a:rPr lang="es-ES" dirty="0"/>
              <a:t>entonces disensión entre la gente a causa de él</a:t>
            </a:r>
            <a:r>
              <a:rPr lang="es-ES" dirty="0" smtClean="0"/>
              <a:t>. Y </a:t>
            </a:r>
            <a:r>
              <a:rPr lang="es-ES" dirty="0"/>
              <a:t>algunos de ellos querían prenderle; pero ninguno le echó mano</a:t>
            </a:r>
            <a:r>
              <a:rPr lang="es-ES" dirty="0" smtClean="0"/>
              <a:t>.”</a:t>
            </a:r>
            <a:endParaRPr lang="es-ES" dirty="0"/>
          </a:p>
        </p:txBody>
      </p:sp>
      <p:sp>
        <p:nvSpPr>
          <p:cNvPr id="10" name="Rectangle 2"/>
          <p:cNvSpPr>
            <a:spLocks noGrp="1" noChangeArrowheads="1"/>
          </p:cNvSpPr>
          <p:nvPr>
            <p:ph type="title"/>
          </p:nvPr>
        </p:nvSpPr>
        <p:spPr>
          <a:xfrm>
            <a:off x="1447800" y="304800"/>
            <a:ext cx="7696200" cy="1462087"/>
          </a:xfrm>
        </p:spPr>
        <p:txBody>
          <a:bodyPr/>
          <a:lstStyle/>
          <a:p>
            <a:pPr marL="742950" indent="-742950">
              <a:spcBef>
                <a:spcPts val="600"/>
              </a:spcBef>
              <a:spcAft>
                <a:spcPts val="0"/>
              </a:spcAft>
              <a:buSzPct val="100000"/>
              <a:buFont typeface="+mj-lt"/>
              <a:buAutoNum type="arabicPeriod" startAt="2"/>
            </a:pPr>
            <a:r>
              <a:rPr lang="es-PR" dirty="0"/>
              <a:t>Disensiones a causa </a:t>
            </a:r>
            <a:r>
              <a:rPr lang="en-US" dirty="0"/>
              <a:t>de </a:t>
            </a:r>
            <a:r>
              <a:rPr lang="es-PR" dirty="0"/>
              <a:t>Jesús </a:t>
            </a:r>
            <a:r>
              <a:rPr lang="es-PR" dirty="0" smtClean="0"/>
              <a:t>(</a:t>
            </a:r>
            <a:r>
              <a:rPr lang="es-PR" dirty="0"/>
              <a:t>Juan 7:35-44</a:t>
            </a:r>
            <a:r>
              <a:rPr lang="es-PR" dirty="0" smtClean="0"/>
              <a:t>)</a:t>
            </a:r>
            <a:endParaRPr lang="es-PR" dirty="0"/>
          </a:p>
        </p:txBody>
      </p:sp>
    </p:spTree>
    <p:extLst>
      <p:ext uri="{BB962C8B-B14F-4D97-AF65-F5344CB8AC3E}">
        <p14:creationId xmlns:p14="http://schemas.microsoft.com/office/powerpoint/2010/main" xmlns="" val="3086451966"/>
      </p:ext>
    </p:extLst>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18</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228600" y="1981200"/>
            <a:ext cx="8610600" cy="4343400"/>
          </a:xfrm>
        </p:spPr>
        <p:txBody>
          <a:bodyPr/>
          <a:lstStyle/>
          <a:p>
            <a:r>
              <a:rPr lang="es-ES" i="1" dirty="0"/>
              <a:t>El beber </a:t>
            </a:r>
            <a:r>
              <a:rPr lang="es-ES" dirty="0"/>
              <a:t>(</a:t>
            </a:r>
            <a:r>
              <a:rPr lang="es-ES" dirty="0">
                <a:solidFill>
                  <a:schemeClr val="tx2"/>
                </a:solidFill>
              </a:rPr>
              <a:t>7:37</a:t>
            </a:r>
            <a:r>
              <a:rPr lang="es-ES" dirty="0"/>
              <a:t>). </a:t>
            </a:r>
            <a:endParaRPr lang="es-ES" dirty="0" smtClean="0"/>
          </a:p>
          <a:p>
            <a:pPr lvl="1"/>
            <a:r>
              <a:rPr lang="es-ES" dirty="0" smtClean="0"/>
              <a:t>Había </a:t>
            </a:r>
            <a:r>
              <a:rPr lang="es-ES" dirty="0"/>
              <a:t>una tradición que dictaba que una vez al día durante los primeros siete días de la fiesta de los tabernáculos, un sacerdote debía traer un jarro dorado con agua del estanque de </a:t>
            </a:r>
            <a:r>
              <a:rPr lang="es-ES" dirty="0" err="1"/>
              <a:t>Siloé</a:t>
            </a:r>
            <a:r>
              <a:rPr lang="es-ES" dirty="0"/>
              <a:t> para derramarlo en el altar en conmemoración de la provisión sobrenatural de agua en el desierto. </a:t>
            </a:r>
            <a:endParaRPr lang="es-ES" dirty="0" smtClean="0"/>
          </a:p>
          <a:p>
            <a:pPr lvl="1"/>
            <a:r>
              <a:rPr lang="es-ES" dirty="0" smtClean="0"/>
              <a:t>Sin </a:t>
            </a:r>
            <a:r>
              <a:rPr lang="es-ES" dirty="0"/>
              <a:t>duda, Cristo tomó ese simbolismo para decir: “Si alguno tiene sed, venga a mí y beba</a:t>
            </a:r>
            <a:r>
              <a:rPr lang="es-ES" dirty="0" smtClean="0"/>
              <a:t>”.</a:t>
            </a:r>
            <a:endParaRPr lang="es-ES" dirty="0"/>
          </a:p>
        </p:txBody>
      </p:sp>
      <p:sp>
        <p:nvSpPr>
          <p:cNvPr id="10" name="Rectangle 2"/>
          <p:cNvSpPr>
            <a:spLocks noGrp="1" noChangeArrowheads="1"/>
          </p:cNvSpPr>
          <p:nvPr>
            <p:ph type="title"/>
          </p:nvPr>
        </p:nvSpPr>
        <p:spPr>
          <a:xfrm>
            <a:off x="1447800" y="304800"/>
            <a:ext cx="7696200" cy="1462087"/>
          </a:xfrm>
        </p:spPr>
        <p:txBody>
          <a:bodyPr/>
          <a:lstStyle/>
          <a:p>
            <a:pPr marL="742950" indent="-742950">
              <a:spcBef>
                <a:spcPts val="600"/>
              </a:spcBef>
              <a:spcAft>
                <a:spcPts val="0"/>
              </a:spcAft>
              <a:buSzPct val="100000"/>
              <a:buFont typeface="+mj-lt"/>
              <a:buAutoNum type="arabicPeriod" startAt="2"/>
            </a:pPr>
            <a:r>
              <a:rPr lang="es-PR" dirty="0"/>
              <a:t>Disensiones a causa </a:t>
            </a:r>
            <a:r>
              <a:rPr lang="en-US" dirty="0"/>
              <a:t>de </a:t>
            </a:r>
            <a:r>
              <a:rPr lang="es-PR" dirty="0"/>
              <a:t>Jesús </a:t>
            </a:r>
            <a:r>
              <a:rPr lang="es-PR" dirty="0" smtClean="0"/>
              <a:t>(</a:t>
            </a:r>
            <a:r>
              <a:rPr lang="es-PR" dirty="0"/>
              <a:t>Juan 7:35-44</a:t>
            </a:r>
            <a:r>
              <a:rPr lang="es-PR" dirty="0" smtClean="0"/>
              <a:t>)</a:t>
            </a:r>
            <a:endParaRPr lang="es-PR" dirty="0"/>
          </a:p>
        </p:txBody>
      </p:sp>
    </p:spTree>
    <p:extLst>
      <p:ext uri="{BB962C8B-B14F-4D97-AF65-F5344CB8AC3E}">
        <p14:creationId xmlns:p14="http://schemas.microsoft.com/office/powerpoint/2010/main" xmlns="" val="4161018017"/>
      </p:ext>
    </p:extLst>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228600" y="1981200"/>
            <a:ext cx="8610600" cy="4343400"/>
          </a:xfrm>
        </p:spPr>
        <p:txBody>
          <a:bodyPr/>
          <a:lstStyle/>
          <a:p>
            <a:r>
              <a:rPr lang="es-ES" i="1" dirty="0"/>
              <a:t>El beber </a:t>
            </a:r>
            <a:r>
              <a:rPr lang="es-ES" dirty="0"/>
              <a:t>(</a:t>
            </a:r>
            <a:r>
              <a:rPr lang="es-ES" dirty="0">
                <a:solidFill>
                  <a:schemeClr val="tx2"/>
                </a:solidFill>
              </a:rPr>
              <a:t>7:37</a:t>
            </a:r>
            <a:r>
              <a:rPr lang="es-ES" dirty="0"/>
              <a:t>). </a:t>
            </a:r>
            <a:endParaRPr lang="es-ES" dirty="0" smtClean="0"/>
          </a:p>
          <a:p>
            <a:pPr lvl="1"/>
            <a:r>
              <a:rPr lang="es-ES" dirty="0" smtClean="0"/>
              <a:t>Venir </a:t>
            </a:r>
            <a:r>
              <a:rPr lang="es-ES" dirty="0"/>
              <a:t>a beber es una figura de lo que Cristo siempre ha demandado: creer. </a:t>
            </a:r>
            <a:endParaRPr lang="es-ES" dirty="0" smtClean="0"/>
          </a:p>
          <a:p>
            <a:pPr lvl="1"/>
            <a:r>
              <a:rPr lang="es-ES" dirty="0" smtClean="0"/>
              <a:t>La </a:t>
            </a:r>
            <a:r>
              <a:rPr lang="es-ES" dirty="0"/>
              <a:t>oferta genuina de la salvación. </a:t>
            </a:r>
            <a:endParaRPr lang="es-ES" dirty="0" smtClean="0"/>
          </a:p>
          <a:p>
            <a:pPr lvl="1"/>
            <a:r>
              <a:rPr lang="es-ES" dirty="0" smtClean="0"/>
              <a:t>“Alguno</a:t>
            </a:r>
            <a:r>
              <a:rPr lang="es-ES" dirty="0"/>
              <a:t>”, o sea, cualquier persona. </a:t>
            </a:r>
            <a:endParaRPr lang="es-ES" dirty="0" smtClean="0"/>
          </a:p>
          <a:p>
            <a:pPr lvl="1"/>
            <a:r>
              <a:rPr lang="es-ES" dirty="0" smtClean="0"/>
              <a:t>La </a:t>
            </a:r>
            <a:r>
              <a:rPr lang="es-ES" dirty="0"/>
              <a:t>ciudad estaba llena de judíos de todas </a:t>
            </a:r>
            <a:r>
              <a:rPr lang="es-ES" dirty="0" smtClean="0"/>
              <a:t>partes; muchos </a:t>
            </a:r>
            <a:r>
              <a:rPr lang="es-ES" dirty="0"/>
              <a:t>nada más iban por cumplir los requisitos, pero otros venían con una auténtica sed espiritual. </a:t>
            </a:r>
            <a:r>
              <a:rPr lang="es-ES" dirty="0" smtClean="0"/>
              <a:t>(</a:t>
            </a:r>
            <a:r>
              <a:rPr lang="es-ES" dirty="0" err="1"/>
              <a:t>Platt</a:t>
            </a:r>
            <a:r>
              <a:rPr lang="es-ES" dirty="0"/>
              <a:t>)</a:t>
            </a:r>
            <a:endParaRPr lang="es-ES" sz="1200" dirty="0"/>
          </a:p>
        </p:txBody>
      </p:sp>
      <p:sp>
        <p:nvSpPr>
          <p:cNvPr id="10" name="Rectangle 2"/>
          <p:cNvSpPr>
            <a:spLocks noGrp="1" noChangeArrowheads="1"/>
          </p:cNvSpPr>
          <p:nvPr>
            <p:ph type="title"/>
          </p:nvPr>
        </p:nvSpPr>
        <p:spPr>
          <a:xfrm>
            <a:off x="1447800" y="304800"/>
            <a:ext cx="7696200" cy="1462087"/>
          </a:xfrm>
        </p:spPr>
        <p:txBody>
          <a:bodyPr/>
          <a:lstStyle/>
          <a:p>
            <a:pPr marL="742950" indent="-742950">
              <a:spcBef>
                <a:spcPts val="600"/>
              </a:spcBef>
              <a:spcAft>
                <a:spcPts val="0"/>
              </a:spcAft>
              <a:buSzPct val="100000"/>
              <a:buFont typeface="+mj-lt"/>
              <a:buAutoNum type="arabicPeriod" startAt="2"/>
            </a:pPr>
            <a:r>
              <a:rPr lang="es-PR" dirty="0"/>
              <a:t>Disensiones a causa </a:t>
            </a:r>
            <a:r>
              <a:rPr lang="en-US" dirty="0"/>
              <a:t>de </a:t>
            </a:r>
            <a:r>
              <a:rPr lang="es-PR" dirty="0"/>
              <a:t>Jesús </a:t>
            </a:r>
            <a:r>
              <a:rPr lang="es-PR" dirty="0" smtClean="0"/>
              <a:t>(</a:t>
            </a:r>
            <a:r>
              <a:rPr lang="es-PR" dirty="0"/>
              <a:t>Juan 7:35-44</a:t>
            </a:r>
            <a:r>
              <a:rPr lang="es-PR" dirty="0" smtClean="0"/>
              <a:t>)</a:t>
            </a:r>
            <a:endParaRPr lang="es-PR" dirty="0"/>
          </a:p>
        </p:txBody>
      </p:sp>
    </p:spTree>
    <p:extLst>
      <p:ext uri="{BB962C8B-B14F-4D97-AF65-F5344CB8AC3E}">
        <p14:creationId xmlns:p14="http://schemas.microsoft.com/office/powerpoint/2010/main" xmlns="" val="2967588415"/>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dirty="0">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dirty="0" smtClean="0"/>
              <a:t>Contexto</a:t>
            </a:r>
          </a:p>
        </p:txBody>
      </p:sp>
      <p:sp>
        <p:nvSpPr>
          <p:cNvPr id="4099" name="Rectangle 3"/>
          <p:cNvSpPr>
            <a:spLocks noGrp="1" noChangeArrowheads="1"/>
          </p:cNvSpPr>
          <p:nvPr>
            <p:ph type="body" sz="half" idx="1"/>
          </p:nvPr>
        </p:nvSpPr>
        <p:spPr>
          <a:xfrm>
            <a:off x="381000" y="2362200"/>
            <a:ext cx="4576558" cy="3581400"/>
          </a:xfrm>
        </p:spPr>
        <p:txBody>
          <a:bodyPr/>
          <a:lstStyle/>
          <a:p>
            <a:pPr eaLnBrk="1" hangingPunct="1"/>
            <a:r>
              <a:rPr lang="es-PR" dirty="0" smtClean="0"/>
              <a:t>Juan</a:t>
            </a:r>
          </a:p>
          <a:p>
            <a:pPr lvl="1" eaLnBrk="1" hangingPunct="1"/>
            <a:r>
              <a:rPr lang="es-PR" dirty="0" smtClean="0"/>
              <a:t>7:1-52</a:t>
            </a:r>
          </a:p>
          <a:p>
            <a:r>
              <a:rPr lang="es-PR" dirty="0" smtClean="0"/>
              <a:t>Texto básico:</a:t>
            </a:r>
          </a:p>
          <a:p>
            <a:pPr lvl="1"/>
            <a:r>
              <a:rPr lang="es-PR" dirty="0" smtClean="0"/>
              <a:t>7:25-52</a:t>
            </a:r>
          </a:p>
        </p:txBody>
      </p:sp>
      <p:pic>
        <p:nvPicPr>
          <p:cNvPr id="3" name="Picture 2"/>
          <p:cNvPicPr>
            <a:picLocks noChangeAspect="1"/>
          </p:cNvPicPr>
          <p:nvPr/>
        </p:nvPicPr>
        <p:blipFill rotWithShape="1">
          <a:blip r:embed="rId3" cstate="screen">
            <a:extLst>
              <a:ext uri="{28A0092B-C50C-407E-A947-70E740481C1C}">
                <a14:useLocalDpi xmlns:a14="http://schemas.microsoft.com/office/drawing/2010/main" xmlns=""/>
              </a:ext>
            </a:extLst>
          </a:blip>
          <a:srcRect/>
          <a:stretch/>
        </p:blipFill>
        <p:spPr>
          <a:xfrm>
            <a:off x="3429000" y="2514600"/>
            <a:ext cx="5410200" cy="3276600"/>
          </a:xfrm>
          <a:prstGeom prst="rect">
            <a:avLst/>
          </a:prstGeom>
        </p:spPr>
      </p:pic>
    </p:spTree>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Content Placeholder 2"/>
          <p:cNvSpPr>
            <a:spLocks noGrp="1"/>
          </p:cNvSpPr>
          <p:nvPr>
            <p:ph idx="1"/>
          </p:nvPr>
        </p:nvSpPr>
        <p:spPr>
          <a:xfrm>
            <a:off x="76200" y="1981200"/>
            <a:ext cx="8686800" cy="4114800"/>
          </a:xfrm>
        </p:spPr>
        <p:txBody>
          <a:bodyPr/>
          <a:lstStyle/>
          <a:p>
            <a:pPr>
              <a:buNone/>
            </a:pPr>
            <a:r>
              <a:rPr lang="es-ES" sz="4000" dirty="0" smtClean="0"/>
              <a:t>	</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0" name="Rectangle 2"/>
          <p:cNvSpPr>
            <a:spLocks noGrp="1" noChangeArrowheads="1"/>
          </p:cNvSpPr>
          <p:nvPr>
            <p:ph type="title"/>
          </p:nvPr>
        </p:nvSpPr>
        <p:spPr>
          <a:xfrm>
            <a:off x="1447799" y="304800"/>
            <a:ext cx="7696201" cy="1462087"/>
          </a:xfrm>
        </p:spPr>
        <p:txBody>
          <a:bodyPr/>
          <a:lstStyle/>
          <a:p>
            <a:pPr marL="742950" indent="-742950">
              <a:spcAft>
                <a:spcPts val="600"/>
              </a:spcAft>
              <a:buFont typeface="+mj-lt"/>
              <a:buAutoNum type="arabicPeriod" startAt="3"/>
            </a:pPr>
            <a:r>
              <a:rPr lang="es-PR" dirty="0" smtClean="0"/>
              <a:t>Oposición</a:t>
            </a:r>
            <a:r>
              <a:rPr lang="en-US" dirty="0" smtClean="0"/>
              <a:t> </a:t>
            </a:r>
            <a:r>
              <a:rPr lang="en-US" dirty="0"/>
              <a:t>de </a:t>
            </a:r>
            <a:r>
              <a:rPr lang="es-PR" dirty="0" smtClean="0"/>
              <a:t>las</a:t>
            </a:r>
            <a:r>
              <a:rPr lang="en-US" dirty="0" smtClean="0"/>
              <a:t> </a:t>
            </a:r>
            <a:r>
              <a:rPr lang="es-PR" dirty="0" smtClean="0"/>
              <a:t>autoridades</a:t>
            </a:r>
            <a:r>
              <a:rPr lang="en-US" dirty="0" smtClean="0"/>
              <a:t> </a:t>
            </a:r>
            <a:r>
              <a:rPr lang="es-PR" dirty="0" smtClean="0"/>
              <a:t>(</a:t>
            </a:r>
            <a:r>
              <a:rPr lang="es-PR" dirty="0"/>
              <a:t>Juan 7:45-52)</a:t>
            </a:r>
            <a:endParaRPr lang="es-PR" dirty="0" smtClean="0"/>
          </a:p>
        </p:txBody>
      </p:sp>
      <p:pic>
        <p:nvPicPr>
          <p:cNvPr id="3" name="Picture 2"/>
          <p:cNvPicPr>
            <a:picLocks noChangeAspect="1"/>
          </p:cNvPicPr>
          <p:nvPr/>
        </p:nvPicPr>
        <p:blipFill>
          <a:blip r:embed="rId4" cstate="email">
            <a:extLst>
              <a:ext uri="{28A0092B-C50C-407E-A947-70E740481C1C}">
                <a14:useLocalDpi xmlns:a14="http://schemas.microsoft.com/office/drawing/2010/main" xmlns=""/>
              </a:ext>
            </a:extLst>
          </a:blip>
          <a:stretch>
            <a:fillRect/>
          </a:stretch>
        </p:blipFill>
        <p:spPr>
          <a:xfrm>
            <a:off x="2593110" y="2119313"/>
            <a:ext cx="3960090" cy="4433887"/>
          </a:xfrm>
          <a:prstGeom prst="rect">
            <a:avLst/>
          </a:prstGeom>
        </p:spPr>
      </p:pic>
    </p:spTree>
  </p:cSld>
  <p:clrMapOvr>
    <a:overrideClrMapping bg1="lt1" tx1="dk1" bg2="lt2" tx2="dk2" accent1="accent1" accent2="accent2" accent3="accent3" accent4="accent4" accent5="accent5" accent6="accent6" hlink="hlink" folHlink="folHlink"/>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228600" y="2133600"/>
            <a:ext cx="8686800" cy="4114800"/>
          </a:xfrm>
        </p:spPr>
        <p:txBody>
          <a:bodyPr/>
          <a:lstStyle/>
          <a:p>
            <a:pPr marL="0" indent="0">
              <a:buNone/>
            </a:pPr>
            <a:r>
              <a:rPr lang="es-ES" dirty="0"/>
              <a:t>“Los alguaciles vinieron a los principales sacerdotes y a los fariseos; y éstos les dijeron: ¿Por qué no le habéis traído</a:t>
            </a:r>
            <a:r>
              <a:rPr lang="es-ES" dirty="0" smtClean="0"/>
              <a:t>? Los </a:t>
            </a:r>
            <a:r>
              <a:rPr lang="es-ES" dirty="0"/>
              <a:t>alguaciles respondieron: ¡Jamás hombre alguno ha hablado como este hombre</a:t>
            </a:r>
            <a:r>
              <a:rPr lang="es-ES" dirty="0" smtClean="0"/>
              <a:t>! Entonces </a:t>
            </a:r>
            <a:r>
              <a:rPr lang="es-ES" dirty="0"/>
              <a:t>los fariseos les respondieron: ¿También vosotros habéis sido engañados?¿Acaso ha creído en él alguno de los gobernantes, o de los fariseos</a:t>
            </a:r>
            <a:r>
              <a:rPr lang="es-ES" dirty="0" smtClean="0"/>
              <a:t>?...”</a:t>
            </a:r>
            <a:endParaRPr lang="es-ES"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2" name="Rectangle 2"/>
          <p:cNvSpPr>
            <a:spLocks noGrp="1" noChangeArrowheads="1"/>
          </p:cNvSpPr>
          <p:nvPr>
            <p:ph type="title"/>
          </p:nvPr>
        </p:nvSpPr>
        <p:spPr>
          <a:xfrm>
            <a:off x="1447799" y="304800"/>
            <a:ext cx="7696201" cy="1462087"/>
          </a:xfrm>
        </p:spPr>
        <p:txBody>
          <a:bodyPr/>
          <a:lstStyle/>
          <a:p>
            <a:pPr marL="742950" indent="-742950">
              <a:spcAft>
                <a:spcPts val="600"/>
              </a:spcAft>
              <a:buFont typeface="+mj-lt"/>
              <a:buAutoNum type="arabicPeriod" startAt="3"/>
            </a:pPr>
            <a:r>
              <a:rPr lang="es-PR" dirty="0" smtClean="0"/>
              <a:t>Oposición</a:t>
            </a:r>
            <a:r>
              <a:rPr lang="en-US" dirty="0" smtClean="0"/>
              <a:t> </a:t>
            </a:r>
            <a:r>
              <a:rPr lang="en-US" dirty="0"/>
              <a:t>de </a:t>
            </a:r>
            <a:r>
              <a:rPr lang="es-PR" dirty="0" smtClean="0"/>
              <a:t>las</a:t>
            </a:r>
            <a:r>
              <a:rPr lang="en-US" dirty="0" smtClean="0"/>
              <a:t> </a:t>
            </a:r>
            <a:r>
              <a:rPr lang="es-PR" dirty="0" smtClean="0"/>
              <a:t>autoridades</a:t>
            </a:r>
            <a:r>
              <a:rPr lang="en-US" dirty="0" smtClean="0"/>
              <a:t> </a:t>
            </a:r>
            <a:r>
              <a:rPr lang="es-PR" dirty="0" smtClean="0"/>
              <a:t>(</a:t>
            </a:r>
            <a:r>
              <a:rPr lang="es-PR" dirty="0"/>
              <a:t>Juan 7:45-52)</a:t>
            </a:r>
            <a:endParaRPr lang="es-PR" dirty="0" smtClean="0"/>
          </a:p>
        </p:txBody>
      </p:sp>
    </p:spTree>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228600" y="2133600"/>
            <a:ext cx="8686800" cy="4114800"/>
          </a:xfrm>
        </p:spPr>
        <p:txBody>
          <a:bodyPr/>
          <a:lstStyle/>
          <a:p>
            <a:pPr marL="0" indent="0">
              <a:buNone/>
            </a:pPr>
            <a:r>
              <a:rPr lang="es-ES" dirty="0" smtClean="0"/>
              <a:t>“...Mas esta </a:t>
            </a:r>
            <a:r>
              <a:rPr lang="es-ES" dirty="0"/>
              <a:t>gente que no sabe la ley, maldita es</a:t>
            </a:r>
            <a:r>
              <a:rPr lang="es-ES" dirty="0" smtClean="0"/>
              <a:t>. Les </a:t>
            </a:r>
            <a:r>
              <a:rPr lang="es-ES" dirty="0"/>
              <a:t>dijo Nicodemo, el que vino a él de noche, el cual era uno de ellos:¿Juzga acaso nuestra ley a un hombre si primero no le oye, y sabe lo que ha hecho</a:t>
            </a:r>
            <a:r>
              <a:rPr lang="es-ES" dirty="0" smtClean="0"/>
              <a:t>? Respondieron </a:t>
            </a:r>
            <a:r>
              <a:rPr lang="es-ES" dirty="0"/>
              <a:t>y le dijeron: ¿Eres tú también galileo? Escudriña y ve que de Galilea nunca se ha levantado profeta</a:t>
            </a:r>
            <a:r>
              <a:rPr lang="es-ES" dirty="0" smtClean="0"/>
              <a:t>.”</a:t>
            </a:r>
            <a:endParaRPr lang="es-ES"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Rectangle 2"/>
          <p:cNvSpPr>
            <a:spLocks noGrp="1" noChangeArrowheads="1"/>
          </p:cNvSpPr>
          <p:nvPr>
            <p:ph type="title"/>
          </p:nvPr>
        </p:nvSpPr>
        <p:spPr>
          <a:xfrm>
            <a:off x="1447799" y="304800"/>
            <a:ext cx="7696201" cy="1462087"/>
          </a:xfrm>
        </p:spPr>
        <p:txBody>
          <a:bodyPr/>
          <a:lstStyle/>
          <a:p>
            <a:pPr marL="742950" indent="-742950">
              <a:spcAft>
                <a:spcPts val="600"/>
              </a:spcAft>
              <a:buFont typeface="+mj-lt"/>
              <a:buAutoNum type="arabicPeriod" startAt="3"/>
            </a:pPr>
            <a:r>
              <a:rPr lang="es-PR" dirty="0" smtClean="0"/>
              <a:t>Oposición</a:t>
            </a:r>
            <a:r>
              <a:rPr lang="en-US" dirty="0" smtClean="0"/>
              <a:t> </a:t>
            </a:r>
            <a:r>
              <a:rPr lang="en-US" dirty="0"/>
              <a:t>de </a:t>
            </a:r>
            <a:r>
              <a:rPr lang="es-PR" dirty="0" smtClean="0"/>
              <a:t>las</a:t>
            </a:r>
            <a:r>
              <a:rPr lang="en-US" dirty="0" smtClean="0"/>
              <a:t> </a:t>
            </a:r>
            <a:r>
              <a:rPr lang="es-PR" dirty="0" smtClean="0"/>
              <a:t>autoridades</a:t>
            </a:r>
            <a:r>
              <a:rPr lang="en-US" dirty="0" smtClean="0"/>
              <a:t> </a:t>
            </a:r>
            <a:r>
              <a:rPr lang="es-PR" dirty="0" smtClean="0"/>
              <a:t>(</a:t>
            </a:r>
            <a:r>
              <a:rPr lang="es-PR" dirty="0"/>
              <a:t>Juan 7:45-52)</a:t>
            </a:r>
            <a:endParaRPr lang="es-PR" dirty="0" smtClean="0"/>
          </a:p>
        </p:txBody>
      </p:sp>
    </p:spTree>
    <p:extLst>
      <p:ext uri="{BB962C8B-B14F-4D97-AF65-F5344CB8AC3E}">
        <p14:creationId xmlns:p14="http://schemas.microsoft.com/office/powerpoint/2010/main" xmlns="" val="3409423879"/>
      </p:ext>
    </p:extLst>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76199" y="1905000"/>
            <a:ext cx="8870951" cy="4114800"/>
          </a:xfrm>
        </p:spPr>
        <p:txBody>
          <a:bodyPr/>
          <a:lstStyle/>
          <a:p>
            <a:r>
              <a:rPr lang="es-ES" i="1" dirty="0" smtClean="0"/>
              <a:t>Todos tenemos que enfrentar a </a:t>
            </a:r>
            <a:r>
              <a:rPr lang="es-ES" i="1" dirty="0" err="1" smtClean="0"/>
              <a:t>Jes</a:t>
            </a:r>
            <a:r>
              <a:rPr lang="en-US" i="1" dirty="0" err="1" smtClean="0"/>
              <a:t>ús</a:t>
            </a:r>
            <a:r>
              <a:rPr lang="en-US" i="1" dirty="0" smtClean="0"/>
              <a:t>:</a:t>
            </a:r>
            <a:endParaRPr lang="es-ES" i="1" dirty="0" smtClean="0"/>
          </a:p>
          <a:p>
            <a:pPr lvl="1"/>
            <a:r>
              <a:rPr lang="es-ES" dirty="0" smtClean="0"/>
              <a:t>Los aguaciles no le pudieron acusar, y arriesgaron su vida.</a:t>
            </a:r>
          </a:p>
          <a:p>
            <a:pPr lvl="1"/>
            <a:r>
              <a:rPr lang="es-ES" dirty="0" smtClean="0"/>
              <a:t>Igual Nicodemo</a:t>
            </a:r>
          </a:p>
          <a:p>
            <a:pPr lvl="1"/>
            <a:r>
              <a:rPr lang="es-ES" dirty="0" smtClean="0"/>
              <a:t>Los principales y los fariseos (con excepción de Nicodemo) le dieron la espalda.</a:t>
            </a:r>
            <a:endParaRPr lang="es-ES"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23</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0" name="Rectangle 2"/>
          <p:cNvSpPr>
            <a:spLocks noGrp="1" noChangeArrowheads="1"/>
          </p:cNvSpPr>
          <p:nvPr>
            <p:ph type="title"/>
          </p:nvPr>
        </p:nvSpPr>
        <p:spPr>
          <a:xfrm>
            <a:off x="1447799" y="304800"/>
            <a:ext cx="7696201" cy="1462087"/>
          </a:xfrm>
        </p:spPr>
        <p:txBody>
          <a:bodyPr/>
          <a:lstStyle/>
          <a:p>
            <a:pPr marL="742950" indent="-742950">
              <a:spcAft>
                <a:spcPts val="600"/>
              </a:spcAft>
              <a:buFont typeface="+mj-lt"/>
              <a:buAutoNum type="arabicPeriod" startAt="3"/>
            </a:pPr>
            <a:r>
              <a:rPr lang="es-PR" dirty="0" smtClean="0"/>
              <a:t>Oposición</a:t>
            </a:r>
            <a:r>
              <a:rPr lang="en-US" dirty="0" smtClean="0"/>
              <a:t> </a:t>
            </a:r>
            <a:r>
              <a:rPr lang="en-US" dirty="0"/>
              <a:t>de </a:t>
            </a:r>
            <a:r>
              <a:rPr lang="es-PR" dirty="0" smtClean="0"/>
              <a:t>las</a:t>
            </a:r>
            <a:r>
              <a:rPr lang="en-US" dirty="0" smtClean="0"/>
              <a:t> </a:t>
            </a:r>
            <a:r>
              <a:rPr lang="es-PR" dirty="0" smtClean="0"/>
              <a:t>autoridades</a:t>
            </a:r>
            <a:r>
              <a:rPr lang="en-US" dirty="0" smtClean="0"/>
              <a:t> </a:t>
            </a:r>
            <a:r>
              <a:rPr lang="es-PR" dirty="0" smtClean="0"/>
              <a:t>(</a:t>
            </a:r>
            <a:r>
              <a:rPr lang="es-PR" dirty="0"/>
              <a:t>Juan 7:45-52)</a:t>
            </a:r>
            <a:endParaRPr lang="es-PR" dirty="0" smtClean="0"/>
          </a:p>
        </p:txBody>
      </p:sp>
    </p:spTree>
    <p:extLst>
      <p:ext uri="{BB962C8B-B14F-4D97-AF65-F5344CB8AC3E}">
        <p14:creationId xmlns:p14="http://schemas.microsoft.com/office/powerpoint/2010/main" xmlns="" val="2662902719"/>
      </p:ext>
    </p:extLst>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Aplicaciones</a:t>
            </a:r>
            <a:endParaRPr lang="es-PR" dirty="0"/>
          </a:p>
        </p:txBody>
      </p:sp>
      <p:sp>
        <p:nvSpPr>
          <p:cNvPr id="3" name="Content Placeholder 2"/>
          <p:cNvSpPr>
            <a:spLocks noGrp="1"/>
          </p:cNvSpPr>
          <p:nvPr>
            <p:ph idx="1"/>
          </p:nvPr>
        </p:nvSpPr>
        <p:spPr>
          <a:xfrm>
            <a:off x="457200" y="2133600"/>
            <a:ext cx="8305800" cy="4114800"/>
          </a:xfrm>
        </p:spPr>
        <p:txBody>
          <a:bodyPr/>
          <a:lstStyle/>
          <a:p>
            <a:pPr>
              <a:spcAft>
                <a:spcPts val="600"/>
              </a:spcAft>
            </a:pPr>
            <a:r>
              <a:rPr lang="en-US" sz="3600" dirty="0" err="1" smtClean="0"/>
              <a:t>Obras</a:t>
            </a:r>
            <a:r>
              <a:rPr lang="en-US" sz="3600" dirty="0" smtClean="0"/>
              <a:t> </a:t>
            </a:r>
            <a:r>
              <a:rPr lang="en-US" sz="3600" dirty="0" err="1" smtClean="0"/>
              <a:t>irrefutables</a:t>
            </a:r>
            <a:r>
              <a:rPr lang="es-PR" sz="3600" dirty="0" smtClean="0"/>
              <a:t>. Nuestra vida debe ser de tal manera que las críticas que nos puede hacer la gente sean acalladas cuando puedan ver la clase de vida que tenemos.</a:t>
            </a:r>
          </a:p>
        </p:txBody>
      </p:sp>
      <p:sp>
        <p:nvSpPr>
          <p:cNvPr id="4" name="Slide Number Placeholder 3"/>
          <p:cNvSpPr>
            <a:spLocks noGrp="1"/>
          </p:cNvSpPr>
          <p:nvPr>
            <p:ph type="sldNum" sz="quarter" idx="12"/>
          </p:nvPr>
        </p:nvSpPr>
        <p:spPr/>
        <p:txBody>
          <a:bodyPr/>
          <a:lstStyle/>
          <a:p>
            <a:fld id="{921E7F7E-33AA-4283-8B9E-027FB821B55F}" type="slidenum">
              <a:rPr lang="en-US" smtClean="0"/>
              <a:pPr/>
              <a:t>24</a:t>
            </a:fld>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Aplicaciones</a:t>
            </a:r>
            <a:endParaRPr lang="es-PR" dirty="0"/>
          </a:p>
        </p:txBody>
      </p:sp>
      <p:sp>
        <p:nvSpPr>
          <p:cNvPr id="3" name="Content Placeholder 2"/>
          <p:cNvSpPr>
            <a:spLocks noGrp="1"/>
          </p:cNvSpPr>
          <p:nvPr>
            <p:ph idx="1"/>
          </p:nvPr>
        </p:nvSpPr>
        <p:spPr>
          <a:xfrm>
            <a:off x="457200" y="2133600"/>
            <a:ext cx="8305800" cy="4114800"/>
          </a:xfrm>
        </p:spPr>
        <p:txBody>
          <a:bodyPr/>
          <a:lstStyle/>
          <a:p>
            <a:pPr>
              <a:spcAft>
                <a:spcPts val="600"/>
              </a:spcAft>
            </a:pPr>
            <a:r>
              <a:rPr lang="en-US" sz="3600" dirty="0" err="1" smtClean="0"/>
              <a:t>Pese</a:t>
            </a:r>
            <a:r>
              <a:rPr lang="en-US" sz="3600" dirty="0" smtClean="0"/>
              <a:t> a </a:t>
            </a:r>
            <a:r>
              <a:rPr lang="en-US" sz="3600" dirty="0" err="1" smtClean="0"/>
              <a:t>todo</a:t>
            </a:r>
            <a:r>
              <a:rPr lang="en-US" sz="3600" dirty="0" smtClean="0"/>
              <a:t>, se </a:t>
            </a:r>
            <a:r>
              <a:rPr lang="en-US" sz="3600" dirty="0" err="1" smtClean="0"/>
              <a:t>debe</a:t>
            </a:r>
            <a:r>
              <a:rPr lang="en-US" sz="3600" dirty="0" smtClean="0"/>
              <a:t> </a:t>
            </a:r>
            <a:r>
              <a:rPr lang="en-US" sz="3600" dirty="0" err="1" smtClean="0"/>
              <a:t>seguir</a:t>
            </a:r>
            <a:r>
              <a:rPr lang="es-PR" sz="3600" dirty="0" smtClean="0"/>
              <a:t>. Debemos seguir las pisadas del Maestro, que no rehuyó la confrontación abierta y respetuosa, y presentó “defensa con mansedumbre”, pero firmeza al mismo tiempo. La oposición es una señal de que estamos marchando.</a:t>
            </a:r>
          </a:p>
        </p:txBody>
      </p:sp>
      <p:sp>
        <p:nvSpPr>
          <p:cNvPr id="4" name="Slide Number Placeholder 3"/>
          <p:cNvSpPr>
            <a:spLocks noGrp="1"/>
          </p:cNvSpPr>
          <p:nvPr>
            <p:ph type="sldNum" sz="quarter" idx="12"/>
          </p:nvPr>
        </p:nvSpPr>
        <p:spPr/>
        <p:txBody>
          <a:bodyPr/>
          <a:lstStyle/>
          <a:p>
            <a:fld id="{921E7F7E-33AA-4283-8B9E-027FB821B55F}" type="slidenum">
              <a:rPr lang="en-US" smtClean="0"/>
              <a:pPr/>
              <a:t>25</a:t>
            </a:fld>
            <a:endParaRPr lang="en-US"/>
          </a:p>
        </p:txBody>
      </p:sp>
    </p:spTree>
    <p:extLst>
      <p:ext uri="{BB962C8B-B14F-4D97-AF65-F5344CB8AC3E}">
        <p14:creationId xmlns:p14="http://schemas.microsoft.com/office/powerpoint/2010/main" xmlns="" val="368346826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Aplicaciones</a:t>
            </a:r>
            <a:endParaRPr lang="es-PR" dirty="0"/>
          </a:p>
        </p:txBody>
      </p:sp>
      <p:sp>
        <p:nvSpPr>
          <p:cNvPr id="3" name="Content Placeholder 2"/>
          <p:cNvSpPr>
            <a:spLocks noGrp="1"/>
          </p:cNvSpPr>
          <p:nvPr>
            <p:ph idx="1"/>
          </p:nvPr>
        </p:nvSpPr>
        <p:spPr>
          <a:xfrm>
            <a:off x="457200" y="2133600"/>
            <a:ext cx="8305800" cy="4114800"/>
          </a:xfrm>
        </p:spPr>
        <p:txBody>
          <a:bodyPr/>
          <a:lstStyle/>
          <a:p>
            <a:pPr>
              <a:spcAft>
                <a:spcPts val="600"/>
              </a:spcAft>
            </a:pPr>
            <a:r>
              <a:rPr lang="en-US" sz="3600" dirty="0" smtClean="0"/>
              <a:t>Dios </a:t>
            </a:r>
            <a:r>
              <a:rPr lang="en-US" sz="3600" dirty="0" err="1" smtClean="0"/>
              <a:t>tiene</a:t>
            </a:r>
            <a:r>
              <a:rPr lang="en-US" sz="3600" dirty="0" smtClean="0"/>
              <a:t> </a:t>
            </a:r>
            <a:r>
              <a:rPr lang="en-US" sz="3600" dirty="0" err="1" smtClean="0"/>
              <a:t>su</a:t>
            </a:r>
            <a:r>
              <a:rPr lang="en-US" sz="3600" dirty="0" smtClean="0"/>
              <a:t> </a:t>
            </a:r>
            <a:r>
              <a:rPr lang="en-US" sz="3600" dirty="0" err="1" smtClean="0"/>
              <a:t>tiempo</a:t>
            </a:r>
            <a:r>
              <a:rPr lang="es-PR" sz="3600" dirty="0" smtClean="0"/>
              <a:t>. Podemos intentar que las cosas se hagan a nuestro ritmo, pero no conseguiremos nada de esto. Tenemos </a:t>
            </a:r>
            <a:r>
              <a:rPr lang="es-PR" sz="3600" dirty="0"/>
              <a:t>q</a:t>
            </a:r>
            <a:r>
              <a:rPr lang="es-PR" sz="3600" dirty="0" smtClean="0"/>
              <a:t>ue reconocer que Dios actúa cuando y como Él quiere, no le podemos imponer nuestras condiciones.</a:t>
            </a:r>
          </a:p>
        </p:txBody>
      </p:sp>
      <p:sp>
        <p:nvSpPr>
          <p:cNvPr id="4" name="Slide Number Placeholder 3"/>
          <p:cNvSpPr>
            <a:spLocks noGrp="1"/>
          </p:cNvSpPr>
          <p:nvPr>
            <p:ph type="sldNum" sz="quarter" idx="12"/>
          </p:nvPr>
        </p:nvSpPr>
        <p:spPr/>
        <p:txBody>
          <a:bodyPr/>
          <a:lstStyle/>
          <a:p>
            <a:fld id="{921E7F7E-33AA-4283-8B9E-027FB821B55F}" type="slidenum">
              <a:rPr lang="en-US" smtClean="0"/>
              <a:pPr/>
              <a:t>26</a:t>
            </a:fld>
            <a:endParaRPr lang="en-US"/>
          </a:p>
        </p:txBody>
      </p:sp>
    </p:spTree>
    <p:extLst>
      <p:ext uri="{BB962C8B-B14F-4D97-AF65-F5344CB8AC3E}">
        <p14:creationId xmlns:p14="http://schemas.microsoft.com/office/powerpoint/2010/main" xmlns="" val="206254423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27</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smtClean="0"/>
              <a:t>Bibliografía</a:t>
            </a:r>
          </a:p>
        </p:txBody>
      </p:sp>
      <p:sp>
        <p:nvSpPr>
          <p:cNvPr id="260099" name="Rectangle 3"/>
          <p:cNvSpPr>
            <a:spLocks noGrp="1" noChangeArrowheads="1"/>
          </p:cNvSpPr>
          <p:nvPr>
            <p:ph type="body" idx="4294967295"/>
          </p:nvPr>
        </p:nvSpPr>
        <p:spPr>
          <a:xfrm>
            <a:off x="152400" y="2057400"/>
            <a:ext cx="8534400" cy="4459287"/>
          </a:xfrm>
        </p:spPr>
        <p:txBody>
          <a:bodyPr/>
          <a:lstStyle/>
          <a:p>
            <a:pPr marL="342900" lvl="1" indent="-342900">
              <a:lnSpc>
                <a:spcPct val="80000"/>
              </a:lnSpc>
              <a:spcAft>
                <a:spcPts val="600"/>
              </a:spcAft>
              <a:buClr>
                <a:schemeClr val="folHlink"/>
              </a:buClr>
              <a:buSzPct val="60000"/>
              <a:buNone/>
            </a:pPr>
            <a:r>
              <a:rPr lang="es-ES" sz="1400" dirty="0" err="1"/>
              <a:t>Bartley</a:t>
            </a:r>
            <a:r>
              <a:rPr lang="es-ES" sz="1400" dirty="0"/>
              <a:t>, James et al. Comentario </a:t>
            </a:r>
            <a:r>
              <a:rPr lang="es-ES" sz="1400" dirty="0" err="1"/>
              <a:t>bı́blico</a:t>
            </a:r>
            <a:r>
              <a:rPr lang="es-ES" sz="1400" dirty="0"/>
              <a:t> mundo hispano: Juan. 1. ed. El Paso, TX: Editorial Mundo Hispano, </a:t>
            </a:r>
            <a:r>
              <a:rPr lang="es-ES" sz="1400" dirty="0" smtClean="0"/>
              <a:t>2004</a:t>
            </a:r>
            <a:r>
              <a:rPr lang="es-ES" sz="1400" dirty="0"/>
              <a:t>.</a:t>
            </a:r>
          </a:p>
          <a:p>
            <a:pPr marL="342900" lvl="1" indent="-342900">
              <a:lnSpc>
                <a:spcPct val="80000"/>
              </a:lnSpc>
              <a:spcAft>
                <a:spcPts val="600"/>
              </a:spcAft>
              <a:buClr>
                <a:schemeClr val="folHlink"/>
              </a:buClr>
              <a:buSzPct val="60000"/>
              <a:buNone/>
            </a:pPr>
            <a:r>
              <a:rPr lang="es-ES" sz="1400" dirty="0" smtClean="0"/>
              <a:t>Carson</a:t>
            </a:r>
            <a:r>
              <a:rPr lang="es-ES" sz="1400" dirty="0"/>
              <a:t>, D.A. et al. Nuevo comentario </a:t>
            </a:r>
            <a:r>
              <a:rPr lang="es-ES" sz="1400" dirty="0" err="1"/>
              <a:t>Bı́blico</a:t>
            </a:r>
            <a:r>
              <a:rPr lang="es-ES" sz="1400" dirty="0"/>
              <a:t>: Siglo veintiuno. </a:t>
            </a:r>
            <a:r>
              <a:rPr lang="es-ES" sz="1400" dirty="0" err="1"/>
              <a:t>electronic</a:t>
            </a:r>
            <a:r>
              <a:rPr lang="es-ES" sz="1400" dirty="0"/>
              <a:t> ed. Miami: Sociedades </a:t>
            </a:r>
            <a:r>
              <a:rPr lang="es-ES" sz="1400" dirty="0" err="1"/>
              <a:t>Bı́blicas</a:t>
            </a:r>
            <a:r>
              <a:rPr lang="es-ES" sz="1400" dirty="0"/>
              <a:t> Unidas, 2000</a:t>
            </a:r>
            <a:r>
              <a:rPr lang="es-ES" sz="1400" dirty="0" smtClean="0"/>
              <a:t>.</a:t>
            </a:r>
            <a:endParaRPr lang="es-ES" sz="1400" dirty="0"/>
          </a:p>
          <a:p>
            <a:pPr>
              <a:lnSpc>
                <a:spcPct val="80000"/>
              </a:lnSpc>
              <a:spcAft>
                <a:spcPts val="600"/>
              </a:spcAft>
              <a:buNone/>
            </a:pPr>
            <a:r>
              <a:rPr lang="es-ES" sz="1400" dirty="0" smtClean="0"/>
              <a:t>Douglas, J.D. </a:t>
            </a:r>
            <a:r>
              <a:rPr lang="es-ES" sz="1400" i="1" dirty="0" smtClean="0"/>
              <a:t>Nuevo Diccionario </a:t>
            </a:r>
            <a:r>
              <a:rPr lang="es-ES" sz="1400" i="1" dirty="0" err="1" smtClean="0"/>
              <a:t>Biblico</a:t>
            </a:r>
            <a:r>
              <a:rPr lang="es-ES" sz="1400" i="1" dirty="0" smtClean="0"/>
              <a:t> : Primera </a:t>
            </a:r>
            <a:r>
              <a:rPr lang="es-ES" sz="1400" i="1" dirty="0" err="1" smtClean="0"/>
              <a:t>Edicion</a:t>
            </a:r>
            <a:r>
              <a:rPr lang="es-ES" sz="1400" dirty="0" smtClean="0"/>
              <a:t>. Miami: Sociedades </a:t>
            </a:r>
            <a:r>
              <a:rPr lang="es-ES" sz="1400" dirty="0" err="1" smtClean="0"/>
              <a:t>Bı́blicas</a:t>
            </a:r>
            <a:r>
              <a:rPr lang="es-ES" sz="1400" dirty="0" smtClean="0"/>
              <a:t> Unidas, 2000.</a:t>
            </a:r>
          </a:p>
          <a:p>
            <a:pPr marL="342900" lvl="1" indent="-342900">
              <a:lnSpc>
                <a:spcPct val="80000"/>
              </a:lnSpc>
              <a:spcAft>
                <a:spcPts val="600"/>
              </a:spcAft>
              <a:buClr>
                <a:schemeClr val="folHlink"/>
              </a:buClr>
              <a:buSzPct val="60000"/>
              <a:buNone/>
            </a:pPr>
            <a:r>
              <a:rPr lang="es-ES" sz="1400" dirty="0" err="1"/>
              <a:t>Hendriksen</a:t>
            </a:r>
            <a:r>
              <a:rPr lang="es-ES" sz="1400" dirty="0"/>
              <a:t>, William. Comentario al Nuevo Testamento: El Evangelio </a:t>
            </a:r>
            <a:r>
              <a:rPr lang="es-ES" sz="1400" dirty="0" err="1"/>
              <a:t>según</a:t>
            </a:r>
            <a:r>
              <a:rPr lang="es-ES" sz="1400" dirty="0"/>
              <a:t> San Juan. Grand Rapids, MI: Libros </a:t>
            </a:r>
            <a:r>
              <a:rPr lang="es-ES" sz="1400" dirty="0" err="1"/>
              <a:t>Desafío</a:t>
            </a:r>
            <a:r>
              <a:rPr lang="es-ES" sz="1400" dirty="0"/>
              <a:t>, 1981.</a:t>
            </a:r>
          </a:p>
          <a:p>
            <a:pPr>
              <a:lnSpc>
                <a:spcPct val="80000"/>
              </a:lnSpc>
              <a:spcAft>
                <a:spcPts val="600"/>
              </a:spcAft>
              <a:buNone/>
            </a:pPr>
            <a:r>
              <a:rPr lang="es-ES" sz="1400" dirty="0" err="1" smtClean="0"/>
              <a:t>Lockward</a:t>
            </a:r>
            <a:r>
              <a:rPr lang="es-ES" sz="1400" dirty="0" smtClean="0"/>
              <a:t>, Alfonso. </a:t>
            </a:r>
            <a:r>
              <a:rPr lang="es-ES" sz="1400" i="1" dirty="0" smtClean="0"/>
              <a:t>Nuevo Diccionario De La Biblia.</a:t>
            </a:r>
            <a:r>
              <a:rPr lang="es-ES" sz="1400" dirty="0" smtClean="0"/>
              <a:t> Miami: Editorial </a:t>
            </a:r>
            <a:r>
              <a:rPr lang="es-ES" sz="1400" dirty="0" err="1" smtClean="0"/>
              <a:t>Unilit</a:t>
            </a:r>
            <a:r>
              <a:rPr lang="es-ES" sz="1400" dirty="0" smtClean="0"/>
              <a:t>, 2003.</a:t>
            </a:r>
          </a:p>
          <a:p>
            <a:pPr>
              <a:lnSpc>
                <a:spcPct val="80000"/>
              </a:lnSpc>
              <a:spcAft>
                <a:spcPts val="600"/>
              </a:spcAft>
              <a:buNone/>
            </a:pPr>
            <a:r>
              <a:rPr lang="es-ES" sz="1400" dirty="0" smtClean="0"/>
              <a:t>Nelson, </a:t>
            </a:r>
            <a:r>
              <a:rPr lang="es-ES" sz="1400" dirty="0" err="1" smtClean="0"/>
              <a:t>Wilton</a:t>
            </a:r>
            <a:r>
              <a:rPr lang="es-ES" sz="1400" dirty="0" smtClean="0"/>
              <a:t> M. y Juan Rojas Mayo, </a:t>
            </a:r>
            <a:r>
              <a:rPr lang="es-ES" sz="1400" i="1" dirty="0" smtClean="0"/>
              <a:t>Nelson Nuevo Diccionario Ilustrado De La Biblia</a:t>
            </a:r>
            <a:r>
              <a:rPr lang="es-ES" sz="1400" dirty="0" smtClean="0"/>
              <a:t>, </a:t>
            </a:r>
            <a:r>
              <a:rPr lang="es-ES" sz="1400" dirty="0" err="1" smtClean="0"/>
              <a:t>electronic</a:t>
            </a:r>
            <a:r>
              <a:rPr lang="es-ES" sz="1400" dirty="0" smtClean="0"/>
              <a:t> ed. Nashville: Editorial Caribe, 2000, c1998.</a:t>
            </a:r>
          </a:p>
          <a:p>
            <a:pPr>
              <a:lnSpc>
                <a:spcPct val="80000"/>
              </a:lnSpc>
              <a:spcAft>
                <a:spcPts val="600"/>
              </a:spcAft>
              <a:buNone/>
            </a:pPr>
            <a:r>
              <a:rPr lang="es-ES" sz="1400" dirty="0" err="1" smtClean="0"/>
              <a:t>Palau</a:t>
            </a:r>
            <a:r>
              <a:rPr lang="es-ES" sz="1400" dirty="0"/>
              <a:t>, Luis. </a:t>
            </a:r>
            <a:r>
              <a:rPr lang="es-ES" sz="1400" i="1" dirty="0"/>
              <a:t>Comentario </a:t>
            </a:r>
            <a:r>
              <a:rPr lang="es-ES" sz="1400" i="1" dirty="0" err="1"/>
              <a:t>bı́blico</a:t>
            </a:r>
            <a:r>
              <a:rPr lang="es-ES" sz="1400" i="1" dirty="0"/>
              <a:t> del continente nuevo: San Juan I.</a:t>
            </a:r>
            <a:r>
              <a:rPr lang="es-ES" sz="1400" dirty="0"/>
              <a:t> Miami, FL: Editorial </a:t>
            </a:r>
            <a:r>
              <a:rPr lang="es-ES" sz="1400" dirty="0" err="1"/>
              <a:t>Unilit</a:t>
            </a:r>
            <a:r>
              <a:rPr lang="es-ES" sz="1400" dirty="0"/>
              <a:t>, </a:t>
            </a:r>
            <a:r>
              <a:rPr lang="es-ES" sz="1400" dirty="0" smtClean="0"/>
              <a:t>1991</a:t>
            </a:r>
            <a:r>
              <a:rPr lang="es-ES" sz="1400" dirty="0"/>
              <a:t>.</a:t>
            </a:r>
          </a:p>
          <a:p>
            <a:pPr marL="342900" lvl="1" indent="-342900">
              <a:lnSpc>
                <a:spcPct val="80000"/>
              </a:lnSpc>
              <a:spcAft>
                <a:spcPts val="600"/>
              </a:spcAft>
              <a:buClr>
                <a:schemeClr val="folHlink"/>
              </a:buClr>
              <a:buSzPct val="60000"/>
              <a:buNone/>
            </a:pPr>
            <a:r>
              <a:rPr lang="es-ES" sz="1400" dirty="0" err="1"/>
              <a:t>Platt</a:t>
            </a:r>
            <a:r>
              <a:rPr lang="es-ES" sz="1400" dirty="0"/>
              <a:t>, Alberto T. Estudios </a:t>
            </a:r>
            <a:r>
              <a:rPr lang="es-ES" sz="1400" dirty="0" err="1"/>
              <a:t>Bı́blicos</a:t>
            </a:r>
            <a:r>
              <a:rPr lang="es-ES" sz="1400" dirty="0"/>
              <a:t> ELA: Para que </a:t>
            </a:r>
            <a:r>
              <a:rPr lang="es-ES" sz="1400" dirty="0" err="1"/>
              <a:t>creáis</a:t>
            </a:r>
            <a:r>
              <a:rPr lang="es-ES" sz="1400" dirty="0"/>
              <a:t> (Juan). Puebla, Pue., </a:t>
            </a:r>
            <a:r>
              <a:rPr lang="es-ES" sz="1400" dirty="0" err="1"/>
              <a:t>México</a:t>
            </a:r>
            <a:r>
              <a:rPr lang="es-ES" sz="1400" dirty="0"/>
              <a:t>: Ediciones Las </a:t>
            </a:r>
            <a:r>
              <a:rPr lang="es-ES" sz="1400" dirty="0" err="1"/>
              <a:t>Américas</a:t>
            </a:r>
            <a:r>
              <a:rPr lang="es-ES" sz="1400" dirty="0"/>
              <a:t>, A. C., 1995.</a:t>
            </a:r>
          </a:p>
          <a:p>
            <a:pPr>
              <a:lnSpc>
                <a:spcPct val="80000"/>
              </a:lnSpc>
              <a:spcAft>
                <a:spcPts val="600"/>
              </a:spcAft>
              <a:buNone/>
            </a:pPr>
            <a:r>
              <a:rPr lang="es-PR" sz="1400" dirty="0" err="1" smtClean="0"/>
              <a:t>Stanton</a:t>
            </a:r>
            <a:r>
              <a:rPr lang="es-PR" sz="1400" dirty="0"/>
              <a:t>, Ted O., et al, eds. </a:t>
            </a:r>
            <a:r>
              <a:rPr lang="es-PR" sz="1400" i="1" dirty="0"/>
              <a:t>El Expositor Bíblico: La Biblia, Libro por Libro</a:t>
            </a:r>
            <a:r>
              <a:rPr lang="es-PR" sz="1400" dirty="0"/>
              <a:t>, Maestros de jóvenes y Adultos, Volumen 7. 3ra Ed. El Paso, Texas: Casa Bautista de Publicaciones, 2001, c1997. </a:t>
            </a:r>
            <a:r>
              <a:rPr lang="es-PR" sz="1400" dirty="0" smtClean="0"/>
              <a:t>161-167.</a:t>
            </a:r>
            <a:endParaRPr lang="es-PR" sz="1400" dirty="0"/>
          </a:p>
          <a:p>
            <a:pPr>
              <a:lnSpc>
                <a:spcPct val="80000"/>
              </a:lnSpc>
              <a:spcAft>
                <a:spcPts val="600"/>
              </a:spcAft>
              <a:buNone/>
            </a:pPr>
            <a:r>
              <a:rPr lang="en-US" sz="1400" dirty="0" smtClean="0"/>
              <a:t>Vine, W.E. </a:t>
            </a:r>
            <a:r>
              <a:rPr lang="en-US" sz="1400" i="1" dirty="0" smtClean="0"/>
              <a:t>Vine </a:t>
            </a:r>
            <a:r>
              <a:rPr lang="en-US" sz="1400" i="1" dirty="0" err="1" smtClean="0"/>
              <a:t>Diccionario</a:t>
            </a:r>
            <a:r>
              <a:rPr lang="en-US" sz="1400" i="1" dirty="0" smtClean="0"/>
              <a:t> </a:t>
            </a:r>
            <a:r>
              <a:rPr lang="en-US" sz="1400" i="1" dirty="0" err="1" smtClean="0"/>
              <a:t>Expositivo</a:t>
            </a:r>
            <a:r>
              <a:rPr lang="en-US" sz="1400" i="1" dirty="0" smtClean="0"/>
              <a:t> De </a:t>
            </a:r>
            <a:r>
              <a:rPr lang="en-US" sz="1400" i="1" dirty="0" err="1" smtClean="0"/>
              <a:t>Palabras</a:t>
            </a:r>
            <a:r>
              <a:rPr lang="en-US" sz="1400" i="1" dirty="0" smtClean="0"/>
              <a:t> Del </a:t>
            </a:r>
            <a:r>
              <a:rPr lang="en-US" sz="1400" i="1" dirty="0" err="1" smtClean="0"/>
              <a:t>Antiguo</a:t>
            </a:r>
            <a:r>
              <a:rPr lang="en-US" sz="1400" i="1" dirty="0" smtClean="0"/>
              <a:t> Y Del Nuevo </a:t>
            </a:r>
            <a:r>
              <a:rPr lang="en-US" sz="1400" i="1" dirty="0" err="1" smtClean="0"/>
              <a:t>Testamento</a:t>
            </a:r>
            <a:r>
              <a:rPr lang="en-US" sz="1400" i="1" dirty="0" smtClean="0"/>
              <a:t> </a:t>
            </a:r>
            <a:r>
              <a:rPr lang="en-US" sz="1400" i="1" dirty="0" err="1" smtClean="0"/>
              <a:t>Exhaustivo</a:t>
            </a:r>
            <a:r>
              <a:rPr lang="en-US" sz="1400" dirty="0" smtClean="0"/>
              <a:t>, electronic ed. Nashville: Editorial </a:t>
            </a:r>
            <a:r>
              <a:rPr lang="en-US" sz="1400" dirty="0" err="1" smtClean="0"/>
              <a:t>Caribe</a:t>
            </a:r>
            <a:r>
              <a:rPr lang="en-US" sz="1400" dirty="0" smtClean="0"/>
              <a:t>, 2000, c1999.</a:t>
            </a:r>
          </a:p>
          <a:p>
            <a:pPr>
              <a:lnSpc>
                <a:spcPct val="80000"/>
              </a:lnSpc>
              <a:spcAft>
                <a:spcPts val="600"/>
              </a:spcAft>
              <a:buNone/>
            </a:pPr>
            <a:r>
              <a:rPr lang="es-ES" sz="1400" dirty="0" smtClean="0">
                <a:latin typeface="+mj-lt"/>
                <a:hlinkClick r:id="rId3"/>
              </a:rPr>
              <a:t>http://www.dsmedia.org/resources/illustrations/sweet-publishing/</a:t>
            </a:r>
            <a:r>
              <a:rPr lang="es-ES" sz="1400" dirty="0" smtClean="0">
                <a:latin typeface="+mj-lt"/>
              </a:rPr>
              <a:t>  (imágenes).</a:t>
            </a:r>
          </a:p>
          <a:p>
            <a:pPr>
              <a:lnSpc>
                <a:spcPct val="80000"/>
              </a:lnSpc>
              <a:spcAft>
                <a:spcPts val="600"/>
              </a:spcAft>
              <a:buNone/>
            </a:pPr>
            <a:r>
              <a:rPr lang="en-US" sz="1400" dirty="0" smtClean="0">
                <a:hlinkClick r:id="rId4"/>
              </a:rPr>
              <a:t>http://st-takla.org/Gallery/Bible/Illustrations/Bible-Slides/OT/Hosea.html</a:t>
            </a:r>
            <a:endParaRPr lang="en-US" sz="1400" dirty="0" smtClean="0"/>
          </a:p>
          <a:p>
            <a:pPr>
              <a:lnSpc>
                <a:spcPct val="80000"/>
              </a:lnSpc>
              <a:spcAft>
                <a:spcPts val="600"/>
              </a:spcAft>
              <a:buNone/>
            </a:pPr>
            <a:endParaRPr lang="en-US" sz="1400" dirty="0" smtClean="0"/>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27</a:t>
            </a:fld>
            <a:endParaRPr lang="en-US" sz="1400">
              <a:solidFill>
                <a:srgbClr val="000000"/>
              </a:solidFill>
            </a:endParaRPr>
          </a:p>
        </p:txBody>
      </p:sp>
    </p:spTree>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email">
            <a:extLst>
              <a:ext uri="{28A0092B-C50C-407E-A947-70E740481C1C}">
                <a14:useLocalDpi xmlns:a14="http://schemas.microsoft.com/office/drawing/2010/main" xmlns=""/>
              </a:ext>
            </a:extLst>
          </a:blip>
          <a:srcRect/>
          <a:stretch/>
        </p:blipFill>
        <p:spPr>
          <a:xfrm>
            <a:off x="0" y="0"/>
            <a:ext cx="9144000" cy="6858000"/>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pPr/>
              <a:t>28</a:t>
            </a:fld>
            <a:endParaRPr lang="en-US"/>
          </a:p>
        </p:txBody>
      </p:sp>
      <p:sp>
        <p:nvSpPr>
          <p:cNvPr id="238595" name="Rectangle 3"/>
          <p:cNvSpPr>
            <a:spLocks noGrp="1" noChangeArrowheads="1"/>
          </p:cNvSpPr>
          <p:nvPr>
            <p:ph type="title" idx="4294967295"/>
          </p:nvPr>
        </p:nvSpPr>
        <p:spPr>
          <a:xfrm>
            <a:off x="685800" y="457200"/>
            <a:ext cx="7772400" cy="914400"/>
          </a:xfrm>
          <a:solidFill>
            <a:schemeClr val="bg1">
              <a:lumMod val="95000"/>
              <a:lumOff val="5000"/>
              <a:alpha val="45000"/>
            </a:schemeClr>
          </a:solidFill>
          <a:ln/>
        </p:spPr>
        <p:txBody>
          <a:bodyPr anchor="ctr"/>
          <a:lstStyle/>
          <a:p>
            <a:pPr algn="ctr"/>
            <a:r>
              <a:rPr lang="es-PR" dirty="0"/>
              <a:t>Próximo </a:t>
            </a:r>
            <a:r>
              <a:rPr lang="es-PR" dirty="0" smtClean="0"/>
              <a:t>Estudio (Libro 7)</a:t>
            </a:r>
            <a:endParaRPr lang="es-PR" dirty="0"/>
          </a:p>
        </p:txBody>
      </p:sp>
      <p:sp>
        <p:nvSpPr>
          <p:cNvPr id="238596" name="Rectangle 4"/>
          <p:cNvSpPr>
            <a:spLocks noGrp="1" noChangeArrowheads="1"/>
          </p:cNvSpPr>
          <p:nvPr>
            <p:ph type="body" sz="half" idx="4294967295"/>
          </p:nvPr>
        </p:nvSpPr>
        <p:spPr>
          <a:xfrm>
            <a:off x="685800" y="1371600"/>
            <a:ext cx="7772400" cy="4495800"/>
          </a:xfrm>
          <a:solidFill>
            <a:schemeClr val="bg1">
              <a:lumMod val="95000"/>
              <a:lumOff val="5000"/>
              <a:alpha val="45000"/>
            </a:schemeClr>
          </a:solidFill>
          <a:ln/>
        </p:spPr>
        <p:txBody>
          <a:bodyPr anchor="ctr">
            <a:noAutofit/>
          </a:bodyPr>
          <a:lstStyle/>
          <a:p>
            <a:pPr marL="0" indent="0" algn="ctr">
              <a:spcAft>
                <a:spcPts val="600"/>
              </a:spcAft>
              <a:buFontTx/>
              <a:buNone/>
            </a:pPr>
            <a:r>
              <a:rPr lang="es-PR" sz="3600" dirty="0" smtClean="0">
                <a:effectLst>
                  <a:outerShdw blurRad="38100" dist="38100" dir="2700000" algn="tl">
                    <a:srgbClr val="000000">
                      <a:alpha val="43137"/>
                    </a:srgbClr>
                  </a:outerShdw>
                </a:effectLst>
              </a:rPr>
              <a:t>Unidad 7: Después Judea</a:t>
            </a:r>
          </a:p>
          <a:p>
            <a:pPr marL="0" indent="0" algn="ctr">
              <a:spcAft>
                <a:spcPts val="600"/>
              </a:spcAft>
              <a:buFontTx/>
              <a:buNone/>
            </a:pPr>
            <a:r>
              <a:rPr lang="es-PR" sz="4000" dirty="0" smtClean="0">
                <a:effectLst>
                  <a:outerShdw blurRad="38100" dist="38100" dir="2700000" algn="tl">
                    <a:srgbClr val="000000">
                      <a:alpha val="43137"/>
                    </a:srgbClr>
                  </a:outerShdw>
                </a:effectLst>
              </a:rPr>
              <a:t>Estudio 23:                                         “Jesús testifica de sí mismo”</a:t>
            </a:r>
          </a:p>
          <a:p>
            <a:pPr marL="0" indent="0" algn="ctr">
              <a:buFontTx/>
              <a:buNone/>
              <a:tabLst>
                <a:tab pos="457200" algn="l"/>
              </a:tabLst>
            </a:pPr>
            <a:r>
              <a:rPr lang="es-PR" sz="3600" dirty="0" smtClean="0">
                <a:effectLst>
                  <a:outerShdw blurRad="38100" dist="38100" dir="2700000" algn="tl">
                    <a:srgbClr val="000000">
                      <a:alpha val="43137"/>
                    </a:srgbClr>
                  </a:outerShdw>
                </a:effectLst>
              </a:rPr>
              <a:t>   (</a:t>
            </a:r>
            <a:r>
              <a:rPr lang="es-PR" dirty="0" smtClean="0">
                <a:effectLst>
                  <a:outerShdw blurRad="38100" dist="38100" dir="2700000" algn="tl">
                    <a:srgbClr val="000000">
                      <a:alpha val="43137"/>
                    </a:srgbClr>
                  </a:outerShdw>
                </a:effectLst>
              </a:rPr>
              <a:t>Juan 8:1-59)                                                    11 de marzo de 2014</a:t>
            </a:r>
            <a:endParaRPr lang="es-PR" dirty="0">
              <a:effectLst>
                <a:outerShdw blurRad="38100" dist="38100" dir="2700000" algn="tl">
                  <a:srgbClr val="000000">
                    <a:alpha val="43137"/>
                  </a:srgbClr>
                </a:outerShdw>
              </a:effectLs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5"/>
                                        </p:tgtEl>
                                        <p:attrNameLst>
                                          <p:attrName>style.visibility</p:attrName>
                                        </p:attrNameLst>
                                      </p:cBhvr>
                                      <p:to>
                                        <p:strVal val="visible"/>
                                      </p:to>
                                    </p:set>
                                    <p:animEffect transition="in" filter="fade">
                                      <p:cBhvr>
                                        <p:cTn id="7" dur="2000"/>
                                        <p:tgtEl>
                                          <p:spTgt spid="23859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8596">
                                            <p:bg/>
                                          </p:spTgt>
                                        </p:tgtEl>
                                        <p:attrNameLst>
                                          <p:attrName>style.visibility</p:attrName>
                                        </p:attrNameLst>
                                      </p:cBhvr>
                                      <p:to>
                                        <p:strVal val="visible"/>
                                      </p:to>
                                    </p:set>
                                    <p:animEffect transition="in" filter="fade">
                                      <p:cBhvr>
                                        <p:cTn id="10" dur="2000"/>
                                        <p:tgtEl>
                                          <p:spTgt spid="238596">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8596">
                                            <p:txEl>
                                              <p:pRg st="0" end="0"/>
                                            </p:txEl>
                                          </p:spTgt>
                                        </p:tgtEl>
                                        <p:attrNameLst>
                                          <p:attrName>style.visibility</p:attrName>
                                        </p:attrNameLst>
                                      </p:cBhvr>
                                      <p:to>
                                        <p:strVal val="visible"/>
                                      </p:to>
                                    </p:set>
                                    <p:animEffect transition="in" filter="fade">
                                      <p:cBhvr>
                                        <p:cTn id="13" dur="2000"/>
                                        <p:tgtEl>
                                          <p:spTgt spid="23859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8596">
                                            <p:txEl>
                                              <p:pRg st="1" end="1"/>
                                            </p:txEl>
                                          </p:spTgt>
                                        </p:tgtEl>
                                        <p:attrNameLst>
                                          <p:attrName>style.visibility</p:attrName>
                                        </p:attrNameLst>
                                      </p:cBhvr>
                                      <p:to>
                                        <p:strVal val="visible"/>
                                      </p:to>
                                    </p:set>
                                    <p:animEffect transition="in" filter="fade">
                                      <p:cBhvr>
                                        <p:cTn id="16" dur="2000"/>
                                        <p:tgtEl>
                                          <p:spTgt spid="238596">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38596">
                                            <p:txEl>
                                              <p:pRg st="2" end="2"/>
                                            </p:txEl>
                                          </p:spTgt>
                                        </p:tgtEl>
                                        <p:attrNameLst>
                                          <p:attrName>style.visibility</p:attrName>
                                        </p:attrNameLst>
                                      </p:cBhvr>
                                      <p:to>
                                        <p:strVal val="visible"/>
                                      </p:to>
                                    </p:set>
                                    <p:animEffect transition="in" filter="fade">
                                      <p:cBhvr>
                                        <p:cTn id="19" dur="2000"/>
                                        <p:tgtEl>
                                          <p:spTgt spid="23859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5" grpId="0" animBg="1"/>
      <p:bldP spid="238596" grpId="0" build="p" animBg="1"/>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29</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914400" y="381000"/>
            <a:ext cx="7543800" cy="6317520"/>
          </a:xfrm>
          <a:prstGeom prst="rect">
            <a:avLst/>
          </a:prstGeom>
          <a:noFill/>
        </p:spPr>
      </p:pic>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Texto clave</a:t>
            </a:r>
            <a:endParaRPr lang="es-PR" dirty="0"/>
          </a:p>
        </p:txBody>
      </p:sp>
      <p:sp>
        <p:nvSpPr>
          <p:cNvPr id="6" name="Content Placeholder 5"/>
          <p:cNvSpPr>
            <a:spLocks noGrp="1"/>
          </p:cNvSpPr>
          <p:nvPr>
            <p:ph idx="1"/>
          </p:nvPr>
        </p:nvSpPr>
        <p:spPr>
          <a:xfrm>
            <a:off x="228600" y="2209800"/>
            <a:ext cx="3810000" cy="2362200"/>
          </a:xfrm>
        </p:spPr>
        <p:txBody>
          <a:bodyPr/>
          <a:lstStyle/>
          <a:p>
            <a:pPr marL="0" indent="0">
              <a:buNone/>
            </a:pPr>
            <a:r>
              <a:rPr lang="es-ES" sz="2800" dirty="0"/>
              <a:t>“Entonces procuraban prenderle; pero ninguno le echó mano, porque aún no había llegado su hora.” (</a:t>
            </a:r>
            <a:r>
              <a:rPr lang="es-ES" sz="2800" dirty="0">
                <a:solidFill>
                  <a:schemeClr val="tx2"/>
                </a:solidFill>
              </a:rPr>
              <a:t>Juan 7.30, RVR60</a:t>
            </a:r>
            <a:r>
              <a:rPr lang="es-ES" sz="2800" dirty="0"/>
              <a:t>) </a:t>
            </a:r>
          </a:p>
        </p:txBody>
      </p:sp>
      <p:sp>
        <p:nvSpPr>
          <p:cNvPr id="5" name="Slide Number Placeholder 4"/>
          <p:cNvSpPr>
            <a:spLocks noGrp="1"/>
          </p:cNvSpPr>
          <p:nvPr>
            <p:ph type="sldNum" sz="quarter" idx="12"/>
          </p:nvPr>
        </p:nvSpPr>
        <p:spPr/>
        <p:txBody>
          <a:bodyPr/>
          <a:lstStyle/>
          <a:p>
            <a:pPr>
              <a:defRPr/>
            </a:pPr>
            <a:fld id="{01426BC6-9C44-4822-8B07-F963A8030F45}" type="slidenum">
              <a:rPr lang="en-US" smtClean="0"/>
              <a:pPr>
                <a:defRPr/>
              </a:pPr>
              <a:t>3</a:t>
            </a:fld>
            <a:endParaRPr lang="en-US"/>
          </a:p>
        </p:txBody>
      </p:sp>
      <p:pic>
        <p:nvPicPr>
          <p:cNvPr id="8" name="Picture 7"/>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4038600" y="2362200"/>
            <a:ext cx="4831116" cy="3581400"/>
          </a:xfrm>
          <a:prstGeom prst="rect">
            <a:avLst/>
          </a:prstGeom>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dirty="0" smtClean="0"/>
              <a:t>Bosquejo de Estudio</a:t>
            </a:r>
            <a:endParaRPr lang="es-PR" dirty="0"/>
          </a:p>
        </p:txBody>
      </p:sp>
      <p:sp>
        <p:nvSpPr>
          <p:cNvPr id="317443" name="Rectangle 3"/>
          <p:cNvSpPr>
            <a:spLocks noGrp="1" noChangeArrowheads="1"/>
          </p:cNvSpPr>
          <p:nvPr>
            <p:ph type="body" idx="1"/>
          </p:nvPr>
        </p:nvSpPr>
        <p:spPr>
          <a:xfrm>
            <a:off x="381000" y="2209800"/>
            <a:ext cx="8458200" cy="4267200"/>
          </a:xfrm>
        </p:spPr>
        <p:txBody>
          <a:bodyPr>
            <a:noAutofit/>
          </a:bodyPr>
          <a:lstStyle/>
          <a:p>
            <a:pPr marL="514350" indent="-514350">
              <a:spcBef>
                <a:spcPts val="600"/>
              </a:spcBef>
              <a:spcAft>
                <a:spcPts val="0"/>
              </a:spcAft>
              <a:buSzPct val="80000"/>
              <a:buFont typeface="+mj-lt"/>
              <a:buAutoNum type="arabicPeriod"/>
            </a:pPr>
            <a:r>
              <a:rPr lang="es-PR" sz="3600" dirty="0" smtClean="0"/>
              <a:t>Controversia</a:t>
            </a:r>
            <a:r>
              <a:rPr lang="en-US" sz="3600" dirty="0" smtClean="0"/>
              <a:t> </a:t>
            </a:r>
            <a:r>
              <a:rPr lang="es-PR" sz="3600" dirty="0" smtClean="0"/>
              <a:t>acerca</a:t>
            </a:r>
            <a:r>
              <a:rPr lang="en-US" sz="3600" dirty="0" smtClean="0"/>
              <a:t> de </a:t>
            </a:r>
            <a:r>
              <a:rPr lang="es-PR" sz="3600" dirty="0" smtClean="0"/>
              <a:t>Jesús</a:t>
            </a:r>
            <a:r>
              <a:rPr lang="en-US" sz="3600" dirty="0" smtClean="0"/>
              <a:t>     </a:t>
            </a:r>
            <a:r>
              <a:rPr lang="es-PR" sz="3600" dirty="0" smtClean="0"/>
              <a:t> (</a:t>
            </a:r>
            <a:r>
              <a:rPr lang="es-PR" sz="3600" dirty="0" smtClean="0">
                <a:solidFill>
                  <a:schemeClr val="tx2"/>
                </a:solidFill>
              </a:rPr>
              <a:t>Juan 7:25-34</a:t>
            </a:r>
            <a:r>
              <a:rPr lang="es-PR" sz="3600" dirty="0" smtClean="0"/>
              <a:t>)</a:t>
            </a:r>
          </a:p>
          <a:p>
            <a:pPr marL="514350" indent="-514350">
              <a:spcBef>
                <a:spcPts val="600"/>
              </a:spcBef>
              <a:spcAft>
                <a:spcPts val="0"/>
              </a:spcAft>
              <a:buSzPct val="80000"/>
              <a:buFont typeface="+mj-lt"/>
              <a:buAutoNum type="arabicPeriod"/>
            </a:pPr>
            <a:r>
              <a:rPr lang="es-PR" sz="3600" dirty="0" smtClean="0"/>
              <a:t>Disensiones a causa </a:t>
            </a:r>
            <a:r>
              <a:rPr lang="en-US" sz="3600" dirty="0"/>
              <a:t>de </a:t>
            </a:r>
            <a:r>
              <a:rPr lang="es-PR" sz="3600" dirty="0"/>
              <a:t>Jesús                </a:t>
            </a:r>
            <a:r>
              <a:rPr lang="es-PR" sz="3600" dirty="0" smtClean="0"/>
              <a:t>(</a:t>
            </a:r>
            <a:r>
              <a:rPr lang="es-PR" sz="3600" dirty="0" smtClean="0">
                <a:solidFill>
                  <a:schemeClr val="tx2"/>
                </a:solidFill>
              </a:rPr>
              <a:t>Juan 7:35-44</a:t>
            </a:r>
            <a:r>
              <a:rPr lang="es-PR" sz="3600" dirty="0" smtClean="0"/>
              <a:t>)</a:t>
            </a:r>
          </a:p>
          <a:p>
            <a:pPr marL="514350" indent="-514350">
              <a:spcBef>
                <a:spcPts val="600"/>
              </a:spcBef>
              <a:spcAft>
                <a:spcPts val="0"/>
              </a:spcAft>
              <a:buSzPct val="80000"/>
              <a:buFont typeface="+mj-lt"/>
              <a:buAutoNum type="arabicPeriod"/>
            </a:pPr>
            <a:r>
              <a:rPr lang="en-US" sz="3600" dirty="0" err="1" smtClean="0"/>
              <a:t>Oposición</a:t>
            </a:r>
            <a:r>
              <a:rPr lang="en-US" sz="3600" dirty="0" smtClean="0"/>
              <a:t> de </a:t>
            </a:r>
            <a:r>
              <a:rPr lang="en-US" sz="3600" dirty="0" err="1" smtClean="0"/>
              <a:t>las</a:t>
            </a:r>
            <a:r>
              <a:rPr lang="en-US" sz="3600" dirty="0" smtClean="0"/>
              <a:t> </a:t>
            </a:r>
            <a:r>
              <a:rPr lang="en-US" sz="3600" dirty="0" err="1" smtClean="0"/>
              <a:t>autoridades</a:t>
            </a:r>
            <a:r>
              <a:rPr lang="en-US" sz="3600" dirty="0" smtClean="0"/>
              <a:t>       </a:t>
            </a:r>
            <a:r>
              <a:rPr lang="es-PR" sz="3600" dirty="0" smtClean="0"/>
              <a:t>(</a:t>
            </a:r>
            <a:r>
              <a:rPr lang="es-PR" sz="3600" dirty="0" smtClean="0">
                <a:solidFill>
                  <a:schemeClr val="tx2"/>
                </a:solidFill>
              </a:rPr>
              <a:t>Juan 7:45-52</a:t>
            </a:r>
            <a:r>
              <a:rPr lang="es-PR" sz="3600" dirty="0" smtClean="0"/>
              <a:t>)</a:t>
            </a: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4</a:t>
            </a:fld>
            <a:endParaRPr lang="en-US" dirty="0">
              <a:solidFill>
                <a:srgbClr val="000000"/>
              </a:solidFil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17443">
                                            <p:txEl>
                                              <p:pRg st="0" end="0"/>
                                            </p:txEl>
                                          </p:spTgt>
                                        </p:tgtEl>
                                        <p:attrNameLst>
                                          <p:attrName>style.visibility</p:attrName>
                                        </p:attrNameLst>
                                      </p:cBhvr>
                                      <p:to>
                                        <p:strVal val="visible"/>
                                      </p:to>
                                    </p:set>
                                    <p:animEffect transition="in" filter="fade">
                                      <p:cBhvr>
                                        <p:cTn id="7" dur="2000"/>
                                        <p:tgtEl>
                                          <p:spTgt spid="317443">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17443">
                                            <p:txEl>
                                              <p:pRg st="1" end="1"/>
                                            </p:txEl>
                                          </p:spTgt>
                                        </p:tgtEl>
                                        <p:attrNameLst>
                                          <p:attrName>style.visibility</p:attrName>
                                        </p:attrNameLst>
                                      </p:cBhvr>
                                      <p:to>
                                        <p:strVal val="visible"/>
                                      </p:to>
                                    </p:set>
                                    <p:animEffect transition="in" filter="fade">
                                      <p:cBhvr>
                                        <p:cTn id="11" dur="2000"/>
                                        <p:tgtEl>
                                          <p:spTgt spid="317443">
                                            <p:txEl>
                                              <p:pRg st="1" end="1"/>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317443">
                                            <p:txEl>
                                              <p:pRg st="2" end="2"/>
                                            </p:txEl>
                                          </p:spTgt>
                                        </p:tgtEl>
                                        <p:attrNameLst>
                                          <p:attrName>style.visibility</p:attrName>
                                        </p:attrNameLst>
                                      </p:cBhvr>
                                      <p:to>
                                        <p:strVal val="visible"/>
                                      </p:to>
                                    </p:set>
                                    <p:animEffect transition="in" filter="fade">
                                      <p:cBhvr>
                                        <p:cTn id="15" dur="2000"/>
                                        <p:tgtEl>
                                          <p:spTgt spid="3174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5</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Rectangle 2"/>
          <p:cNvSpPr>
            <a:spLocks noGrp="1" noChangeArrowheads="1"/>
          </p:cNvSpPr>
          <p:nvPr>
            <p:ph type="title"/>
          </p:nvPr>
        </p:nvSpPr>
        <p:spPr>
          <a:xfrm>
            <a:off x="990600" y="304800"/>
            <a:ext cx="8153400" cy="1462087"/>
          </a:xfrm>
        </p:spPr>
        <p:txBody>
          <a:bodyPr/>
          <a:lstStyle/>
          <a:p>
            <a:pPr marL="514350" indent="-514350">
              <a:spcBef>
                <a:spcPts val="600"/>
              </a:spcBef>
              <a:spcAft>
                <a:spcPts val="0"/>
              </a:spcAft>
              <a:buSzPct val="80000"/>
              <a:buFont typeface="+mj-lt"/>
              <a:buAutoNum type="arabicPeriod"/>
            </a:pPr>
            <a:r>
              <a:rPr lang="es-PR" dirty="0"/>
              <a:t>Controversia</a:t>
            </a:r>
            <a:r>
              <a:rPr lang="en-US" dirty="0"/>
              <a:t> </a:t>
            </a:r>
            <a:r>
              <a:rPr lang="es-PR" dirty="0"/>
              <a:t>acerca</a:t>
            </a:r>
            <a:r>
              <a:rPr lang="en-US" dirty="0"/>
              <a:t> de </a:t>
            </a:r>
            <a:r>
              <a:rPr lang="es-PR" dirty="0"/>
              <a:t>Jesús</a:t>
            </a:r>
            <a:r>
              <a:rPr lang="en-US" dirty="0"/>
              <a:t>     </a:t>
            </a:r>
            <a:r>
              <a:rPr lang="es-PR" dirty="0"/>
              <a:t> (Juan 7:25-34</a:t>
            </a:r>
            <a:r>
              <a:rPr lang="es-PR" dirty="0" smtClean="0"/>
              <a:t>)</a:t>
            </a:r>
            <a:endParaRPr lang="es-PR" dirty="0"/>
          </a:p>
        </p:txBody>
      </p:sp>
      <p:pic>
        <p:nvPicPr>
          <p:cNvPr id="5" name="Picture 4"/>
          <p:cNvPicPr>
            <a:picLocks noChangeAspect="1"/>
          </p:cNvPicPr>
          <p:nvPr/>
        </p:nvPicPr>
        <p:blipFill>
          <a:blip r:embed="rId3" cstate="email">
            <a:extLst>
              <a:ext uri="{28A0092B-C50C-407E-A947-70E740481C1C}">
                <a14:useLocalDpi xmlns:a14="http://schemas.microsoft.com/office/drawing/2010/main" xmlns=""/>
              </a:ext>
            </a:extLst>
          </a:blip>
          <a:stretch>
            <a:fillRect/>
          </a:stretch>
        </p:blipFill>
        <p:spPr>
          <a:xfrm>
            <a:off x="1600200" y="2125377"/>
            <a:ext cx="6019800" cy="4504023"/>
          </a:xfrm>
          <a:prstGeom prst="rect">
            <a:avLst/>
          </a:prstGeom>
        </p:spPr>
      </p:pic>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6</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81000" y="2209800"/>
            <a:ext cx="8458200" cy="4495800"/>
          </a:xfrm>
        </p:spPr>
        <p:txBody>
          <a:bodyPr/>
          <a:lstStyle/>
          <a:p>
            <a:pPr marL="0" indent="0">
              <a:buNone/>
            </a:pPr>
            <a:r>
              <a:rPr lang="es-ES" dirty="0"/>
              <a:t>“Decían entonces unos de Jerusalén: ¿No es éste a quien buscan para matarle</a:t>
            </a:r>
            <a:r>
              <a:rPr lang="es-ES" dirty="0" smtClean="0"/>
              <a:t>? Pues </a:t>
            </a:r>
            <a:r>
              <a:rPr lang="es-ES" dirty="0"/>
              <a:t>mirad, habla públicamente, y no le dicen nada. ¿Habrán reconocido en verdad los gobernantes que éste es el Cristo</a:t>
            </a:r>
            <a:r>
              <a:rPr lang="es-ES" dirty="0" smtClean="0"/>
              <a:t>? Pero </a:t>
            </a:r>
            <a:r>
              <a:rPr lang="es-ES" dirty="0"/>
              <a:t>éste, sabemos de dónde es; mas cuando venga el Cristo, nadie sabrá de dónde sea</a:t>
            </a:r>
            <a:r>
              <a:rPr lang="es-ES" dirty="0" smtClean="0"/>
              <a:t>...”</a:t>
            </a:r>
            <a:endParaRPr lang="es-ES" dirty="0"/>
          </a:p>
        </p:txBody>
      </p:sp>
      <p:sp>
        <p:nvSpPr>
          <p:cNvPr id="9" name="Rectangle 2"/>
          <p:cNvSpPr>
            <a:spLocks noGrp="1" noChangeArrowheads="1"/>
          </p:cNvSpPr>
          <p:nvPr>
            <p:ph type="title"/>
          </p:nvPr>
        </p:nvSpPr>
        <p:spPr>
          <a:xfrm>
            <a:off x="990600" y="304800"/>
            <a:ext cx="8153400" cy="1462087"/>
          </a:xfrm>
        </p:spPr>
        <p:txBody>
          <a:bodyPr/>
          <a:lstStyle/>
          <a:p>
            <a:pPr marL="514350" indent="-514350">
              <a:spcBef>
                <a:spcPts val="600"/>
              </a:spcBef>
              <a:spcAft>
                <a:spcPts val="0"/>
              </a:spcAft>
              <a:buSzPct val="80000"/>
              <a:buFont typeface="+mj-lt"/>
              <a:buAutoNum type="arabicPeriod"/>
            </a:pPr>
            <a:r>
              <a:rPr lang="es-PR" dirty="0"/>
              <a:t>Controversia</a:t>
            </a:r>
            <a:r>
              <a:rPr lang="en-US" dirty="0"/>
              <a:t> </a:t>
            </a:r>
            <a:r>
              <a:rPr lang="es-PR" dirty="0"/>
              <a:t>acerca</a:t>
            </a:r>
            <a:r>
              <a:rPr lang="en-US" dirty="0"/>
              <a:t> de </a:t>
            </a:r>
            <a:r>
              <a:rPr lang="es-PR" dirty="0"/>
              <a:t>Jesús</a:t>
            </a:r>
            <a:r>
              <a:rPr lang="en-US" dirty="0"/>
              <a:t>     </a:t>
            </a:r>
            <a:r>
              <a:rPr lang="es-PR" dirty="0"/>
              <a:t> (Juan 7:25-34</a:t>
            </a:r>
            <a:r>
              <a:rPr lang="es-PR" dirty="0" smtClean="0"/>
              <a:t>)</a:t>
            </a:r>
            <a:endParaRPr lang="es-PR" dirty="0"/>
          </a:p>
        </p:txBody>
      </p:sp>
    </p:spTree>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7</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81000" y="2209800"/>
            <a:ext cx="8458200" cy="4495800"/>
          </a:xfrm>
        </p:spPr>
        <p:txBody>
          <a:bodyPr/>
          <a:lstStyle/>
          <a:p>
            <a:pPr marL="0" indent="0">
              <a:buNone/>
            </a:pPr>
            <a:r>
              <a:rPr lang="es-ES" dirty="0" smtClean="0"/>
              <a:t>“</a:t>
            </a:r>
            <a:r>
              <a:rPr lang="es-ES" dirty="0"/>
              <a:t>...</a:t>
            </a:r>
            <a:r>
              <a:rPr lang="es-ES" dirty="0" smtClean="0"/>
              <a:t>Jesús </a:t>
            </a:r>
            <a:r>
              <a:rPr lang="es-ES" dirty="0"/>
              <a:t>entonces, enseñando en el templo, alzó la voz y dijo: </a:t>
            </a:r>
            <a:r>
              <a:rPr lang="es-ES" dirty="0">
                <a:solidFill>
                  <a:srgbClr val="FF0000"/>
                </a:solidFill>
              </a:rPr>
              <a:t>A mí me conocéis, y sabéis de dónde soy; y no he venido de mí mismo, pero el que me envió es verdadero, a quien vosotros no conocéis</a:t>
            </a:r>
            <a:r>
              <a:rPr lang="es-ES" dirty="0" smtClean="0">
                <a:solidFill>
                  <a:srgbClr val="FF0000"/>
                </a:solidFill>
              </a:rPr>
              <a:t>. Pero </a:t>
            </a:r>
            <a:r>
              <a:rPr lang="es-ES" dirty="0">
                <a:solidFill>
                  <a:srgbClr val="FF0000"/>
                </a:solidFill>
              </a:rPr>
              <a:t>yo le conozco, porque de él procedo, y él me envió</a:t>
            </a:r>
            <a:r>
              <a:rPr lang="es-ES" dirty="0" smtClean="0"/>
              <a:t>. Entonces </a:t>
            </a:r>
            <a:r>
              <a:rPr lang="es-ES" dirty="0"/>
              <a:t>procuraban prenderle; pero ninguno le echó mano, porque aún no había llegado su hora</a:t>
            </a:r>
            <a:r>
              <a:rPr lang="es-ES" dirty="0" smtClean="0"/>
              <a:t>...”</a:t>
            </a:r>
            <a:endParaRPr lang="es-ES" dirty="0"/>
          </a:p>
        </p:txBody>
      </p:sp>
      <p:sp>
        <p:nvSpPr>
          <p:cNvPr id="9" name="Rectangle 2"/>
          <p:cNvSpPr>
            <a:spLocks noGrp="1" noChangeArrowheads="1"/>
          </p:cNvSpPr>
          <p:nvPr>
            <p:ph type="title"/>
          </p:nvPr>
        </p:nvSpPr>
        <p:spPr>
          <a:xfrm>
            <a:off x="990600" y="304800"/>
            <a:ext cx="8153400" cy="1462087"/>
          </a:xfrm>
        </p:spPr>
        <p:txBody>
          <a:bodyPr/>
          <a:lstStyle/>
          <a:p>
            <a:pPr marL="514350" indent="-514350">
              <a:spcBef>
                <a:spcPts val="600"/>
              </a:spcBef>
              <a:spcAft>
                <a:spcPts val="0"/>
              </a:spcAft>
              <a:buSzPct val="80000"/>
              <a:buFont typeface="+mj-lt"/>
              <a:buAutoNum type="arabicPeriod"/>
            </a:pPr>
            <a:r>
              <a:rPr lang="es-PR" dirty="0"/>
              <a:t>Controversia</a:t>
            </a:r>
            <a:r>
              <a:rPr lang="en-US" dirty="0"/>
              <a:t> </a:t>
            </a:r>
            <a:r>
              <a:rPr lang="es-PR" dirty="0"/>
              <a:t>acerca</a:t>
            </a:r>
            <a:r>
              <a:rPr lang="en-US" dirty="0"/>
              <a:t> de </a:t>
            </a:r>
            <a:r>
              <a:rPr lang="es-PR" dirty="0"/>
              <a:t>Jesús</a:t>
            </a:r>
            <a:r>
              <a:rPr lang="en-US" dirty="0"/>
              <a:t>     </a:t>
            </a:r>
            <a:r>
              <a:rPr lang="es-PR" dirty="0"/>
              <a:t> (Juan 7:25-34</a:t>
            </a:r>
            <a:r>
              <a:rPr lang="es-PR" dirty="0" smtClean="0"/>
              <a:t>)</a:t>
            </a:r>
            <a:endParaRPr lang="es-PR" dirty="0"/>
          </a:p>
        </p:txBody>
      </p:sp>
    </p:spTree>
    <p:extLst>
      <p:ext uri="{BB962C8B-B14F-4D97-AF65-F5344CB8AC3E}">
        <p14:creationId xmlns:p14="http://schemas.microsoft.com/office/powerpoint/2010/main" xmlns="" val="551606336"/>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8</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81000" y="2209800"/>
            <a:ext cx="8458200" cy="4495800"/>
          </a:xfrm>
        </p:spPr>
        <p:txBody>
          <a:bodyPr/>
          <a:lstStyle/>
          <a:p>
            <a:pPr marL="0" indent="0">
              <a:buNone/>
            </a:pPr>
            <a:r>
              <a:rPr lang="es-ES" dirty="0" smtClean="0"/>
              <a:t>“…Y </a:t>
            </a:r>
            <a:r>
              <a:rPr lang="es-ES" dirty="0"/>
              <a:t>muchos de la multitud creyeron en él, y decían: El Cristo, cuando venga, ¿hará más señales que las que éste hace? Los fariseos oyeron a la gente que murmuraba de él estas cosas; y los principales sacerdotes y los fariseos enviaron alguaciles para que le prendiesen</a:t>
            </a:r>
            <a:r>
              <a:rPr lang="es-ES" dirty="0" smtClean="0"/>
              <a:t>...”</a:t>
            </a:r>
            <a:endParaRPr lang="es-ES" dirty="0"/>
          </a:p>
        </p:txBody>
      </p:sp>
      <p:sp>
        <p:nvSpPr>
          <p:cNvPr id="9" name="Rectangle 2"/>
          <p:cNvSpPr>
            <a:spLocks noGrp="1" noChangeArrowheads="1"/>
          </p:cNvSpPr>
          <p:nvPr>
            <p:ph type="title"/>
          </p:nvPr>
        </p:nvSpPr>
        <p:spPr>
          <a:xfrm>
            <a:off x="990600" y="304800"/>
            <a:ext cx="8153400" cy="1462087"/>
          </a:xfrm>
        </p:spPr>
        <p:txBody>
          <a:bodyPr/>
          <a:lstStyle/>
          <a:p>
            <a:pPr marL="514350" indent="-514350">
              <a:spcBef>
                <a:spcPts val="600"/>
              </a:spcBef>
              <a:spcAft>
                <a:spcPts val="0"/>
              </a:spcAft>
              <a:buSzPct val="80000"/>
              <a:buFont typeface="+mj-lt"/>
              <a:buAutoNum type="arabicPeriod"/>
            </a:pPr>
            <a:r>
              <a:rPr lang="es-PR" dirty="0"/>
              <a:t>Controversia</a:t>
            </a:r>
            <a:r>
              <a:rPr lang="en-US" dirty="0"/>
              <a:t> </a:t>
            </a:r>
            <a:r>
              <a:rPr lang="es-PR" dirty="0"/>
              <a:t>acerca</a:t>
            </a:r>
            <a:r>
              <a:rPr lang="en-US" dirty="0"/>
              <a:t> de </a:t>
            </a:r>
            <a:r>
              <a:rPr lang="es-PR" dirty="0"/>
              <a:t>Jesús</a:t>
            </a:r>
            <a:r>
              <a:rPr lang="en-US" dirty="0"/>
              <a:t>     </a:t>
            </a:r>
            <a:r>
              <a:rPr lang="es-PR" dirty="0"/>
              <a:t> (Juan 7:25-34</a:t>
            </a:r>
            <a:r>
              <a:rPr lang="es-PR" dirty="0" smtClean="0"/>
              <a:t>)</a:t>
            </a:r>
            <a:endParaRPr lang="es-PR" dirty="0"/>
          </a:p>
        </p:txBody>
      </p:sp>
    </p:spTree>
    <p:extLst>
      <p:ext uri="{BB962C8B-B14F-4D97-AF65-F5344CB8AC3E}">
        <p14:creationId xmlns:p14="http://schemas.microsoft.com/office/powerpoint/2010/main" xmlns="" val="2541266859"/>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9</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81000" y="2209800"/>
            <a:ext cx="8458200" cy="4495800"/>
          </a:xfrm>
        </p:spPr>
        <p:txBody>
          <a:bodyPr/>
          <a:lstStyle/>
          <a:p>
            <a:pPr marL="0" indent="0">
              <a:buNone/>
            </a:pPr>
            <a:r>
              <a:rPr lang="es-ES" dirty="0" smtClean="0"/>
              <a:t>“…Entonces </a:t>
            </a:r>
            <a:r>
              <a:rPr lang="es-ES" dirty="0"/>
              <a:t>Jesús dijo: </a:t>
            </a:r>
            <a:r>
              <a:rPr lang="es-ES" dirty="0">
                <a:solidFill>
                  <a:srgbClr val="FF0000"/>
                </a:solidFill>
              </a:rPr>
              <a:t>Todavía un poco de tiempo estaré con vosotros, e iré al que me envió</a:t>
            </a:r>
            <a:r>
              <a:rPr lang="es-ES" dirty="0" smtClean="0">
                <a:solidFill>
                  <a:srgbClr val="FF0000"/>
                </a:solidFill>
              </a:rPr>
              <a:t>. Me </a:t>
            </a:r>
            <a:r>
              <a:rPr lang="es-ES" dirty="0">
                <a:solidFill>
                  <a:srgbClr val="FF0000"/>
                </a:solidFill>
              </a:rPr>
              <a:t>buscaréis, y no me hallaréis; y a donde yo estaré, vosotros no podréis venir</a:t>
            </a:r>
            <a:r>
              <a:rPr lang="es-ES" dirty="0" smtClean="0"/>
              <a:t>.”</a:t>
            </a:r>
            <a:endParaRPr lang="es-ES" dirty="0"/>
          </a:p>
        </p:txBody>
      </p:sp>
      <p:sp>
        <p:nvSpPr>
          <p:cNvPr id="9" name="Rectangle 2"/>
          <p:cNvSpPr>
            <a:spLocks noGrp="1" noChangeArrowheads="1"/>
          </p:cNvSpPr>
          <p:nvPr>
            <p:ph type="title"/>
          </p:nvPr>
        </p:nvSpPr>
        <p:spPr>
          <a:xfrm>
            <a:off x="990600" y="304800"/>
            <a:ext cx="8153400" cy="1462087"/>
          </a:xfrm>
        </p:spPr>
        <p:txBody>
          <a:bodyPr/>
          <a:lstStyle/>
          <a:p>
            <a:pPr marL="514350" indent="-514350">
              <a:spcBef>
                <a:spcPts val="600"/>
              </a:spcBef>
              <a:spcAft>
                <a:spcPts val="0"/>
              </a:spcAft>
              <a:buSzPct val="80000"/>
              <a:buFont typeface="+mj-lt"/>
              <a:buAutoNum type="arabicPeriod"/>
            </a:pPr>
            <a:r>
              <a:rPr lang="es-PR" dirty="0"/>
              <a:t>Controversia</a:t>
            </a:r>
            <a:r>
              <a:rPr lang="en-US" dirty="0"/>
              <a:t> </a:t>
            </a:r>
            <a:r>
              <a:rPr lang="es-PR" dirty="0"/>
              <a:t>acerca</a:t>
            </a:r>
            <a:r>
              <a:rPr lang="en-US" dirty="0"/>
              <a:t> de </a:t>
            </a:r>
            <a:r>
              <a:rPr lang="es-PR" dirty="0"/>
              <a:t>Jesús</a:t>
            </a:r>
            <a:r>
              <a:rPr lang="en-US" dirty="0"/>
              <a:t>     </a:t>
            </a:r>
            <a:r>
              <a:rPr lang="es-PR" dirty="0"/>
              <a:t> (Juan 7:25-34</a:t>
            </a:r>
            <a:r>
              <a:rPr lang="es-PR" dirty="0" smtClean="0"/>
              <a:t>)</a:t>
            </a:r>
            <a:endParaRPr lang="es-PR" dirty="0"/>
          </a:p>
        </p:txBody>
      </p:sp>
    </p:spTree>
    <p:extLst>
      <p:ext uri="{BB962C8B-B14F-4D97-AF65-F5344CB8AC3E}">
        <p14:creationId xmlns:p14="http://schemas.microsoft.com/office/powerpoint/2010/main" xmlns="" val="3789835353"/>
      </p:ext>
    </p:extLst>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themeOverride>
</file>

<file path=docProps/app.xml><?xml version="1.0" encoding="utf-8"?>
<Properties xmlns="http://schemas.openxmlformats.org/officeDocument/2006/extended-properties" xmlns:vt="http://schemas.openxmlformats.org/officeDocument/2006/docPropsVTypes">
  <Template/>
  <TotalTime>80431</TotalTime>
  <Words>1766</Words>
  <Application>Microsoft Office PowerPoint</Application>
  <PresentationFormat>On-screen Show (4:3)</PresentationFormat>
  <Paragraphs>175</Paragraphs>
  <Slides>29</Slides>
  <Notes>21</Notes>
  <HiddenSlides>0</HiddenSlides>
  <MMClips>0</MMClips>
  <ScaleCrop>false</ScaleCrop>
  <HeadingPairs>
    <vt:vector size="4" baseType="variant">
      <vt:variant>
        <vt:lpstr>Theme</vt:lpstr>
      </vt:variant>
      <vt:variant>
        <vt:i4>2</vt:i4>
      </vt:variant>
      <vt:variant>
        <vt:lpstr>Slide Titles</vt:lpstr>
      </vt:variant>
      <vt:variant>
        <vt:i4>29</vt:i4>
      </vt:variant>
    </vt:vector>
  </HeadingPairs>
  <TitlesOfParts>
    <vt:vector size="31" baseType="lpstr">
      <vt:lpstr>Blends</vt:lpstr>
      <vt:lpstr>Office Theme</vt:lpstr>
      <vt:lpstr>Slide 1</vt:lpstr>
      <vt:lpstr>Contexto</vt:lpstr>
      <vt:lpstr>Texto clave</vt:lpstr>
      <vt:lpstr>Bosquejo de Estudio</vt:lpstr>
      <vt:lpstr>Controversia acerca de Jesús      (Juan 7:25-34)</vt:lpstr>
      <vt:lpstr>Controversia acerca de Jesús      (Juan 7:25-34)</vt:lpstr>
      <vt:lpstr>Controversia acerca de Jesús      (Juan 7:25-34)</vt:lpstr>
      <vt:lpstr>Controversia acerca de Jesús      (Juan 7:25-34)</vt:lpstr>
      <vt:lpstr>Controversia acerca de Jesús      (Juan 7:25-34)</vt:lpstr>
      <vt:lpstr>Controversia acerca de Jesús      (Juan 7:25-34)</vt:lpstr>
      <vt:lpstr>Controversia acerca de Jesús      (Juan 7:25-34)</vt:lpstr>
      <vt:lpstr>Controversia acerca de Jesús      (Juan 7:25-34)</vt:lpstr>
      <vt:lpstr>Controversia acerca de Jesús      (Juan 7:25-34)</vt:lpstr>
      <vt:lpstr>Disensiones a causa de Jesús (Juan 7:35-44)</vt:lpstr>
      <vt:lpstr>Disensiones a causa de Jesús (Juan 7:35-44)</vt:lpstr>
      <vt:lpstr>Disensiones a causa de Jesús (Juan 7:35-44)</vt:lpstr>
      <vt:lpstr>Disensiones a causa de Jesús (Juan 7:35-44)</vt:lpstr>
      <vt:lpstr>Disensiones a causa de Jesús (Juan 7:35-44)</vt:lpstr>
      <vt:lpstr>Disensiones a causa de Jesús (Juan 7:35-44)</vt:lpstr>
      <vt:lpstr>Oposición de las autoridades (Juan 7:45-52)</vt:lpstr>
      <vt:lpstr>Oposición de las autoridades (Juan 7:45-52)</vt:lpstr>
      <vt:lpstr>Oposición de las autoridades (Juan 7:45-52)</vt:lpstr>
      <vt:lpstr>Oposición de las autoridades (Juan 7:45-52)</vt:lpstr>
      <vt:lpstr>Aplicaciones</vt:lpstr>
      <vt:lpstr>Aplicaciones</vt:lpstr>
      <vt:lpstr>Aplicaciones</vt:lpstr>
      <vt:lpstr>Bibliografía</vt:lpstr>
      <vt:lpstr>Próximo Estudio (Libro 7)</vt:lpstr>
      <vt:lpstr>Slide 29</vt:lpstr>
    </vt:vector>
  </TitlesOfParts>
  <Company>UIPR-Aguadilla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Unidad 3: Las Condiciones para el Discipulado Cristiano Estudio 9: Confiar en la Victoria de Dios</dc:title>
  <dc:creator>JRIVERA</dc:creator>
  <cp:lastModifiedBy>Lori Ann</cp:lastModifiedBy>
  <cp:revision>3051</cp:revision>
  <cp:lastPrinted>2013-09-24T20:44:31Z</cp:lastPrinted>
  <dcterms:created xsi:type="dcterms:W3CDTF">2007-01-24T21:53:34Z</dcterms:created>
  <dcterms:modified xsi:type="dcterms:W3CDTF">2014-03-06T00:50:20Z</dcterms:modified>
</cp:coreProperties>
</file>