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 id="2147483832" r:id="rId7"/>
  </p:sldMasterIdLst>
  <p:notesMasterIdLst>
    <p:notesMasterId r:id="rId77"/>
  </p:notesMasterIdLst>
  <p:handoutMasterIdLst>
    <p:handoutMasterId r:id="rId78"/>
  </p:handoutMasterIdLst>
  <p:sldIdLst>
    <p:sldId id="2767" r:id="rId8"/>
    <p:sldId id="565" r:id="rId9"/>
    <p:sldId id="566" r:id="rId10"/>
    <p:sldId id="571" r:id="rId11"/>
    <p:sldId id="2182" r:id="rId12"/>
    <p:sldId id="3041" r:id="rId13"/>
    <p:sldId id="3234" r:id="rId14"/>
    <p:sldId id="3235" r:id="rId15"/>
    <p:sldId id="3236" r:id="rId16"/>
    <p:sldId id="3043" r:id="rId17"/>
    <p:sldId id="3044" r:id="rId18"/>
    <p:sldId id="3237" r:id="rId19"/>
    <p:sldId id="3238" r:id="rId20"/>
    <p:sldId id="3239" r:id="rId21"/>
    <p:sldId id="3240" r:id="rId22"/>
    <p:sldId id="3241" r:id="rId23"/>
    <p:sldId id="3242" r:id="rId24"/>
    <p:sldId id="3243" r:id="rId25"/>
    <p:sldId id="3244" r:id="rId26"/>
    <p:sldId id="3245" r:id="rId27"/>
    <p:sldId id="3246" r:id="rId28"/>
    <p:sldId id="3247" r:id="rId29"/>
    <p:sldId id="3145" r:id="rId30"/>
    <p:sldId id="3146" r:id="rId31"/>
    <p:sldId id="3248" r:id="rId32"/>
    <p:sldId id="3249" r:id="rId33"/>
    <p:sldId id="3250" r:id="rId34"/>
    <p:sldId id="3256" r:id="rId35"/>
    <p:sldId id="3257" r:id="rId36"/>
    <p:sldId id="3258" r:id="rId37"/>
    <p:sldId id="3259" r:id="rId38"/>
    <p:sldId id="3260" r:id="rId39"/>
    <p:sldId id="3261" r:id="rId40"/>
    <p:sldId id="3262" r:id="rId41"/>
    <p:sldId id="3263" r:id="rId42"/>
    <p:sldId id="3264" r:id="rId43"/>
    <p:sldId id="3265" r:id="rId44"/>
    <p:sldId id="3266" r:id="rId45"/>
    <p:sldId id="3267" r:id="rId46"/>
    <p:sldId id="3268" r:id="rId47"/>
    <p:sldId id="3269" r:id="rId48"/>
    <p:sldId id="3270" r:id="rId49"/>
    <p:sldId id="3271" r:id="rId50"/>
    <p:sldId id="3272" r:id="rId51"/>
    <p:sldId id="3273" r:id="rId52"/>
    <p:sldId id="3274" r:id="rId53"/>
    <p:sldId id="3278" r:id="rId54"/>
    <p:sldId id="3279" r:id="rId55"/>
    <p:sldId id="3251" r:id="rId56"/>
    <p:sldId id="3252" r:id="rId57"/>
    <p:sldId id="3253" r:id="rId58"/>
    <p:sldId id="3254" r:id="rId59"/>
    <p:sldId id="3222" r:id="rId60"/>
    <p:sldId id="3223" r:id="rId61"/>
    <p:sldId id="3225" r:id="rId62"/>
    <p:sldId id="3226" r:id="rId63"/>
    <p:sldId id="3227" r:id="rId64"/>
    <p:sldId id="3228" r:id="rId65"/>
    <p:sldId id="3229" r:id="rId66"/>
    <p:sldId id="3230" r:id="rId67"/>
    <p:sldId id="3231" r:id="rId68"/>
    <p:sldId id="3232" r:id="rId69"/>
    <p:sldId id="3233" r:id="rId70"/>
    <p:sldId id="3206" r:id="rId71"/>
    <p:sldId id="2914" r:id="rId72"/>
    <p:sldId id="3224" r:id="rId73"/>
    <p:sldId id="1391" r:id="rId74"/>
    <p:sldId id="1843" r:id="rId75"/>
    <p:sldId id="627" r:id="rId7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12" autoAdjust="0"/>
    <p:restoredTop sz="94034" autoAdjust="0"/>
  </p:normalViewPr>
  <p:slideViewPr>
    <p:cSldViewPr>
      <p:cViewPr varScale="1">
        <p:scale>
          <a:sx n="68" d="100"/>
          <a:sy n="68" d="100"/>
        </p:scale>
        <p:origin x="1050" y="48"/>
      </p:cViewPr>
      <p:guideLst>
        <p:guide orient="horz" pos="2160"/>
        <p:guide pos="2880"/>
      </p:guideLst>
    </p:cSldViewPr>
  </p:slideViewPr>
  <p:outlineViewPr>
    <p:cViewPr>
      <p:scale>
        <a:sx n="33" d="100"/>
        <a:sy n="33" d="100"/>
      </p:scale>
      <p:origin x="0" y="-17550"/>
    </p:cViewPr>
  </p:outlineViewPr>
  <p:notesTextViewPr>
    <p:cViewPr>
      <p:scale>
        <a:sx n="100" d="100"/>
        <a:sy n="100" d="100"/>
      </p:scale>
      <p:origin x="0" y="0"/>
    </p:cViewPr>
  </p:notesTextViewPr>
  <p:sorterViewPr>
    <p:cViewPr varScale="1">
      <p:scale>
        <a:sx n="1" d="1"/>
        <a:sy n="1" d="1"/>
      </p:scale>
      <p:origin x="0" y="-53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4/16/2014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923681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116590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182244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170924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518836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976664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752926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553995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36543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104605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572410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575835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505036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239721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668122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460351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1F87D2-B13B-4CC5-A010-10A90A49CF74}" type="slidenum">
              <a:rPr lang="es-PR">
                <a:solidFill>
                  <a:srgbClr val="000000"/>
                </a:solidFill>
              </a:rPr>
              <a:pPr/>
              <a:t>28</a:t>
            </a:fld>
            <a:endParaRPr lang="es-PR">
              <a:solidFill>
                <a:srgbClr val="000000"/>
              </a:solidFill>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8749040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47E771-3F91-4374-BAC4-383B2FB159A8}" type="slidenum">
              <a:rPr lang="es-PR">
                <a:solidFill>
                  <a:srgbClr val="000000"/>
                </a:solidFill>
              </a:rPr>
              <a:pPr/>
              <a:t>29</a:t>
            </a:fld>
            <a:endParaRPr lang="es-PR">
              <a:solidFill>
                <a:srgbClr val="000000"/>
              </a:solidFill>
            </a:endParaRPr>
          </a:p>
        </p:txBody>
      </p:sp>
      <p:sp>
        <p:nvSpPr>
          <p:cNvPr id="335874" name="Rectangle 2"/>
          <p:cNvSpPr>
            <a:spLocks noGrp="1" noRot="1" noChangeAspect="1" noChangeArrowheads="1" noTextEdit="1"/>
          </p:cNvSpPr>
          <p:nvPr>
            <p:ph type="sldImg"/>
          </p:nvPr>
        </p:nvSpPr>
        <p:spPr>
          <a:ln/>
        </p:spPr>
      </p:sp>
      <p:sp>
        <p:nvSpPr>
          <p:cNvPr id="335875"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468683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15E50B-0B22-469A-9B7F-34986D52EF1B}" type="slidenum">
              <a:rPr lang="es-PR">
                <a:solidFill>
                  <a:srgbClr val="000000"/>
                </a:solidFill>
              </a:rPr>
              <a:pPr/>
              <a:t>30</a:t>
            </a:fld>
            <a:endParaRPr lang="es-PR">
              <a:solidFill>
                <a:srgbClr val="000000"/>
              </a:solidFill>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34848569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837D4B-5783-433F-B5A2-A5EB7EE45ED6}" type="slidenum">
              <a:rPr lang="es-PR">
                <a:solidFill>
                  <a:srgbClr val="000000"/>
                </a:solidFill>
              </a:rPr>
              <a:pPr/>
              <a:t>31</a:t>
            </a:fld>
            <a:endParaRPr lang="es-PR">
              <a:solidFill>
                <a:srgbClr val="000000"/>
              </a:solidFill>
            </a:endParaRPr>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423551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9C21AD-BAB9-40CE-B226-05B8F8394752}" type="slidenum">
              <a:rPr lang="es-PR">
                <a:solidFill>
                  <a:srgbClr val="000000"/>
                </a:solidFill>
              </a:rPr>
              <a:pPr/>
              <a:t>32</a:t>
            </a:fld>
            <a:endParaRPr lang="es-PR">
              <a:solidFill>
                <a:srgbClr val="000000"/>
              </a:solidFill>
            </a:endParaRP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2063873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6B1AD5-4983-4BF1-84AD-D3DB40A10D4E}" type="slidenum">
              <a:rPr lang="es-PR">
                <a:solidFill>
                  <a:srgbClr val="000000"/>
                </a:solidFill>
              </a:rPr>
              <a:pPr/>
              <a:t>33</a:t>
            </a:fld>
            <a:endParaRPr lang="es-PR">
              <a:solidFill>
                <a:srgbClr val="000000"/>
              </a:solidFill>
            </a:endParaRPr>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6405612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1F22EF-8EAD-4DCD-8C85-09CA82A482D5}" type="slidenum">
              <a:rPr lang="es-PR">
                <a:solidFill>
                  <a:srgbClr val="000000"/>
                </a:solidFill>
              </a:rPr>
              <a:pPr/>
              <a:t>34</a:t>
            </a:fld>
            <a:endParaRPr lang="es-PR">
              <a:solidFill>
                <a:srgbClr val="000000"/>
              </a:solidFill>
            </a:endParaRPr>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211652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04D81F-36B7-421A-AF64-DCFAC0104997}" type="slidenum">
              <a:rPr lang="es-PR">
                <a:solidFill>
                  <a:srgbClr val="000000"/>
                </a:solidFill>
              </a:rPr>
              <a:pPr/>
              <a:t>35</a:t>
            </a:fld>
            <a:endParaRPr lang="es-PR">
              <a:solidFill>
                <a:srgbClr val="000000"/>
              </a:solidFill>
            </a:endParaRPr>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4076923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D1C7C4-B8F2-4C15-B08A-BA5B525BE5AC}" type="slidenum">
              <a:rPr lang="es-PR">
                <a:solidFill>
                  <a:srgbClr val="000000"/>
                </a:solidFill>
              </a:rPr>
              <a:pPr/>
              <a:t>36</a:t>
            </a:fld>
            <a:endParaRPr lang="es-PR">
              <a:solidFill>
                <a:srgbClr val="000000"/>
              </a:solidFill>
            </a:endParaRPr>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40351836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685C7E-A98D-4EC8-B1A6-240C3D9D9C08}" type="slidenum">
              <a:rPr lang="es-PR">
                <a:solidFill>
                  <a:srgbClr val="000000"/>
                </a:solidFill>
              </a:rPr>
              <a:pPr/>
              <a:t>37</a:t>
            </a:fld>
            <a:endParaRPr lang="es-PR">
              <a:solidFill>
                <a:srgbClr val="000000"/>
              </a:solidFill>
            </a:endParaRPr>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6096193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634CCA-19AD-4FB1-88A3-D2A1DDB20E62}" type="slidenum">
              <a:rPr lang="es-PR">
                <a:solidFill>
                  <a:srgbClr val="000000"/>
                </a:solidFill>
              </a:rPr>
              <a:pPr/>
              <a:t>38</a:t>
            </a:fld>
            <a:endParaRPr lang="es-PR">
              <a:solidFill>
                <a:srgbClr val="000000"/>
              </a:solidFill>
            </a:endParaRPr>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1600200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173DFD-C4A5-4DD5-B420-E0C4D54B7ECE}" type="slidenum">
              <a:rPr lang="es-PR">
                <a:solidFill>
                  <a:srgbClr val="000000"/>
                </a:solidFill>
              </a:rPr>
              <a:pPr/>
              <a:t>39</a:t>
            </a:fld>
            <a:endParaRPr lang="es-PR">
              <a:solidFill>
                <a:srgbClr val="000000"/>
              </a:solidFill>
            </a:endParaRPr>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3190306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4496BC-B940-4657-850D-55275981D11A}" type="slidenum">
              <a:rPr lang="es-PR">
                <a:solidFill>
                  <a:srgbClr val="000000"/>
                </a:solidFill>
              </a:rPr>
              <a:pPr/>
              <a:t>40</a:t>
            </a:fld>
            <a:endParaRPr lang="es-PR">
              <a:solidFill>
                <a:srgbClr val="000000"/>
              </a:solidFill>
            </a:endParaRPr>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41910865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7DCDEE-559D-41E4-A218-6957E7D59683}" type="slidenum">
              <a:rPr lang="es-PR">
                <a:solidFill>
                  <a:srgbClr val="000000"/>
                </a:solidFill>
              </a:rPr>
              <a:pPr/>
              <a:t>41</a:t>
            </a:fld>
            <a:endParaRPr lang="es-PR">
              <a:solidFill>
                <a:srgbClr val="000000"/>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5476153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5E2B97-1F0D-4046-8502-EB5BCBEDAF39}" type="slidenum">
              <a:rPr lang="es-PR">
                <a:solidFill>
                  <a:srgbClr val="000000"/>
                </a:solidFill>
              </a:rPr>
              <a:pPr/>
              <a:t>42</a:t>
            </a:fld>
            <a:endParaRPr lang="es-PR">
              <a:solidFill>
                <a:srgbClr val="000000"/>
              </a:solidFill>
            </a:endParaRPr>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3122338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EE2184-C45F-4C2D-BD2A-BAB94EEC4C53}" type="slidenum">
              <a:rPr lang="es-PR">
                <a:solidFill>
                  <a:srgbClr val="000000"/>
                </a:solidFill>
              </a:rPr>
              <a:pPr/>
              <a:t>43</a:t>
            </a:fld>
            <a:endParaRPr lang="es-PR">
              <a:solidFill>
                <a:srgbClr val="000000"/>
              </a:solidFill>
            </a:endParaRPr>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5093856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42AD3E-FB76-4EF7-A878-764C905E4E89}" type="slidenum">
              <a:rPr lang="es-PR">
                <a:solidFill>
                  <a:srgbClr val="000000"/>
                </a:solidFill>
              </a:rPr>
              <a:pPr/>
              <a:t>44</a:t>
            </a:fld>
            <a:endParaRPr lang="es-PR">
              <a:solidFill>
                <a:srgbClr val="000000"/>
              </a:solidFill>
            </a:endParaRPr>
          </a:p>
        </p:txBody>
      </p:sp>
      <p:sp>
        <p:nvSpPr>
          <p:cNvPr id="249858" name="Rectangle 2"/>
          <p:cNvSpPr>
            <a:spLocks noGrp="1" noRot="1" noChangeAspect="1" noChangeArrowheads="1" noTextEdit="1"/>
          </p:cNvSpPr>
          <p:nvPr>
            <p:ph type="sldImg"/>
          </p:nvPr>
        </p:nvSpPr>
        <p:spPr>
          <a:ln/>
        </p:spPr>
      </p:sp>
      <p:sp>
        <p:nvSpPr>
          <p:cNvPr id="249859"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30009510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CA0F0B-EEB0-4BD6-8F4B-7E4152FADF03}" type="slidenum">
              <a:rPr lang="es-PR">
                <a:solidFill>
                  <a:srgbClr val="000000"/>
                </a:solidFill>
              </a:rPr>
              <a:pPr/>
              <a:t>45</a:t>
            </a:fld>
            <a:endParaRPr lang="es-PR">
              <a:solidFill>
                <a:srgbClr val="000000"/>
              </a:solidFill>
            </a:endParaRPr>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32990698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8B3AD0-B0C3-408A-9784-BD5BA88D4B5C}" type="slidenum">
              <a:rPr lang="es-PR">
                <a:solidFill>
                  <a:srgbClr val="000000"/>
                </a:solidFill>
              </a:rPr>
              <a:pPr/>
              <a:t>46</a:t>
            </a:fld>
            <a:endParaRPr lang="es-PR">
              <a:solidFill>
                <a:srgbClr val="000000"/>
              </a:solidFill>
            </a:endParaRPr>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38080144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9B69B5-9308-4EE5-9693-11269281560D}" type="slidenum">
              <a:rPr lang="es-PR">
                <a:solidFill>
                  <a:srgbClr val="000000"/>
                </a:solidFill>
              </a:rPr>
              <a:pPr/>
              <a:t>47</a:t>
            </a:fld>
            <a:endParaRPr lang="es-PR">
              <a:solidFill>
                <a:srgbClr val="000000"/>
              </a:solidFill>
            </a:endParaRPr>
          </a:p>
        </p:txBody>
      </p:sp>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8825062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EF7603-CF96-4F90-96A1-487E329BAFDF}" type="slidenum">
              <a:rPr lang="es-PR">
                <a:solidFill>
                  <a:srgbClr val="000000"/>
                </a:solidFill>
              </a:rPr>
              <a:pPr/>
              <a:t>48</a:t>
            </a:fld>
            <a:endParaRPr lang="es-PR">
              <a:solidFill>
                <a:srgbClr val="000000"/>
              </a:solidFill>
            </a:endParaRPr>
          </a:p>
        </p:txBody>
      </p:sp>
      <p:sp>
        <p:nvSpPr>
          <p:cNvPr id="317442" name="Rectangle 2"/>
          <p:cNvSpPr>
            <a:spLocks noGrp="1" noRot="1" noChangeAspect="1" noChangeArrowheads="1" noTextEdit="1"/>
          </p:cNvSpPr>
          <p:nvPr>
            <p:ph type="sldImg"/>
          </p:nvPr>
        </p:nvSpPr>
        <p:spPr>
          <a:ln/>
        </p:spPr>
      </p:sp>
      <p:sp>
        <p:nvSpPr>
          <p:cNvPr id="31744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1366609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983202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9134239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9619225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96069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3021417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31744324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27235979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31642219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1378184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7934119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9005091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8675900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15259640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18228414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67</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68</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69</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327925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39757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486916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4/16/2014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2438400"/>
            <a:ext cx="9009063" cy="1052513"/>
            <a:chOff x="0" y="1536"/>
            <a:chExt cx="5675" cy="663"/>
          </a:xfrm>
        </p:grpSpPr>
        <p:grpSp>
          <p:nvGrpSpPr>
            <p:cNvPr id="7171" name="Group 3"/>
            <p:cNvGrpSpPr>
              <a:grpSpLocks/>
            </p:cNvGrpSpPr>
            <p:nvPr/>
          </p:nvGrpSpPr>
          <p:grpSpPr bwMode="auto">
            <a:xfrm>
              <a:off x="183" y="1604"/>
              <a:ext cx="448" cy="299"/>
              <a:chOff x="720" y="336"/>
              <a:chExt cx="624" cy="432"/>
            </a:xfrm>
          </p:grpSpPr>
          <p:sp>
            <p:nvSpPr>
              <p:cNvPr id="717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sp>
            <p:nvSpPr>
              <p:cNvPr id="717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grpSp>
        <p:grpSp>
          <p:nvGrpSpPr>
            <p:cNvPr id="7174" name="Group 6"/>
            <p:cNvGrpSpPr>
              <a:grpSpLocks/>
            </p:cNvGrpSpPr>
            <p:nvPr/>
          </p:nvGrpSpPr>
          <p:grpSpPr bwMode="auto">
            <a:xfrm>
              <a:off x="261" y="1870"/>
              <a:ext cx="465" cy="299"/>
              <a:chOff x="912" y="2640"/>
              <a:chExt cx="672" cy="432"/>
            </a:xfrm>
          </p:grpSpPr>
          <p:sp>
            <p:nvSpPr>
              <p:cNvPr id="7175"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sp>
            <p:nvSpPr>
              <p:cNvPr id="7176"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grpSp>
        <p:sp>
          <p:nvSpPr>
            <p:cNvPr id="717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sp>
          <p:nvSpPr>
            <p:cNvPr id="717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sp>
          <p:nvSpPr>
            <p:cNvPr id="717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smtClean="0">
                <a:solidFill>
                  <a:srgbClr val="000000"/>
                </a:solidFill>
                <a:cs typeface="Arial" panose="020B0604020202020204" pitchFamily="34" charset="0"/>
              </a:endParaRPr>
            </a:p>
          </p:txBody>
        </p:sp>
      </p:grpSp>
      <p:sp>
        <p:nvSpPr>
          <p:cNvPr id="7180" name="Rectangle 12"/>
          <p:cNvSpPr>
            <a:spLocks noGrp="1" noChangeArrowheads="1"/>
          </p:cNvSpPr>
          <p:nvPr>
            <p:ph type="ctrTitle"/>
          </p:nvPr>
        </p:nvSpPr>
        <p:spPr>
          <a:xfrm>
            <a:off x="762000" y="1676400"/>
            <a:ext cx="7772400" cy="1462088"/>
          </a:xfrm>
        </p:spPr>
        <p:txBody>
          <a:bodyPr/>
          <a:lstStyle>
            <a:lvl1pPr algn="ctr">
              <a:defRPr/>
            </a:lvl1pPr>
          </a:lstStyle>
          <a:p>
            <a:pPr lvl="0"/>
            <a:r>
              <a:rPr lang="es-PR" noProof="0" smtClean="0"/>
              <a:t>Click to edit Master title style</a:t>
            </a:r>
          </a:p>
        </p:txBody>
      </p:sp>
      <p:sp>
        <p:nvSpPr>
          <p:cNvPr id="7181"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noProof="0" smtClean="0"/>
              <a:t>Click to edit Master subtitle style</a:t>
            </a:r>
          </a:p>
        </p:txBody>
      </p:sp>
      <p:sp>
        <p:nvSpPr>
          <p:cNvPr id="7182" name="Rectangle 14"/>
          <p:cNvSpPr>
            <a:spLocks noGrp="1" noChangeArrowheads="1"/>
          </p:cNvSpPr>
          <p:nvPr>
            <p:ph type="dt" sz="half" idx="2"/>
          </p:nvPr>
        </p:nvSpPr>
        <p:spPr>
          <a:xfrm>
            <a:off x="838200" y="6381750"/>
            <a:ext cx="2819400" cy="476250"/>
          </a:xfrm>
        </p:spPr>
        <p:txBody>
          <a:bodyPr anchor="t"/>
          <a:lstStyle>
            <a:lvl1pPr>
              <a:defRPr>
                <a:latin typeface="Arial" panose="020B0604020202020204" pitchFamily="34" charset="0"/>
              </a:defRPr>
            </a:lvl1pPr>
          </a:lstStyle>
          <a:p>
            <a:r>
              <a:rPr lang="es-PR">
                <a:solidFill>
                  <a:srgbClr val="000000"/>
                </a:solidFill>
              </a:rPr>
              <a:t>(787) 890-0118</a:t>
            </a:r>
          </a:p>
          <a:p>
            <a:r>
              <a:rPr lang="es-PR">
                <a:solidFill>
                  <a:srgbClr val="000000"/>
                </a:solidFill>
              </a:rPr>
              <a:t>www.iglesiabiblicabautista.org</a:t>
            </a:r>
          </a:p>
        </p:txBody>
      </p:sp>
      <p:sp>
        <p:nvSpPr>
          <p:cNvPr id="7183" name="Rectangle 15"/>
          <p:cNvSpPr>
            <a:spLocks noGrp="1" noChangeArrowheads="1"/>
          </p:cNvSpPr>
          <p:nvPr>
            <p:ph type="ftr" sz="quarter" idx="3"/>
          </p:nvPr>
        </p:nvSpPr>
        <p:spPr>
          <a:xfrm>
            <a:off x="5943600" y="6400800"/>
            <a:ext cx="2895600" cy="457200"/>
          </a:xfrm>
        </p:spPr>
        <p:txBody>
          <a:bodyPr anchor="t"/>
          <a:lstStyle>
            <a:lvl1pPr>
              <a:defRPr>
                <a:latin typeface="Arial" panose="020B0604020202020204" pitchFamily="34" charset="0"/>
              </a:defRPr>
            </a:lvl1pPr>
          </a:lstStyle>
          <a:p>
            <a:r>
              <a:rPr lang="es-PR">
                <a:solidFill>
                  <a:srgbClr val="000000"/>
                </a:solidFill>
              </a:rPr>
              <a:t>Iglesia Bíblica Bautista de Aguadilla</a:t>
            </a:r>
          </a:p>
        </p:txBody>
      </p:sp>
      <p:pic>
        <p:nvPicPr>
          <p:cNvPr id="7184" name="Picture 16" descr="IBB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242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015D1973-E473-4930-BE85-DF82FFC0EED4}"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275576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PR">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0616EF09-2267-4F20-8413-0DB5B8B6EC55}"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7271851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s-PR">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1AD79643-D024-42E2-9EA3-B70B9D2D57A8}"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40686756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s-PR">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B28AA128-41F3-4303-8CC8-3B4396A3D59A}"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31021455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PR">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E4FB3076-C198-46F2-ACEF-EDEE0DCC107C}"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34886457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PR">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1B310EAE-A24D-4148-A401-3C7C2584620A}"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544912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988B84A7-8830-4625-8400-F60A9E26C9D3}"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15644761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8020EF3E-5A79-4B74-9738-7771952C71FD}"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19045260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B8F58C35-B7A6-45C9-9EAB-E039C9E3B9A4}"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23416172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1513" y="214313"/>
            <a:ext cx="1933575"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14313"/>
            <a:ext cx="5649913"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03CD67C4-78F0-489F-B661-95F477C103F0}"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2967464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313"/>
            <a:ext cx="7724775"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228600" y="6248400"/>
            <a:ext cx="1905000" cy="457200"/>
          </a:xfrm>
        </p:spPr>
        <p:txBody>
          <a:bodyPr/>
          <a:lstStyle>
            <a:lvl1pPr>
              <a:defRPr/>
            </a:lvl1pPr>
          </a:lstStyle>
          <a:p>
            <a:endParaRPr lang="es-PR">
              <a:solidFill>
                <a:srgbClr val="000000"/>
              </a:solidFill>
            </a:endParaRPr>
          </a:p>
        </p:txBody>
      </p:sp>
      <p:sp>
        <p:nvSpPr>
          <p:cNvPr id="6" name="Footer Placeholder 5"/>
          <p:cNvSpPr>
            <a:spLocks noGrp="1"/>
          </p:cNvSpPr>
          <p:nvPr>
            <p:ph type="ftr" sz="quarter" idx="11"/>
          </p:nvPr>
        </p:nvSpPr>
        <p:spPr>
          <a:xfrm>
            <a:off x="2438400" y="6248400"/>
            <a:ext cx="4267200" cy="457200"/>
          </a:xfrm>
        </p:spPr>
        <p:txBody>
          <a:bodyPr/>
          <a:lstStyle>
            <a:lvl1pPr>
              <a:defRPr/>
            </a:lvl1pPr>
          </a:lstStyle>
          <a:p>
            <a:r>
              <a:rPr lang="es-PR">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73CF6283-D0D1-4FB7-B7A3-4A8F171D899D}"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2693253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313"/>
            <a:ext cx="7724775"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5162550" y="2017713"/>
            <a:ext cx="3792538" cy="4114800"/>
          </a:xfrm>
        </p:spPr>
        <p:txBody>
          <a:bodyPr/>
          <a:lstStyle/>
          <a:p>
            <a:endParaRPr lang="en-US"/>
          </a:p>
        </p:txBody>
      </p:sp>
      <p:sp>
        <p:nvSpPr>
          <p:cNvPr id="5" name="Date Placeholder 4"/>
          <p:cNvSpPr>
            <a:spLocks noGrp="1"/>
          </p:cNvSpPr>
          <p:nvPr>
            <p:ph type="dt" sz="half" idx="10"/>
          </p:nvPr>
        </p:nvSpPr>
        <p:spPr>
          <a:xfrm>
            <a:off x="228600" y="6248400"/>
            <a:ext cx="1905000" cy="457200"/>
          </a:xfrm>
        </p:spPr>
        <p:txBody>
          <a:bodyPr/>
          <a:lstStyle>
            <a:lvl1pPr>
              <a:defRPr/>
            </a:lvl1pPr>
          </a:lstStyle>
          <a:p>
            <a:endParaRPr lang="es-PR">
              <a:solidFill>
                <a:srgbClr val="000000"/>
              </a:solidFill>
            </a:endParaRPr>
          </a:p>
        </p:txBody>
      </p:sp>
      <p:sp>
        <p:nvSpPr>
          <p:cNvPr id="6" name="Footer Placeholder 5"/>
          <p:cNvSpPr>
            <a:spLocks noGrp="1"/>
          </p:cNvSpPr>
          <p:nvPr>
            <p:ph type="ftr" sz="quarter" idx="11"/>
          </p:nvPr>
        </p:nvSpPr>
        <p:spPr>
          <a:xfrm>
            <a:off x="2438400" y="6248400"/>
            <a:ext cx="4267200" cy="457200"/>
          </a:xfrm>
        </p:spPr>
        <p:txBody>
          <a:bodyPr/>
          <a:lstStyle>
            <a:lvl1pPr>
              <a:defRPr/>
            </a:lvl1pPr>
          </a:lstStyle>
          <a:p>
            <a:r>
              <a:rPr lang="es-PR">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51902827-7DC5-44F6-A0DC-6C9823B7C458}"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2049892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14313"/>
            <a:ext cx="7735888" cy="591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228600" y="6248400"/>
            <a:ext cx="1905000" cy="457200"/>
          </a:xfrm>
        </p:spPr>
        <p:txBody>
          <a:bodyPr/>
          <a:lstStyle>
            <a:lvl1pPr>
              <a:defRPr/>
            </a:lvl1pPr>
          </a:lstStyle>
          <a:p>
            <a:endParaRPr lang="es-PR">
              <a:solidFill>
                <a:srgbClr val="000000"/>
              </a:solidFill>
            </a:endParaRPr>
          </a:p>
        </p:txBody>
      </p:sp>
      <p:sp>
        <p:nvSpPr>
          <p:cNvPr id="4" name="Footer Placeholder 3"/>
          <p:cNvSpPr>
            <a:spLocks noGrp="1"/>
          </p:cNvSpPr>
          <p:nvPr>
            <p:ph type="ftr" sz="quarter" idx="11"/>
          </p:nvPr>
        </p:nvSpPr>
        <p:spPr>
          <a:xfrm>
            <a:off x="2438400" y="6248400"/>
            <a:ext cx="4267200" cy="457200"/>
          </a:xfrm>
        </p:spPr>
        <p:txBody>
          <a:bodyPr/>
          <a:lstStyle>
            <a:lvl1pPr>
              <a:defRPr/>
            </a:lvl1pPr>
          </a:lstStyle>
          <a:p>
            <a:r>
              <a:rPr lang="es-PR">
                <a:solidFill>
                  <a:srgbClr val="000000"/>
                </a:solidFill>
              </a:rPr>
              <a:t>www.iglesiabiblicabautista.org</a:t>
            </a:r>
          </a:p>
        </p:txBody>
      </p:sp>
      <p:sp>
        <p:nvSpPr>
          <p:cNvPr id="5" name="Slide Number Placeholder 4"/>
          <p:cNvSpPr>
            <a:spLocks noGrp="1"/>
          </p:cNvSpPr>
          <p:nvPr>
            <p:ph type="sldNum" sz="quarter" idx="12"/>
          </p:nvPr>
        </p:nvSpPr>
        <p:spPr>
          <a:xfrm>
            <a:off x="7042150" y="6243638"/>
            <a:ext cx="1905000" cy="457200"/>
          </a:xfrm>
        </p:spPr>
        <p:txBody>
          <a:bodyPr/>
          <a:lstStyle>
            <a:lvl1pPr>
              <a:defRPr/>
            </a:lvl1pPr>
          </a:lstStyle>
          <a:p>
            <a:fld id="{AA9FD293-355D-41CE-8B65-C64A83812E64}"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34627771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313"/>
            <a:ext cx="7724775"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62550" y="2017713"/>
            <a:ext cx="3792538"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62550" y="4151313"/>
            <a:ext cx="3792538"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228600" y="6248400"/>
            <a:ext cx="1905000" cy="457200"/>
          </a:xfrm>
        </p:spPr>
        <p:txBody>
          <a:bodyPr/>
          <a:lstStyle>
            <a:lvl1pPr>
              <a:defRPr/>
            </a:lvl1pPr>
          </a:lstStyle>
          <a:p>
            <a:endParaRPr lang="es-PR">
              <a:solidFill>
                <a:srgbClr val="000000"/>
              </a:solidFill>
            </a:endParaRPr>
          </a:p>
        </p:txBody>
      </p:sp>
      <p:sp>
        <p:nvSpPr>
          <p:cNvPr id="7" name="Footer Placeholder 6"/>
          <p:cNvSpPr>
            <a:spLocks noGrp="1"/>
          </p:cNvSpPr>
          <p:nvPr>
            <p:ph type="ftr" sz="quarter" idx="11"/>
          </p:nvPr>
        </p:nvSpPr>
        <p:spPr>
          <a:xfrm>
            <a:off x="2438400" y="6248400"/>
            <a:ext cx="4267200" cy="457200"/>
          </a:xfrm>
        </p:spPr>
        <p:txBody>
          <a:bodyPr/>
          <a:lstStyle>
            <a:lvl1pPr>
              <a:defRPr/>
            </a:lvl1pPr>
          </a:lstStyle>
          <a:p>
            <a:r>
              <a:rPr lang="es-PR">
                <a:solidFill>
                  <a:srgbClr val="000000"/>
                </a:solidFill>
              </a:rPr>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FD88295C-C02A-431D-9488-1B327FF57422}" type="slidenum">
              <a:rPr lang="es-PR">
                <a:solidFill>
                  <a:srgbClr val="000000"/>
                </a:solidFill>
              </a:rPr>
              <a:pPr/>
              <a:t>‹#›</a:t>
            </a:fld>
            <a:endParaRPr lang="es-PR">
              <a:solidFill>
                <a:srgbClr val="000000"/>
              </a:solidFill>
            </a:endParaRPr>
          </a:p>
        </p:txBody>
      </p:sp>
    </p:spTree>
    <p:extLst>
      <p:ext uri="{BB962C8B-B14F-4D97-AF65-F5344CB8AC3E}">
        <p14:creationId xmlns:p14="http://schemas.microsoft.com/office/powerpoint/2010/main" val="3788571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image" Target="../media/image2.jpeg"/><Relationship Id="rId2" Type="http://schemas.openxmlformats.org/officeDocument/2006/relationships/slideLayout" Target="../slideLayouts/slideLayout30.xml"/><Relationship Id="rId16" Type="http://schemas.openxmlformats.org/officeDocument/2006/relationships/theme" Target="../theme/theme7.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4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4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4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5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5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5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sz="2400" smtClean="0">
              <a:solidFill>
                <a:srgbClr val="000000"/>
              </a:solidFill>
              <a:cs typeface="Arial" panose="020B0604020202020204" pitchFamily="34" charset="0"/>
            </a:endParaRPr>
          </a:p>
        </p:txBody>
      </p:sp>
      <p:sp>
        <p:nvSpPr>
          <p:cNvPr id="6153" name="Rectangle 9"/>
          <p:cNvSpPr>
            <a:spLocks noGrp="1" noChangeArrowheads="1"/>
          </p:cNvSpPr>
          <p:nvPr>
            <p:ph type="title"/>
          </p:nvPr>
        </p:nvSpPr>
        <p:spPr bwMode="auto">
          <a:xfrm>
            <a:off x="1219200" y="214313"/>
            <a:ext cx="7724775"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smtClean="0"/>
              <a:t>Click to edit Master title style</a:t>
            </a:r>
          </a:p>
        </p:txBody>
      </p:sp>
      <p:sp>
        <p:nvSpPr>
          <p:cNvPr id="6154" name="Rectangle 10"/>
          <p:cNvSpPr>
            <a:spLocks noGrp="1" noChangeArrowheads="1"/>
          </p:cNvSpPr>
          <p:nvPr>
            <p:ph type="body" idx="1"/>
          </p:nvPr>
        </p:nvSpPr>
        <p:spPr bwMode="auto">
          <a:xfrm>
            <a:off x="1219200" y="2017713"/>
            <a:ext cx="77358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smtClean="0"/>
              <a:t>Click to edit Master text styles</a:t>
            </a:r>
          </a:p>
          <a:p>
            <a:pPr lvl="1"/>
            <a:r>
              <a:rPr lang="es-PR" smtClean="0"/>
              <a:t>Second level</a:t>
            </a:r>
          </a:p>
          <a:p>
            <a:pPr lvl="2"/>
            <a:r>
              <a:rPr lang="es-PR" smtClean="0"/>
              <a:t>Third level</a:t>
            </a:r>
          </a:p>
          <a:p>
            <a:pPr lvl="3"/>
            <a:r>
              <a:rPr lang="es-PR" smtClean="0"/>
              <a:t>Fourth level</a:t>
            </a:r>
          </a:p>
          <a:p>
            <a:pPr lvl="4"/>
            <a:r>
              <a:rPr lang="es-PR" smtClean="0"/>
              <a:t>Fifth level</a:t>
            </a:r>
          </a:p>
        </p:txBody>
      </p:sp>
      <p:sp>
        <p:nvSpPr>
          <p:cNvPr id="6155" name="Rectangle 11"/>
          <p:cNvSpPr>
            <a:spLocks noGrp="1" noChangeArrowheads="1"/>
          </p:cNvSpPr>
          <p:nvPr>
            <p:ph type="dt" sz="half" idx="2"/>
          </p:nvPr>
        </p:nvSpPr>
        <p:spPr bwMode="auto">
          <a:xfrm>
            <a:off x="228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endParaRPr lang="es-PR" smtClean="0">
              <a:solidFill>
                <a:srgbClr val="000000"/>
              </a:solidFill>
              <a:cs typeface="Arial" panose="020B0604020202020204" pitchFamily="34" charset="0"/>
            </a:endParaRPr>
          </a:p>
        </p:txBody>
      </p:sp>
      <p:sp>
        <p:nvSpPr>
          <p:cNvPr id="6156" name="Rectangle 12"/>
          <p:cNvSpPr>
            <a:spLocks noGrp="1" noChangeArrowheads="1"/>
          </p:cNvSpPr>
          <p:nvPr>
            <p:ph type="ftr" sz="quarter" idx="3"/>
          </p:nvPr>
        </p:nvSpPr>
        <p:spPr bwMode="auto">
          <a:xfrm>
            <a:off x="2438400" y="6248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b="0"/>
            </a:lvl1pPr>
          </a:lstStyle>
          <a:p>
            <a:r>
              <a:rPr lang="es-PR" smtClean="0">
                <a:solidFill>
                  <a:srgbClr val="000000"/>
                </a:solidFill>
                <a:cs typeface="Arial" panose="020B0604020202020204" pitchFamily="34" charset="0"/>
              </a:rPr>
              <a:t>www.iglesiabiblicabautista.org</a:t>
            </a:r>
          </a:p>
        </p:txBody>
      </p:sp>
      <p:sp>
        <p:nvSpPr>
          <p:cNvPr id="6157"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fld id="{DCBC938B-26F9-411D-8D5C-881FDFF0E4CE}" type="slidenum">
              <a:rPr lang="es-PR" smtClean="0">
                <a:solidFill>
                  <a:srgbClr val="000000"/>
                </a:solidFill>
                <a:cs typeface="Arial" panose="020B0604020202020204" pitchFamily="34" charset="0"/>
              </a:rPr>
              <a:pPr/>
              <a:t>‹#›</a:t>
            </a:fld>
            <a:endParaRPr lang="es-PR" smtClean="0">
              <a:solidFill>
                <a:srgbClr val="000000"/>
              </a:solidFill>
              <a:cs typeface="Arial" panose="020B0604020202020204" pitchFamily="34" charset="0"/>
            </a:endParaRPr>
          </a:p>
        </p:txBody>
      </p:sp>
      <p:pic>
        <p:nvPicPr>
          <p:cNvPr id="6158" name="Picture 14" descr="IBB2"/>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584980"/>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Lst>
  <p:hf sldNum="0" hd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9.xml"/><Relationship Id="rId4" Type="http://schemas.microsoft.com/office/2007/relationships/hdphoto" Target="../media/hdphoto15.wdp"/></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30.xml"/><Relationship Id="rId4" Type="http://schemas.microsoft.com/office/2007/relationships/hdphoto" Target="../media/hdphoto16.wdp"/></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40.xml"/><Relationship Id="rId4" Type="http://schemas.microsoft.com/office/2007/relationships/hdphoto" Target="../media/hdphoto1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40.xml"/><Relationship Id="rId4" Type="http://schemas.microsoft.com/office/2007/relationships/hdphoto" Target="../media/hdphoto17.wdp"/></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40.xml"/><Relationship Id="rId4" Type="http://schemas.microsoft.com/office/2007/relationships/hdphoto" Target="../media/hdphoto18.wdp"/></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40.xml"/><Relationship Id="rId4" Type="http://schemas.microsoft.com/office/2007/relationships/hdphoto" Target="../media/hdphoto18.wdp"/></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40.xml"/><Relationship Id="rId4" Type="http://schemas.microsoft.com/office/2007/relationships/hdphoto" Target="../media/hdphoto18.wdp"/></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40.xml"/><Relationship Id="rId4" Type="http://schemas.microsoft.com/office/2007/relationships/hdphoto" Target="../media/hdphoto19.wdp"/></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40.xml"/><Relationship Id="rId4" Type="http://schemas.microsoft.com/office/2007/relationships/hdphoto" Target="../media/hdphoto19.wdp"/></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30.xml"/><Relationship Id="rId4" Type="http://schemas.microsoft.com/office/2007/relationships/hdphoto" Target="../media/hdphoto20.wdp"/></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8.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2.wdp"/></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3.wdp"/></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24.wdp"/></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25.wdp"/></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28.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28.wdp"/></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30.wdp"/></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28.wdp"/></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7.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4.png"/><Relationship Id="rId4" Type="http://schemas.microsoft.com/office/2007/relationships/hdphoto" Target="../media/hdphoto32.wdp"/></Relationships>
</file>

<file path=ppt/slides/_rels/slide6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9.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942" t="2397" r="2703" b="3578"/>
          <a:stretch/>
        </p:blipFill>
        <p:spPr>
          <a:xfrm>
            <a:off x="-1" y="-1"/>
            <a:ext cx="9159039" cy="685800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8: Jesús Termina su Ministerio Público</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27: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Acuerdo para Matar a Jesús</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11.45 – 12.11) </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 de abril de 2014</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8000"/>
                    </a14:imgEffect>
                    <a14:imgEffect>
                      <a14:brightnessContrast bright="7000"/>
                    </a14:imgEffect>
                  </a14:imgLayer>
                </a14:imgProps>
              </a:ext>
              <a:ext uri="{28A0092B-C50C-407E-A947-70E740481C1C}">
                <a14:useLocalDpi xmlns:a14="http://schemas.microsoft.com/office/drawing/2010/main"/>
              </a:ext>
            </a:extLst>
          </a:blip>
          <a:srcRect b="14677"/>
          <a:stretch/>
        </p:blipFill>
        <p:spPr>
          <a:xfrm>
            <a:off x="9938" y="1669775"/>
            <a:ext cx="9134061" cy="5188226"/>
          </a:xfrm>
          <a:prstGeom prst="rect">
            <a:avLst/>
          </a:prstGeom>
        </p:spPr>
      </p:pic>
    </p:spTree>
    <p:extLst>
      <p:ext uri="{BB962C8B-B14F-4D97-AF65-F5344CB8AC3E}">
        <p14:creationId xmlns:p14="http://schemas.microsoft.com/office/powerpoint/2010/main" val="3124382748"/>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20000"/>
          </a:bodyPr>
          <a:lstStyle/>
          <a:p>
            <a:r>
              <a:rPr lang="es-ES" dirty="0">
                <a:latin typeface="Candara" panose="020E0502030303020204" pitchFamily="34" charset="0"/>
              </a:rPr>
              <a:t>“</a:t>
            </a:r>
            <a:r>
              <a:rPr lang="es-ES" i="1" dirty="0">
                <a:latin typeface="Candara" panose="020E0502030303020204" pitchFamily="34" charset="0"/>
              </a:rPr>
              <a:t>Entonces los principales sacerdotes y los fariseos reunieron el concilio, y dijeron: ¿Qué haremos? Porque este hombre hace muchas señales. Si le dejamos así, todos creerán en él; y vendrán los romanos, y destruirán nuestro lugar santo y nuestra nación. Entonces Caifás, uno de ellos, sumo sacerdote aquel año, les dijo: Vosotros no sabéis nada; ni pensáis que nos conviene que un hombre muera por el pueblo, y no que toda la nación perezca. Esto no lo dijo por sí mismo, sino que como era el sumo sacerdote aquel año, profetizó que Jesús había de morir por la nación; y no solamente por la nación, sino también para congregar en uno a los hijos de Dios que estaban dispersos.</a:t>
            </a:r>
            <a:r>
              <a:rPr lang="es-ES" dirty="0">
                <a:latin typeface="Candara" panose="020E0502030303020204" pitchFamily="34" charset="0"/>
              </a:rPr>
              <a:t>” </a:t>
            </a:r>
            <a:r>
              <a:rPr lang="es-ES" dirty="0">
                <a:solidFill>
                  <a:srgbClr val="FF0000"/>
                </a:solidFill>
                <a:latin typeface="Candara" panose="020E0502030303020204" pitchFamily="34" charset="0"/>
              </a:rPr>
              <a:t>(Juan 11.47–52,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solidFill>
                  <a:srgbClr val="FF0000"/>
                </a:solidFill>
                <a:latin typeface="Candara" panose="020E0502030303020204" pitchFamily="34" charset="0"/>
              </a:rPr>
              <a:t>11:47</a:t>
            </a:r>
            <a:r>
              <a:rPr lang="es-PR" dirty="0" smtClean="0">
                <a:latin typeface="Candara" panose="020E0502030303020204" pitchFamily="34" charset="0"/>
              </a:rPr>
              <a:t> </a:t>
            </a:r>
            <a:r>
              <a:rPr lang="es-PR" dirty="0">
                <a:latin typeface="Candara" panose="020E0502030303020204" pitchFamily="34" charset="0"/>
              </a:rPr>
              <a:t>Entonces los principales sacerdotes y los fariseos reunieron el sanedrín para discutir qué acción iban a emprender.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pregunta, ¿Qué hacemos?, significa: </a:t>
            </a:r>
            <a:r>
              <a:rPr lang="es-PR" i="1" dirty="0">
                <a:latin typeface="Candara" panose="020E0502030303020204" pitchFamily="34" charset="0"/>
              </a:rPr>
              <a:t>«¿Qué vamos a hacer acerca de esto? ¿Por qué somos tan lentos en reaccionar? Este hombre está haciendo muchos milagros, y no estamos haciendo nada para detenerle». </a:t>
            </a:r>
            <a:endParaRPr lang="es-PR" i="1"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1000"/>
                    </a14:imgEffect>
                    <a14:imgEffect>
                      <a14:brightnessContrast bright="16000" contrast="9000"/>
                    </a14:imgEffect>
                  </a14:imgLayer>
                </a14:imgProps>
              </a:ext>
              <a:ext uri="{28A0092B-C50C-407E-A947-70E740481C1C}">
                <a14:useLocalDpi xmlns:a14="http://schemas.microsoft.com/office/drawing/2010/main"/>
              </a:ext>
            </a:extLst>
          </a:blip>
          <a:stretch>
            <a:fillRect/>
          </a:stretch>
        </p:blipFill>
        <p:spPr>
          <a:xfrm>
            <a:off x="5235026" y="1749061"/>
            <a:ext cx="3908974" cy="5108939"/>
          </a:xfrm>
          <a:prstGeom prst="rect">
            <a:avLst/>
          </a:prstGeom>
        </p:spPr>
      </p:pic>
    </p:spTree>
    <p:extLst>
      <p:ext uri="{BB962C8B-B14F-4D97-AF65-F5344CB8AC3E}">
        <p14:creationId xmlns:p14="http://schemas.microsoft.com/office/powerpoint/2010/main" val="1306522344"/>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06663" cy="4719638"/>
          </a:xfrm>
        </p:spPr>
        <p:txBody>
          <a:bodyPr>
            <a:normAutofit fontScale="85000" lnSpcReduction="10000"/>
          </a:bodyPr>
          <a:lstStyle/>
          <a:p>
            <a:r>
              <a:rPr lang="es-PR" dirty="0" smtClean="0">
                <a:latin typeface="Candara" panose="020E0502030303020204" pitchFamily="34" charset="0"/>
              </a:rPr>
              <a:t>Los </a:t>
            </a:r>
            <a:r>
              <a:rPr lang="es-PR" dirty="0">
                <a:latin typeface="Candara" panose="020E0502030303020204" pitchFamily="34" charset="0"/>
              </a:rPr>
              <a:t>gobernantes judíos pronunciaron estas palabras para propia condenación de ellos mismos. </a:t>
            </a:r>
            <a:endParaRPr lang="es-PR" dirty="0" smtClean="0">
              <a:latin typeface="Candara" panose="020E0502030303020204" pitchFamily="34" charset="0"/>
            </a:endParaRPr>
          </a:p>
          <a:p>
            <a:r>
              <a:rPr lang="es-PR" dirty="0" smtClean="0">
                <a:latin typeface="Candara" panose="020E0502030303020204" pitchFamily="34" charset="0"/>
              </a:rPr>
              <a:t>Admitían </a:t>
            </a:r>
            <a:r>
              <a:rPr lang="es-PR" dirty="0">
                <a:latin typeface="Candara" panose="020E0502030303020204" pitchFamily="34" charset="0"/>
              </a:rPr>
              <a:t>que el Señor Jesús estaba llevando a cabo muchas señales. </a:t>
            </a:r>
            <a:endParaRPr lang="es-PR" dirty="0" smtClean="0">
              <a:latin typeface="Candara" panose="020E0502030303020204" pitchFamily="34" charset="0"/>
            </a:endParaRPr>
          </a:p>
          <a:p>
            <a:r>
              <a:rPr lang="es-PR" dirty="0" smtClean="0">
                <a:latin typeface="Candara" panose="020E0502030303020204" pitchFamily="34" charset="0"/>
              </a:rPr>
              <a:t>Entonces</a:t>
            </a:r>
            <a:r>
              <a:rPr lang="es-PR" dirty="0">
                <a:latin typeface="Candara" panose="020E0502030303020204" pitchFamily="34" charset="0"/>
              </a:rPr>
              <a:t>, ¿por qué no creían en Él?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querían creer porque preferían sus pecados al Salvador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23000"/>
                    </a14:imgEffect>
                  </a14:imgLayer>
                </a14:imgProps>
              </a:ext>
              <a:ext uri="{28A0092B-C50C-407E-A947-70E740481C1C}">
                <a14:useLocalDpi xmlns:a14="http://schemas.microsoft.com/office/drawing/2010/main"/>
              </a:ext>
            </a:extLst>
          </a:blip>
          <a:srcRect l="47502" b="4771"/>
          <a:stretch/>
        </p:blipFill>
        <p:spPr>
          <a:xfrm>
            <a:off x="5659064" y="1752600"/>
            <a:ext cx="3484936" cy="5105400"/>
          </a:xfrm>
          <a:prstGeom prst="rect">
            <a:avLst/>
          </a:prstGeom>
        </p:spPr>
      </p:pic>
    </p:spTree>
    <p:extLst>
      <p:ext uri="{BB962C8B-B14F-4D97-AF65-F5344CB8AC3E}">
        <p14:creationId xmlns:p14="http://schemas.microsoft.com/office/powerpoint/2010/main" val="3453371601"/>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a:solidFill>
                  <a:srgbClr val="FF0000"/>
                </a:solidFill>
                <a:latin typeface="Candara" panose="020E0502030303020204" pitchFamily="34" charset="0"/>
              </a:rPr>
              <a:t>11:48</a:t>
            </a:r>
            <a:r>
              <a:rPr lang="es-PR" dirty="0">
                <a:latin typeface="Candara" panose="020E0502030303020204" pitchFamily="34" charset="0"/>
              </a:rPr>
              <a:t> Los gobernantes pensaron que ya no podían permanecer más inactivos.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no intervenían, la multitud quedaría persuadida por los milagros de Jesús.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la gente reconocía así a Jesús como Rey, esto significaría problemas con Roma.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38000"/>
                    </a14:imgEffect>
                    <a14:imgEffect>
                      <a14:brightnessContrast bright="14000"/>
                    </a14:imgEffect>
                  </a14:imgLayer>
                </a14:imgProps>
              </a:ext>
              <a:ext uri="{28A0092B-C50C-407E-A947-70E740481C1C}">
                <a14:useLocalDpi xmlns:a14="http://schemas.microsoft.com/office/drawing/2010/main"/>
              </a:ext>
            </a:extLst>
          </a:blip>
          <a:stretch>
            <a:fillRect/>
          </a:stretch>
        </p:blipFill>
        <p:spPr>
          <a:xfrm>
            <a:off x="5743439" y="1752600"/>
            <a:ext cx="3400561" cy="5105400"/>
          </a:xfrm>
          <a:prstGeom prst="rect">
            <a:avLst/>
          </a:prstGeom>
        </p:spPr>
      </p:pic>
    </p:spTree>
    <p:extLst>
      <p:ext uri="{BB962C8B-B14F-4D97-AF65-F5344CB8AC3E}">
        <p14:creationId xmlns:p14="http://schemas.microsoft.com/office/powerpoint/2010/main" val="2189441425"/>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latin typeface="Candara" panose="020E0502030303020204" pitchFamily="34" charset="0"/>
              </a:rPr>
              <a:t>Los </a:t>
            </a:r>
            <a:r>
              <a:rPr lang="es-PR" dirty="0">
                <a:latin typeface="Candara" panose="020E0502030303020204" pitchFamily="34" charset="0"/>
              </a:rPr>
              <a:t>romanos creerían que Jesús había venido para derribar su imperio; intervendrían, y castigarían a los judíos.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expresión quitarán nuestro lugar y la </a:t>
            </a:r>
            <a:r>
              <a:rPr lang="es-PR" dirty="0" smtClean="0">
                <a:latin typeface="Candara" panose="020E0502030303020204" pitchFamily="34" charset="0"/>
              </a:rPr>
              <a:t>nación, </a:t>
            </a:r>
            <a:r>
              <a:rPr lang="es-PR" dirty="0">
                <a:latin typeface="Candara" panose="020E0502030303020204" pitchFamily="34" charset="0"/>
              </a:rPr>
              <a:t>significa que los romanos destruirían el templo y esparcirían el pueblo judío.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es precisamente lo que sucedió el año 70 d.C. —pero no porque los judíos hubiesen </a:t>
            </a:r>
            <a:r>
              <a:rPr lang="es-PR" i="1" dirty="0">
                <a:latin typeface="Candara" panose="020E0502030303020204" pitchFamily="34" charset="0"/>
              </a:rPr>
              <a:t>aceptado </a:t>
            </a:r>
            <a:r>
              <a:rPr lang="es-PR" dirty="0">
                <a:latin typeface="Candara" panose="020E0502030303020204" pitchFamily="34" charset="0"/>
              </a:rPr>
              <a:t>al Señor, sino por haberlo</a:t>
            </a:r>
            <a:r>
              <a:rPr lang="es-PR" i="1" dirty="0">
                <a:latin typeface="Candara" panose="020E0502030303020204" pitchFamily="34" charset="0"/>
              </a:rPr>
              <a:t> rechazado</a:t>
            </a:r>
            <a:r>
              <a:rPr lang="es-PR" i="1" dirty="0" smtClean="0">
                <a:latin typeface="Candara" panose="020E0502030303020204" pitchFamily="34" charset="0"/>
              </a:rPr>
              <a:t>.</a:t>
            </a:r>
            <a:endParaRPr lang="es-PR" i="1" dirty="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1000"/>
                    </a14:imgEffect>
                    <a14:imgEffect>
                      <a14:brightnessContrast bright="9000" contrast="16000"/>
                    </a14:imgEffect>
                  </a14:imgLayer>
                </a14:imgProps>
              </a:ext>
              <a:ext uri="{28A0092B-C50C-407E-A947-70E740481C1C}">
                <a14:useLocalDpi xmlns:a14="http://schemas.microsoft.com/office/drawing/2010/main"/>
              </a:ext>
            </a:extLst>
          </a:blip>
          <a:srcRect l="53084" r="-375"/>
          <a:stretch/>
        </p:blipFill>
        <p:spPr>
          <a:xfrm>
            <a:off x="5486400" y="1752601"/>
            <a:ext cx="3679092" cy="5105400"/>
          </a:xfrm>
          <a:prstGeom prst="rect">
            <a:avLst/>
          </a:prstGeom>
        </p:spPr>
      </p:pic>
    </p:spTree>
    <p:extLst>
      <p:ext uri="{BB962C8B-B14F-4D97-AF65-F5344CB8AC3E}">
        <p14:creationId xmlns:p14="http://schemas.microsoft.com/office/powerpoint/2010/main" val="61880823"/>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solidFill>
                  <a:srgbClr val="FF0000"/>
                </a:solidFill>
                <a:latin typeface="Candara" panose="020E0502030303020204" pitchFamily="34" charset="0"/>
              </a:rPr>
              <a:t>11:49–50 </a:t>
            </a:r>
            <a:r>
              <a:rPr lang="es-PR" dirty="0">
                <a:latin typeface="Candara" panose="020E0502030303020204" pitchFamily="34" charset="0"/>
              </a:rPr>
              <a:t>Caifás fue sumo sacerdote desde el año 26 hasta el 36 d.C. </a:t>
            </a:r>
            <a:endParaRPr lang="es-PR" dirty="0" smtClean="0">
              <a:latin typeface="Candara" panose="020E0502030303020204" pitchFamily="34" charset="0"/>
            </a:endParaRPr>
          </a:p>
          <a:p>
            <a:r>
              <a:rPr lang="es-PR" dirty="0" smtClean="0">
                <a:latin typeface="Candara" panose="020E0502030303020204" pitchFamily="34" charset="0"/>
              </a:rPr>
              <a:t>Presidió </a:t>
            </a:r>
            <a:r>
              <a:rPr lang="es-PR" dirty="0">
                <a:latin typeface="Candara" panose="020E0502030303020204" pitchFamily="34" charset="0"/>
              </a:rPr>
              <a:t>el juicio religioso del Señor y estuvo presente cuando Pedro y Juan fueron introducidos ante el Sanedrín en </a:t>
            </a:r>
            <a:r>
              <a:rPr lang="es-PR" dirty="0">
                <a:solidFill>
                  <a:srgbClr val="FF0000"/>
                </a:solidFill>
                <a:latin typeface="Candara" panose="020E0502030303020204" pitchFamily="34" charset="0"/>
              </a:rPr>
              <a:t>Hechos 4:6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era creyente en el Señor Jesús, a pesar de las palabras que aquí pronunció</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23000"/>
                    </a14:imgEffect>
                  </a14:imgLayer>
                </a14:imgProps>
              </a:ext>
              <a:ext uri="{28A0092B-C50C-407E-A947-70E740481C1C}">
                <a14:useLocalDpi xmlns:a14="http://schemas.microsoft.com/office/drawing/2010/main"/>
              </a:ext>
            </a:extLst>
          </a:blip>
          <a:srcRect l="47502" b="4771"/>
          <a:stretch/>
        </p:blipFill>
        <p:spPr>
          <a:xfrm>
            <a:off x="5659064" y="1752600"/>
            <a:ext cx="3484936" cy="5105400"/>
          </a:xfrm>
          <a:prstGeom prst="rect">
            <a:avLst/>
          </a:prstGeom>
        </p:spPr>
      </p:pic>
    </p:spTree>
    <p:extLst>
      <p:ext uri="{BB962C8B-B14F-4D97-AF65-F5344CB8AC3E}">
        <p14:creationId xmlns:p14="http://schemas.microsoft.com/office/powerpoint/2010/main" val="3382200964"/>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smtClean="0">
                <a:latin typeface="Candara" panose="020E0502030303020204" pitchFamily="34" charset="0"/>
              </a:rPr>
              <a:t>Según </a:t>
            </a:r>
            <a:r>
              <a:rPr lang="es-PR" dirty="0">
                <a:latin typeface="Candara" panose="020E0502030303020204" pitchFamily="34" charset="0"/>
              </a:rPr>
              <a:t>Caifás, los principales sacerdotes y los fariseos erraban al pensar que los judíos morirían a causa de Jesús. </a:t>
            </a:r>
            <a:endParaRPr lang="es-PR" dirty="0" smtClean="0">
              <a:latin typeface="Candara" panose="020E0502030303020204" pitchFamily="34" charset="0"/>
            </a:endParaRPr>
          </a:p>
          <a:p>
            <a:r>
              <a:rPr lang="es-PR" dirty="0" smtClean="0">
                <a:latin typeface="Candara" panose="020E0502030303020204" pitchFamily="34" charset="0"/>
              </a:rPr>
              <a:t>Más </a:t>
            </a:r>
            <a:r>
              <a:rPr lang="es-PR" dirty="0">
                <a:latin typeface="Candara" panose="020E0502030303020204" pitchFamily="34" charset="0"/>
              </a:rPr>
              <a:t>bien, predijo que Jesús moriría por la nación judía. </a:t>
            </a:r>
            <a:endParaRPr lang="es-PR" dirty="0" smtClean="0">
              <a:latin typeface="Candara" panose="020E0502030303020204" pitchFamily="34" charset="0"/>
            </a:endParaRPr>
          </a:p>
          <a:p>
            <a:r>
              <a:rPr lang="es-PR" dirty="0" smtClean="0">
                <a:latin typeface="Candara" panose="020E0502030303020204" pitchFamily="34" charset="0"/>
              </a:rPr>
              <a:t>Dijo </a:t>
            </a:r>
            <a:r>
              <a:rPr lang="es-PR" dirty="0">
                <a:latin typeface="Candara" panose="020E0502030303020204" pitchFamily="34" charset="0"/>
              </a:rPr>
              <a:t>que era mejor que Jesús muriese por el pueblo, y no que toda la nación tuviese problemas con Roma.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23000"/>
                    </a14:imgEffect>
                  </a14:imgLayer>
                </a14:imgProps>
              </a:ext>
              <a:ext uri="{28A0092B-C50C-407E-A947-70E740481C1C}">
                <a14:useLocalDpi xmlns:a14="http://schemas.microsoft.com/office/drawing/2010/main"/>
              </a:ext>
            </a:extLst>
          </a:blip>
          <a:srcRect l="47502" b="4771"/>
          <a:stretch/>
        </p:blipFill>
        <p:spPr>
          <a:xfrm>
            <a:off x="5659064" y="1752600"/>
            <a:ext cx="3484936" cy="5105400"/>
          </a:xfrm>
          <a:prstGeom prst="rect">
            <a:avLst/>
          </a:prstGeom>
        </p:spPr>
      </p:pic>
    </p:spTree>
    <p:extLst>
      <p:ext uri="{BB962C8B-B14F-4D97-AF65-F5344CB8AC3E}">
        <p14:creationId xmlns:p14="http://schemas.microsoft.com/office/powerpoint/2010/main" val="1356546095"/>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92500" lnSpcReduction="10000"/>
          </a:bodyPr>
          <a:lstStyle/>
          <a:p>
            <a:r>
              <a:rPr lang="es-PR" dirty="0" smtClean="0">
                <a:latin typeface="Candara" panose="020E0502030303020204" pitchFamily="34" charset="0"/>
              </a:rPr>
              <a:t>Casi </a:t>
            </a:r>
            <a:r>
              <a:rPr lang="es-PR" dirty="0">
                <a:latin typeface="Candara" panose="020E0502030303020204" pitchFamily="34" charset="0"/>
              </a:rPr>
              <a:t>suena como si Caifás comprendiese la razón de la venida de Jesús al mundo. </a:t>
            </a:r>
            <a:endParaRPr lang="es-PR" dirty="0" smtClean="0">
              <a:latin typeface="Candara" panose="020E0502030303020204" pitchFamily="34" charset="0"/>
            </a:endParaRPr>
          </a:p>
          <a:p>
            <a:r>
              <a:rPr lang="es-PR" dirty="0" smtClean="0">
                <a:latin typeface="Candara" panose="020E0502030303020204" pitchFamily="34" charset="0"/>
              </a:rPr>
              <a:t>Casi </a:t>
            </a:r>
            <a:r>
              <a:rPr lang="es-PR" dirty="0">
                <a:latin typeface="Candara" panose="020E0502030303020204" pitchFamily="34" charset="0"/>
              </a:rPr>
              <a:t>pensaríamos que Caifás había aceptado a Jesús como el Sustituto de los pecadores. </a:t>
            </a:r>
            <a:endParaRPr lang="es-PR" dirty="0" smtClean="0">
              <a:latin typeface="Candara" panose="020E0502030303020204" pitchFamily="34" charset="0"/>
            </a:endParaRPr>
          </a:p>
          <a:p>
            <a:r>
              <a:rPr lang="es-PR" dirty="0" smtClean="0">
                <a:latin typeface="Candara" panose="020E0502030303020204" pitchFamily="34" charset="0"/>
              </a:rPr>
              <a:t>Pero</a:t>
            </a:r>
            <a:r>
              <a:rPr lang="es-PR" dirty="0">
                <a:latin typeface="Candara" panose="020E0502030303020204" pitchFamily="34" charset="0"/>
              </a:rPr>
              <a:t>, por desgracia, no era así.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que dijo era verdad, pero él mismo no creyó en Jesús para salvación de su alma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23000"/>
                    </a14:imgEffect>
                  </a14:imgLayer>
                </a14:imgProps>
              </a:ext>
              <a:ext uri="{28A0092B-C50C-407E-A947-70E740481C1C}">
                <a14:useLocalDpi xmlns:a14="http://schemas.microsoft.com/office/drawing/2010/main"/>
              </a:ext>
            </a:extLst>
          </a:blip>
          <a:srcRect l="47502" b="4771"/>
          <a:stretch/>
        </p:blipFill>
        <p:spPr>
          <a:xfrm>
            <a:off x="5659064" y="1752600"/>
            <a:ext cx="3484936" cy="5105400"/>
          </a:xfrm>
          <a:prstGeom prst="rect">
            <a:avLst/>
          </a:prstGeom>
        </p:spPr>
      </p:pic>
    </p:spTree>
    <p:extLst>
      <p:ext uri="{BB962C8B-B14F-4D97-AF65-F5344CB8AC3E}">
        <p14:creationId xmlns:p14="http://schemas.microsoft.com/office/powerpoint/2010/main" val="2820922548"/>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a:solidFill>
                  <a:srgbClr val="FF0000"/>
                </a:solidFill>
                <a:latin typeface="Candara" panose="020E0502030303020204" pitchFamily="34" charset="0"/>
              </a:rPr>
              <a:t>11:51–52</a:t>
            </a:r>
            <a:r>
              <a:rPr lang="es-PR" dirty="0">
                <a:latin typeface="Candara" panose="020E0502030303020204" pitchFamily="34" charset="0"/>
              </a:rPr>
              <a:t> Esto explica por qué Caifás habló como lo hizo.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lo dijo por sí mismo, es decir, no dijo estas cosas de su propia mente.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le fue dado de parte de Dios, con un mensaje más profundo de lo que él creía.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23000"/>
                    </a14:imgEffect>
                  </a14:imgLayer>
                </a14:imgProps>
              </a:ext>
              <a:ext uri="{28A0092B-C50C-407E-A947-70E740481C1C}">
                <a14:useLocalDpi xmlns:a14="http://schemas.microsoft.com/office/drawing/2010/main"/>
              </a:ext>
            </a:extLst>
          </a:blip>
          <a:srcRect l="47502" b="4771"/>
          <a:stretch/>
        </p:blipFill>
        <p:spPr>
          <a:xfrm>
            <a:off x="5659064" y="1752600"/>
            <a:ext cx="3484936" cy="5105400"/>
          </a:xfrm>
          <a:prstGeom prst="rect">
            <a:avLst/>
          </a:prstGeom>
        </p:spPr>
      </p:pic>
    </p:spTree>
    <p:extLst>
      <p:ext uri="{BB962C8B-B14F-4D97-AF65-F5344CB8AC3E}">
        <p14:creationId xmlns:p14="http://schemas.microsoft.com/office/powerpoint/2010/main" val="3223928505"/>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11.45 – 12.11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92500" lnSpcReduction="10000"/>
          </a:bodyPr>
          <a:lstStyle/>
          <a:p>
            <a:r>
              <a:rPr lang="es-PR" dirty="0" smtClean="0">
                <a:latin typeface="Candara" panose="020E0502030303020204" pitchFamily="34" charset="0"/>
              </a:rPr>
              <a:t>Era </a:t>
            </a:r>
            <a:r>
              <a:rPr lang="es-PR" dirty="0">
                <a:latin typeface="Candara" panose="020E0502030303020204" pitchFamily="34" charset="0"/>
              </a:rPr>
              <a:t>una profecía divina de que Jesús iba a morir por la nación de Israel. </a:t>
            </a:r>
            <a:endParaRPr lang="es-PR" dirty="0" smtClean="0">
              <a:latin typeface="Candara" panose="020E0502030303020204" pitchFamily="34" charset="0"/>
            </a:endParaRPr>
          </a:p>
          <a:p>
            <a:r>
              <a:rPr lang="es-PR" dirty="0" smtClean="0">
                <a:latin typeface="Candara" panose="020E0502030303020204" pitchFamily="34" charset="0"/>
              </a:rPr>
              <a:t>Le </a:t>
            </a:r>
            <a:r>
              <a:rPr lang="es-PR" dirty="0">
                <a:latin typeface="Candara" panose="020E0502030303020204" pitchFamily="34" charset="0"/>
              </a:rPr>
              <a:t>fue dado a Caifás porque era el sumo sacerdote aquel año</a:t>
            </a:r>
            <a:r>
              <a:rPr lang="es-PR" dirty="0" smtClean="0">
                <a:latin typeface="Candara" panose="020E0502030303020204" pitchFamily="34" charset="0"/>
              </a:rPr>
              <a:t>.</a:t>
            </a:r>
          </a:p>
          <a:p>
            <a:r>
              <a:rPr lang="es-PR" dirty="0" smtClean="0">
                <a:latin typeface="Candara" panose="020E0502030303020204" pitchFamily="34" charset="0"/>
              </a:rPr>
              <a:t>Dios </a:t>
            </a:r>
            <a:r>
              <a:rPr lang="es-PR" dirty="0">
                <a:latin typeface="Candara" panose="020E0502030303020204" pitchFamily="34" charset="0"/>
              </a:rPr>
              <a:t>habló por medio de él por el oficio que desempeñaba, y no debido a su propia rectitud personal, porque era un hombre pecador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0000"/>
                    </a14:imgEffect>
                    <a14:imgEffect>
                      <a14:brightnessContrast bright="11000"/>
                    </a14:imgEffect>
                  </a14:imgLayer>
                </a14:imgProps>
              </a:ext>
              <a:ext uri="{28A0092B-C50C-407E-A947-70E740481C1C}">
                <a14:useLocalDpi xmlns:a14="http://schemas.microsoft.com/office/drawing/2010/main"/>
              </a:ext>
            </a:extLst>
          </a:blip>
          <a:srcRect l="4851" r="13060"/>
          <a:stretch/>
        </p:blipFill>
        <p:spPr>
          <a:xfrm>
            <a:off x="5791200" y="1752600"/>
            <a:ext cx="3352800" cy="5105400"/>
          </a:xfrm>
          <a:prstGeom prst="rect">
            <a:avLst/>
          </a:prstGeom>
        </p:spPr>
      </p:pic>
    </p:spTree>
    <p:extLst>
      <p:ext uri="{BB962C8B-B14F-4D97-AF65-F5344CB8AC3E}">
        <p14:creationId xmlns:p14="http://schemas.microsoft.com/office/powerpoint/2010/main" val="2741717178"/>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profecía de Caifás era no que el Señor moriría sólo por la nación de Israel, sino también para congregar en uno a Sus escogidos de entre los gentiles en toda la tierra.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0000"/>
                    </a14:imgEffect>
                    <a14:imgEffect>
                      <a14:brightnessContrast bright="11000"/>
                    </a14:imgEffect>
                  </a14:imgLayer>
                </a14:imgProps>
              </a:ext>
              <a:ext uri="{28A0092B-C50C-407E-A947-70E740481C1C}">
                <a14:useLocalDpi xmlns:a14="http://schemas.microsoft.com/office/drawing/2010/main"/>
              </a:ext>
            </a:extLst>
          </a:blip>
          <a:srcRect l="4851" r="13060"/>
          <a:stretch/>
        </p:blipFill>
        <p:spPr>
          <a:xfrm>
            <a:off x="5791200" y="1752600"/>
            <a:ext cx="3352800" cy="5105400"/>
          </a:xfrm>
          <a:prstGeom prst="rect">
            <a:avLst/>
          </a:prstGeom>
        </p:spPr>
      </p:pic>
    </p:spTree>
    <p:extLst>
      <p:ext uri="{BB962C8B-B14F-4D97-AF65-F5344CB8AC3E}">
        <p14:creationId xmlns:p14="http://schemas.microsoft.com/office/powerpoint/2010/main" val="336506711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muerte de Jesús profetizada</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11.47-52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Algunos </a:t>
            </a:r>
            <a:r>
              <a:rPr lang="es-PR" dirty="0">
                <a:latin typeface="Candara" panose="020E0502030303020204" pitchFamily="34" charset="0"/>
              </a:rPr>
              <a:t>creen que Caifás se refería a los judíos dispersados por toda la tierra, pero seguramente sus palabras se refieren a los gentiles que iban a creer en Cristo por medio de la predicación del evangelio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0000"/>
                    </a14:imgEffect>
                    <a14:imgEffect>
                      <a14:brightnessContrast bright="11000"/>
                    </a14:imgEffect>
                  </a14:imgLayer>
                </a14:imgProps>
              </a:ext>
              <a:ext uri="{28A0092B-C50C-407E-A947-70E740481C1C}">
                <a14:useLocalDpi xmlns:a14="http://schemas.microsoft.com/office/drawing/2010/main"/>
              </a:ext>
            </a:extLst>
          </a:blip>
          <a:srcRect l="4851" r="13060"/>
          <a:stretch/>
        </p:blipFill>
        <p:spPr>
          <a:xfrm>
            <a:off x="5791200" y="1752600"/>
            <a:ext cx="3352800" cy="5105400"/>
          </a:xfrm>
          <a:prstGeom prst="rect">
            <a:avLst/>
          </a:prstGeom>
        </p:spPr>
      </p:pic>
    </p:spTree>
    <p:extLst>
      <p:ext uri="{BB962C8B-B14F-4D97-AF65-F5344CB8AC3E}">
        <p14:creationId xmlns:p14="http://schemas.microsoft.com/office/powerpoint/2010/main" val="2769548506"/>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a:t>
            </a:r>
            <a:r>
              <a:rPr lang="es-ES" dirty="0" smtClean="0">
                <a:latin typeface="Candara" pitchFamily="34" charset="0"/>
                <a:cs typeface="Calibri" pitchFamily="34" charset="0"/>
              </a:rPr>
              <a:t>Jesús  </a:t>
            </a:r>
            <a:r>
              <a:rPr lang="es-ES" dirty="0" smtClean="0">
                <a:solidFill>
                  <a:srgbClr val="FF0000"/>
                </a:solidFill>
                <a:latin typeface="Candara" pitchFamily="34" charset="0"/>
                <a:cs typeface="Calibri" pitchFamily="34" charset="0"/>
              </a:rPr>
              <a:t>Juan </a:t>
            </a:r>
            <a:r>
              <a:rPr lang="es-ES" dirty="0">
                <a:solidFill>
                  <a:srgbClr val="FF0000"/>
                </a:solidFill>
                <a:latin typeface="Candara" pitchFamily="34" charset="0"/>
                <a:cs typeface="Calibri" pitchFamily="34" charset="0"/>
              </a:rPr>
              <a:t>11.53-57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13" y="1646584"/>
            <a:ext cx="9156986" cy="5211416"/>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ES" dirty="0">
                <a:latin typeface="Candara" panose="020E0502030303020204" pitchFamily="34" charset="0"/>
              </a:rPr>
              <a:t>“</a:t>
            </a:r>
            <a:r>
              <a:rPr lang="es-ES" i="1" dirty="0">
                <a:latin typeface="Candara" panose="020E0502030303020204" pitchFamily="34" charset="0"/>
              </a:rPr>
              <a:t>Así que, desde aquel día acordaron matarle. Por tanto, Jesús ya no andaba abiertamente entre los judíos, sino que se alejó de allí a la región contigua al desierto, a una ciudad llamada Efraín; y se quedó allí con sus discípulos. Y estaba cerca la pascua de los judíos; y muchos subieron de aquella región a Jerusalén antes de la pascua, para purificarse. Y buscaban a Jesús, y estando ellos en el templo, se preguntaban unos a otros: ¿Qué os parece? ¿No vendrá a la fiesta? Y los principales sacerdotes y los fariseos habían dado orden de que si alguno supiese dónde estaba, lo manifestase, para que le prendiesen.</a:t>
            </a:r>
            <a:r>
              <a:rPr lang="es-ES" dirty="0">
                <a:latin typeface="Candara" panose="020E0502030303020204" pitchFamily="34" charset="0"/>
              </a:rPr>
              <a:t>” </a:t>
            </a:r>
            <a:r>
              <a:rPr lang="es-ES" dirty="0">
                <a:solidFill>
                  <a:srgbClr val="FF0000"/>
                </a:solidFill>
                <a:latin typeface="Candara" panose="020E0502030303020204" pitchFamily="34" charset="0"/>
              </a:rPr>
              <a:t>(Juan 11.53–57, RVR60) </a:t>
            </a:r>
          </a:p>
        </p:txBody>
      </p:sp>
    </p:spTree>
    <p:extLst>
      <p:ext uri="{BB962C8B-B14F-4D97-AF65-F5344CB8AC3E}">
        <p14:creationId xmlns:p14="http://schemas.microsoft.com/office/powerpoint/2010/main" val="159421348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solidFill>
                  <a:srgbClr val="FF0000"/>
                </a:solidFill>
                <a:latin typeface="Candara" panose="020E0502030303020204" pitchFamily="34" charset="0"/>
              </a:rPr>
              <a:t>11:53–54</a:t>
            </a:r>
            <a:r>
              <a:rPr lang="es-PR" dirty="0">
                <a:latin typeface="Candara" panose="020E0502030303020204" pitchFamily="34" charset="0"/>
              </a:rPr>
              <a:t> Los fariseos no quedaron convencidos por el milagro en Betania.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revés, se volvieron más hostiles contra el Hijo de Dios.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aquel día acordaron matarle con renovado empeño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4000" y="1762125"/>
            <a:ext cx="3838012" cy="5105400"/>
          </a:xfrm>
          <a:prstGeom prst="rect">
            <a:avLst/>
          </a:prstGeom>
        </p:spPr>
      </p:pic>
    </p:spTree>
    <p:extLst>
      <p:ext uri="{BB962C8B-B14F-4D97-AF65-F5344CB8AC3E}">
        <p14:creationId xmlns:p14="http://schemas.microsoft.com/office/powerpoint/2010/main" val="61065394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lnSpcReduction="10000"/>
          </a:bodyPr>
          <a:lstStyle/>
          <a:p>
            <a:r>
              <a:rPr lang="es-PR" dirty="0" smtClean="0">
                <a:latin typeface="Candara" panose="020E0502030303020204" pitchFamily="34" charset="0"/>
              </a:rPr>
              <a:t>Consciente </a:t>
            </a:r>
            <a:r>
              <a:rPr lang="es-PR" dirty="0">
                <a:latin typeface="Candara" panose="020E0502030303020204" pitchFamily="34" charset="0"/>
              </a:rPr>
              <a:t>de la creciente hostilidad de los judíos, el Señor se fue a una ciudad llamada Efraín.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sabemos en la actualidad dónde estaba Efraín; sólo que estaba en un lugar tranquilo y retirado, contigua al desierto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9000"/>
                    </a14:imgEffect>
                    <a14:imgEffect>
                      <a14:brightnessContrast bright="2000" contrast="2000"/>
                    </a14:imgEffect>
                  </a14:imgLayer>
                </a14:imgProps>
              </a:ext>
              <a:ext uri="{28A0092B-C50C-407E-A947-70E740481C1C}">
                <a14:useLocalDpi xmlns:a14="http://schemas.microsoft.com/office/drawing/2010/main"/>
              </a:ext>
            </a:extLst>
          </a:blip>
          <a:srcRect r="47015"/>
          <a:stretch/>
        </p:blipFill>
        <p:spPr>
          <a:xfrm>
            <a:off x="5537200" y="1752600"/>
            <a:ext cx="3606800" cy="5105400"/>
          </a:xfrm>
          <a:prstGeom prst="rect">
            <a:avLst/>
          </a:prstGeom>
        </p:spPr>
      </p:pic>
    </p:spTree>
    <p:extLst>
      <p:ext uri="{BB962C8B-B14F-4D97-AF65-F5344CB8AC3E}">
        <p14:creationId xmlns:p14="http://schemas.microsoft.com/office/powerpoint/2010/main" val="2919731284"/>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a:solidFill>
                  <a:srgbClr val="FF0000"/>
                </a:solidFill>
                <a:latin typeface="Candara" panose="020E0502030303020204" pitchFamily="34" charset="0"/>
              </a:rPr>
              <a:t>11:55</a:t>
            </a:r>
            <a:r>
              <a:rPr lang="es-PR" dirty="0">
                <a:latin typeface="Candara" panose="020E0502030303020204" pitchFamily="34" charset="0"/>
              </a:rPr>
              <a:t> La declaración de que la pascua de los judíos estaba cerca nos recuerda que nos estamos aproximando a la conclusión del ministerio público del Señor. </a:t>
            </a:r>
            <a:endParaRPr lang="es-PR" dirty="0" smtClean="0">
              <a:latin typeface="Candara" panose="020E0502030303020204" pitchFamily="34" charset="0"/>
            </a:endParaRPr>
          </a:p>
          <a:p>
            <a:r>
              <a:rPr lang="es-PR" dirty="0" smtClean="0">
                <a:latin typeface="Candara" panose="020E0502030303020204" pitchFamily="34" charset="0"/>
              </a:rPr>
              <a:t>Era </a:t>
            </a:r>
            <a:r>
              <a:rPr lang="es-PR" dirty="0">
                <a:latin typeface="Candara" panose="020E0502030303020204" pitchFamily="34" charset="0"/>
              </a:rPr>
              <a:t>en esta precisa pascua en la que Él iba a ser crucificado.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demandaba que los celebrantes acudiesen antes de la pascua, para purificarse.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2000"/>
                    </a14:imgEffect>
                    <a14:imgEffect>
                      <a14:brightnessContrast bright="12000"/>
                    </a14:imgEffect>
                  </a14:imgLayer>
                </a14:imgProps>
              </a:ext>
              <a:ext uri="{28A0092B-C50C-407E-A947-70E740481C1C}">
                <a14:useLocalDpi xmlns:a14="http://schemas.microsoft.com/office/drawing/2010/main"/>
              </a:ext>
            </a:extLst>
          </a:blip>
          <a:srcRect l="16521" r="25907"/>
          <a:stretch/>
        </p:blipFill>
        <p:spPr>
          <a:xfrm>
            <a:off x="5774716" y="1752600"/>
            <a:ext cx="3369283" cy="5105400"/>
          </a:xfrm>
          <a:prstGeom prst="rect">
            <a:avLst/>
          </a:prstGeom>
        </p:spPr>
      </p:pic>
    </p:spTree>
    <p:extLst>
      <p:ext uri="{BB962C8B-B14F-4D97-AF65-F5344CB8AC3E}">
        <p14:creationId xmlns:p14="http://schemas.microsoft.com/office/powerpoint/2010/main" val="1336268549"/>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data3.whicdn.com/images/97733062/original.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2000"/>
                    </a14:imgEffect>
                    <a14:imgEffect>
                      <a14:brightnessContrast bright="9000"/>
                    </a14:imgEffect>
                  </a14:imgLayer>
                </a14:imgProps>
              </a:ext>
              <a:ext uri="{28A0092B-C50C-407E-A947-70E740481C1C}">
                <a14:useLocalDpi xmlns:a14="http://schemas.microsoft.com/office/drawing/2010/main"/>
              </a:ext>
            </a:extLst>
          </a:blip>
          <a:srcRect/>
          <a:stretch>
            <a:fillRect/>
          </a:stretch>
        </p:blipFill>
        <p:spPr bwMode="auto">
          <a:xfrm>
            <a:off x="0" y="0"/>
            <a:ext cx="9132108"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4"/>
          <p:cNvSpPr>
            <a:spLocks noGrp="1" noChangeArrowheads="1"/>
          </p:cNvSpPr>
          <p:nvPr>
            <p:ph type="dt" sz="half" idx="2"/>
          </p:nvPr>
        </p:nvSpPr>
        <p:spPr/>
        <p:txBody>
          <a:bodyPr/>
          <a:lstStyle/>
          <a:p>
            <a:r>
              <a:rPr lang="es-PR">
                <a:solidFill>
                  <a:srgbClr val="000000"/>
                </a:solidFill>
              </a:rPr>
              <a:t>(787) 890-0118</a:t>
            </a:r>
          </a:p>
          <a:p>
            <a:r>
              <a:rPr lang="es-PR">
                <a:solidFill>
                  <a:srgbClr val="000000"/>
                </a:solidFill>
              </a:rPr>
              <a:t>www.iglesiabiblicabautista.org</a:t>
            </a:r>
          </a:p>
        </p:txBody>
      </p:sp>
      <p:sp>
        <p:nvSpPr>
          <p:cNvPr id="6" name="Rectangle 15"/>
          <p:cNvSpPr>
            <a:spLocks noGrp="1" noChangeArrowheads="1"/>
          </p:cNvSpPr>
          <p:nvPr>
            <p:ph type="ftr" sz="quarter" idx="3"/>
          </p:nvPr>
        </p:nvSpPr>
        <p:spPr/>
        <p:txBody>
          <a:bodyPr/>
          <a:lstStyle/>
          <a:p>
            <a:r>
              <a:rPr lang="es-PR">
                <a:solidFill>
                  <a:srgbClr val="000000"/>
                </a:solidFill>
              </a:rPr>
              <a:t>Iglesia Bíblica Bautista de Aguadilla</a:t>
            </a:r>
          </a:p>
        </p:txBody>
      </p:sp>
      <p:sp>
        <p:nvSpPr>
          <p:cNvPr id="26626" name="Rectangle 2"/>
          <p:cNvSpPr>
            <a:spLocks noGrp="1" noChangeArrowheads="1"/>
          </p:cNvSpPr>
          <p:nvPr>
            <p:ph type="ctrTitle"/>
          </p:nvPr>
        </p:nvSpPr>
        <p:spPr>
          <a:xfrm>
            <a:off x="762000" y="914400"/>
            <a:ext cx="7772400" cy="762000"/>
          </a:xfrm>
          <a:solidFill>
            <a:schemeClr val="tx1">
              <a:alpha val="47000"/>
            </a:schemeClr>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spAutoFit/>
          </a:bodyPr>
          <a:lstStyle/>
          <a:p>
            <a:r>
              <a:rPr lang="es-PR">
                <a:solidFill>
                  <a:schemeClr val="bg1"/>
                </a:solidFill>
                <a:latin typeface="Candara" panose="020E0502030303020204" pitchFamily="34" charset="0"/>
              </a:rPr>
              <a:t>La Pascua</a:t>
            </a:r>
          </a:p>
        </p:txBody>
      </p:sp>
      <p:sp>
        <p:nvSpPr>
          <p:cNvPr id="26627" name="Rectangle 3"/>
          <p:cNvSpPr>
            <a:spLocks noGrp="1" noChangeArrowheads="1"/>
          </p:cNvSpPr>
          <p:nvPr>
            <p:ph type="subTitle" idx="1"/>
          </p:nvPr>
        </p:nvSpPr>
        <p:spPr>
          <a:xfrm>
            <a:off x="1371600" y="4997450"/>
            <a:ext cx="6400800" cy="641350"/>
          </a:xfrm>
          <a:solidFill>
            <a:schemeClr val="tx1">
              <a:alpha val="48000"/>
            </a:schemeClr>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b">
            <a:spAutoFit/>
          </a:bodyPr>
          <a:lstStyle/>
          <a:p>
            <a:pPr>
              <a:spcBef>
                <a:spcPct val="0"/>
              </a:spcBef>
              <a:buClrTx/>
              <a:buSzTx/>
              <a:buFontTx/>
              <a:buNone/>
            </a:pPr>
            <a:r>
              <a:rPr lang="es-PR" sz="3600">
                <a:solidFill>
                  <a:schemeClr val="bg1"/>
                </a:solidFill>
                <a:latin typeface="Candara" panose="020E0502030303020204" pitchFamily="34" charset="0"/>
              </a:rPr>
              <a:t>Pesach</a:t>
            </a:r>
          </a:p>
        </p:txBody>
      </p:sp>
    </p:spTree>
    <p:extLst>
      <p:ext uri="{BB962C8B-B14F-4D97-AF65-F5344CB8AC3E}">
        <p14:creationId xmlns:p14="http://schemas.microsoft.com/office/powerpoint/2010/main" val="10163010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4"/>
          <p:cNvSpPr>
            <a:spLocks noGrp="1"/>
          </p:cNvSpPr>
          <p:nvPr>
            <p:ph type="ftr" sz="quarter" idx="11"/>
          </p:nvPr>
        </p:nvSpPr>
        <p:spPr/>
        <p:txBody>
          <a:bodyPr/>
          <a:lstStyle/>
          <a:p>
            <a:r>
              <a:rPr lang="es-PR">
                <a:solidFill>
                  <a:srgbClr val="000000"/>
                </a:solidFill>
              </a:rPr>
              <a:t>www.iglesiabiblicabautista.org</a:t>
            </a:r>
          </a:p>
        </p:txBody>
      </p:sp>
      <p:sp>
        <p:nvSpPr>
          <p:cNvPr id="334850" name="Rectangle 2"/>
          <p:cNvSpPr>
            <a:spLocks noGrp="1" noChangeArrowheads="1"/>
          </p:cNvSpPr>
          <p:nvPr>
            <p:ph type="title"/>
          </p:nvPr>
        </p:nvSpPr>
        <p:spPr/>
        <p:txBody>
          <a:bodyPr/>
          <a:lstStyle/>
          <a:p>
            <a:r>
              <a:rPr lang="es-PR">
                <a:latin typeface="Candara" panose="020E0502030303020204" pitchFamily="34" charset="0"/>
              </a:rPr>
              <a:t>Las Fiestas de Primavera</a:t>
            </a:r>
          </a:p>
        </p:txBody>
      </p:sp>
      <p:pic>
        <p:nvPicPr>
          <p:cNvPr id="334854"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008188"/>
            <a:ext cx="9144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4860" name="Text Box 12"/>
          <p:cNvSpPr txBox="1">
            <a:spLocks noChangeArrowheads="1"/>
          </p:cNvSpPr>
          <p:nvPr/>
        </p:nvSpPr>
        <p:spPr bwMode="auto">
          <a:xfrm>
            <a:off x="923925" y="2212975"/>
            <a:ext cx="1450975"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PR" sz="1400" b="1" smtClean="0">
                <a:solidFill>
                  <a:srgbClr val="000000"/>
                </a:solidFill>
                <a:cs typeface="Arial" panose="020B0604020202020204" pitchFamily="34" charset="0"/>
              </a:rPr>
              <a:t>preparaciones</a:t>
            </a:r>
          </a:p>
        </p:txBody>
      </p:sp>
      <p:sp>
        <p:nvSpPr>
          <p:cNvPr id="334861" name="Text Box 13"/>
          <p:cNvSpPr txBox="1">
            <a:spLocks noChangeArrowheads="1"/>
          </p:cNvSpPr>
          <p:nvPr/>
        </p:nvSpPr>
        <p:spPr bwMode="auto">
          <a:xfrm>
            <a:off x="2759075" y="2852738"/>
            <a:ext cx="1390650" cy="4222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PR" sz="1400" b="1" smtClean="0">
                <a:solidFill>
                  <a:srgbClr val="000000"/>
                </a:solidFill>
                <a:cs typeface="Arial" panose="020B0604020202020204" pitchFamily="34" charset="0"/>
              </a:rPr>
              <a:t>Pascua (#1)</a:t>
            </a:r>
          </a:p>
        </p:txBody>
      </p:sp>
      <p:sp>
        <p:nvSpPr>
          <p:cNvPr id="334862" name="Text Box 14"/>
          <p:cNvSpPr txBox="1">
            <a:spLocks noChangeArrowheads="1"/>
          </p:cNvSpPr>
          <p:nvPr/>
        </p:nvSpPr>
        <p:spPr bwMode="auto">
          <a:xfrm>
            <a:off x="4187825" y="2852738"/>
            <a:ext cx="1612900" cy="2682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s-PR" sz="1400" b="1" smtClean="0">
                <a:solidFill>
                  <a:srgbClr val="000000"/>
                </a:solidFill>
                <a:cs typeface="Arial" panose="020B0604020202020204" pitchFamily="34" charset="0"/>
              </a:rPr>
              <a:t>Primicias (#3)</a:t>
            </a:r>
          </a:p>
        </p:txBody>
      </p:sp>
      <p:sp>
        <p:nvSpPr>
          <p:cNvPr id="334863" name="Text Box 15"/>
          <p:cNvSpPr txBox="1">
            <a:spLocks noChangeArrowheads="1"/>
          </p:cNvSpPr>
          <p:nvPr/>
        </p:nvSpPr>
        <p:spPr bwMode="auto">
          <a:xfrm>
            <a:off x="3919538" y="2162175"/>
            <a:ext cx="2265362" cy="1920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ctr"/>
            <a:r>
              <a:rPr lang="es-PR" sz="1400" b="1" smtClean="0">
                <a:solidFill>
                  <a:srgbClr val="000000"/>
                </a:solidFill>
                <a:cs typeface="Arial" panose="020B0604020202020204" pitchFamily="34" charset="0"/>
              </a:rPr>
              <a:t>Panes sin levadura (#2)</a:t>
            </a:r>
          </a:p>
        </p:txBody>
      </p:sp>
      <p:sp>
        <p:nvSpPr>
          <p:cNvPr id="334864" name="Text Box 16"/>
          <p:cNvSpPr txBox="1">
            <a:spLocks noChangeArrowheads="1"/>
          </p:cNvSpPr>
          <p:nvPr/>
        </p:nvSpPr>
        <p:spPr bwMode="auto">
          <a:xfrm>
            <a:off x="3803650" y="3429000"/>
            <a:ext cx="2112963" cy="268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ctr"/>
            <a:r>
              <a:rPr lang="es-PR" sz="1400" b="1" smtClean="0">
                <a:solidFill>
                  <a:srgbClr val="000000"/>
                </a:solidFill>
                <a:cs typeface="Arial" panose="020B0604020202020204" pitchFamily="34" charset="0"/>
              </a:rPr>
              <a:t>Contando las gavillas:</a:t>
            </a:r>
          </a:p>
        </p:txBody>
      </p:sp>
      <p:sp>
        <p:nvSpPr>
          <p:cNvPr id="334865" name="Text Box 17"/>
          <p:cNvSpPr txBox="1">
            <a:spLocks noChangeArrowheads="1"/>
          </p:cNvSpPr>
          <p:nvPr/>
        </p:nvSpPr>
        <p:spPr bwMode="auto">
          <a:xfrm>
            <a:off x="5838825" y="3429000"/>
            <a:ext cx="2881313" cy="230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ctr"/>
            <a:r>
              <a:rPr lang="es-PR" sz="1400" b="1" smtClean="0">
                <a:solidFill>
                  <a:srgbClr val="000000"/>
                </a:solidFill>
                <a:cs typeface="Arial" panose="020B0604020202020204" pitchFamily="34" charset="0"/>
              </a:rPr>
              <a:t>49 días hasta Pentecostés (#4)</a:t>
            </a:r>
          </a:p>
        </p:txBody>
      </p:sp>
      <p:sp>
        <p:nvSpPr>
          <p:cNvPr id="334866" name="Text Box 18"/>
          <p:cNvSpPr txBox="1">
            <a:spLocks noChangeArrowheads="1"/>
          </p:cNvSpPr>
          <p:nvPr/>
        </p:nvSpPr>
        <p:spPr bwMode="auto">
          <a:xfrm>
            <a:off x="808038" y="2622550"/>
            <a:ext cx="1882775" cy="1920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ctr"/>
            <a:r>
              <a:rPr lang="es-PR" sz="1400" b="1" i="1" smtClean="0">
                <a:solidFill>
                  <a:srgbClr val="3333CC"/>
                </a:solidFill>
                <a:cs typeface="Arial" panose="020B0604020202020204" pitchFamily="34" charset="0"/>
              </a:rPr>
              <a:t>Mes de Nisán</a:t>
            </a:r>
          </a:p>
        </p:txBody>
      </p:sp>
      <p:sp>
        <p:nvSpPr>
          <p:cNvPr id="334868" name="Text Box 20"/>
          <p:cNvSpPr txBox="1">
            <a:spLocks noChangeArrowheads="1"/>
          </p:cNvSpPr>
          <p:nvPr/>
        </p:nvSpPr>
        <p:spPr bwMode="auto">
          <a:xfrm>
            <a:off x="231775" y="2852738"/>
            <a:ext cx="2497138" cy="5762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ctr"/>
            <a:endParaRPr lang="es-PR" sz="1400" b="1" smtClean="0">
              <a:solidFill>
                <a:srgbClr val="FF0000"/>
              </a:solidFill>
              <a:cs typeface="Arial" panose="020B0604020202020204" pitchFamily="34" charset="0"/>
            </a:endParaRPr>
          </a:p>
        </p:txBody>
      </p:sp>
      <p:sp>
        <p:nvSpPr>
          <p:cNvPr id="334869" name="Text Box 21"/>
          <p:cNvSpPr txBox="1">
            <a:spLocks noChangeArrowheads="1"/>
          </p:cNvSpPr>
          <p:nvPr/>
        </p:nvSpPr>
        <p:spPr bwMode="auto">
          <a:xfrm>
            <a:off x="2574925" y="3352800"/>
            <a:ext cx="1198563" cy="422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PR" sz="1400" b="1" smtClean="0">
              <a:solidFill>
                <a:srgbClr val="000000"/>
              </a:solidFill>
              <a:cs typeface="Arial" panose="020B0604020202020204" pitchFamily="34" charset="0"/>
            </a:endParaRPr>
          </a:p>
        </p:txBody>
      </p:sp>
    </p:spTree>
    <p:extLst>
      <p:ext uri="{BB962C8B-B14F-4D97-AF65-F5344CB8AC3E}">
        <p14:creationId xmlns:p14="http://schemas.microsoft.com/office/powerpoint/2010/main" val="2836609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lnSpcReduction="10000"/>
          </a:bodyPr>
          <a:lstStyle/>
          <a:p>
            <a:r>
              <a:rPr lang="es-ES" sz="3600" dirty="0">
                <a:latin typeface="Candara" panose="020E0502030303020204" pitchFamily="34" charset="0"/>
              </a:rPr>
              <a:t>“</a:t>
            </a:r>
            <a:r>
              <a:rPr lang="es-ES" sz="3600" i="1" dirty="0">
                <a:latin typeface="Candara" panose="020E0502030303020204" pitchFamily="34" charset="0"/>
              </a:rPr>
              <a:t>Así que, desde aquel día acordaron matarle. Por tanto, Jesús ya no andaba abiertamente entre los judíos, sino que se alejó de allí a la región contigua al desierto, a una ciudad llamada Efraín; y se quedó allí con sus discípulos.</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a:solidFill>
                  <a:srgbClr val="FF0000"/>
                </a:solidFill>
                <a:latin typeface="Candara" panose="020E0502030303020204" pitchFamily="34" charset="0"/>
              </a:rPr>
              <a:t>	</a:t>
            </a:r>
            <a:r>
              <a:rPr lang="es-ES" sz="3600" dirty="0" smtClean="0">
                <a:solidFill>
                  <a:srgbClr val="FF0000"/>
                </a:solidFill>
                <a:latin typeface="Candara" panose="020E0502030303020204" pitchFamily="34" charset="0"/>
              </a:rPr>
              <a:t>(</a:t>
            </a:r>
            <a:r>
              <a:rPr lang="es-ES" sz="3600" dirty="0">
                <a:solidFill>
                  <a:srgbClr val="FF0000"/>
                </a:solidFill>
                <a:latin typeface="Candara" panose="020E0502030303020204" pitchFamily="34" charset="0"/>
              </a:rPr>
              <a:t>Juan 11.53–54,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solidFill>
                  <a:srgbClr val="000000"/>
                </a:solidFill>
              </a:rPr>
              <a:t>www.iglesiabiblicabautista.org</a:t>
            </a:r>
          </a:p>
        </p:txBody>
      </p:sp>
      <p:sp>
        <p:nvSpPr>
          <p:cNvPr id="84994" name="Rectangle 2"/>
          <p:cNvSpPr>
            <a:spLocks noGrp="1" noChangeArrowheads="1"/>
          </p:cNvSpPr>
          <p:nvPr>
            <p:ph type="title"/>
          </p:nvPr>
        </p:nvSpPr>
        <p:spPr/>
        <p:txBody>
          <a:bodyPr/>
          <a:lstStyle/>
          <a:p>
            <a:r>
              <a:rPr lang="es-PR" dirty="0">
                <a:latin typeface="Candara" panose="020E0502030303020204" pitchFamily="34" charset="0"/>
              </a:rPr>
              <a:t>La Pascua</a:t>
            </a:r>
          </a:p>
        </p:txBody>
      </p:sp>
      <p:sp>
        <p:nvSpPr>
          <p:cNvPr id="84996" name="Rectangle 4"/>
          <p:cNvSpPr>
            <a:spLocks noGrp="1" noChangeArrowheads="1"/>
          </p:cNvSpPr>
          <p:nvPr>
            <p:ph type="body" idx="1"/>
          </p:nvPr>
        </p:nvSpPr>
        <p:spPr>
          <a:xfrm>
            <a:off x="533400" y="2017713"/>
            <a:ext cx="4114800" cy="4114800"/>
          </a:xfrm>
        </p:spPr>
        <p:txBody>
          <a:bodyPr/>
          <a:lstStyle/>
          <a:p>
            <a:r>
              <a:rPr lang="es-PR">
                <a:latin typeface="Candara" panose="020E0502030303020204" pitchFamily="34" charset="0"/>
              </a:rPr>
              <a:t>Referencia Bíblica:</a:t>
            </a:r>
          </a:p>
          <a:p>
            <a:pPr lvl="1"/>
            <a:r>
              <a:rPr lang="es-PR">
                <a:latin typeface="Candara" panose="020E0502030303020204" pitchFamily="34" charset="0"/>
              </a:rPr>
              <a:t>"</a:t>
            </a:r>
            <a:r>
              <a:rPr lang="es-PR" i="1">
                <a:latin typeface="Candara" panose="020E0502030303020204" pitchFamily="34" charset="0"/>
              </a:rPr>
              <a:t>En el mes primero, a los catorce del mes, entre las dos tardes, pascua es de Jehová.</a:t>
            </a:r>
            <a:r>
              <a:rPr lang="es-PR">
                <a:latin typeface="Candara" panose="020E0502030303020204" pitchFamily="34" charset="0"/>
              </a:rPr>
              <a:t>“</a:t>
            </a:r>
          </a:p>
          <a:p>
            <a:pPr lvl="1">
              <a:buFont typeface="Wingdings" panose="05000000000000000000" pitchFamily="2" charset="2"/>
              <a:buNone/>
            </a:pPr>
            <a:r>
              <a:rPr lang="es-PR">
                <a:latin typeface="Candara" panose="020E0502030303020204" pitchFamily="34" charset="0"/>
              </a:rPr>
              <a:t>	(</a:t>
            </a:r>
            <a:r>
              <a:rPr lang="es-PR">
                <a:solidFill>
                  <a:schemeClr val="hlink"/>
                </a:solidFill>
                <a:latin typeface="Candara" panose="020E0502030303020204" pitchFamily="34" charset="0"/>
              </a:rPr>
              <a:t>Levítico 23.5, RVR60</a:t>
            </a:r>
            <a:r>
              <a:rPr lang="es-PR">
                <a:latin typeface="Candara" panose="020E0502030303020204" pitchFamily="34" charset="0"/>
              </a:rPr>
              <a:t>)</a:t>
            </a:r>
          </a:p>
        </p:txBody>
      </p:sp>
      <p:pic>
        <p:nvPicPr>
          <p:cNvPr id="84998" name="Picture 6" descr="lamb"/>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6000"/>
                    </a14:imgEffect>
                    <a14:imgEffect>
                      <a14:brightnessContrast bright="18000" contrast="6000"/>
                    </a14:imgEffect>
                  </a14:imgLayer>
                </a14:imgProps>
              </a:ext>
              <a:ext uri="{28A0092B-C50C-407E-A947-70E740481C1C}">
                <a14:useLocalDpi xmlns:a14="http://schemas.microsoft.com/office/drawing/2010/main"/>
              </a:ext>
            </a:extLst>
          </a:blip>
          <a:srcRect/>
          <a:stretch>
            <a:fillRect/>
          </a:stretch>
        </p:blipFill>
        <p:spPr bwMode="auto">
          <a:xfrm>
            <a:off x="4953000" y="1792287"/>
            <a:ext cx="4191000"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2687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solidFill>
                  <a:srgbClr val="000000"/>
                </a:solidFill>
              </a:rPr>
              <a:t>www.iglesiabiblicabautista.org</a:t>
            </a:r>
          </a:p>
        </p:txBody>
      </p:sp>
      <p:sp>
        <p:nvSpPr>
          <p:cNvPr id="295938" name="Rectangle 2"/>
          <p:cNvSpPr>
            <a:spLocks noGrp="1" noChangeArrowheads="1"/>
          </p:cNvSpPr>
          <p:nvPr>
            <p:ph type="title"/>
          </p:nvPr>
        </p:nvSpPr>
        <p:spPr/>
        <p:txBody>
          <a:bodyPr/>
          <a:lstStyle/>
          <a:p>
            <a:r>
              <a:rPr lang="es-PR">
                <a:latin typeface="Candara" panose="020E0502030303020204" pitchFamily="34" charset="0"/>
              </a:rPr>
              <a:t>La Pascua</a:t>
            </a:r>
          </a:p>
        </p:txBody>
      </p:sp>
      <p:sp>
        <p:nvSpPr>
          <p:cNvPr id="295939" name="Rectangle 3"/>
          <p:cNvSpPr>
            <a:spLocks noGrp="1" noChangeArrowheads="1"/>
          </p:cNvSpPr>
          <p:nvPr>
            <p:ph type="body" idx="1"/>
          </p:nvPr>
        </p:nvSpPr>
        <p:spPr>
          <a:xfrm>
            <a:off x="533400" y="2017713"/>
            <a:ext cx="8421688" cy="4114800"/>
          </a:xfrm>
        </p:spPr>
        <p:txBody>
          <a:bodyPr/>
          <a:lstStyle/>
          <a:p>
            <a:pPr>
              <a:lnSpc>
                <a:spcPct val="90000"/>
              </a:lnSpc>
            </a:pPr>
            <a:r>
              <a:rPr lang="es-PR" sz="2400">
                <a:latin typeface="Candara" panose="020E0502030303020204" pitchFamily="34" charset="0"/>
              </a:rPr>
              <a:t>A continuación veremos cómo la primera de las fiestas, la pascua, se cumplió totalmente en Jesucristo.</a:t>
            </a:r>
          </a:p>
          <a:p>
            <a:pPr>
              <a:lnSpc>
                <a:spcPct val="90000"/>
              </a:lnSpc>
            </a:pPr>
            <a:r>
              <a:rPr lang="es-PR" sz="2400">
                <a:latin typeface="Candara" panose="020E0502030303020204" pitchFamily="34" charset="0"/>
              </a:rPr>
              <a:t>El calendario bíblico comienza con el mes de la primavera (Aviv) (vea </a:t>
            </a:r>
            <a:r>
              <a:rPr lang="es-PR" sz="2400">
                <a:solidFill>
                  <a:srgbClr val="FF0000"/>
                </a:solidFill>
                <a:latin typeface="Candara" panose="020E0502030303020204" pitchFamily="34" charset="0"/>
              </a:rPr>
              <a:t>Éxodo 12.2</a:t>
            </a:r>
            <a:r>
              <a:rPr lang="es-PR" sz="2400">
                <a:latin typeface="Candara" panose="020E0502030303020204" pitchFamily="34" charset="0"/>
              </a:rPr>
              <a:t>). </a:t>
            </a:r>
          </a:p>
          <a:p>
            <a:pPr>
              <a:lnSpc>
                <a:spcPct val="90000"/>
              </a:lnSpc>
            </a:pPr>
            <a:r>
              <a:rPr lang="es-PR" sz="2400">
                <a:latin typeface="Candara" panose="020E0502030303020204" pitchFamily="34" charset="0"/>
              </a:rPr>
              <a:t>La pascua se celebra en la noche del día 14 de ese primer mes, y en la misma es sacrificado el cordero. </a:t>
            </a:r>
          </a:p>
          <a:p>
            <a:pPr>
              <a:lnSpc>
                <a:spcPct val="90000"/>
              </a:lnSpc>
            </a:pPr>
            <a:r>
              <a:rPr lang="es-PR" sz="2400">
                <a:latin typeface="Candara" panose="020E0502030303020204" pitchFamily="34" charset="0"/>
              </a:rPr>
              <a:t>En Éxodo 12, Dios le dio a Moisés detalladas indicaciones de cómo tenía que hacerse todo, esa noche en la cual Jehová habría de pasar por Egipto.</a:t>
            </a:r>
          </a:p>
          <a:p>
            <a:pPr>
              <a:lnSpc>
                <a:spcPct val="90000"/>
              </a:lnSpc>
            </a:pPr>
            <a:r>
              <a:rPr lang="es-PR" sz="2400">
                <a:latin typeface="Candara" panose="020E0502030303020204" pitchFamily="34" charset="0"/>
              </a:rPr>
              <a:t>Por eso la Pascua celebra la liberación de la esclavitud de Egipto.</a:t>
            </a:r>
          </a:p>
        </p:txBody>
      </p:sp>
      <p:pic>
        <p:nvPicPr>
          <p:cNvPr id="295940" name="Picture 4" descr="lamb"/>
          <p:cNvPicPr>
            <a:picLocks noChangeAspect="1" noChangeArrowheads="1"/>
          </p:cNvPicPr>
          <p:nvPr/>
        </p:nvPicPr>
        <p:blipFill>
          <a:blip r:embed="rId3" cstate="email">
            <a:lum bright="14000" contrast="6000"/>
            <a:extLst>
              <a:ext uri="{28A0092B-C50C-407E-A947-70E740481C1C}">
                <a14:useLocalDpi xmlns:a14="http://schemas.microsoft.com/office/drawing/2010/main"/>
              </a:ext>
            </a:extLst>
          </a:blip>
          <a:srcRect/>
          <a:stretch>
            <a:fillRect/>
          </a:stretch>
        </p:blipFill>
        <p:spPr bwMode="auto">
          <a:xfrm>
            <a:off x="6172200" y="0"/>
            <a:ext cx="2971800"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52645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solidFill>
                  <a:srgbClr val="000000"/>
                </a:solidFill>
              </a:rPr>
              <a:t>www.iglesiabiblicabautista.org</a:t>
            </a:r>
          </a:p>
        </p:txBody>
      </p:sp>
      <p:sp>
        <p:nvSpPr>
          <p:cNvPr id="57346" name="Rectangle 2"/>
          <p:cNvSpPr>
            <a:spLocks noGrp="1" noChangeArrowheads="1"/>
          </p:cNvSpPr>
          <p:nvPr>
            <p:ph type="title"/>
          </p:nvPr>
        </p:nvSpPr>
        <p:spPr/>
        <p:txBody>
          <a:bodyPr/>
          <a:lstStyle/>
          <a:p>
            <a:r>
              <a:rPr lang="es-PR">
                <a:latin typeface="Candara" panose="020E0502030303020204" pitchFamily="34" charset="0"/>
              </a:rPr>
              <a:t>La Pascua</a:t>
            </a:r>
          </a:p>
        </p:txBody>
      </p:sp>
      <p:sp>
        <p:nvSpPr>
          <p:cNvPr id="57347" name="Rectangle 3"/>
          <p:cNvSpPr>
            <a:spLocks noGrp="1" noChangeArrowheads="1"/>
          </p:cNvSpPr>
          <p:nvPr>
            <p:ph type="body" idx="1"/>
          </p:nvPr>
        </p:nvSpPr>
        <p:spPr>
          <a:xfrm>
            <a:off x="228599" y="1981200"/>
            <a:ext cx="8715375" cy="4233863"/>
          </a:xfrm>
        </p:spPr>
        <p:txBody>
          <a:bodyPr/>
          <a:lstStyle/>
          <a:p>
            <a:pPr>
              <a:lnSpc>
                <a:spcPct val="80000"/>
              </a:lnSpc>
            </a:pPr>
            <a:r>
              <a:rPr lang="es-PR" sz="2800" dirty="0">
                <a:latin typeface="Candara" panose="020E0502030303020204" pitchFamily="34" charset="0"/>
              </a:rPr>
              <a:t>El nombre de la fiesta en hebreo (</a:t>
            </a:r>
            <a:r>
              <a:rPr lang="es-PR" sz="2800" dirty="0" err="1">
                <a:latin typeface="Candara" panose="020E0502030303020204" pitchFamily="34" charset="0"/>
              </a:rPr>
              <a:t>Pesach</a:t>
            </a:r>
            <a:r>
              <a:rPr lang="es-PR" sz="2800" dirty="0">
                <a:latin typeface="Candara" panose="020E0502030303020204" pitchFamily="34" charset="0"/>
              </a:rPr>
              <a:t>) quiere decir “pasar más allá” y proviene de las instrucciones dadas por Dios a Moisés para que recordaran que Dios cumple sus promesas.</a:t>
            </a:r>
          </a:p>
          <a:p>
            <a:pPr lvl="1">
              <a:lnSpc>
                <a:spcPct val="80000"/>
              </a:lnSpc>
            </a:pPr>
            <a:r>
              <a:rPr lang="es-PR" sz="2400" dirty="0">
                <a:latin typeface="Candara" panose="020E0502030303020204" pitchFamily="34" charset="0"/>
              </a:rPr>
              <a:t>"</a:t>
            </a:r>
            <a:r>
              <a:rPr lang="es-PR" sz="2400" i="1" dirty="0">
                <a:latin typeface="Candara" panose="020E0502030303020204" pitchFamily="34" charset="0"/>
              </a:rPr>
              <a:t>Por tanto, dirás a los hijos de Israel: Yo soy JEHOVÁ; y yo os sacaré de debajo de las tareas pesadas de Egipto, y os libraré de su servidumbre, y os redimiré con brazo extendido, y con juicios grandes; y os tomaré por mi pueblo y seré vuestro Dios; y vosotros sabréis que yo soy Jehová vuestro Dios, que os sacó de debajo de las tareas pesadas de Egipto. Y os meteré en la tierra por la cual alcé mi mano jurando que la daría a Abraham, a Isaac y a Jacob; y yo os la daré por heredad. Yo JEHOVÁ.</a:t>
            </a:r>
            <a:r>
              <a:rPr lang="es-PR" sz="2400" dirty="0">
                <a:latin typeface="Candara" panose="020E0502030303020204" pitchFamily="34" charset="0"/>
              </a:rPr>
              <a:t>“</a:t>
            </a:r>
          </a:p>
          <a:p>
            <a:pPr lvl="1">
              <a:lnSpc>
                <a:spcPct val="80000"/>
              </a:lnSpc>
              <a:buFont typeface="Wingdings" panose="05000000000000000000" pitchFamily="2" charset="2"/>
              <a:buNone/>
            </a:pPr>
            <a:r>
              <a:rPr lang="es-PR" sz="2400" dirty="0">
                <a:latin typeface="Candara" panose="020E0502030303020204" pitchFamily="34" charset="0"/>
              </a:rPr>
              <a:t>	(</a:t>
            </a:r>
            <a:r>
              <a:rPr lang="es-PR" sz="2400" dirty="0">
                <a:solidFill>
                  <a:schemeClr val="hlink"/>
                </a:solidFill>
                <a:latin typeface="Candara" panose="020E0502030303020204" pitchFamily="34" charset="0"/>
              </a:rPr>
              <a:t>Éxodo 6.6-8, RVR60</a:t>
            </a:r>
            <a:r>
              <a:rPr lang="es-PR" sz="2400" dirty="0">
                <a:latin typeface="Candara" panose="020E0502030303020204" pitchFamily="34" charset="0"/>
              </a:rPr>
              <a:t>)</a:t>
            </a:r>
          </a:p>
        </p:txBody>
      </p:sp>
      <p:pic>
        <p:nvPicPr>
          <p:cNvPr id="57353" name="Picture 9" descr="lamb"/>
          <p:cNvPicPr>
            <a:picLocks noGrp="1" noChangeAspect="1" noChangeArrowheads="1"/>
          </p:cNvPicPr>
          <p:nvPr>
            <p:ph sz="half" idx="4294967295"/>
          </p:nvPr>
        </p:nvPicPr>
        <p:blipFill>
          <a:blip r:embed="rId3" cstate="email">
            <a:lum bright="14000" contrast="6000"/>
            <a:extLst>
              <a:ext uri="{28A0092B-C50C-407E-A947-70E740481C1C}">
                <a14:useLocalDpi xmlns:a14="http://schemas.microsoft.com/office/drawing/2010/main"/>
              </a:ext>
            </a:extLst>
          </a:blip>
          <a:srcRect/>
          <a:stretch>
            <a:fillRect/>
          </a:stretch>
        </p:blipFill>
        <p:spPr>
          <a:xfrm>
            <a:off x="6248400" y="0"/>
            <a:ext cx="2895600" cy="1795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038658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solidFill>
                  <a:srgbClr val="000000"/>
                </a:solidFill>
              </a:rPr>
              <a:t>www.iglesiabiblicabautista.org</a:t>
            </a:r>
          </a:p>
        </p:txBody>
      </p:sp>
      <p:sp>
        <p:nvSpPr>
          <p:cNvPr id="119810" name="Rectangle 2"/>
          <p:cNvSpPr>
            <a:spLocks noGrp="1" noChangeArrowheads="1"/>
          </p:cNvSpPr>
          <p:nvPr>
            <p:ph type="title"/>
          </p:nvPr>
        </p:nvSpPr>
        <p:spPr/>
        <p:txBody>
          <a:bodyPr/>
          <a:lstStyle/>
          <a:p>
            <a:r>
              <a:rPr lang="es-PR">
                <a:latin typeface="Candara" panose="020E0502030303020204" pitchFamily="34" charset="0"/>
              </a:rPr>
              <a:t>La Pascua</a:t>
            </a:r>
          </a:p>
        </p:txBody>
      </p:sp>
      <p:sp>
        <p:nvSpPr>
          <p:cNvPr id="119811" name="Rectangle 3"/>
          <p:cNvSpPr>
            <a:spLocks noGrp="1" noChangeArrowheads="1"/>
          </p:cNvSpPr>
          <p:nvPr>
            <p:ph type="body" idx="1"/>
          </p:nvPr>
        </p:nvSpPr>
        <p:spPr>
          <a:xfrm>
            <a:off x="381000" y="2098431"/>
            <a:ext cx="8534400" cy="4114800"/>
          </a:xfrm>
        </p:spPr>
        <p:txBody>
          <a:bodyPr/>
          <a:lstStyle/>
          <a:p>
            <a:pPr>
              <a:lnSpc>
                <a:spcPct val="80000"/>
              </a:lnSpc>
            </a:pPr>
            <a:r>
              <a:rPr lang="es-PR" sz="2400" dirty="0">
                <a:latin typeface="Candara" panose="020E0502030303020204" pitchFamily="34" charset="0"/>
              </a:rPr>
              <a:t>Dios mandó a través de Moisés que cada familia israelita apartara, el día 10 del primer mes (Nisán o Aviv), un cordero macho de un año, sin defecto, ya fuera de oveja o de cabra.</a:t>
            </a:r>
          </a:p>
          <a:p>
            <a:pPr lvl="1">
              <a:lnSpc>
                <a:spcPct val="80000"/>
              </a:lnSpc>
            </a:pPr>
            <a:r>
              <a:rPr lang="es-PR" sz="2000" dirty="0">
                <a:latin typeface="Candara" panose="020E0502030303020204" pitchFamily="34" charset="0"/>
              </a:rPr>
              <a:t>"</a:t>
            </a:r>
            <a:r>
              <a:rPr lang="es-PR" sz="2000" i="1" dirty="0">
                <a:latin typeface="Candara" panose="020E0502030303020204" pitchFamily="34" charset="0"/>
              </a:rPr>
              <a:t>Hablad a toda la congregación de Israel, diciendo: En el diez de este mes tómese cada uno un cordero según las familias de los padres, un cordero por familia. Mas si la familia fuere tan pequeña que no baste para comer el cordero, entonces él y su vecino inmediato a su casa tomarán uno según el número de las personas; conforme al comer de cada hombre, haréis la cuenta sobre el cordero. El animal será sin defecto, macho de un año; lo tomaréis de las ovejas o de las cabras. Y lo guardaréis hasta el día catorce de este mes, y lo inmolará toda la congregación del pueblo de Israel entre las dos tardes.</a:t>
            </a:r>
            <a:r>
              <a:rPr lang="es-PR" sz="2000" dirty="0">
                <a:latin typeface="Candara" panose="020E0502030303020204" pitchFamily="34" charset="0"/>
              </a:rPr>
              <a:t>“</a:t>
            </a:r>
          </a:p>
          <a:p>
            <a:pPr lvl="1">
              <a:lnSpc>
                <a:spcPct val="80000"/>
              </a:lnSpc>
              <a:buFont typeface="Wingdings" panose="05000000000000000000" pitchFamily="2" charset="2"/>
              <a:buNone/>
            </a:pPr>
            <a:r>
              <a:rPr lang="es-PR" sz="2000" dirty="0">
                <a:latin typeface="Candara" panose="020E0502030303020204" pitchFamily="34" charset="0"/>
              </a:rPr>
              <a:t>	(</a:t>
            </a:r>
            <a:r>
              <a:rPr lang="es-PR" sz="2000" dirty="0">
                <a:solidFill>
                  <a:schemeClr val="hlink"/>
                </a:solidFill>
                <a:latin typeface="Candara" panose="020E0502030303020204" pitchFamily="34" charset="0"/>
              </a:rPr>
              <a:t>Éxodo 12.3-6, RVR60</a:t>
            </a:r>
            <a:r>
              <a:rPr lang="es-PR" sz="2000" dirty="0">
                <a:latin typeface="Candara" panose="020E0502030303020204" pitchFamily="34" charset="0"/>
              </a:rPr>
              <a:t>)</a:t>
            </a:r>
          </a:p>
        </p:txBody>
      </p:sp>
      <p:pic>
        <p:nvPicPr>
          <p:cNvPr id="119812" name="Picture 4" descr="lamb_2"/>
          <p:cNvPicPr>
            <a:picLocks noChangeAspect="1" noChangeArrowheads="1"/>
          </p:cNvPicPr>
          <p:nvPr/>
        </p:nvPicPr>
        <p:blipFill>
          <a:blip r:embed="rId3" cstate="email">
            <a:lum bright="16000" contrast="4000"/>
            <a:extLst>
              <a:ext uri="{28A0092B-C50C-407E-A947-70E740481C1C}">
                <a14:useLocalDpi xmlns:a14="http://schemas.microsoft.com/office/drawing/2010/main"/>
              </a:ext>
            </a:extLst>
          </a:blip>
          <a:srcRect/>
          <a:stretch>
            <a:fillRect/>
          </a:stretch>
        </p:blipFill>
        <p:spPr bwMode="auto">
          <a:xfrm>
            <a:off x="6705600" y="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7967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solidFill>
                  <a:srgbClr val="000000"/>
                </a:solidFill>
              </a:rPr>
              <a:t>www.iglesiabiblicabautista.org</a:t>
            </a:r>
          </a:p>
        </p:txBody>
      </p:sp>
      <p:sp>
        <p:nvSpPr>
          <p:cNvPr id="158722" name="Rectangle 2"/>
          <p:cNvSpPr>
            <a:spLocks noGrp="1" noChangeArrowheads="1"/>
          </p:cNvSpPr>
          <p:nvPr>
            <p:ph type="title"/>
          </p:nvPr>
        </p:nvSpPr>
        <p:spPr/>
        <p:txBody>
          <a:bodyPr/>
          <a:lstStyle/>
          <a:p>
            <a:r>
              <a:rPr lang="es-PR">
                <a:latin typeface="Candara" panose="020E0502030303020204" pitchFamily="34" charset="0"/>
              </a:rPr>
              <a:t>La Pascua</a:t>
            </a:r>
          </a:p>
        </p:txBody>
      </p:sp>
      <p:sp>
        <p:nvSpPr>
          <p:cNvPr id="158723" name="Rectangle 3"/>
          <p:cNvSpPr>
            <a:spLocks noGrp="1" noChangeArrowheads="1"/>
          </p:cNvSpPr>
          <p:nvPr>
            <p:ph type="body" idx="1"/>
          </p:nvPr>
        </p:nvSpPr>
        <p:spPr>
          <a:xfrm>
            <a:off x="838200" y="1905000"/>
            <a:ext cx="7735888" cy="4114800"/>
          </a:xfrm>
        </p:spPr>
        <p:txBody>
          <a:bodyPr/>
          <a:lstStyle/>
          <a:p>
            <a:pPr>
              <a:lnSpc>
                <a:spcPct val="80000"/>
              </a:lnSpc>
            </a:pPr>
            <a:r>
              <a:rPr lang="es-PR" sz="2800">
                <a:latin typeface="Candara" panose="020E0502030303020204" pitchFamily="34" charset="0"/>
              </a:rPr>
              <a:t>Dios también mandó:</a:t>
            </a:r>
          </a:p>
          <a:p>
            <a:pPr lvl="1">
              <a:lnSpc>
                <a:spcPct val="80000"/>
              </a:lnSpc>
            </a:pPr>
            <a:r>
              <a:rPr lang="es-PR" sz="2400">
                <a:latin typeface="Candara" panose="020E0502030303020204" pitchFamily="34" charset="0"/>
              </a:rPr>
              <a:t>"</a:t>
            </a:r>
            <a:r>
              <a:rPr lang="es-PR" sz="2400" i="1">
                <a:latin typeface="Candara" panose="020E0502030303020204" pitchFamily="34" charset="0"/>
              </a:rPr>
              <a:t>Y tomarán de la sangre, y la pondrán en los dos postes y en el dintel de las casas en que lo han de comer. Y aquella noche comerán la carne asada al fuego, y panes sin levadura; con hierbas amargas lo comerán.</a:t>
            </a:r>
            <a:r>
              <a:rPr lang="es-PR" sz="2400">
                <a:latin typeface="Candara" panose="020E0502030303020204" pitchFamily="34" charset="0"/>
              </a:rPr>
              <a:t>" </a:t>
            </a:r>
          </a:p>
          <a:p>
            <a:pPr lvl="1">
              <a:lnSpc>
                <a:spcPct val="80000"/>
              </a:lnSpc>
              <a:buFont typeface="Wingdings" panose="05000000000000000000" pitchFamily="2" charset="2"/>
              <a:buNone/>
            </a:pPr>
            <a:r>
              <a:rPr lang="es-PR" sz="2400">
                <a:latin typeface="Candara" panose="020E0502030303020204" pitchFamily="34" charset="0"/>
              </a:rPr>
              <a:t>	(</a:t>
            </a:r>
            <a:r>
              <a:rPr lang="es-PR" sz="2400">
                <a:solidFill>
                  <a:schemeClr val="hlink"/>
                </a:solidFill>
                <a:latin typeface="Candara" panose="020E0502030303020204" pitchFamily="34" charset="0"/>
              </a:rPr>
              <a:t>Éxodo 12.7-8, RVR60</a:t>
            </a:r>
            <a:r>
              <a:rPr lang="es-PR" sz="2400">
                <a:latin typeface="Candara" panose="020E0502030303020204" pitchFamily="34" charset="0"/>
              </a:rPr>
              <a:t>)</a:t>
            </a:r>
          </a:p>
          <a:p>
            <a:pPr lvl="1">
              <a:lnSpc>
                <a:spcPct val="80000"/>
              </a:lnSpc>
            </a:pPr>
            <a:endParaRPr lang="es-PR" sz="2400">
              <a:latin typeface="Candara" panose="020E0502030303020204" pitchFamily="34" charset="0"/>
            </a:endParaRPr>
          </a:p>
          <a:p>
            <a:pPr lvl="1">
              <a:lnSpc>
                <a:spcPct val="80000"/>
              </a:lnSpc>
            </a:pPr>
            <a:r>
              <a:rPr lang="es-PR" sz="2400">
                <a:latin typeface="Candara" panose="020E0502030303020204" pitchFamily="34" charset="0"/>
              </a:rPr>
              <a:t>"</a:t>
            </a:r>
            <a:r>
              <a:rPr lang="es-PR" sz="2400" i="1">
                <a:latin typeface="Candara" panose="020E0502030303020204" pitchFamily="34" charset="0"/>
              </a:rPr>
              <a:t>Pues yo pasaré aquella noche por la tierra de Egipto, y heriré a todo primogénito en la tierra de Egipto, así de los hombres como de las bestias; y ejecutaré mis juicios en todos los dioses de Egipto. Yo Jehová.</a:t>
            </a:r>
            <a:r>
              <a:rPr lang="es-PR" sz="2400">
                <a:latin typeface="Candara" panose="020E0502030303020204" pitchFamily="34" charset="0"/>
              </a:rPr>
              <a:t>" </a:t>
            </a:r>
          </a:p>
          <a:p>
            <a:pPr lvl="1">
              <a:lnSpc>
                <a:spcPct val="80000"/>
              </a:lnSpc>
              <a:buFont typeface="Wingdings" panose="05000000000000000000" pitchFamily="2" charset="2"/>
              <a:buNone/>
            </a:pPr>
            <a:r>
              <a:rPr lang="es-PR" sz="2400">
                <a:latin typeface="Candara" panose="020E0502030303020204" pitchFamily="34" charset="0"/>
              </a:rPr>
              <a:t>	(</a:t>
            </a:r>
            <a:r>
              <a:rPr lang="es-PR" sz="2400">
                <a:solidFill>
                  <a:schemeClr val="hlink"/>
                </a:solidFill>
                <a:latin typeface="Candara" panose="020E0502030303020204" pitchFamily="34" charset="0"/>
              </a:rPr>
              <a:t>Éxodo 12.12, RVR60</a:t>
            </a:r>
            <a:r>
              <a:rPr lang="es-PR" sz="2400">
                <a:latin typeface="Candara" panose="020E0502030303020204" pitchFamily="34" charset="0"/>
              </a:rPr>
              <a:t>)</a:t>
            </a:r>
          </a:p>
        </p:txBody>
      </p:sp>
      <p:pic>
        <p:nvPicPr>
          <p:cNvPr id="158726" name="Picture 6" descr="passover"/>
          <p:cNvPicPr>
            <a:picLocks noChangeAspect="1" noChangeArrowheads="1"/>
          </p:cNvPicPr>
          <p:nvPr/>
        </p:nvPicPr>
        <p:blipFill>
          <a:blip r:embed="rId3" cstate="email">
            <a:lum bright="14000" contrast="4000"/>
            <a:extLst>
              <a:ext uri="{28A0092B-C50C-407E-A947-70E740481C1C}">
                <a14:useLocalDpi xmlns:a14="http://schemas.microsoft.com/office/drawing/2010/main"/>
              </a:ext>
            </a:extLst>
          </a:blip>
          <a:srcRect/>
          <a:stretch>
            <a:fillRect/>
          </a:stretch>
        </p:blipFill>
        <p:spPr bwMode="auto">
          <a:xfrm>
            <a:off x="6248400" y="0"/>
            <a:ext cx="28956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21944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s-PR">
                <a:solidFill>
                  <a:srgbClr val="000000"/>
                </a:solidFill>
              </a:rPr>
              <a:t>www.iglesiabiblicabautista.org</a:t>
            </a:r>
          </a:p>
        </p:txBody>
      </p:sp>
      <p:sp>
        <p:nvSpPr>
          <p:cNvPr id="156674"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56675" name="Rectangle 3"/>
          <p:cNvSpPr>
            <a:spLocks noGrp="1" noChangeArrowheads="1"/>
          </p:cNvSpPr>
          <p:nvPr>
            <p:ph type="body" idx="1"/>
          </p:nvPr>
        </p:nvSpPr>
        <p:spPr>
          <a:xfrm>
            <a:off x="914400" y="2017713"/>
            <a:ext cx="8040688" cy="4114800"/>
          </a:xfrm>
        </p:spPr>
        <p:txBody>
          <a:bodyPr/>
          <a:lstStyle/>
          <a:p>
            <a:r>
              <a:rPr lang="es-PR">
                <a:latin typeface="Candara" panose="020E0502030303020204" pitchFamily="34" charset="0"/>
              </a:rPr>
              <a:t>Jesús es el Cordero de Dios.</a:t>
            </a:r>
          </a:p>
          <a:p>
            <a:pPr lvl="1"/>
            <a:r>
              <a:rPr lang="es-PR">
                <a:latin typeface="Candara" panose="020E0502030303020204" pitchFamily="34" charset="0"/>
              </a:rPr>
              <a:t>"</a:t>
            </a:r>
            <a:r>
              <a:rPr lang="es-PR" i="1">
                <a:latin typeface="Candara" panose="020E0502030303020204" pitchFamily="34" charset="0"/>
              </a:rPr>
              <a:t>El siguiente día vio Juan a Jesús que venía a él, y dijo: He aquí el Cordero de Dios, que quita el pecado del mundo.</a:t>
            </a:r>
            <a:r>
              <a:rPr lang="es-PR">
                <a:latin typeface="Candara" panose="020E0502030303020204" pitchFamily="34" charset="0"/>
              </a:rPr>
              <a:t>“</a:t>
            </a:r>
          </a:p>
          <a:p>
            <a:pPr lvl="1">
              <a:buFont typeface="Wingdings" panose="05000000000000000000" pitchFamily="2" charset="2"/>
              <a:buNone/>
            </a:pPr>
            <a:r>
              <a:rPr lang="es-PR">
                <a:latin typeface="Candara" panose="020E0502030303020204" pitchFamily="34" charset="0"/>
              </a:rPr>
              <a:t>	(</a:t>
            </a:r>
            <a:r>
              <a:rPr lang="es-PR">
                <a:solidFill>
                  <a:schemeClr val="hlink"/>
                </a:solidFill>
                <a:latin typeface="Candara" panose="020E0502030303020204" pitchFamily="34" charset="0"/>
              </a:rPr>
              <a:t>Juan 1.29, RVR60</a:t>
            </a:r>
            <a:r>
              <a:rPr lang="es-PR">
                <a:latin typeface="Candara" panose="020E0502030303020204" pitchFamily="34" charset="0"/>
              </a:rPr>
              <a:t>)</a:t>
            </a:r>
          </a:p>
        </p:txBody>
      </p:sp>
    </p:spTree>
    <p:extLst>
      <p:ext uri="{BB962C8B-B14F-4D97-AF65-F5344CB8AC3E}">
        <p14:creationId xmlns:p14="http://schemas.microsoft.com/office/powerpoint/2010/main" val="36083130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s-PR">
                <a:solidFill>
                  <a:srgbClr val="000000"/>
                </a:solidFill>
              </a:rPr>
              <a:t>www.iglesiabiblicabautista.org</a:t>
            </a:r>
          </a:p>
        </p:txBody>
      </p:sp>
      <p:sp>
        <p:nvSpPr>
          <p:cNvPr id="162818"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62819" name="Rectangle 3"/>
          <p:cNvSpPr>
            <a:spLocks noGrp="1" noChangeArrowheads="1"/>
          </p:cNvSpPr>
          <p:nvPr>
            <p:ph type="body" idx="1"/>
          </p:nvPr>
        </p:nvSpPr>
        <p:spPr/>
        <p:txBody>
          <a:bodyPr/>
          <a:lstStyle/>
          <a:p>
            <a:r>
              <a:rPr lang="es-PR" sz="2800">
                <a:latin typeface="Candara" panose="020E0502030303020204" pitchFamily="34" charset="0"/>
              </a:rPr>
              <a:t>¡El sacrificio de Jesús sucedió exactamente a la hora en que se sacrificaba el cordero en el Templo! </a:t>
            </a:r>
          </a:p>
          <a:p>
            <a:r>
              <a:rPr lang="es-PR" sz="2800">
                <a:latin typeface="Candara" panose="020E0502030303020204" pitchFamily="34" charset="0"/>
              </a:rPr>
              <a:t>En Juan 19:1 dice:</a:t>
            </a:r>
          </a:p>
          <a:p>
            <a:pPr lvl="1"/>
            <a:r>
              <a:rPr lang="es-PR" sz="2400" i="1">
                <a:latin typeface="Candara" panose="020E0502030303020204" pitchFamily="34" charset="0"/>
              </a:rPr>
              <a:t>Era la preparación de la pascua, y como la hora sexta. Entonces dijo a los judíos: ¡He aquí vuestro Rey!</a:t>
            </a:r>
            <a:r>
              <a:rPr lang="es-PR" sz="2400">
                <a:latin typeface="Candara" panose="020E0502030303020204" pitchFamily="34" charset="0"/>
              </a:rPr>
              <a:t>”</a:t>
            </a:r>
          </a:p>
          <a:p>
            <a:pPr lvl="1">
              <a:buFont typeface="Wingdings" panose="05000000000000000000" pitchFamily="2" charset="2"/>
              <a:buNone/>
            </a:pPr>
            <a:r>
              <a:rPr lang="es-PR" sz="2400">
                <a:latin typeface="Candara" panose="020E0502030303020204" pitchFamily="34" charset="0"/>
              </a:rPr>
              <a:t>	(</a:t>
            </a:r>
            <a:r>
              <a:rPr lang="es-PR" sz="2400">
                <a:solidFill>
                  <a:schemeClr val="hlink"/>
                </a:solidFill>
                <a:latin typeface="Candara" panose="020E0502030303020204" pitchFamily="34" charset="0"/>
              </a:rPr>
              <a:t>Juan 19.14, RVR60</a:t>
            </a:r>
            <a:r>
              <a:rPr lang="es-PR" sz="2400">
                <a:latin typeface="Candara" panose="020E0502030303020204" pitchFamily="34" charset="0"/>
              </a:rPr>
              <a:t>) </a:t>
            </a:r>
          </a:p>
          <a:p>
            <a:r>
              <a:rPr lang="es-PR" sz="2800">
                <a:latin typeface="Candara" panose="020E0502030303020204" pitchFamily="34" charset="0"/>
              </a:rPr>
              <a:t>La Pascua se preparaba el 14 de Nisán.</a:t>
            </a:r>
          </a:p>
        </p:txBody>
      </p:sp>
    </p:spTree>
    <p:extLst>
      <p:ext uri="{BB962C8B-B14F-4D97-AF65-F5344CB8AC3E}">
        <p14:creationId xmlns:p14="http://schemas.microsoft.com/office/powerpoint/2010/main" val="30835181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s-PR">
                <a:solidFill>
                  <a:srgbClr val="000000"/>
                </a:solidFill>
              </a:rPr>
              <a:t>www.iglesiabiblicabautista.org</a:t>
            </a:r>
          </a:p>
        </p:txBody>
      </p:sp>
      <p:sp>
        <p:nvSpPr>
          <p:cNvPr id="121858"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21859" name="Rectangle 3"/>
          <p:cNvSpPr>
            <a:spLocks noGrp="1" noChangeArrowheads="1"/>
          </p:cNvSpPr>
          <p:nvPr>
            <p:ph type="body" idx="1"/>
          </p:nvPr>
        </p:nvSpPr>
        <p:spPr/>
        <p:txBody>
          <a:bodyPr/>
          <a:lstStyle/>
          <a:p>
            <a:r>
              <a:rPr lang="es-PR" sz="2800">
                <a:latin typeface="Candara" panose="020E0502030303020204" pitchFamily="34" charset="0"/>
              </a:rPr>
              <a:t>Las autoridades querían evitar que Jesús muriera el día de la Pascua (</a:t>
            </a:r>
            <a:r>
              <a:rPr lang="es-PR" sz="2800">
                <a:solidFill>
                  <a:schemeClr val="hlink"/>
                </a:solidFill>
                <a:latin typeface="Candara" panose="020E0502030303020204" pitchFamily="34" charset="0"/>
              </a:rPr>
              <a:t>Mateo 26:4-5</a:t>
            </a:r>
            <a:r>
              <a:rPr lang="es-PR" sz="2800">
                <a:latin typeface="Candara" panose="020E0502030303020204" pitchFamily="34" charset="0"/>
              </a:rPr>
              <a:t>). </a:t>
            </a:r>
          </a:p>
          <a:p>
            <a:r>
              <a:rPr lang="es-PR" sz="2800">
                <a:latin typeface="Candara" panose="020E0502030303020204" pitchFamily="34" charset="0"/>
              </a:rPr>
              <a:t>El apuro con el cual se llevó a cabo el procesamiento y la sentencia, muestra cómo se quiso terminar cuanto antes con el asunto por la inminente fiesta. </a:t>
            </a:r>
          </a:p>
          <a:p>
            <a:r>
              <a:rPr lang="es-PR" sz="2800">
                <a:latin typeface="Candara" panose="020E0502030303020204" pitchFamily="34" charset="0"/>
              </a:rPr>
              <a:t>Tras una larga noche para las autoridades, la cuestión estuvo re suelta a las nueve de la mañana. </a:t>
            </a:r>
          </a:p>
        </p:txBody>
      </p:sp>
    </p:spTree>
    <p:extLst>
      <p:ext uri="{BB962C8B-B14F-4D97-AF65-F5344CB8AC3E}">
        <p14:creationId xmlns:p14="http://schemas.microsoft.com/office/powerpoint/2010/main" val="37362738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s-PR">
                <a:solidFill>
                  <a:srgbClr val="000000"/>
                </a:solidFill>
              </a:rPr>
              <a:t>www.iglesiabiblicabautista.org</a:t>
            </a:r>
          </a:p>
        </p:txBody>
      </p:sp>
      <p:sp>
        <p:nvSpPr>
          <p:cNvPr id="164866"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64867" name="Rectangle 3"/>
          <p:cNvSpPr>
            <a:spLocks noGrp="1" noChangeArrowheads="1"/>
          </p:cNvSpPr>
          <p:nvPr>
            <p:ph type="body" idx="1"/>
          </p:nvPr>
        </p:nvSpPr>
        <p:spPr/>
        <p:txBody>
          <a:bodyPr/>
          <a:lstStyle/>
          <a:p>
            <a:pPr>
              <a:lnSpc>
                <a:spcPct val="90000"/>
              </a:lnSpc>
            </a:pPr>
            <a:r>
              <a:rPr lang="es-PR" sz="2400">
                <a:latin typeface="Candara" panose="020E0502030303020204" pitchFamily="34" charset="0"/>
              </a:rPr>
              <a:t>Jesús estuvo clavado en la cruz seis horas, desde las nueve de la mañana hasta las tres de la tarde, momento en el cual murió. </a:t>
            </a:r>
          </a:p>
          <a:p>
            <a:pPr>
              <a:lnSpc>
                <a:spcPct val="90000"/>
              </a:lnSpc>
            </a:pPr>
            <a:r>
              <a:rPr lang="es-PR" sz="2400">
                <a:latin typeface="Candara" panose="020E0502030303020204" pitchFamily="34" charset="0"/>
              </a:rPr>
              <a:t>La tradición judía dice que a las tres de la tarde comenzaba el sacrificio de los corderos de la pascua, sacrificio que sólo se podía lle var a cabo en el templo, porque la sangre debía ser puesta sobre el altar (</a:t>
            </a:r>
            <a:r>
              <a:rPr lang="es-PR" sz="2400">
                <a:solidFill>
                  <a:schemeClr val="hlink"/>
                </a:solidFill>
                <a:latin typeface="Candara" panose="020E0502030303020204" pitchFamily="34" charset="0"/>
              </a:rPr>
              <a:t>Deuteronomio 16:5-7</a:t>
            </a:r>
            <a:r>
              <a:rPr lang="es-PR" sz="2400">
                <a:latin typeface="Candara" panose="020E0502030303020204" pitchFamily="34" charset="0"/>
              </a:rPr>
              <a:t>). </a:t>
            </a:r>
          </a:p>
          <a:p>
            <a:pPr>
              <a:lnSpc>
                <a:spcPct val="90000"/>
              </a:lnSpc>
            </a:pPr>
            <a:r>
              <a:rPr lang="es-PR" sz="2400">
                <a:latin typeface="Candara" panose="020E0502030303020204" pitchFamily="34" charset="0"/>
              </a:rPr>
              <a:t>Y como había miles de animales para sacrificar, debía comenzar a las tres de la tarde. </a:t>
            </a:r>
          </a:p>
        </p:txBody>
      </p:sp>
    </p:spTree>
    <p:extLst>
      <p:ext uri="{BB962C8B-B14F-4D97-AF65-F5344CB8AC3E}">
        <p14:creationId xmlns:p14="http://schemas.microsoft.com/office/powerpoint/2010/main" val="11722444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166914"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66915" name="Rectangle 3"/>
          <p:cNvSpPr>
            <a:spLocks noGrp="1" noChangeArrowheads="1"/>
          </p:cNvSpPr>
          <p:nvPr>
            <p:ph type="body" sz="half" idx="1"/>
          </p:nvPr>
        </p:nvSpPr>
        <p:spPr>
          <a:xfrm>
            <a:off x="533400" y="2017713"/>
            <a:ext cx="4476750" cy="4114800"/>
          </a:xfrm>
        </p:spPr>
        <p:txBody>
          <a:bodyPr/>
          <a:lstStyle/>
          <a:p>
            <a:r>
              <a:rPr lang="es-PR" sz="2800" dirty="0">
                <a:latin typeface="Candara" panose="020E0502030303020204" pitchFamily="34" charset="0"/>
              </a:rPr>
              <a:t>La precisión del cumplimiento en Jesucristo es tan sorprendente, que pareciera que Dios le quisiera mostrar una vez más a Su pueblo Israel: </a:t>
            </a:r>
            <a:r>
              <a:rPr lang="es-PR" sz="2800" i="1" dirty="0">
                <a:latin typeface="Candara" panose="020E0502030303020204" pitchFamily="34" charset="0"/>
              </a:rPr>
              <a:t>“He aquí el Cordero de Dios, que quita el pecado del mundo.”</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18000"/>
                    </a14:imgEffect>
                    <a14:imgEffect>
                      <a14:brightnessContrast bright="8000"/>
                    </a14:imgEffect>
                  </a14:imgLayer>
                </a14:imgProps>
              </a:ext>
              <a:ext uri="{28A0092B-C50C-407E-A947-70E740481C1C}">
                <a14:useLocalDpi xmlns:a14="http://schemas.microsoft.com/office/drawing/2010/main"/>
              </a:ext>
            </a:extLst>
          </a:blip>
          <a:stretch>
            <a:fillRect/>
          </a:stretch>
        </p:blipFill>
        <p:spPr>
          <a:xfrm>
            <a:off x="6049108" y="1828800"/>
            <a:ext cx="3094892" cy="5029200"/>
          </a:xfrm>
          <a:prstGeom prst="rect">
            <a:avLst/>
          </a:prstGeom>
        </p:spPr>
      </p:pic>
    </p:spTree>
    <p:extLst>
      <p:ext uri="{BB962C8B-B14F-4D97-AF65-F5344CB8AC3E}">
        <p14:creationId xmlns:p14="http://schemas.microsoft.com/office/powerpoint/2010/main" val="2983386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lnSpcReduction="10000"/>
          </a:bodyPr>
          <a:lstStyle/>
          <a:p>
            <a:pPr marL="342900" lvl="1" indent="-342900">
              <a:buClr>
                <a:schemeClr val="folHlink"/>
              </a:buClr>
              <a:buSzPct val="60000"/>
            </a:pPr>
            <a:r>
              <a:rPr lang="es-PR" sz="3600" dirty="0" smtClean="0">
                <a:latin typeface="Candara" pitchFamily="34" charset="0"/>
                <a:cs typeface="Calibri" pitchFamily="34" charset="0"/>
              </a:rPr>
              <a:t>Jesús, causa de división</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11.45-46</a:t>
            </a:r>
            <a:endParaRPr lang="es-PR" sz="3300" dirty="0">
              <a:solidFill>
                <a:srgbClr val="FF0000"/>
              </a:solidFill>
              <a:latin typeface="Candara" pitchFamily="34" charset="0"/>
              <a:cs typeface="Calibri" pitchFamily="34" charset="0"/>
            </a:endParaRPr>
          </a:p>
          <a:p>
            <a:pPr marL="342900" lvl="1" indent="-342900">
              <a:buClr>
                <a:schemeClr val="folHlink"/>
              </a:buClr>
              <a:buSzPct val="60000"/>
            </a:pPr>
            <a:r>
              <a:rPr lang="es-PR" sz="3600" dirty="0" smtClean="0">
                <a:latin typeface="Candara" pitchFamily="34" charset="0"/>
                <a:cs typeface="Calibri" pitchFamily="34" charset="0"/>
              </a:rPr>
              <a:t>La muerte de Jesús profetizada</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11.47-52</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La peor decisión acerca de Jesús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11.53-57</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Jesús es ungido</a:t>
            </a:r>
            <a:endParaRPr lang="es-PR" sz="3600" noProof="0" dirty="0" smtClean="0">
              <a:latin typeface="Candara" pitchFamily="34" charset="0"/>
              <a:cs typeface="Calibri" pitchFamily="34" charset="0"/>
            </a:endParaRPr>
          </a:p>
          <a:p>
            <a:pPr lvl="1"/>
            <a:r>
              <a:rPr lang="es-PR" sz="3300" noProof="0" dirty="0" smtClean="0">
                <a:solidFill>
                  <a:srgbClr val="FF0000"/>
                </a:solidFill>
                <a:latin typeface="Candara" pitchFamily="34" charset="0"/>
                <a:ea typeface="+mn-ea"/>
                <a:cs typeface="Calibri" pitchFamily="34" charset="0"/>
              </a:rPr>
              <a:t>Juan 12.1-11</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168962"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68963" name="Rectangle 3"/>
          <p:cNvSpPr>
            <a:spLocks noGrp="1" noChangeArrowheads="1"/>
          </p:cNvSpPr>
          <p:nvPr>
            <p:ph type="body" sz="half" idx="1"/>
          </p:nvPr>
        </p:nvSpPr>
        <p:spPr>
          <a:xfrm>
            <a:off x="381000" y="2133600"/>
            <a:ext cx="5486400" cy="4191000"/>
          </a:xfrm>
        </p:spPr>
        <p:txBody>
          <a:bodyPr/>
          <a:lstStyle/>
          <a:p>
            <a:pPr>
              <a:lnSpc>
                <a:spcPct val="90000"/>
              </a:lnSpc>
            </a:pPr>
            <a:r>
              <a:rPr lang="es-PR" sz="2400" dirty="0">
                <a:latin typeface="Candara" panose="020E0502030303020204" pitchFamily="34" charset="0"/>
              </a:rPr>
              <a:t>Las señales fueron visibles para todos. </a:t>
            </a:r>
          </a:p>
          <a:p>
            <a:pPr>
              <a:lnSpc>
                <a:spcPct val="90000"/>
              </a:lnSpc>
            </a:pPr>
            <a:r>
              <a:rPr lang="es-PR" sz="2400" dirty="0">
                <a:latin typeface="Candara" panose="020E0502030303020204" pitchFamily="34" charset="0"/>
              </a:rPr>
              <a:t>Hubo tinieblas por tres horas sobre toda la tierra, desde las 12 del mediodía hasta las 3 de la tarde y entonces, cuando Jesús murió, la tierra tembló, las rocas se partieron y el velo del templo se rasgó (</a:t>
            </a:r>
            <a:r>
              <a:rPr lang="es-PR" sz="2400" dirty="0">
                <a:solidFill>
                  <a:schemeClr val="hlink"/>
                </a:solidFill>
                <a:latin typeface="Candara" panose="020E0502030303020204" pitchFamily="34" charset="0"/>
              </a:rPr>
              <a:t>Mateo 27:45.51</a:t>
            </a:r>
            <a:r>
              <a:rPr lang="es-PR" sz="2400" dirty="0">
                <a:latin typeface="Candara" panose="020E0502030303020204" pitchFamily="34" charset="0"/>
              </a:rPr>
              <a:t>), justo a la hora en la cual en el templo se comenzaban los sacrificios de los corderos de la pascua.</a:t>
            </a:r>
          </a:p>
        </p:txBody>
      </p:sp>
      <p:pic>
        <p:nvPicPr>
          <p:cNvPr id="7" name="Picture 6"/>
          <p:cNvPicPr>
            <a:picLocks noChangeAspect="1"/>
          </p:cNvPicPr>
          <p:nvPr/>
        </p:nvPicPr>
        <p:blipFill>
          <a:blip r:embed="rId3" cstate="email">
            <a:extLst>
              <a:ext uri="{BEBA8EAE-BF5A-486C-A8C5-ECC9F3942E4B}">
                <a14:imgProps xmlns:a14="http://schemas.microsoft.com/office/drawing/2010/main">
                  <a14:imgLayer r:embed="rId4">
                    <a14:imgEffect>
                      <a14:sharpenSoften amount="18000"/>
                    </a14:imgEffect>
                    <a14:imgEffect>
                      <a14:brightnessContrast bright="8000"/>
                    </a14:imgEffect>
                  </a14:imgLayer>
                </a14:imgProps>
              </a:ext>
              <a:ext uri="{28A0092B-C50C-407E-A947-70E740481C1C}">
                <a14:useLocalDpi xmlns:a14="http://schemas.microsoft.com/office/drawing/2010/main"/>
              </a:ext>
            </a:extLst>
          </a:blip>
          <a:stretch>
            <a:fillRect/>
          </a:stretch>
        </p:blipFill>
        <p:spPr>
          <a:xfrm>
            <a:off x="6049108" y="1828800"/>
            <a:ext cx="3094892" cy="5029200"/>
          </a:xfrm>
          <a:prstGeom prst="rect">
            <a:avLst/>
          </a:prstGeom>
        </p:spPr>
      </p:pic>
    </p:spTree>
    <p:extLst>
      <p:ext uri="{BB962C8B-B14F-4D97-AF65-F5344CB8AC3E}">
        <p14:creationId xmlns:p14="http://schemas.microsoft.com/office/powerpoint/2010/main" val="27883487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171010"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71011" name="Rectangle 3"/>
          <p:cNvSpPr>
            <a:spLocks noGrp="1" noChangeArrowheads="1"/>
          </p:cNvSpPr>
          <p:nvPr>
            <p:ph type="body" sz="half" idx="1"/>
          </p:nvPr>
        </p:nvSpPr>
        <p:spPr>
          <a:xfrm>
            <a:off x="457200" y="2209800"/>
            <a:ext cx="4648200" cy="4114800"/>
          </a:xfrm>
        </p:spPr>
        <p:txBody>
          <a:bodyPr/>
          <a:lstStyle/>
          <a:p>
            <a:pPr>
              <a:lnSpc>
                <a:spcPct val="90000"/>
              </a:lnSpc>
            </a:pPr>
            <a:r>
              <a:rPr lang="es-PR" sz="2400">
                <a:latin typeface="Candara" panose="020E0502030303020204" pitchFamily="34" charset="0"/>
              </a:rPr>
              <a:t>En </a:t>
            </a:r>
            <a:r>
              <a:rPr lang="es-PR" sz="2400">
                <a:solidFill>
                  <a:schemeClr val="hlink"/>
                </a:solidFill>
                <a:latin typeface="Candara" panose="020E0502030303020204" pitchFamily="34" charset="0"/>
              </a:rPr>
              <a:t>Éxodo 12:22</a:t>
            </a:r>
            <a:r>
              <a:rPr lang="es-PR" sz="2400">
                <a:latin typeface="Candara" panose="020E0502030303020204" pitchFamily="34" charset="0"/>
              </a:rPr>
              <a:t> dice algo sumamente importante que poco se toma en cuenta: “ninguno de vosotros salga de las puertas de su casa hasta la mañana.” </a:t>
            </a:r>
          </a:p>
          <a:p>
            <a:pPr>
              <a:lnSpc>
                <a:spcPct val="90000"/>
              </a:lnSpc>
            </a:pPr>
            <a:r>
              <a:rPr lang="es-PR" sz="2400">
                <a:latin typeface="Candara" panose="020E0502030303020204" pitchFamily="34" charset="0"/>
              </a:rPr>
              <a:t>Los israelitas estaban a salvo sólo tras los dos postes pintados, así también nosotros lo estamos sólo si permanecemos en Jesús. </a:t>
            </a:r>
          </a:p>
        </p:txBody>
      </p:sp>
      <p:pic>
        <p:nvPicPr>
          <p:cNvPr id="171013" name="Picture 5" descr="passover_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1000"/>
                    </a14:imgEffect>
                    <a14:imgEffect>
                      <a14:brightnessContrast bright="8000" contrast="16000"/>
                    </a14:imgEffect>
                  </a14:imgLayer>
                </a14:imgProps>
              </a:ext>
              <a:ext uri="{28A0092B-C50C-407E-A947-70E740481C1C}">
                <a14:useLocalDpi xmlns:a14="http://schemas.microsoft.com/office/drawing/2010/main"/>
              </a:ext>
            </a:extLst>
          </a:blip>
          <a:srcRect/>
          <a:stretch>
            <a:fillRect/>
          </a:stretch>
        </p:blipFill>
        <p:spPr bwMode="auto">
          <a:xfrm>
            <a:off x="5181600" y="1905000"/>
            <a:ext cx="35163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8266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238594"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238595" name="Rectangle 3"/>
          <p:cNvSpPr>
            <a:spLocks noGrp="1" noChangeArrowheads="1"/>
          </p:cNvSpPr>
          <p:nvPr>
            <p:ph type="body" sz="half" idx="1"/>
          </p:nvPr>
        </p:nvSpPr>
        <p:spPr>
          <a:xfrm>
            <a:off x="152400" y="1995486"/>
            <a:ext cx="4876800" cy="4405313"/>
          </a:xfrm>
        </p:spPr>
        <p:txBody>
          <a:bodyPr/>
          <a:lstStyle/>
          <a:p>
            <a:pPr>
              <a:lnSpc>
                <a:spcPct val="90000"/>
              </a:lnSpc>
            </a:pPr>
            <a:r>
              <a:rPr lang="es-PR" sz="2800" dirty="0">
                <a:latin typeface="Candara" panose="020E0502030303020204" pitchFamily="34" charset="0"/>
              </a:rPr>
              <a:t>Por eso, antes de la crucifixión, en </a:t>
            </a:r>
            <a:r>
              <a:rPr lang="es-PR" sz="2800" dirty="0">
                <a:solidFill>
                  <a:schemeClr val="hlink"/>
                </a:solidFill>
                <a:latin typeface="Candara" panose="020E0502030303020204" pitchFamily="34" charset="0"/>
              </a:rPr>
              <a:t>Juan 15</a:t>
            </a:r>
            <a:r>
              <a:rPr lang="es-PR" sz="2800" dirty="0">
                <a:latin typeface="Candara" panose="020E0502030303020204" pitchFamily="34" charset="0"/>
              </a:rPr>
              <a:t>, tanto enfatizó Jesús de que permaneciéramos en él. </a:t>
            </a:r>
          </a:p>
          <a:p>
            <a:pPr>
              <a:lnSpc>
                <a:spcPct val="90000"/>
              </a:lnSpc>
            </a:pPr>
            <a:r>
              <a:rPr lang="es-PR" sz="2800" dirty="0">
                <a:latin typeface="Candara" panose="020E0502030303020204" pitchFamily="34" charset="0"/>
              </a:rPr>
              <a:t>Permanecer en él incluye, sobre todo, obedecer sus mandamientos. </a:t>
            </a:r>
            <a:endParaRPr lang="es-PR" sz="2800" dirty="0" smtClean="0">
              <a:latin typeface="Candara" panose="020E0502030303020204" pitchFamily="34" charset="0"/>
            </a:endParaRPr>
          </a:p>
          <a:p>
            <a:pPr>
              <a:lnSpc>
                <a:spcPct val="90000"/>
              </a:lnSpc>
            </a:pPr>
            <a:r>
              <a:rPr lang="es-PR" sz="2800" dirty="0" smtClean="0">
                <a:latin typeface="Candara" panose="020E0502030303020204" pitchFamily="34" charset="0"/>
              </a:rPr>
              <a:t>De </a:t>
            </a:r>
            <a:r>
              <a:rPr lang="es-PR" sz="2800" dirty="0">
                <a:latin typeface="Candara" panose="020E0502030303020204" pitchFamily="34" charset="0"/>
              </a:rPr>
              <a:t>manera que los israelitas tuvieron que creer y hacer lo que Moisés les indicaba para ser redimidos de la condenación.</a:t>
            </a:r>
          </a:p>
        </p:txBody>
      </p:sp>
      <p:pic>
        <p:nvPicPr>
          <p:cNvPr id="238598" name="Picture 6" descr="Grape-Vine"/>
          <p:cNvPicPr>
            <a:picLocks noChangeAspect="1" noChangeArrowheads="1"/>
          </p:cNvPicPr>
          <p:nvPr/>
        </p:nvPicPr>
        <p:blipFill rotWithShape="1">
          <a:blip r:embed="rId3" cstate="email">
            <a:lum bright="14000" contrast="4000"/>
            <a:extLst>
              <a:ext uri="{28A0092B-C50C-407E-A947-70E740481C1C}">
                <a14:useLocalDpi xmlns:a14="http://schemas.microsoft.com/office/drawing/2010/main"/>
              </a:ext>
            </a:extLst>
          </a:blip>
          <a:srcRect/>
          <a:stretch/>
        </p:blipFill>
        <p:spPr bwMode="auto">
          <a:xfrm>
            <a:off x="5152104" y="1828800"/>
            <a:ext cx="3991896"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24849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173058"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73059" name="Rectangle 3"/>
          <p:cNvSpPr>
            <a:spLocks noGrp="1" noChangeArrowheads="1"/>
          </p:cNvSpPr>
          <p:nvPr>
            <p:ph type="body" sz="half" idx="1"/>
          </p:nvPr>
        </p:nvSpPr>
        <p:spPr>
          <a:xfrm>
            <a:off x="381000" y="2209800"/>
            <a:ext cx="4800600" cy="4114800"/>
          </a:xfrm>
        </p:spPr>
        <p:txBody>
          <a:bodyPr/>
          <a:lstStyle/>
          <a:p>
            <a:pPr>
              <a:lnSpc>
                <a:spcPct val="80000"/>
              </a:lnSpc>
            </a:pPr>
            <a:r>
              <a:rPr lang="es-PR" sz="2000" dirty="0">
                <a:latin typeface="Candara" panose="020E0502030303020204" pitchFamily="34" charset="0"/>
              </a:rPr>
              <a:t>En </a:t>
            </a:r>
            <a:r>
              <a:rPr lang="es-PR" sz="2000" dirty="0">
                <a:solidFill>
                  <a:schemeClr val="hlink"/>
                </a:solidFill>
                <a:latin typeface="Candara" panose="020E0502030303020204" pitchFamily="34" charset="0"/>
              </a:rPr>
              <a:t>Éxodo 12:11</a:t>
            </a:r>
            <a:r>
              <a:rPr lang="es-PR" sz="2000" dirty="0">
                <a:latin typeface="Candara" panose="020E0502030303020204" pitchFamily="34" charset="0"/>
              </a:rPr>
              <a:t> se habla en el mismo contexto: </a:t>
            </a:r>
          </a:p>
          <a:p>
            <a:pPr lvl="1">
              <a:lnSpc>
                <a:spcPct val="80000"/>
              </a:lnSpc>
            </a:pPr>
            <a:r>
              <a:rPr lang="es-PR" sz="2000" dirty="0">
                <a:latin typeface="Candara" panose="020E0502030303020204" pitchFamily="34" charset="0"/>
              </a:rPr>
              <a:t>“Y lo comeréis así: ceñidos vuestros lomos, vuestro calzado en vuestros pies, y vuestro bordón en vuestra mano; y lo comeréis apresuradamente; es la Pascua de Jehová.” </a:t>
            </a:r>
          </a:p>
          <a:p>
            <a:pPr>
              <a:lnSpc>
                <a:spcPct val="80000"/>
              </a:lnSpc>
            </a:pPr>
            <a:r>
              <a:rPr lang="es-PR" sz="2000" dirty="0">
                <a:latin typeface="Candara" panose="020E0502030303020204" pitchFamily="34" charset="0"/>
              </a:rPr>
              <a:t>También nosotros como creyentes en el Señor Jesucristo deberíamos tener una postura adecuada, tal como dice en Hebreos 13:14: </a:t>
            </a:r>
          </a:p>
          <a:p>
            <a:pPr lvl="1">
              <a:lnSpc>
                <a:spcPct val="80000"/>
              </a:lnSpc>
            </a:pPr>
            <a:r>
              <a:rPr lang="es-PR" sz="2000" dirty="0">
                <a:latin typeface="Candara" panose="020E0502030303020204" pitchFamily="34" charset="0"/>
              </a:rPr>
              <a:t>“porque no tenemos aquí ciudad permanente, sino que buscarnos la por venir”. </a:t>
            </a:r>
          </a:p>
        </p:txBody>
      </p:sp>
      <p:pic>
        <p:nvPicPr>
          <p:cNvPr id="7" name="Picture 5" descr="passover_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1000"/>
                    </a14:imgEffect>
                    <a14:imgEffect>
                      <a14:brightnessContrast bright="8000" contrast="16000"/>
                    </a14:imgEffect>
                  </a14:imgLayer>
                </a14:imgProps>
              </a:ext>
              <a:ext uri="{28A0092B-C50C-407E-A947-70E740481C1C}">
                <a14:useLocalDpi xmlns:a14="http://schemas.microsoft.com/office/drawing/2010/main"/>
              </a:ext>
            </a:extLst>
          </a:blip>
          <a:srcRect/>
          <a:stretch>
            <a:fillRect/>
          </a:stretch>
        </p:blipFill>
        <p:spPr bwMode="auto">
          <a:xfrm>
            <a:off x="5181600" y="1905000"/>
            <a:ext cx="35163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71838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248834"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248835" name="Rectangle 3"/>
          <p:cNvSpPr>
            <a:spLocks noGrp="1" noChangeArrowheads="1"/>
          </p:cNvSpPr>
          <p:nvPr>
            <p:ph type="body" sz="half" idx="1"/>
          </p:nvPr>
        </p:nvSpPr>
        <p:spPr>
          <a:xfrm>
            <a:off x="381000" y="2209800"/>
            <a:ext cx="4343400" cy="4114800"/>
          </a:xfrm>
        </p:spPr>
        <p:txBody>
          <a:bodyPr/>
          <a:lstStyle/>
          <a:p>
            <a:r>
              <a:rPr lang="es-PR" sz="2400">
                <a:latin typeface="Candara" panose="020E0502030303020204" pitchFamily="34" charset="0"/>
              </a:rPr>
              <a:t>Debemos ser peregrinos, armados con la armadura espiritual que Pablo detalla en </a:t>
            </a:r>
            <a:r>
              <a:rPr lang="es-PR" sz="2400">
                <a:solidFill>
                  <a:schemeClr val="hlink"/>
                </a:solidFill>
                <a:latin typeface="Candara" panose="020E0502030303020204" pitchFamily="34" charset="0"/>
              </a:rPr>
              <a:t>Efesios 6:13-17</a:t>
            </a:r>
            <a:r>
              <a:rPr lang="es-PR" sz="2400">
                <a:latin typeface="Candara" panose="020E0502030303020204" pitchFamily="34" charset="0"/>
              </a:rPr>
              <a:t> ceñidos con la verdad, calzados los pies con la paz y en la mano la espada del Espíritu, la cual es la Palabra de Dios.</a:t>
            </a:r>
          </a:p>
        </p:txBody>
      </p:sp>
      <p:pic>
        <p:nvPicPr>
          <p:cNvPr id="7" name="Picture 5" descr="passover_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1000"/>
                    </a14:imgEffect>
                    <a14:imgEffect>
                      <a14:brightnessContrast bright="8000" contrast="16000"/>
                    </a14:imgEffect>
                  </a14:imgLayer>
                </a14:imgProps>
              </a:ext>
              <a:ext uri="{28A0092B-C50C-407E-A947-70E740481C1C}">
                <a14:useLocalDpi xmlns:a14="http://schemas.microsoft.com/office/drawing/2010/main"/>
              </a:ext>
            </a:extLst>
          </a:blip>
          <a:srcRect/>
          <a:stretch>
            <a:fillRect/>
          </a:stretch>
        </p:blipFill>
        <p:spPr bwMode="auto">
          <a:xfrm>
            <a:off x="5181600" y="1905000"/>
            <a:ext cx="35163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7760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175106"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175107" name="Rectangle 3"/>
          <p:cNvSpPr>
            <a:spLocks noGrp="1" noChangeArrowheads="1"/>
          </p:cNvSpPr>
          <p:nvPr>
            <p:ph type="body" sz="half" idx="1"/>
          </p:nvPr>
        </p:nvSpPr>
        <p:spPr>
          <a:xfrm>
            <a:off x="381000" y="2133600"/>
            <a:ext cx="3790950" cy="4114800"/>
          </a:xfrm>
        </p:spPr>
        <p:txBody>
          <a:bodyPr/>
          <a:lstStyle/>
          <a:p>
            <a:pPr>
              <a:lnSpc>
                <a:spcPct val="90000"/>
              </a:lnSpc>
            </a:pPr>
            <a:r>
              <a:rPr lang="es-PR" sz="2400">
                <a:latin typeface="Candara" panose="020E0502030303020204" pitchFamily="34" charset="0"/>
              </a:rPr>
              <a:t>Pero aún se mencionan algunos detalles más que tienen un significado simbólico, tal el caso de </a:t>
            </a:r>
            <a:r>
              <a:rPr lang="es-PR" sz="2400">
                <a:solidFill>
                  <a:schemeClr val="hlink"/>
                </a:solidFill>
                <a:latin typeface="Candara" panose="020E0502030303020204" pitchFamily="34" charset="0"/>
              </a:rPr>
              <a:t>Éxodo 12:8</a:t>
            </a:r>
            <a:r>
              <a:rPr lang="es-PR" sz="2400">
                <a:latin typeface="Candara" panose="020E0502030303020204" pitchFamily="34" charset="0"/>
              </a:rPr>
              <a:t>, donde dice que el cordero había de ser comido con “hierbas amargas”. </a:t>
            </a:r>
          </a:p>
          <a:p>
            <a:pPr lvl="1">
              <a:lnSpc>
                <a:spcPct val="90000"/>
              </a:lnSpc>
            </a:pPr>
            <a:r>
              <a:rPr lang="es-PR" sz="2000">
                <a:latin typeface="Candara" panose="020E0502030303020204" pitchFamily="34" charset="0"/>
              </a:rPr>
              <a:t>Esto alude al amargo sufrimiento de Jesús por nosotros. </a:t>
            </a:r>
          </a:p>
        </p:txBody>
      </p:sp>
      <p:pic>
        <p:nvPicPr>
          <p:cNvPr id="175109" name="Picture 5" descr="pesach_2"/>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12000" contrast="15000"/>
                    </a14:imgEffect>
                  </a14:imgLayer>
                </a14:imgProps>
              </a:ext>
              <a:ext uri="{28A0092B-C50C-407E-A947-70E740481C1C}">
                <a14:useLocalDpi xmlns:a14="http://schemas.microsoft.com/office/drawing/2010/main"/>
              </a:ext>
            </a:extLst>
          </a:blip>
          <a:srcRect/>
          <a:stretch/>
        </p:blipFill>
        <p:spPr bwMode="auto">
          <a:xfrm>
            <a:off x="4953000" y="2057400"/>
            <a:ext cx="3810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4179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246786" name="Rectangle 2"/>
          <p:cNvSpPr>
            <a:spLocks noGrp="1" noChangeArrowheads="1"/>
          </p:cNvSpPr>
          <p:nvPr>
            <p:ph type="title"/>
          </p:nvPr>
        </p:nvSpPr>
        <p:spPr/>
        <p:txBody>
          <a:bodyPr/>
          <a:lstStyle/>
          <a:p>
            <a:r>
              <a:rPr lang="es-PR">
                <a:latin typeface="Candara" panose="020E0502030303020204" pitchFamily="34" charset="0"/>
              </a:rPr>
              <a:t>Jesús en la Pascua</a:t>
            </a:r>
          </a:p>
        </p:txBody>
      </p:sp>
      <p:sp>
        <p:nvSpPr>
          <p:cNvPr id="246787" name="Rectangle 3"/>
          <p:cNvSpPr>
            <a:spLocks noGrp="1" noChangeArrowheads="1"/>
          </p:cNvSpPr>
          <p:nvPr>
            <p:ph type="body" sz="half" idx="1"/>
          </p:nvPr>
        </p:nvSpPr>
        <p:spPr>
          <a:xfrm>
            <a:off x="381000" y="2133600"/>
            <a:ext cx="4343400" cy="4114800"/>
          </a:xfrm>
        </p:spPr>
        <p:txBody>
          <a:bodyPr/>
          <a:lstStyle/>
          <a:p>
            <a:pPr>
              <a:lnSpc>
                <a:spcPct val="90000"/>
              </a:lnSpc>
            </a:pPr>
            <a:r>
              <a:rPr lang="es-PR" sz="2200" dirty="0">
                <a:latin typeface="Candara" panose="020E0502030303020204" pitchFamily="34" charset="0"/>
              </a:rPr>
              <a:t>En </a:t>
            </a:r>
            <a:r>
              <a:rPr lang="es-PR" sz="2200" dirty="0">
                <a:solidFill>
                  <a:schemeClr val="hlink"/>
                </a:solidFill>
                <a:latin typeface="Candara" panose="020E0502030303020204" pitchFamily="34" charset="0"/>
              </a:rPr>
              <a:t>Éxodo 12:46</a:t>
            </a:r>
            <a:r>
              <a:rPr lang="es-PR" sz="2200" dirty="0">
                <a:latin typeface="Candara" panose="020E0502030303020204" pitchFamily="34" charset="0"/>
              </a:rPr>
              <a:t> dice que ningún hueso del cordero de la pascua podía ser quebrado, y así menciona </a:t>
            </a:r>
            <a:r>
              <a:rPr lang="es-PR" sz="2200" dirty="0">
                <a:solidFill>
                  <a:schemeClr val="hlink"/>
                </a:solidFill>
                <a:latin typeface="Candara" panose="020E0502030303020204" pitchFamily="34" charset="0"/>
              </a:rPr>
              <a:t>Juan 19:33-36</a:t>
            </a:r>
            <a:r>
              <a:rPr lang="es-PR" sz="2200" dirty="0">
                <a:latin typeface="Candara" panose="020E0502030303020204" pitchFamily="34" charset="0"/>
              </a:rPr>
              <a:t> la realidad de que a Jesús no se le quebró ninguna pierna, contrariamente a los otros dos crucificados. </a:t>
            </a:r>
          </a:p>
          <a:p>
            <a:pPr>
              <a:lnSpc>
                <a:spcPct val="90000"/>
              </a:lnSpc>
            </a:pPr>
            <a:r>
              <a:rPr lang="es-PR" sz="2200" dirty="0">
                <a:latin typeface="Candara" panose="020E0502030303020204" pitchFamily="34" charset="0"/>
              </a:rPr>
              <a:t>De manera que podemos decir con Pablo: “Porque nuestra pascua, que es Cristo, ya fue sacrificada por nosotros” (</a:t>
            </a:r>
            <a:r>
              <a:rPr lang="es-PR" sz="2200" dirty="0">
                <a:solidFill>
                  <a:schemeClr val="hlink"/>
                </a:solidFill>
                <a:latin typeface="Candara" panose="020E0502030303020204" pitchFamily="34" charset="0"/>
              </a:rPr>
              <a:t>1 Corintios 5:7</a:t>
            </a:r>
            <a:r>
              <a:rPr lang="es-PR" sz="2200" dirty="0">
                <a:latin typeface="Candara" panose="020E0502030303020204" pitchFamily="34" charset="0"/>
              </a:rPr>
              <a:t>).</a:t>
            </a:r>
          </a:p>
        </p:txBody>
      </p:sp>
      <p:pic>
        <p:nvPicPr>
          <p:cNvPr id="7" name="Picture 5" descr="pesach_2"/>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23000"/>
                    </a14:imgEffect>
                    <a14:imgEffect>
                      <a14:brightnessContrast bright="12000" contrast="15000"/>
                    </a14:imgEffect>
                  </a14:imgLayer>
                </a14:imgProps>
              </a:ext>
              <a:ext uri="{28A0092B-C50C-407E-A947-70E740481C1C}">
                <a14:useLocalDpi xmlns:a14="http://schemas.microsoft.com/office/drawing/2010/main"/>
              </a:ext>
            </a:extLst>
          </a:blip>
          <a:srcRect/>
          <a:stretch/>
        </p:blipFill>
        <p:spPr bwMode="auto">
          <a:xfrm>
            <a:off x="4953000" y="2057400"/>
            <a:ext cx="3810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0030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228600"/>
            <a:ext cx="4343400" cy="4114800"/>
          </a:xfrm>
        </p:spPr>
        <p:txBody>
          <a:bodyPr/>
          <a:lstStyle/>
          <a:p>
            <a:pPr marL="0" indent="0">
              <a:buNone/>
            </a:pPr>
            <a:r>
              <a:rPr lang="es-ES" dirty="0">
                <a:latin typeface="Candara" panose="020E0502030303020204" pitchFamily="34" charset="0"/>
              </a:rPr>
              <a:t>“</a:t>
            </a:r>
            <a:r>
              <a:rPr lang="es-ES" i="1" dirty="0">
                <a:latin typeface="Candara" panose="020E0502030303020204" pitchFamily="34" charset="0"/>
              </a:rPr>
              <a:t>Limpiaos, pues, de la vieja levadura, para que seáis nueva masa, sin levadura como sois; porque nuestra pascua, que es Cristo, ya fue sacrificada por nosotros.</a:t>
            </a:r>
            <a:r>
              <a:rPr lang="es-ES" dirty="0">
                <a:latin typeface="Candara" panose="020E0502030303020204" pitchFamily="34" charset="0"/>
              </a:rPr>
              <a:t>” (1 Corintios 5.7, RVR60) </a:t>
            </a:r>
          </a:p>
          <a:p>
            <a:pPr marL="0" indent="0">
              <a:buNone/>
            </a:pPr>
            <a:endParaRPr lang="en-US" i="1" dirty="0">
              <a:latin typeface="Candara" panose="020E0502030303020204" pitchFamily="34"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19000"/>
                    </a14:imgEffect>
                    <a14:imgEffect>
                      <a14:brightnessContrast bright="9000"/>
                    </a14:imgEffect>
                  </a14:imgLayer>
                </a14:imgProps>
              </a:ext>
            </a:extLst>
          </a:blip>
          <a:stretch>
            <a:fillRect/>
          </a:stretch>
        </p:blipFill>
        <p:spPr>
          <a:xfrm>
            <a:off x="5638800" y="381000"/>
            <a:ext cx="3057525" cy="4615132"/>
          </a:xfrm>
          <a:prstGeom prst="rect">
            <a:avLst/>
          </a:prstGeom>
        </p:spPr>
      </p:pic>
    </p:spTree>
    <p:extLst>
      <p:ext uri="{BB962C8B-B14F-4D97-AF65-F5344CB8AC3E}">
        <p14:creationId xmlns:p14="http://schemas.microsoft.com/office/powerpoint/2010/main" val="33742732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solidFill>
                  <a:srgbClr val="000000"/>
                </a:solidFill>
              </a:rPr>
              <a:t>www.iglesiabiblicabautista.org</a:t>
            </a:r>
          </a:p>
        </p:txBody>
      </p:sp>
      <p:sp>
        <p:nvSpPr>
          <p:cNvPr id="316418" name="Rectangle 2"/>
          <p:cNvSpPr>
            <a:spLocks noGrp="1" noChangeArrowheads="1"/>
          </p:cNvSpPr>
          <p:nvPr>
            <p:ph type="title"/>
          </p:nvPr>
        </p:nvSpPr>
        <p:spPr/>
        <p:txBody>
          <a:bodyPr/>
          <a:lstStyle/>
          <a:p>
            <a:r>
              <a:rPr lang="es-PR">
                <a:latin typeface="Candara" panose="020E0502030303020204" pitchFamily="34" charset="0"/>
              </a:rPr>
              <a:t>La Pascua: aplicación</a:t>
            </a:r>
          </a:p>
        </p:txBody>
      </p:sp>
      <p:sp>
        <p:nvSpPr>
          <p:cNvPr id="316419" name="Rectangle 3"/>
          <p:cNvSpPr>
            <a:spLocks noGrp="1" noChangeArrowheads="1"/>
          </p:cNvSpPr>
          <p:nvPr>
            <p:ph type="body" sz="half" idx="1"/>
          </p:nvPr>
        </p:nvSpPr>
        <p:spPr>
          <a:xfrm>
            <a:off x="381000" y="2133600"/>
            <a:ext cx="4114800" cy="4114800"/>
          </a:xfrm>
        </p:spPr>
        <p:txBody>
          <a:bodyPr/>
          <a:lstStyle/>
          <a:p>
            <a:r>
              <a:rPr lang="es-PR" sz="2800" dirty="0">
                <a:latin typeface="Candara" panose="020E0502030303020204" pitchFamily="34" charset="0"/>
              </a:rPr>
              <a:t>La fiesta de la Pascua tiene entonces dos connotaciones:</a:t>
            </a:r>
          </a:p>
          <a:p>
            <a:pPr lvl="1"/>
            <a:r>
              <a:rPr lang="es-PR" sz="2400" dirty="0">
                <a:latin typeface="Candara" panose="020E0502030303020204" pitchFamily="34" charset="0"/>
              </a:rPr>
              <a:t>Representa el sacrificio de Jesús, cuya sangre nos limpia de todo pecado.</a:t>
            </a:r>
          </a:p>
          <a:p>
            <a:pPr lvl="1"/>
            <a:r>
              <a:rPr lang="es-PR" sz="2400" dirty="0">
                <a:latin typeface="Candara" panose="020E0502030303020204" pitchFamily="34" charset="0"/>
              </a:rPr>
              <a:t>Representa también el pago hecho por nuestra libertad del pecado.</a:t>
            </a:r>
          </a:p>
        </p:txBody>
      </p:sp>
      <p:pic>
        <p:nvPicPr>
          <p:cNvPr id="316420" name="Picture 4" descr="lamb_2"/>
          <p:cNvPicPr>
            <a:picLocks noGrp="1" noChangeAspect="1" noChangeArrowheads="1"/>
          </p:cNvPicPr>
          <p:nvPr>
            <p:ph sz="half" idx="2"/>
          </p:nvPr>
        </p:nvPicPr>
        <p:blipFill>
          <a:blip r:embed="rId3" cstate="email">
            <a:lum bright="14000" contrast="4000"/>
            <a:extLst>
              <a:ext uri="{28A0092B-C50C-407E-A947-70E740481C1C}">
                <a14:useLocalDpi xmlns:a14="http://schemas.microsoft.com/office/drawing/2010/main"/>
              </a:ext>
            </a:extLst>
          </a:blip>
          <a:srcRect/>
          <a:stretch>
            <a:fillRect/>
          </a:stretch>
        </p:blipFill>
        <p:spPr>
          <a:xfrm>
            <a:off x="4648200" y="2057400"/>
            <a:ext cx="4191000" cy="31448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058211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Por </a:t>
            </a:r>
            <a:r>
              <a:rPr lang="es-PR" dirty="0">
                <a:latin typeface="Candara" panose="020E0502030303020204" pitchFamily="34" charset="0"/>
              </a:rPr>
              <a:t>ejemplo, si un judío hubiese tocado un cuerpo muerto, le era necesario pasar por un cierto ritual a fin de ser purificado de contaminación ceremonial.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purificación se hacía por medio de varios tipos de lavamientos y ofrendas.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16701"/>
          <a:stretch/>
        </p:blipFill>
        <p:spPr>
          <a:xfrm>
            <a:off x="5734013" y="1752599"/>
            <a:ext cx="3409987" cy="5117123"/>
          </a:xfrm>
          <a:prstGeom prst="rect">
            <a:avLst/>
          </a:prstGeom>
        </p:spPr>
      </p:pic>
    </p:spTree>
    <p:extLst>
      <p:ext uri="{BB962C8B-B14F-4D97-AF65-F5344CB8AC3E}">
        <p14:creationId xmlns:p14="http://schemas.microsoft.com/office/powerpoint/2010/main" val="4155783090"/>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causa de división</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11.45-46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065" t="2599" r="2967" b="24891"/>
          <a:stretch/>
        </p:blipFill>
        <p:spPr>
          <a:xfrm>
            <a:off x="0" y="1600200"/>
            <a:ext cx="9144001" cy="5257800"/>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Lo </a:t>
            </a:r>
            <a:r>
              <a:rPr lang="es-PR" dirty="0">
                <a:latin typeface="Candara" panose="020E0502030303020204" pitchFamily="34" charset="0"/>
              </a:rPr>
              <a:t>triste era que los judíos trataban de purificarse de este modo mientras que al mismo tiempo estaban tramando la muerte del Cordero de la Pascua.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denuncia más terrible de la maldad del corazón del hombre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31000"/>
                    </a14:imgEffect>
                    <a14:imgEffect>
                      <a14:brightnessContrast bright="9000"/>
                    </a14:imgEffect>
                  </a14:imgLayer>
                </a14:imgProps>
              </a:ext>
            </a:extLst>
          </a:blip>
          <a:stretch>
            <a:fillRect/>
          </a:stretch>
        </p:blipFill>
        <p:spPr>
          <a:xfrm>
            <a:off x="5379965" y="1752601"/>
            <a:ext cx="3764035" cy="5105400"/>
          </a:xfrm>
          <a:prstGeom prst="rect">
            <a:avLst/>
          </a:prstGeom>
        </p:spPr>
      </p:pic>
    </p:spTree>
    <p:extLst>
      <p:ext uri="{BB962C8B-B14F-4D97-AF65-F5344CB8AC3E}">
        <p14:creationId xmlns:p14="http://schemas.microsoft.com/office/powerpoint/2010/main" val="1781554389"/>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a:bodyPr>
          <a:lstStyle/>
          <a:p>
            <a:r>
              <a:rPr lang="es-PR" dirty="0">
                <a:solidFill>
                  <a:srgbClr val="FF0000"/>
                </a:solidFill>
                <a:latin typeface="Candara" panose="020E0502030303020204" pitchFamily="34" charset="0"/>
              </a:rPr>
              <a:t>11:56–57 </a:t>
            </a:r>
            <a:r>
              <a:rPr lang="es-PR" dirty="0">
                <a:latin typeface="Candara" panose="020E0502030303020204" pitchFamily="34" charset="0"/>
              </a:rPr>
              <a:t>Cuando la muchedumbre comenzó a congregarse en el templo, comenzaron a pensar acerca del obrador de milagros llamado Jesús, que había estado en su región. </a:t>
            </a:r>
            <a:endParaRPr lang="es-PR" dirty="0" smtClean="0">
              <a:latin typeface="Candara" panose="020E0502030303020204" pitchFamily="34" charset="0"/>
            </a:endParaRPr>
          </a:p>
          <a:p>
            <a:r>
              <a:rPr lang="es-PR" dirty="0" smtClean="0">
                <a:latin typeface="Candara" panose="020E0502030303020204" pitchFamily="34" charset="0"/>
              </a:rPr>
              <a:t>Surgió </a:t>
            </a:r>
            <a:r>
              <a:rPr lang="es-PR" dirty="0">
                <a:latin typeface="Candara" panose="020E0502030303020204" pitchFamily="34" charset="0"/>
              </a:rPr>
              <a:t>una discusión acerca de si vendría a la fiesta.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6000"/>
                    </a14:imgEffect>
                    <a14:imgEffect>
                      <a14:brightnessContrast bright="8000" contrast="16000"/>
                    </a14:imgEffect>
                  </a14:imgLayer>
                </a14:imgProps>
              </a:ext>
              <a:ext uri="{28A0092B-C50C-407E-A947-70E740481C1C}">
                <a14:useLocalDpi xmlns:a14="http://schemas.microsoft.com/office/drawing/2010/main"/>
              </a:ext>
            </a:extLst>
          </a:blip>
          <a:srcRect l="42525"/>
          <a:stretch/>
        </p:blipFill>
        <p:spPr>
          <a:xfrm>
            <a:off x="5257800" y="1752601"/>
            <a:ext cx="3886200" cy="5105400"/>
          </a:xfrm>
          <a:prstGeom prst="rect">
            <a:avLst/>
          </a:prstGeom>
        </p:spPr>
      </p:pic>
    </p:spTree>
    <p:extLst>
      <p:ext uri="{BB962C8B-B14F-4D97-AF65-F5344CB8AC3E}">
        <p14:creationId xmlns:p14="http://schemas.microsoft.com/office/powerpoint/2010/main" val="689355630"/>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La peor decisión acerca de Jesús  </a:t>
            </a:r>
            <a:r>
              <a:rPr lang="es-ES" dirty="0">
                <a:solidFill>
                  <a:srgbClr val="FF0000"/>
                </a:solidFill>
                <a:latin typeface="Candara" pitchFamily="34" charset="0"/>
                <a:cs typeface="Calibri" pitchFamily="34" charset="0"/>
              </a:rPr>
              <a:t>Juan 11.53-57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latin typeface="Candara" panose="020E0502030303020204" pitchFamily="34" charset="0"/>
              </a:rPr>
              <a:t>La </a:t>
            </a:r>
            <a:r>
              <a:rPr lang="es-PR" dirty="0">
                <a:latin typeface="Candara" panose="020E0502030303020204" pitchFamily="34" charset="0"/>
              </a:rPr>
              <a:t>razón de que algunos pensasen que no acudiría se da en el </a:t>
            </a:r>
            <a:r>
              <a:rPr lang="es-PR" dirty="0">
                <a:solidFill>
                  <a:srgbClr val="FF0000"/>
                </a:solidFill>
                <a:latin typeface="Candara" panose="020E0502030303020204" pitchFamily="34" charset="0"/>
              </a:rPr>
              <a:t>versículo 57</a:t>
            </a:r>
            <a:r>
              <a:rPr lang="es-PR" dirty="0">
                <a:latin typeface="Candara" panose="020E0502030303020204" pitchFamily="34" charset="0"/>
              </a:rPr>
              <a:t>.</a:t>
            </a:r>
          </a:p>
          <a:p>
            <a:r>
              <a:rPr lang="es-PR" dirty="0">
                <a:latin typeface="Candara" panose="020E0502030303020204" pitchFamily="34" charset="0"/>
              </a:rPr>
              <a:t>De parte de los principales sacerdotes y los fariseos se había dado orden formal para el arresto de Jesús.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había ordenado que todo el que supiese de Su paradero notificase a las autoridades, para que le prendiesen y lo pudiesen matar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1000"/>
                    </a14:imgEffect>
                    <a14:imgEffect>
                      <a14:brightnessContrast bright="6000" contrast="3000"/>
                    </a14:imgEffect>
                  </a14:imgLayer>
                </a14:imgProps>
              </a:ext>
              <a:ext uri="{28A0092B-C50C-407E-A947-70E740481C1C}">
                <a14:useLocalDpi xmlns:a14="http://schemas.microsoft.com/office/drawing/2010/main"/>
              </a:ext>
            </a:extLst>
          </a:blip>
          <a:stretch>
            <a:fillRect/>
          </a:stretch>
        </p:blipFill>
        <p:spPr>
          <a:xfrm>
            <a:off x="5834178" y="1752600"/>
            <a:ext cx="3309822" cy="5105400"/>
          </a:xfrm>
          <a:prstGeom prst="rect">
            <a:avLst/>
          </a:prstGeom>
        </p:spPr>
      </p:pic>
    </p:spTree>
    <p:extLst>
      <p:ext uri="{BB962C8B-B14F-4D97-AF65-F5344CB8AC3E}">
        <p14:creationId xmlns:p14="http://schemas.microsoft.com/office/powerpoint/2010/main" val="3103494814"/>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717" t="3252" r="2830" b="24327"/>
          <a:stretch/>
        </p:blipFill>
        <p:spPr>
          <a:xfrm>
            <a:off x="0" y="1600200"/>
            <a:ext cx="9144000" cy="5257800"/>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ES" dirty="0">
                <a:latin typeface="Candara" panose="020E0502030303020204" pitchFamily="34" charset="0"/>
              </a:rPr>
              <a:t>“</a:t>
            </a:r>
            <a:r>
              <a:rPr lang="es-ES" i="1" dirty="0">
                <a:latin typeface="Candara" panose="020E0502030303020204" pitchFamily="34" charset="0"/>
              </a:rPr>
              <a:t>Seis días antes de la pascua, vino Jesús a Betania, donde estaba Lázaro, el que había estado muerto, y a quien había resucitado de los muertos</a:t>
            </a:r>
            <a:r>
              <a:rPr lang="es-ES" i="1" dirty="0" smtClean="0">
                <a:latin typeface="Candara" panose="020E0502030303020204" pitchFamily="34" charset="0"/>
              </a:rPr>
              <a:t>. Y </a:t>
            </a:r>
            <a:r>
              <a:rPr lang="es-ES" i="1" dirty="0">
                <a:latin typeface="Candara" panose="020E0502030303020204" pitchFamily="34" charset="0"/>
              </a:rPr>
              <a:t>le hicieron allí una cena; Marta servía, y Lázaro era uno de los que estaban sentados a la mesa con él</a:t>
            </a:r>
            <a:r>
              <a:rPr lang="es-ES" i="1" dirty="0" smtClean="0">
                <a:latin typeface="Candara" panose="020E0502030303020204" pitchFamily="34" charset="0"/>
              </a:rPr>
              <a:t>. Entonces </a:t>
            </a:r>
            <a:r>
              <a:rPr lang="es-ES" i="1" dirty="0">
                <a:latin typeface="Candara" panose="020E0502030303020204" pitchFamily="34" charset="0"/>
              </a:rPr>
              <a:t>María tomó una libra de perfume de nardo puro, de mucho precio, y ungió los pies de Jesús, y los enjugó con sus cabellos; y la casa se llenó del olor del perfume</a:t>
            </a:r>
            <a:r>
              <a:rPr lang="es-ES" i="1" dirty="0" smtClean="0">
                <a:latin typeface="Candara" panose="020E0502030303020204" pitchFamily="34" charset="0"/>
              </a:rPr>
              <a:t>. Y </a:t>
            </a:r>
            <a:r>
              <a:rPr lang="es-ES" i="1" dirty="0">
                <a:latin typeface="Candara" panose="020E0502030303020204" pitchFamily="34" charset="0"/>
              </a:rPr>
              <a:t>dijo uno de sus discípulos, Judas Iscariote hijo de Simón, el que le había de entregar:¿Por qué no fue este perfume vendido por trescientos denarios, y dado a los pobres</a:t>
            </a:r>
            <a:r>
              <a:rPr lang="es-ES" i="1"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ES" dirty="0" smtClean="0">
                <a:latin typeface="Candara" panose="020E0502030303020204" pitchFamily="34" charset="0"/>
              </a:rPr>
              <a:t>“</a:t>
            </a:r>
            <a:r>
              <a:rPr lang="es-ES" i="1" dirty="0" smtClean="0">
                <a:latin typeface="Candara" panose="020E0502030303020204" pitchFamily="34" charset="0"/>
              </a:rPr>
              <a:t>…dijo </a:t>
            </a:r>
            <a:r>
              <a:rPr lang="es-ES" i="1" dirty="0">
                <a:latin typeface="Candara" panose="020E0502030303020204" pitchFamily="34" charset="0"/>
              </a:rPr>
              <a:t>esto, no porque se cuidara de los pobres, sino porque era ladrón, y teniendo la bolsa, sustraía de lo que se echaba en ella</a:t>
            </a:r>
            <a:r>
              <a:rPr lang="es-ES" i="1" dirty="0" smtClean="0">
                <a:latin typeface="Candara" panose="020E0502030303020204" pitchFamily="34" charset="0"/>
              </a:rPr>
              <a:t>. Entonces </a:t>
            </a:r>
            <a:r>
              <a:rPr lang="es-ES" i="1" dirty="0">
                <a:latin typeface="Candara" panose="020E0502030303020204" pitchFamily="34" charset="0"/>
              </a:rPr>
              <a:t>Jesús dijo: Déjala; para el día de mi sepultura ha guardado esto</a:t>
            </a:r>
            <a:r>
              <a:rPr lang="es-ES" i="1" dirty="0" smtClean="0">
                <a:latin typeface="Candara" panose="020E0502030303020204" pitchFamily="34" charset="0"/>
              </a:rPr>
              <a:t>. Porque </a:t>
            </a:r>
            <a:r>
              <a:rPr lang="es-ES" i="1" dirty="0">
                <a:latin typeface="Candara" panose="020E0502030303020204" pitchFamily="34" charset="0"/>
              </a:rPr>
              <a:t>a los pobres siempre los tendréis con vosotros, mas a mí no siempre me tendréis. Gran multitud de los judíos supieron entonces que él estaba allí, y vinieron, no solamente por causa de Jesús, sino también para ver a Lázaro, a quien había resucitado de los muertos</a:t>
            </a:r>
            <a:r>
              <a:rPr lang="es-ES" i="1" dirty="0" smtClean="0">
                <a:latin typeface="Candara" panose="020E0502030303020204" pitchFamily="34" charset="0"/>
              </a:rPr>
              <a:t>. Pero </a:t>
            </a:r>
            <a:r>
              <a:rPr lang="es-ES" i="1" dirty="0">
                <a:latin typeface="Candara" panose="020E0502030303020204" pitchFamily="34" charset="0"/>
              </a:rPr>
              <a:t>los principales sacerdotes acordaron dar muerte también a Lázaro</a:t>
            </a:r>
            <a:r>
              <a:rPr lang="es-ES" i="1" dirty="0" smtClean="0">
                <a:latin typeface="Candara" panose="020E0502030303020204" pitchFamily="34" charset="0"/>
              </a:rPr>
              <a:t>, porque </a:t>
            </a:r>
            <a:r>
              <a:rPr lang="es-ES" i="1" dirty="0">
                <a:latin typeface="Candara" panose="020E0502030303020204" pitchFamily="34" charset="0"/>
              </a:rPr>
              <a:t>a causa de él muchos de los judíos se apartaban y creían en Jesús.</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Juan 12.1–11, RVR60) </a:t>
            </a:r>
          </a:p>
        </p:txBody>
      </p:sp>
    </p:spTree>
    <p:extLst>
      <p:ext uri="{BB962C8B-B14F-4D97-AF65-F5344CB8AC3E}">
        <p14:creationId xmlns:p14="http://schemas.microsoft.com/office/powerpoint/2010/main" val="3731646492"/>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Mientras que los líderes judíos tramaban cómo matar a Cristo (</a:t>
            </a:r>
            <a:r>
              <a:rPr lang="es-PR" dirty="0">
                <a:solidFill>
                  <a:srgbClr val="FF0000"/>
                </a:solidFill>
                <a:latin typeface="Candara" panose="020E0502030303020204" pitchFamily="34" charset="0"/>
              </a:rPr>
              <a:t>11.53, 57</a:t>
            </a:r>
            <a:r>
              <a:rPr lang="es-PR" dirty="0">
                <a:latin typeface="Candara" panose="020E0502030303020204" pitchFamily="34" charset="0"/>
              </a:rPr>
              <a:t>), sus amigos le honraban con una fiesta en Betania. </a:t>
            </a:r>
            <a:endParaRPr lang="es-PR" dirty="0" smtClean="0">
              <a:latin typeface="Candara" panose="020E0502030303020204" pitchFamily="34" charset="0"/>
            </a:endParaRPr>
          </a:p>
          <a:p>
            <a:r>
              <a:rPr lang="es-PR" dirty="0" smtClean="0">
                <a:solidFill>
                  <a:srgbClr val="FF0000"/>
                </a:solidFill>
                <a:latin typeface="Candara" panose="020E0502030303020204" pitchFamily="34" charset="0"/>
              </a:rPr>
              <a:t>Marcos </a:t>
            </a:r>
            <a:r>
              <a:rPr lang="es-PR" dirty="0">
                <a:solidFill>
                  <a:srgbClr val="FF0000"/>
                </a:solidFill>
                <a:latin typeface="Candara" panose="020E0502030303020204" pitchFamily="34" charset="0"/>
              </a:rPr>
              <a:t>14.3 </a:t>
            </a:r>
            <a:r>
              <a:rPr lang="es-PR" dirty="0">
                <a:latin typeface="Candara" panose="020E0502030303020204" pitchFamily="34" charset="0"/>
              </a:rPr>
              <a:t>indica que fue en la casa de Simón, al parecer un leproso al que Jesús había curado.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0000"/>
                    </a14:imgEffect>
                    <a14:imgEffect>
                      <a14:brightnessContrast bright="13000" contrast="8000"/>
                    </a14:imgEffect>
                  </a14:imgLayer>
                </a14:imgProps>
              </a:ext>
              <a:ext uri="{28A0092B-C50C-407E-A947-70E740481C1C}">
                <a14:useLocalDpi xmlns:a14="http://schemas.microsoft.com/office/drawing/2010/main"/>
              </a:ext>
            </a:extLst>
          </a:blip>
          <a:srcRect/>
          <a:stretch/>
        </p:blipFill>
        <p:spPr>
          <a:xfrm>
            <a:off x="5181600" y="1752600"/>
            <a:ext cx="3962400" cy="5105400"/>
          </a:xfrm>
          <a:prstGeom prst="rect">
            <a:avLst/>
          </a:prstGeom>
        </p:spPr>
      </p:pic>
    </p:spTree>
    <p:extLst>
      <p:ext uri="{BB962C8B-B14F-4D97-AF65-F5344CB8AC3E}">
        <p14:creationId xmlns:p14="http://schemas.microsoft.com/office/powerpoint/2010/main" val="3120998145"/>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Marta </a:t>
            </a:r>
            <a:r>
              <a:rPr lang="es-PR" dirty="0">
                <a:latin typeface="Candara" panose="020E0502030303020204" pitchFamily="34" charset="0"/>
              </a:rPr>
              <a:t>servía la comida, pero esta vez no tenía ni la distracción ni la frustración que había experimentado antes. (Véase </a:t>
            </a:r>
            <a:r>
              <a:rPr lang="es-PR" dirty="0" smtClean="0">
                <a:solidFill>
                  <a:srgbClr val="FF0000"/>
                </a:solidFill>
                <a:latin typeface="Candara" panose="020E0502030303020204" pitchFamily="34" charset="0"/>
              </a:rPr>
              <a:t>Lucas 10.38–42</a:t>
            </a:r>
            <a:r>
              <a:rPr lang="es-PR" dirty="0" smtClean="0">
                <a:latin typeface="Candara" panose="020E0502030303020204" pitchFamily="34" charset="0"/>
              </a:rPr>
              <a:t>) </a:t>
            </a:r>
          </a:p>
          <a:p>
            <a:r>
              <a:rPr lang="es-PR" dirty="0" smtClean="0">
                <a:latin typeface="Candara" panose="020E0502030303020204" pitchFamily="34" charset="0"/>
              </a:rPr>
              <a:t>Había </a:t>
            </a:r>
            <a:r>
              <a:rPr lang="es-PR" dirty="0">
                <a:latin typeface="Candara" panose="020E0502030303020204" pitchFamily="34" charset="0"/>
              </a:rPr>
              <a:t>aprendido el secreto de dejar que Cristo controlara su vida.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1000"/>
                    </a14:imgEffect>
                    <a14:imgEffect>
                      <a14:brightnessContrast contrast="9000"/>
                    </a14:imgEffect>
                  </a14:imgLayer>
                </a14:imgProps>
              </a:ext>
              <a:ext uri="{28A0092B-C50C-407E-A947-70E740481C1C}">
                <a14:useLocalDpi xmlns:a14="http://schemas.microsoft.com/office/drawing/2010/main"/>
              </a:ext>
            </a:extLst>
          </a:blip>
          <a:stretch>
            <a:fillRect/>
          </a:stretch>
        </p:blipFill>
        <p:spPr>
          <a:xfrm>
            <a:off x="5629782" y="1752600"/>
            <a:ext cx="3514217" cy="5105400"/>
          </a:xfrm>
          <a:prstGeom prst="rect">
            <a:avLst/>
          </a:prstGeom>
        </p:spPr>
      </p:pic>
    </p:spTree>
    <p:extLst>
      <p:ext uri="{BB962C8B-B14F-4D97-AF65-F5344CB8AC3E}">
        <p14:creationId xmlns:p14="http://schemas.microsoft.com/office/powerpoint/2010/main" val="2737957324"/>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Como </a:t>
            </a:r>
            <a:r>
              <a:rPr lang="es-PR" dirty="0">
                <a:latin typeface="Candara" panose="020E0502030303020204" pitchFamily="34" charset="0"/>
              </a:rPr>
              <a:t>ya se mencionó anteriormente, Marta representa el trabajo para Cristo; María habla de adoración (en los Evangelios siempre se le ve a los pies de Jesús); y Lázaro habla de nuestro andar y testimonio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21000"/>
                    </a14:imgEffect>
                    <a14:imgEffect>
                      <a14:brightnessContrast contrast="9000"/>
                    </a14:imgEffect>
                  </a14:imgLayer>
                </a14:imgProps>
              </a:ext>
              <a:ext uri="{28A0092B-C50C-407E-A947-70E740481C1C}">
                <a14:useLocalDpi xmlns:a14="http://schemas.microsoft.com/office/drawing/2010/main"/>
              </a:ext>
            </a:extLst>
          </a:blip>
          <a:stretch>
            <a:fillRect/>
          </a:stretch>
        </p:blipFill>
        <p:spPr>
          <a:xfrm>
            <a:off x="5629782" y="1752600"/>
            <a:ext cx="3514217" cy="5105400"/>
          </a:xfrm>
          <a:prstGeom prst="rect">
            <a:avLst/>
          </a:prstGeom>
        </p:spPr>
      </p:pic>
    </p:spTree>
    <p:extLst>
      <p:ext uri="{BB962C8B-B14F-4D97-AF65-F5344CB8AC3E}">
        <p14:creationId xmlns:p14="http://schemas.microsoft.com/office/powerpoint/2010/main" val="362264097"/>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El ungüento que María usó hubiera costado un año de salario para un obrero común. </a:t>
            </a:r>
            <a:endParaRPr lang="es-PR" dirty="0" smtClean="0">
              <a:latin typeface="Candara" panose="020E0502030303020204" pitchFamily="34" charset="0"/>
            </a:endParaRPr>
          </a:p>
          <a:p>
            <a:r>
              <a:rPr lang="es-PR" dirty="0" smtClean="0">
                <a:latin typeface="Candara" panose="020E0502030303020204" pitchFamily="34" charset="0"/>
              </a:rPr>
              <a:t>María </a:t>
            </a:r>
            <a:r>
              <a:rPr lang="es-PR" dirty="0">
                <a:latin typeface="Candara" panose="020E0502030303020204" pitchFamily="34" charset="0"/>
              </a:rPr>
              <a:t>lo había guardado para ungir a Cristo y mostrarle su amor.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0000"/>
                    </a14:imgEffect>
                    <a14:imgEffect>
                      <a14:brightnessContrast contrast="4000"/>
                    </a14:imgEffect>
                  </a14:imgLayer>
                </a14:imgProps>
              </a:ext>
              <a:ext uri="{28A0092B-C50C-407E-A947-70E740481C1C}">
                <a14:useLocalDpi xmlns:a14="http://schemas.microsoft.com/office/drawing/2010/main"/>
              </a:ext>
            </a:extLst>
          </a:blip>
          <a:srcRect/>
          <a:stretch/>
        </p:blipFill>
        <p:spPr>
          <a:xfrm>
            <a:off x="5587788" y="1752600"/>
            <a:ext cx="3556212" cy="5105400"/>
          </a:xfrm>
          <a:prstGeom prst="rect">
            <a:avLst/>
          </a:prstGeom>
        </p:spPr>
      </p:pic>
    </p:spTree>
    <p:extLst>
      <p:ext uri="{BB962C8B-B14F-4D97-AF65-F5344CB8AC3E}">
        <p14:creationId xmlns:p14="http://schemas.microsoft.com/office/powerpoint/2010/main" val="539999338"/>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causa de división</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11.45-46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Entonces muchos de los judíos que habían venido para acompañar a María, y vieron lo que hizo Jesús, creyeron en él. Pero algunos de ellos fueron a los fariseos y les dijeron lo que Jesús había hecho.</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Juan 11.45–46, RVR60) </a:t>
            </a: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Cuánto mejor es mostrar el amor a las personas antes de que mueran!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podía haber usado el perfume en su propio hermano cuando murió, pero había guardado lo mejor para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0000"/>
                    </a14:imgEffect>
                    <a14:imgEffect>
                      <a14:brightnessContrast contrast="4000"/>
                    </a14:imgEffect>
                  </a14:imgLayer>
                </a14:imgProps>
              </a:ext>
              <a:ext uri="{28A0092B-C50C-407E-A947-70E740481C1C}">
                <a14:useLocalDpi xmlns:a14="http://schemas.microsoft.com/office/drawing/2010/main"/>
              </a:ext>
            </a:extLst>
          </a:blip>
          <a:srcRect/>
          <a:stretch/>
        </p:blipFill>
        <p:spPr>
          <a:xfrm>
            <a:off x="5587788" y="1752600"/>
            <a:ext cx="3556212" cy="5105400"/>
          </a:xfrm>
          <a:prstGeom prst="rect">
            <a:avLst/>
          </a:prstGeom>
        </p:spPr>
      </p:pic>
    </p:spTree>
    <p:extLst>
      <p:ext uri="{BB962C8B-B14F-4D97-AF65-F5344CB8AC3E}">
        <p14:creationId xmlns:p14="http://schemas.microsoft.com/office/powerpoint/2010/main" val="67399917"/>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Dondequiera que se encuentra un creyente que muestra amor para Cristo, siempre hay un crítico que se queja.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corazón de Judas no andaba bien, y por eso sus labios pronunciaron las palabras equivocadas.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3000"/>
                    </a14:imgEffect>
                    <a14:imgEffect>
                      <a14:brightnessContrast bright="11000" contrast="27000"/>
                    </a14:imgEffect>
                  </a14:imgLayer>
                </a14:imgProps>
              </a:ext>
              <a:ext uri="{28A0092B-C50C-407E-A947-70E740481C1C}">
                <a14:useLocalDpi xmlns:a14="http://schemas.microsoft.com/office/drawing/2010/main"/>
              </a:ext>
            </a:extLst>
          </a:blip>
          <a:srcRect t="5086" b="9730"/>
          <a:stretch/>
        </p:blipFill>
        <p:spPr>
          <a:xfrm>
            <a:off x="5867400" y="1752600"/>
            <a:ext cx="3276600" cy="5105400"/>
          </a:xfrm>
          <a:prstGeom prst="rect">
            <a:avLst/>
          </a:prstGeom>
        </p:spPr>
      </p:pic>
    </p:spTree>
    <p:extLst>
      <p:ext uri="{BB962C8B-B14F-4D97-AF65-F5344CB8AC3E}">
        <p14:creationId xmlns:p14="http://schemas.microsoft.com/office/powerpoint/2010/main" val="2724268886"/>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Observe </a:t>
            </a:r>
            <a:r>
              <a:rPr lang="es-PR" dirty="0">
                <a:latin typeface="Candara" panose="020E0502030303020204" pitchFamily="34" charset="0"/>
              </a:rPr>
              <a:t>cómo Cristo (nuestro Abogado,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2.1</a:t>
            </a:r>
            <a:r>
              <a:rPr lang="es-PR" dirty="0">
                <a:latin typeface="Candara" panose="020E0502030303020204" pitchFamily="34" charset="0"/>
              </a:rPr>
              <a:t>) defiende a María. </a:t>
            </a:r>
            <a:endParaRPr lang="es-PR" dirty="0" smtClean="0">
              <a:latin typeface="Candara" panose="020E0502030303020204" pitchFamily="34" charset="0"/>
            </a:endParaRPr>
          </a:p>
          <a:p>
            <a:r>
              <a:rPr lang="es-PR" i="1" dirty="0" smtClean="0">
                <a:latin typeface="Candara" panose="020E0502030303020204" pitchFamily="34" charset="0"/>
              </a:rPr>
              <a:t>«</a:t>
            </a:r>
            <a:r>
              <a:rPr lang="es-PR" i="1" dirty="0">
                <a:latin typeface="Candara" panose="020E0502030303020204" pitchFamily="34" charset="0"/>
              </a:rPr>
              <a:t>Si Dios es por nosotros, ¿quién contra nosotros?» </a:t>
            </a:r>
            <a:endParaRPr lang="es-PR" i="1"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Véase también </a:t>
            </a:r>
            <a:r>
              <a:rPr lang="es-PR" dirty="0" smtClean="0">
                <a:solidFill>
                  <a:srgbClr val="FF0000"/>
                </a:solidFill>
                <a:latin typeface="Candara" panose="020E0502030303020204" pitchFamily="34" charset="0"/>
              </a:rPr>
              <a:t>Zacarías </a:t>
            </a:r>
            <a:r>
              <a:rPr lang="es-PR" dirty="0">
                <a:solidFill>
                  <a:srgbClr val="FF0000"/>
                </a:solidFill>
                <a:latin typeface="Candara" panose="020E0502030303020204" pitchFamily="34" charset="0"/>
              </a:rPr>
              <a:t>3</a:t>
            </a:r>
            <a:r>
              <a:rPr lang="es-PR" dirty="0">
                <a:latin typeface="Candara" panose="020E0502030303020204" pitchFamily="34" charset="0"/>
              </a:rPr>
              <a:t>, donde Satanás acusa a Josué y el Señor le defiende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38433" r="5598"/>
          <a:stretch/>
        </p:blipFill>
        <p:spPr>
          <a:xfrm>
            <a:off x="5334000" y="1752600"/>
            <a:ext cx="3810000" cy="5105400"/>
          </a:xfrm>
          <a:prstGeom prst="rect">
            <a:avLst/>
          </a:prstGeom>
        </p:spPr>
      </p:pic>
    </p:spTree>
    <p:extLst>
      <p:ext uri="{BB962C8B-B14F-4D97-AF65-F5344CB8AC3E}">
        <p14:creationId xmlns:p14="http://schemas.microsoft.com/office/powerpoint/2010/main" val="1791974256"/>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es ungido</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12.1-11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latin typeface="Candara" panose="020E0502030303020204" pitchFamily="34" charset="0"/>
              </a:rPr>
              <a:t>El ejemplo de devoción de María de Betania es uno que debemos seguir.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dio lo mejor; lo dio con gran generosidad; lo dio a pesar de las críticas; lo dio con todo amor. </a:t>
            </a:r>
            <a:endParaRPr lang="es-PR" dirty="0" smtClean="0">
              <a:latin typeface="Candara" panose="020E0502030303020204" pitchFamily="34" charset="0"/>
            </a:endParaRPr>
          </a:p>
          <a:p>
            <a:r>
              <a:rPr lang="es-PR" dirty="0" smtClean="0">
                <a:latin typeface="Candara" panose="020E0502030303020204" pitchFamily="34" charset="0"/>
              </a:rPr>
              <a:t>Cristo </a:t>
            </a:r>
            <a:r>
              <a:rPr lang="es-PR" dirty="0">
                <a:latin typeface="Candara" panose="020E0502030303020204" pitchFamily="34" charset="0"/>
              </a:rPr>
              <a:t>la honró por su adoración (véase </a:t>
            </a:r>
            <a:r>
              <a:rPr lang="es-PR" dirty="0" smtClean="0">
                <a:solidFill>
                  <a:srgbClr val="FF0000"/>
                </a:solidFill>
                <a:latin typeface="Candara" panose="020E0502030303020204" pitchFamily="34" charset="0"/>
              </a:rPr>
              <a:t>Marcos </a:t>
            </a:r>
            <a:r>
              <a:rPr lang="es-PR" dirty="0">
                <a:solidFill>
                  <a:srgbClr val="FF0000"/>
                </a:solidFill>
                <a:latin typeface="Candara" panose="020E0502030303020204" pitchFamily="34" charset="0"/>
              </a:rPr>
              <a:t>14.7</a:t>
            </a:r>
            <a:r>
              <a:rPr lang="es-PR" dirty="0">
                <a:latin typeface="Candara" panose="020E0502030303020204" pitchFamily="34" charset="0"/>
              </a:rPr>
              <a:t>) y la defendió de los ataques de Satanás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0000"/>
                    </a14:imgEffect>
                    <a14:imgEffect>
                      <a14:brightnessContrast contrast="4000"/>
                    </a14:imgEffect>
                  </a14:imgLayer>
                </a14:imgProps>
              </a:ext>
              <a:ext uri="{28A0092B-C50C-407E-A947-70E740481C1C}">
                <a14:useLocalDpi xmlns:a14="http://schemas.microsoft.com/office/drawing/2010/main"/>
              </a:ext>
            </a:extLst>
          </a:blip>
          <a:srcRect/>
          <a:stretch/>
        </p:blipFill>
        <p:spPr>
          <a:xfrm>
            <a:off x="5587788" y="1752600"/>
            <a:ext cx="3556212" cy="5105400"/>
          </a:xfrm>
          <a:prstGeom prst="rect">
            <a:avLst/>
          </a:prstGeom>
        </p:spPr>
      </p:pic>
    </p:spTree>
    <p:extLst>
      <p:ext uri="{BB962C8B-B14F-4D97-AF65-F5344CB8AC3E}">
        <p14:creationId xmlns:p14="http://schemas.microsoft.com/office/powerpoint/2010/main" val="784568541"/>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Dios usa a todos.</a:t>
            </a:r>
          </a:p>
          <a:p>
            <a:pPr lvl="1"/>
            <a:r>
              <a:rPr lang="es-PR" dirty="0" smtClean="0">
                <a:latin typeface="Candara" pitchFamily="34" charset="0"/>
                <a:cs typeface="Calibri" pitchFamily="34" charset="0"/>
              </a:rPr>
              <a:t>En no pocas oportunidades Dios usa a personas que están en su contra para revelar su plan de redención, aunque esas personas no sepan que son usadas por Él.</a:t>
            </a:r>
          </a:p>
          <a:p>
            <a:pPr lvl="1"/>
            <a:r>
              <a:rPr lang="es-PR" dirty="0" smtClean="0">
                <a:latin typeface="Candara" pitchFamily="34" charset="0"/>
                <a:cs typeface="Calibri" pitchFamily="34" charset="0"/>
              </a:rPr>
              <a:t>Tenemos un Dios soberano que actúa como Él quiere y usa a las personas que Él quiere.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096000" y="0"/>
            <a:ext cx="3048000" cy="1752600"/>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Hay que decidirse.</a:t>
            </a:r>
          </a:p>
          <a:p>
            <a:pPr lvl="1"/>
            <a:r>
              <a:rPr lang="es-PR" dirty="0" smtClean="0">
                <a:latin typeface="Candara" pitchFamily="34" charset="0"/>
                <a:cs typeface="Calibri" pitchFamily="34" charset="0"/>
              </a:rPr>
              <a:t>Ninguna persona puede permanecer imparcial ante el mensaje de Jesús.</a:t>
            </a:r>
          </a:p>
          <a:p>
            <a:pPr lvl="1"/>
            <a:r>
              <a:rPr lang="es-PR" dirty="0" smtClean="0">
                <a:latin typeface="Candara" pitchFamily="34" charset="0"/>
                <a:cs typeface="Calibri" pitchFamily="34" charset="0"/>
              </a:rPr>
              <a:t>La presencia de Jesús siempre causó conflictos, y la gente tenía que decidir estar con Él o no.</a:t>
            </a:r>
          </a:p>
          <a:p>
            <a:pPr lvl="1"/>
            <a:r>
              <a:rPr lang="es-PR" dirty="0" smtClean="0">
                <a:latin typeface="Candara" pitchFamily="34" charset="0"/>
                <a:cs typeface="Calibri" pitchFamily="34" charset="0"/>
              </a:rPr>
              <a:t>No hay otra opción.</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096000" y="0"/>
            <a:ext cx="3048000" cy="1752600"/>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Una misión “cuesta arriba”.</a:t>
            </a:r>
          </a:p>
          <a:p>
            <a:pPr lvl="1"/>
            <a:r>
              <a:rPr lang="es-PR" dirty="0" smtClean="0">
                <a:latin typeface="Candara" pitchFamily="34" charset="0"/>
                <a:cs typeface="Calibri" pitchFamily="34" charset="0"/>
              </a:rPr>
              <a:t>Estamos equivocados si pensamos que la misión de creyente es fácil. </a:t>
            </a:r>
          </a:p>
          <a:p>
            <a:pPr lvl="1"/>
            <a:r>
              <a:rPr lang="es-PR" dirty="0" smtClean="0">
                <a:latin typeface="Candara" pitchFamily="34" charset="0"/>
                <a:cs typeface="Calibri" pitchFamily="34" charset="0"/>
              </a:rPr>
              <a:t>La verdad es que muchas veces estaremos en el extremo de ofrecer la vida por cumplir la misión.</a:t>
            </a:r>
          </a:p>
          <a:p>
            <a:pPr lvl="1"/>
            <a:r>
              <a:rPr lang="es-PR" dirty="0" smtClean="0">
                <a:latin typeface="Candara" pitchFamily="34" charset="0"/>
                <a:cs typeface="Calibri" pitchFamily="34" charset="0"/>
              </a:rPr>
              <a:t>No hay opción para el creyente: o cumplimos con fidelidad o no somos aptos para el Reino.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096000" y="0"/>
            <a:ext cx="3048000" cy="1752600"/>
          </a:xfrm>
          <a:prstGeom prst="rect">
            <a:avLst/>
          </a:prstGeom>
        </p:spPr>
      </p:pic>
    </p:spTree>
    <p:extLst>
      <p:ext uri="{BB962C8B-B14F-4D97-AF65-F5344CB8AC3E}">
        <p14:creationId xmlns:p14="http://schemas.microsoft.com/office/powerpoint/2010/main" val="2845074028"/>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67</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7000"/>
                    </a14:imgEffect>
                    <a14:imgEffect>
                      <a14:brightnessContrast bright="22000"/>
                    </a14:imgEffect>
                  </a14:imgLayer>
                </a14:imgProps>
              </a:ext>
              <a:ext uri="{28A0092B-C50C-407E-A947-70E740481C1C}">
                <a14:useLocalDpi xmlns:a14="http://schemas.microsoft.com/office/drawing/2010/main"/>
              </a:ext>
            </a:extLst>
          </a:blip>
          <a:srcRect l="5357" t="2357" r="1786" b="3985"/>
          <a:stretch/>
        </p:blipFill>
        <p:spPr>
          <a:xfrm>
            <a:off x="0" y="-2"/>
            <a:ext cx="9144000" cy="685800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68</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ES"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Confronta la Incredulidad</a:t>
            </a:r>
            <a:endParaRPr lang="es-ES"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12.12-50)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22 de abril de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98731" y="1142999"/>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69</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causa de división</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11.45-46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10000"/>
          </a:bodyPr>
          <a:lstStyle/>
          <a:p>
            <a:r>
              <a:rPr lang="es-PR" dirty="0">
                <a:solidFill>
                  <a:srgbClr val="FF0000"/>
                </a:solidFill>
                <a:latin typeface="Candara" panose="020E0502030303020204" pitchFamily="34" charset="0"/>
              </a:rPr>
              <a:t>11:45–46</a:t>
            </a:r>
            <a:r>
              <a:rPr lang="es-PR" dirty="0">
                <a:latin typeface="Candara" panose="020E0502030303020204" pitchFamily="34" charset="0"/>
              </a:rPr>
              <a:t> Para muchos de los espectadores, este milagro proclamaba de manera inconfundible la deidad del Señor Jesucristo, y creyeron en él.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Quién si no Dios podría llamar a un cuerpo del sepulcro después de haber estado muerto durante cuatro días?</a:t>
            </a:r>
          </a:p>
          <a:p>
            <a:r>
              <a:rPr lang="es-PR" dirty="0">
                <a:latin typeface="Candara" panose="020E0502030303020204" pitchFamily="34" charset="0"/>
              </a:rPr>
              <a:t>Pero el efecto de un milagro en la vida de una persona depende de su condición moral.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flipH="1">
            <a:off x="5562600" y="1812132"/>
            <a:ext cx="3579446" cy="5057773"/>
          </a:xfrm>
          <a:prstGeom prst="rect">
            <a:avLst/>
          </a:prstGeom>
        </p:spPr>
      </p:pic>
    </p:spTree>
    <p:extLst>
      <p:ext uri="{BB962C8B-B14F-4D97-AF65-F5344CB8AC3E}">
        <p14:creationId xmlns:p14="http://schemas.microsoft.com/office/powerpoint/2010/main" val="287327150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causa de división</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11.45-46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20000"/>
          </a:bodyPr>
          <a:lstStyle/>
          <a:p>
            <a:r>
              <a:rPr lang="es-PR" dirty="0" smtClean="0">
                <a:latin typeface="Candara" panose="020E0502030303020204" pitchFamily="34" charset="0"/>
              </a:rPr>
              <a:t>Si </a:t>
            </a:r>
            <a:r>
              <a:rPr lang="es-PR" dirty="0">
                <a:latin typeface="Candara" panose="020E0502030303020204" pitchFamily="34" charset="0"/>
              </a:rPr>
              <a:t>el corazón es malo, rebelde e incrédulo, no creerá aunque vea a uno resucitado de los muertos.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así sucedió aquí. </a:t>
            </a:r>
            <a:endParaRPr lang="es-PR" dirty="0" smtClean="0">
              <a:latin typeface="Candara" panose="020E0502030303020204" pitchFamily="34" charset="0"/>
            </a:endParaRPr>
          </a:p>
          <a:p>
            <a:r>
              <a:rPr lang="es-PR" dirty="0" smtClean="0">
                <a:latin typeface="Candara" panose="020E0502030303020204" pitchFamily="34" charset="0"/>
              </a:rPr>
              <a:t>Algunos </a:t>
            </a:r>
            <a:r>
              <a:rPr lang="es-PR" dirty="0">
                <a:latin typeface="Candara" panose="020E0502030303020204" pitchFamily="34" charset="0"/>
              </a:rPr>
              <a:t>de los judíos que fueron testigos del milagro no estaban dispuestos a aceptar al Señor Jesús como su Mesías, a pesar de una prueba tan incuestionable.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6083" r="48458"/>
          <a:stretch/>
        </p:blipFill>
        <p:spPr>
          <a:xfrm>
            <a:off x="5105400" y="1752601"/>
            <a:ext cx="4038600" cy="5105400"/>
          </a:xfrm>
          <a:prstGeom prst="rect">
            <a:avLst/>
          </a:prstGeom>
        </p:spPr>
      </p:pic>
    </p:spTree>
    <p:extLst>
      <p:ext uri="{BB962C8B-B14F-4D97-AF65-F5344CB8AC3E}">
        <p14:creationId xmlns:p14="http://schemas.microsoft.com/office/powerpoint/2010/main" val="2884088322"/>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itchFamily="34" charset="0"/>
                <a:cs typeface="Calibri" pitchFamily="34" charset="0"/>
              </a:rPr>
              <a:t>Jesús, causa de división</a:t>
            </a:r>
            <a:br>
              <a:rPr lang="es-ES" dirty="0">
                <a:latin typeface="Candara" pitchFamily="34" charset="0"/>
                <a:cs typeface="Calibri" pitchFamily="34" charset="0"/>
              </a:rPr>
            </a:br>
            <a:r>
              <a:rPr lang="es-ES" dirty="0">
                <a:solidFill>
                  <a:srgbClr val="FF0000"/>
                </a:solidFill>
                <a:latin typeface="Candara" pitchFamily="34" charset="0"/>
                <a:cs typeface="Calibri" pitchFamily="34" charset="0"/>
              </a:rPr>
              <a:t>Juan 11.45-46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smtClean="0">
                <a:latin typeface="Candara" panose="020E0502030303020204" pitchFamily="34" charset="0"/>
              </a:rPr>
              <a:t>De </a:t>
            </a:r>
            <a:r>
              <a:rPr lang="es-PR" dirty="0">
                <a:latin typeface="Candara" panose="020E0502030303020204" pitchFamily="34" charset="0"/>
              </a:rPr>
              <a:t>modo que fueron a los fariseos para informarles acerca de lo sucedido en Betania.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Lo harían para que acudiesen y creyesen en Jesús? Más bien, probablemente, lo hicieron con la intención de que los fariseos fuesen más movidos contra el Señor y buscasen Su muerte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a:ext>
            </a:extLst>
          </a:blip>
          <a:srcRect l="23397" r="21566"/>
          <a:stretch/>
        </p:blipFill>
        <p:spPr>
          <a:xfrm>
            <a:off x="5410200" y="1826419"/>
            <a:ext cx="3733800" cy="5029200"/>
          </a:xfrm>
          <a:prstGeom prst="rect">
            <a:avLst/>
          </a:prstGeom>
        </p:spPr>
      </p:pic>
    </p:spTree>
    <p:extLst>
      <p:ext uri="{BB962C8B-B14F-4D97-AF65-F5344CB8AC3E}">
        <p14:creationId xmlns:p14="http://schemas.microsoft.com/office/powerpoint/2010/main" val="349858237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IBB(+)">
  <a:themeElements>
    <a:clrScheme name="IBB(+)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IBB(+)">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IBB(+)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IBB(+)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IBB(+)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IBB(+)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IBB(+)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IBB(+)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88993</TotalTime>
  <Words>4531</Words>
  <Application>Microsoft Office PowerPoint</Application>
  <PresentationFormat>On-screen Show (4:3)</PresentationFormat>
  <Paragraphs>482</Paragraphs>
  <Slides>69</Slides>
  <Notes>69</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69</vt:i4>
      </vt:variant>
    </vt:vector>
  </HeadingPairs>
  <TitlesOfParts>
    <vt:vector size="81" baseType="lpstr">
      <vt:lpstr>Arial</vt:lpstr>
      <vt:lpstr>Calibri</vt:lpstr>
      <vt:lpstr>Candara</vt:lpstr>
      <vt:lpstr>Tahoma</vt:lpstr>
      <vt:lpstr>Wingdings</vt:lpstr>
      <vt:lpstr>Blends</vt:lpstr>
      <vt:lpstr>2_Blends</vt:lpstr>
      <vt:lpstr>3_Blends</vt:lpstr>
      <vt:lpstr>8_Blends</vt:lpstr>
      <vt:lpstr>64_Blends</vt:lpstr>
      <vt:lpstr>4_Blends</vt:lpstr>
      <vt:lpstr>IBB(+)</vt:lpstr>
      <vt:lpstr>PowerPoint Presentation</vt:lpstr>
      <vt:lpstr>Contexto</vt:lpstr>
      <vt:lpstr>Versículo Clave:</vt:lpstr>
      <vt:lpstr>Bosquejo de Estudio</vt:lpstr>
      <vt:lpstr>Jesús, causa de división Juan 11.45-46</vt:lpstr>
      <vt:lpstr>Jesús, causa de división Juan 11.45-46</vt:lpstr>
      <vt:lpstr>Jesús, causa de división Juan 11.45-46</vt:lpstr>
      <vt:lpstr>Jesús, causa de división Juan 11.45-46</vt:lpstr>
      <vt:lpstr>Jesús, causa de división Juan 11.45-46</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muerte de Jesús profetizada Juan 11.47-52</vt:lpstr>
      <vt:lpstr>La peor decisión acerca de Jesús  Juan 11.53-57</vt:lpstr>
      <vt:lpstr>La peor decisión acerca de Jesús  Juan 11.53-57</vt:lpstr>
      <vt:lpstr>La peor decisión acerca de Jesús  Juan 11.53-57</vt:lpstr>
      <vt:lpstr>La peor decisión acerca de Jesús  Juan 11.53-57</vt:lpstr>
      <vt:lpstr>La peor decisión acerca de Jesús  Juan 11.53-57</vt:lpstr>
      <vt:lpstr>La Pascua</vt:lpstr>
      <vt:lpstr>Las Fiestas de Primavera</vt:lpstr>
      <vt:lpstr>La Pascua</vt:lpstr>
      <vt:lpstr>La Pascua</vt:lpstr>
      <vt:lpstr>La Pascua</vt:lpstr>
      <vt:lpstr>La Pascua</vt:lpstr>
      <vt:lpstr>La Pascua</vt:lpstr>
      <vt:lpstr>Jesús en la Pascua</vt:lpstr>
      <vt:lpstr>Jesús en la Pascua</vt:lpstr>
      <vt:lpstr>Jesús en la Pascua</vt:lpstr>
      <vt:lpstr>Jesús en la Pascua</vt:lpstr>
      <vt:lpstr>Jesús en la Pascua</vt:lpstr>
      <vt:lpstr>Jesús en la Pascua</vt:lpstr>
      <vt:lpstr>Jesús en la Pascua</vt:lpstr>
      <vt:lpstr>Jesús en la Pascua</vt:lpstr>
      <vt:lpstr>Jesús en la Pascua</vt:lpstr>
      <vt:lpstr>Jesús en la Pascua</vt:lpstr>
      <vt:lpstr>Jesús en la Pascua</vt:lpstr>
      <vt:lpstr>Jesús en la Pascua</vt:lpstr>
      <vt:lpstr>PowerPoint Presentation</vt:lpstr>
      <vt:lpstr>La Pascua: aplicación</vt:lpstr>
      <vt:lpstr>La peor decisión acerca de Jesús  Juan 11.53-57</vt:lpstr>
      <vt:lpstr>La peor decisión acerca de Jesús  Juan 11.53-57</vt:lpstr>
      <vt:lpstr>La peor decisión acerca de Jesús  Juan 11.53-57</vt:lpstr>
      <vt:lpstr>La peor decisión acerca de Jesús  Juan 11.53-57</vt:lpstr>
      <vt:lpstr>Jesús es ungido Juan 12.1-11</vt:lpstr>
      <vt:lpstr>Jesús es ungido Juan 12.1-11</vt:lpstr>
      <vt:lpstr>Jesús es ungido Juan 12.1-11</vt:lpstr>
      <vt:lpstr>Jesús es ungido Juan 12.1-11</vt:lpstr>
      <vt:lpstr>Jesús es ungido Juan 12.1-11</vt:lpstr>
      <vt:lpstr>Jesús es ungido Juan 12.1-11</vt:lpstr>
      <vt:lpstr>Jesús es ungido Juan 12.1-11</vt:lpstr>
      <vt:lpstr>Jesús es ungido Juan 12.1-11</vt:lpstr>
      <vt:lpstr>Jesús es ungido Juan 12.1-11</vt:lpstr>
      <vt:lpstr>Jesús es ungido Juan 12.1-11</vt:lpstr>
      <vt:lpstr>Jesús es ungido Juan 12.1-11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7677</cp:revision>
  <cp:lastPrinted>2012-10-30T21:37:29Z</cp:lastPrinted>
  <dcterms:created xsi:type="dcterms:W3CDTF">2007-01-24T21:53:34Z</dcterms:created>
  <dcterms:modified xsi:type="dcterms:W3CDTF">2014-04-16T14:48:17Z</dcterms:modified>
</cp:coreProperties>
</file>