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44"/>
  </p:notesMasterIdLst>
  <p:handoutMasterIdLst>
    <p:handoutMasterId r:id="rId45"/>
  </p:handoutMasterIdLst>
  <p:sldIdLst>
    <p:sldId id="901" r:id="rId3"/>
    <p:sldId id="530" r:id="rId4"/>
    <p:sldId id="1315" r:id="rId5"/>
    <p:sldId id="1265" r:id="rId6"/>
    <p:sldId id="1309" r:id="rId7"/>
    <p:sldId id="1595" r:id="rId8"/>
    <p:sldId id="1596" r:id="rId9"/>
    <p:sldId id="1589" r:id="rId10"/>
    <p:sldId id="1598" r:id="rId11"/>
    <p:sldId id="1599" r:id="rId12"/>
    <p:sldId id="1600" r:id="rId13"/>
    <p:sldId id="1601" r:id="rId14"/>
    <p:sldId id="1602" r:id="rId15"/>
    <p:sldId id="1603" r:id="rId16"/>
    <p:sldId id="1604" r:id="rId17"/>
    <p:sldId id="1605" r:id="rId18"/>
    <p:sldId id="1607" r:id="rId19"/>
    <p:sldId id="757" r:id="rId20"/>
    <p:sldId id="1284" r:id="rId21"/>
    <p:sldId id="1590" r:id="rId22"/>
    <p:sldId id="1608" r:id="rId23"/>
    <p:sldId id="1609" r:id="rId24"/>
    <p:sldId id="1610" r:id="rId25"/>
    <p:sldId id="1611" r:id="rId26"/>
    <p:sldId id="1612" r:id="rId27"/>
    <p:sldId id="1613" r:id="rId28"/>
    <p:sldId id="1614" r:id="rId29"/>
    <p:sldId id="1322" r:id="rId30"/>
    <p:sldId id="1462" r:id="rId31"/>
    <p:sldId id="1597" r:id="rId32"/>
    <p:sldId id="1591" r:id="rId33"/>
    <p:sldId id="1615" r:id="rId34"/>
    <p:sldId id="1616" r:id="rId35"/>
    <p:sldId id="1617" r:id="rId36"/>
    <p:sldId id="1619" r:id="rId37"/>
    <p:sldId id="1370" r:id="rId38"/>
    <p:sldId id="1566" r:id="rId39"/>
    <p:sldId id="1567" r:id="rId40"/>
    <p:sldId id="542" r:id="rId41"/>
    <p:sldId id="1371" r:id="rId42"/>
    <p:sldId id="269" r:id="rId43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1" autoAdjust="0"/>
    <p:restoredTop sz="93476" autoAdjust="0"/>
  </p:normalViewPr>
  <p:slideViewPr>
    <p:cSldViewPr>
      <p:cViewPr varScale="1">
        <p:scale>
          <a:sx n="76" d="100"/>
          <a:sy n="76" d="100"/>
        </p:scale>
        <p:origin x="115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781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4/23/2014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0830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082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537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4012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554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3950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0843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23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929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7960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1249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1470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4080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7713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39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40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41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528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532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668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4/23/2014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microsoft.com/office/2007/relationships/hdphoto" Target="../media/hdphoto6.wdp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7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0726"/>
            <a:ext cx="9144000" cy="6878726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8: </a:t>
            </a:r>
            <a:r>
              <a:rPr lang="es-P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Jesús termina su ministerio público</a:t>
            </a:r>
            <a:endParaRPr kumimoji="0" lang="es-PR" sz="36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28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“Jesús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confronta la incredulidad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(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Juan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12:12-50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22 de abril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2014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10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smtClean="0"/>
              <a:t>Las </a:t>
            </a:r>
            <a:r>
              <a:rPr lang="es-ES" dirty="0"/>
              <a:t>señales </a:t>
            </a:r>
            <a:r>
              <a:rPr lang="es-ES" dirty="0" smtClean="0"/>
              <a:t>de [Jesús] fueron </a:t>
            </a:r>
            <a:r>
              <a:rPr lang="es-ES" dirty="0"/>
              <a:t>hechas </a:t>
            </a:r>
            <a:r>
              <a:rPr lang="es-ES" dirty="0" smtClean="0"/>
              <a:t>[…] en </a:t>
            </a:r>
            <a:r>
              <a:rPr lang="es-ES" dirty="0"/>
              <a:t>la luz plena del día y </a:t>
            </a:r>
            <a:r>
              <a:rPr lang="es-ES" i="1" dirty="0"/>
              <a:t>delante de </a:t>
            </a:r>
            <a:r>
              <a:rPr lang="es-ES" i="1" dirty="0" smtClean="0"/>
              <a:t>ellos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Juan </a:t>
            </a:r>
            <a:r>
              <a:rPr lang="es-ES" dirty="0"/>
              <a:t>ha venido amontonando </a:t>
            </a:r>
            <a:r>
              <a:rPr lang="es-ES" dirty="0" smtClean="0"/>
              <a:t>evidencias para </a:t>
            </a:r>
            <a:r>
              <a:rPr lang="es-ES" dirty="0"/>
              <a:t>comprobar que Jesús había hecho todo cuanto fuera posible para convencer a los hombres de su identidad divina y, a pesar de todo esto, no creían en él.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verbo creían está en el tiempo imperfecto que habla de acción continuada: “no estaban creyendo en él</a:t>
            </a:r>
            <a:r>
              <a:rPr lang="es-ES" dirty="0" smtClean="0"/>
              <a:t>”.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¿</a:t>
            </a:r>
            <a:r>
              <a:rPr lang="es-PR" dirty="0"/>
              <a:t>Quién ha creído a nuestro mensaje</a:t>
            </a:r>
            <a:r>
              <a:rPr lang="es-PR" dirty="0" smtClean="0"/>
              <a:t>? </a:t>
            </a:r>
            <a:r>
              <a:rPr lang="es-PR" dirty="0"/>
              <a:t>(Juan 12:37-41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9047947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11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smtClean="0"/>
              <a:t>No </a:t>
            </a:r>
            <a:r>
              <a:rPr lang="es-ES" dirty="0"/>
              <a:t>hay enseñanza ni </a:t>
            </a:r>
            <a:r>
              <a:rPr lang="es-ES" dirty="0" smtClean="0"/>
              <a:t>milagro que </a:t>
            </a:r>
            <a:r>
              <a:rPr lang="es-ES" dirty="0"/>
              <a:t>pueda convencer a los que tienen los ojos cerrados y un corazón rebelde. </a:t>
            </a:r>
            <a:endParaRPr lang="es-ES" dirty="0" smtClean="0"/>
          </a:p>
          <a:p>
            <a:pPr lvl="1"/>
            <a:r>
              <a:rPr lang="es-ES" dirty="0" smtClean="0"/>
              <a:t>Lo </a:t>
            </a:r>
            <a:r>
              <a:rPr lang="es-ES" dirty="0"/>
              <a:t>que faltaba en ese entonces y hoy en día es una disposición honesta y abierta para considerar las evidencias que apuntan claramente a Jesús como el Hijo de Dios. </a:t>
            </a:r>
            <a:endParaRPr lang="es-ES" dirty="0" smtClean="0"/>
          </a:p>
          <a:p>
            <a:pPr lvl="1"/>
            <a:r>
              <a:rPr lang="es-ES" dirty="0" smtClean="0"/>
              <a:t>Dios </a:t>
            </a:r>
            <a:r>
              <a:rPr lang="es-ES" dirty="0"/>
              <a:t>nunca exige una fe ciega, sin estar basado en evidencias objetivas y convincentes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¿</a:t>
            </a:r>
            <a:r>
              <a:rPr lang="es-PR" dirty="0"/>
              <a:t>Quién ha creído a nuestro mensaje</a:t>
            </a:r>
            <a:r>
              <a:rPr lang="es-PR" dirty="0" smtClean="0"/>
              <a:t>? </a:t>
            </a:r>
            <a:r>
              <a:rPr lang="es-PR" dirty="0"/>
              <a:t>(Juan 12:37-41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264482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12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smtClean="0"/>
              <a:t>¡</a:t>
            </a:r>
            <a:r>
              <a:rPr lang="es-ES" dirty="0"/>
              <a:t>Parece increíble! </a:t>
            </a:r>
            <a:r>
              <a:rPr lang="es-ES" dirty="0" smtClean="0"/>
              <a:t>Pero…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incredulidad de los judíos ante el ministerio de Jesús sucedió en cumplimiento de la profecía de Isaías. </a:t>
            </a:r>
            <a:r>
              <a:rPr lang="es-ES" dirty="0" smtClean="0"/>
              <a:t>Dios </a:t>
            </a:r>
            <a:r>
              <a:rPr lang="es-ES" dirty="0"/>
              <a:t>lo sabía siglos antes y lo anunció por su profeta. </a:t>
            </a:r>
            <a:endParaRPr lang="es-ES" dirty="0" smtClean="0"/>
          </a:p>
          <a:p>
            <a:pPr lvl="1"/>
            <a:r>
              <a:rPr lang="es-ES" dirty="0" smtClean="0"/>
              <a:t>Este </a:t>
            </a:r>
            <a:r>
              <a:rPr lang="es-ES" dirty="0"/>
              <a:t>profeta primero predice el hecho de la incredulidad (</a:t>
            </a:r>
            <a:r>
              <a:rPr lang="es-ES" dirty="0">
                <a:solidFill>
                  <a:schemeClr val="tx2"/>
                </a:solidFill>
              </a:rPr>
              <a:t>Isa. 53:1</a:t>
            </a:r>
            <a:r>
              <a:rPr lang="es-ES" dirty="0"/>
              <a:t>), pero antes había provisto la razón por ella (</a:t>
            </a:r>
            <a:r>
              <a:rPr lang="es-ES" dirty="0">
                <a:solidFill>
                  <a:schemeClr val="tx2"/>
                </a:solidFill>
              </a:rPr>
              <a:t>Isa. 6:10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un sentido real, toda la vida de Jesús fue en cumplimiento de la voluntad de Dios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¿</a:t>
            </a:r>
            <a:r>
              <a:rPr lang="es-PR" dirty="0"/>
              <a:t>Quién ha creído a nuestro mensaje</a:t>
            </a:r>
            <a:r>
              <a:rPr lang="es-PR" dirty="0" smtClean="0"/>
              <a:t>? </a:t>
            </a:r>
            <a:r>
              <a:rPr lang="es-PR" dirty="0"/>
              <a:t>(Juan 12:37-41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40952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13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smtClean="0"/>
              <a:t>“</a:t>
            </a:r>
            <a:r>
              <a:rPr lang="es-ES" dirty="0"/>
              <a:t>Por causa de esto”, más explícito que </a:t>
            </a:r>
            <a:r>
              <a:rPr lang="es-ES" i="1" dirty="0"/>
              <a:t>por esto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</a:t>
            </a:r>
            <a:r>
              <a:rPr lang="es-ES" dirty="0" smtClean="0">
                <a:solidFill>
                  <a:schemeClr val="tx2"/>
                </a:solidFill>
              </a:rPr>
              <a:t>39</a:t>
            </a:r>
            <a:r>
              <a:rPr lang="es-ES" dirty="0" smtClean="0"/>
              <a:t>) –</a:t>
            </a:r>
            <a:r>
              <a:rPr lang="es-ES" dirty="0"/>
              <a:t> </a:t>
            </a:r>
            <a:r>
              <a:rPr lang="es-ES" dirty="0" smtClean="0"/>
              <a:t>actitud </a:t>
            </a:r>
            <a:r>
              <a:rPr lang="es-ES" dirty="0"/>
              <a:t>cerrada y rebelde </a:t>
            </a:r>
            <a:r>
              <a:rPr lang="es-ES" dirty="0" smtClean="0"/>
              <a:t>ante </a:t>
            </a:r>
            <a:r>
              <a:rPr lang="es-ES" dirty="0"/>
              <a:t>el testimonio de Jesús.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imposibilidad moral de creer se debía a su propia actitud cerrada. </a:t>
            </a:r>
            <a:endParaRPr lang="es-ES" dirty="0" smtClean="0"/>
          </a:p>
          <a:p>
            <a:pPr lvl="1"/>
            <a:r>
              <a:rPr lang="es-ES" dirty="0" smtClean="0"/>
              <a:t>“</a:t>
            </a:r>
            <a:r>
              <a:rPr lang="es-ES" dirty="0"/>
              <a:t>Yo no lo haré” conduce a “yo no puedo” (ver </a:t>
            </a:r>
            <a:r>
              <a:rPr lang="es-ES" dirty="0" err="1">
                <a:solidFill>
                  <a:schemeClr val="tx2"/>
                </a:solidFill>
              </a:rPr>
              <a:t>Rom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9:6–11:32</a:t>
            </a:r>
            <a:r>
              <a:rPr lang="es-ES" dirty="0" smtClean="0"/>
              <a:t>).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¿</a:t>
            </a:r>
            <a:r>
              <a:rPr lang="es-PR" dirty="0"/>
              <a:t>Quién ha creído a nuestro mensaje</a:t>
            </a:r>
            <a:r>
              <a:rPr lang="es-PR" dirty="0" smtClean="0"/>
              <a:t>? </a:t>
            </a:r>
            <a:r>
              <a:rPr lang="es-PR" dirty="0"/>
              <a:t>(Juan 12:37-41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9584009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14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>
                <a:solidFill>
                  <a:schemeClr val="tx2"/>
                </a:solidFill>
              </a:rPr>
              <a:t>v. 40 </a:t>
            </a:r>
            <a:r>
              <a:rPr lang="es-ES" dirty="0" smtClean="0"/>
              <a:t>fuera </a:t>
            </a:r>
            <a:r>
              <a:rPr lang="es-ES" dirty="0"/>
              <a:t>de contexto ha sido usado para describir a Dios como un soberano arbitrario, si no cruel e injusto. </a:t>
            </a:r>
            <a:endParaRPr lang="es-ES" dirty="0" smtClean="0"/>
          </a:p>
          <a:p>
            <a:pPr lvl="1"/>
            <a:r>
              <a:rPr lang="es-ES" dirty="0" smtClean="0"/>
              <a:t>En contexto</a:t>
            </a:r>
            <a:r>
              <a:rPr lang="es-ES" dirty="0"/>
              <a:t>, establece ciertamente la soberanía de Dios, pero también la responsabilidad del hombre de responder positivamente a la iniciativa y esfuerzo amoroso y paciente de Dios para atraerle a la fe en Cristo, y a la vida eterna. </a:t>
            </a:r>
            <a:r>
              <a:rPr lang="es-ES" dirty="0" smtClean="0"/>
              <a:t>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¿</a:t>
            </a:r>
            <a:r>
              <a:rPr lang="es-PR" dirty="0"/>
              <a:t>Quién ha creído a nuestro mensaje</a:t>
            </a:r>
            <a:r>
              <a:rPr lang="es-PR" dirty="0" smtClean="0"/>
              <a:t>? </a:t>
            </a:r>
            <a:r>
              <a:rPr lang="es-PR" dirty="0"/>
              <a:t>(Juan 12:37-41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4736959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15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smtClean="0"/>
              <a:t>Antes </a:t>
            </a:r>
            <a:r>
              <a:rPr lang="es-ES" dirty="0"/>
              <a:t>de cegarle los ojos y endurecerle el corazón, ellos mismos habían hecho precisamente eso. </a:t>
            </a:r>
            <a:endParaRPr lang="es-ES" dirty="0" smtClean="0"/>
          </a:p>
          <a:p>
            <a:pPr lvl="1"/>
            <a:r>
              <a:rPr lang="es-ES" dirty="0" smtClean="0"/>
              <a:t>Dios </a:t>
            </a:r>
            <a:r>
              <a:rPr lang="es-ES" dirty="0"/>
              <a:t>sólo confirmó y cristalizó lo que ellos optaron por hacer. </a:t>
            </a:r>
            <a:endParaRPr lang="es-ES" dirty="0" smtClean="0"/>
          </a:p>
          <a:p>
            <a:pPr lvl="1"/>
            <a:r>
              <a:rPr lang="es-ES" dirty="0" smtClean="0"/>
              <a:t>Esta </a:t>
            </a:r>
            <a:r>
              <a:rPr lang="es-ES" dirty="0"/>
              <a:t>profecía (</a:t>
            </a:r>
            <a:r>
              <a:rPr lang="es-ES" dirty="0">
                <a:solidFill>
                  <a:schemeClr val="tx2"/>
                </a:solidFill>
              </a:rPr>
              <a:t>Isa. 6:10</a:t>
            </a:r>
            <a:r>
              <a:rPr lang="es-ES" dirty="0"/>
              <a:t>) representa el paso final, no el primero, de Dios en su trato con el hombre quien ha rechazado todos los intentos de Dios de revelarse a él y atraerle a la fe en su Enviado especial. </a:t>
            </a:r>
            <a:r>
              <a:rPr lang="es-ES" dirty="0" smtClean="0"/>
              <a:t>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¿</a:t>
            </a:r>
            <a:r>
              <a:rPr lang="es-PR" dirty="0"/>
              <a:t>Quién ha creído a nuestro mensaje</a:t>
            </a:r>
            <a:r>
              <a:rPr lang="es-PR" dirty="0" smtClean="0"/>
              <a:t>? </a:t>
            </a:r>
            <a:r>
              <a:rPr lang="es-PR" dirty="0"/>
              <a:t>(Juan 12:37-41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3391096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16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smtClean="0"/>
              <a:t>Es </a:t>
            </a:r>
            <a:r>
              <a:rPr lang="es-ES" dirty="0"/>
              <a:t>lo que se llama una sentencia de ceguera judicial que Dios aplica al hombre después de haber agotado toda manera posible de atraerle a su gracia, sin violar su libre albedrío.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incredulidad persistente finalmente se convierte en el pecado para el cual no hay perdón (ver </a:t>
            </a:r>
            <a:r>
              <a:rPr lang="es-ES" dirty="0">
                <a:solidFill>
                  <a:schemeClr val="tx2"/>
                </a:solidFill>
              </a:rPr>
              <a:t>Mat. 12:32; </a:t>
            </a:r>
            <a:r>
              <a:rPr lang="es-ES" dirty="0" err="1">
                <a:solidFill>
                  <a:schemeClr val="tx2"/>
                </a:solidFill>
              </a:rPr>
              <a:t>Rom</a:t>
            </a:r>
            <a:r>
              <a:rPr lang="es-ES" dirty="0">
                <a:solidFill>
                  <a:schemeClr val="tx2"/>
                </a:solidFill>
              </a:rPr>
              <a:t>. 1:24, 26, 28</a:t>
            </a:r>
            <a:r>
              <a:rPr lang="es-ES" dirty="0" smtClean="0"/>
              <a:t>).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¿</a:t>
            </a:r>
            <a:r>
              <a:rPr lang="es-PR" dirty="0"/>
              <a:t>Quién ha creído a nuestro mensaje</a:t>
            </a:r>
            <a:r>
              <a:rPr lang="es-PR" dirty="0" smtClean="0"/>
              <a:t>? </a:t>
            </a:r>
            <a:r>
              <a:rPr lang="es-PR" dirty="0"/>
              <a:t>(Juan 12:37-41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9458328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17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smtClean="0"/>
              <a:t>Un </a:t>
            </a:r>
            <a:r>
              <a:rPr lang="es-ES" dirty="0"/>
              <a:t>beneficio del rechazo de Jesús por los judíos es que dio lugar a la oferta del evangelio a los gentiles (ver </a:t>
            </a:r>
            <a:r>
              <a:rPr lang="es-ES" dirty="0" err="1">
                <a:solidFill>
                  <a:schemeClr val="tx2"/>
                </a:solidFill>
              </a:rPr>
              <a:t>Hech</a:t>
            </a:r>
            <a:r>
              <a:rPr lang="es-ES" dirty="0">
                <a:solidFill>
                  <a:schemeClr val="tx2"/>
                </a:solidFill>
              </a:rPr>
              <a:t>. 28:26–28</a:t>
            </a:r>
            <a:r>
              <a:rPr lang="es-ES" dirty="0" smtClean="0"/>
              <a:t>).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¿</a:t>
            </a:r>
            <a:r>
              <a:rPr lang="es-PR" dirty="0"/>
              <a:t>Quién ha creído a nuestro mensaje</a:t>
            </a:r>
            <a:r>
              <a:rPr lang="es-PR" dirty="0" smtClean="0"/>
              <a:t>? </a:t>
            </a:r>
            <a:r>
              <a:rPr lang="es-PR" dirty="0"/>
              <a:t>(Juan 12:37-41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3061599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Amaron la gloria de los hombres </a:t>
            </a:r>
            <a:r>
              <a:rPr lang="es-PR" dirty="0" smtClean="0"/>
              <a:t>(</a:t>
            </a:r>
            <a:r>
              <a:rPr lang="es-PR" dirty="0"/>
              <a:t>Juan 12:42-46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704"/>
          <a:stretch/>
        </p:blipFill>
        <p:spPr>
          <a:xfrm>
            <a:off x="1600200" y="2133600"/>
            <a:ext cx="5943600" cy="446250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1905000"/>
            <a:ext cx="89154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“Con todo eso, aun de los gobernantes, muchos creyeron en él; pero a causa de los fariseos no lo confesaban, para no ser expulsados de la sinagoga. Porque amaban más la gloria de los hombres que la gloria de Dios. Jesús clamó y dijo: </a:t>
            </a:r>
            <a:r>
              <a:rPr lang="es-ES" dirty="0">
                <a:solidFill>
                  <a:srgbClr val="FF0000"/>
                </a:solidFill>
              </a:rPr>
              <a:t>El que cree en mí, no cree en mí, sino en el que me envió</a:t>
            </a:r>
            <a:r>
              <a:rPr lang="es-ES" dirty="0" smtClean="0">
                <a:solidFill>
                  <a:srgbClr val="FF0000"/>
                </a:solidFill>
              </a:rPr>
              <a:t>; y </a:t>
            </a:r>
            <a:r>
              <a:rPr lang="es-ES" dirty="0">
                <a:solidFill>
                  <a:srgbClr val="FF0000"/>
                </a:solidFill>
              </a:rPr>
              <a:t>el que me ve, ve al que me envió</a:t>
            </a:r>
            <a:r>
              <a:rPr lang="es-ES" dirty="0" smtClean="0">
                <a:solidFill>
                  <a:srgbClr val="FF0000"/>
                </a:solidFill>
              </a:rPr>
              <a:t>. Yo</a:t>
            </a:r>
            <a:r>
              <a:rPr lang="es-ES" dirty="0">
                <a:solidFill>
                  <a:srgbClr val="FF0000"/>
                </a:solidFill>
              </a:rPr>
              <a:t>, la luz, he venido al mundo, para que todo aquel que cree en mí no permanezca en tinieblas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Amaron la gloria de los hombres </a:t>
            </a:r>
            <a:r>
              <a:rPr lang="es-PR" dirty="0" smtClean="0"/>
              <a:t>(</a:t>
            </a:r>
            <a:r>
              <a:rPr lang="es-PR" dirty="0"/>
              <a:t>Juan 12:42-46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576558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Juan</a:t>
            </a:r>
          </a:p>
          <a:p>
            <a:pPr lvl="1" eaLnBrk="1" hangingPunct="1"/>
            <a:r>
              <a:rPr lang="es-PR" dirty="0" smtClean="0"/>
              <a:t>12:12-50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12:37-50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0" y="2514600"/>
            <a:ext cx="5334000" cy="385648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/>
              <a:t>La fe de muchos grandes (</a:t>
            </a:r>
            <a:r>
              <a:rPr lang="es-ES" dirty="0">
                <a:solidFill>
                  <a:schemeClr val="tx2"/>
                </a:solidFill>
              </a:rPr>
              <a:t>42a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Juan </a:t>
            </a:r>
            <a:r>
              <a:rPr lang="es-ES" dirty="0"/>
              <a:t>no quiere dejarnos con la impresión de que ninguno de los líderes creyó. </a:t>
            </a:r>
            <a:endParaRPr lang="es-ES" dirty="0" smtClean="0"/>
          </a:p>
          <a:p>
            <a:pPr lvl="1"/>
            <a:r>
              <a:rPr lang="es-ES" dirty="0" smtClean="0"/>
              <a:t>Importantes </a:t>
            </a:r>
            <a:r>
              <a:rPr lang="es-ES" dirty="0"/>
              <a:t>personalidades nacionales pusieron su fe en Cristo. </a:t>
            </a:r>
            <a:endParaRPr lang="es-ES" dirty="0" smtClean="0"/>
          </a:p>
          <a:p>
            <a:pPr lvl="1"/>
            <a:r>
              <a:rPr lang="es-ES" dirty="0" smtClean="0"/>
              <a:t>Sólo </a:t>
            </a:r>
            <a:r>
              <a:rPr lang="es-ES" dirty="0"/>
              <a:t>sabemos de Nicodemo y José de </a:t>
            </a:r>
            <a:r>
              <a:rPr lang="es-ES" dirty="0" err="1"/>
              <a:t>Arimatea</a:t>
            </a:r>
            <a:r>
              <a:rPr lang="es-ES" dirty="0"/>
              <a:t>, pero es indudable que el ministerio de Jesús tuvo efecto en las altas esferas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También hoy. </a:t>
            </a:r>
            <a:r>
              <a:rPr lang="es-ES" dirty="0"/>
              <a:t>No todo el mundo es incrédulo</a:t>
            </a:r>
            <a:r>
              <a:rPr lang="es-ES" dirty="0" smtClean="0"/>
              <a:t>. 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Amaron la gloria de los hombres </a:t>
            </a:r>
            <a:r>
              <a:rPr lang="es-PR" dirty="0" smtClean="0"/>
              <a:t>(</a:t>
            </a:r>
            <a:r>
              <a:rPr lang="es-PR" dirty="0"/>
              <a:t>Juan 12:42-46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6290116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silencio de los cobardes (</a:t>
            </a:r>
            <a:r>
              <a:rPr lang="es-ES" dirty="0">
                <a:solidFill>
                  <a:schemeClr val="tx2"/>
                </a:solidFill>
              </a:rPr>
              <a:t>42b–43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Pero </a:t>
            </a:r>
            <a:r>
              <a:rPr lang="es-ES" dirty="0"/>
              <a:t>aunque los gobernantes creían, no se atrevían a confesarlo a causa de su cobardía social y de los fariseos. </a:t>
            </a:r>
            <a:endParaRPr lang="es-ES" dirty="0" smtClean="0"/>
          </a:p>
          <a:p>
            <a:pPr lvl="1"/>
            <a:r>
              <a:rPr lang="es-ES" dirty="0" smtClean="0"/>
              <a:t>No </a:t>
            </a:r>
            <a:r>
              <a:rPr lang="es-ES" dirty="0"/>
              <a:t>deseaban ser expulsados de la sinagoga pues amaban más la gloria de los hombres y una buena reputación que la gloria de Dios.</a:t>
            </a:r>
          </a:p>
          <a:p>
            <a:pPr lvl="1"/>
            <a:r>
              <a:rPr lang="es-ES" dirty="0"/>
              <a:t>Es triste cuando después de haber creído en Cristo </a:t>
            </a:r>
            <a:r>
              <a:rPr lang="es-ES" dirty="0" smtClean="0"/>
              <a:t>[…], </a:t>
            </a:r>
            <a:r>
              <a:rPr lang="es-ES" dirty="0"/>
              <a:t>el cristiano se avergüenza y cede a la presión social de su </a:t>
            </a:r>
            <a:r>
              <a:rPr lang="es-ES" dirty="0" smtClean="0"/>
              <a:t>alrededor. 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Amaron la gloria de los hombres </a:t>
            </a:r>
            <a:r>
              <a:rPr lang="es-PR" dirty="0" smtClean="0"/>
              <a:t>(</a:t>
            </a:r>
            <a:r>
              <a:rPr lang="es-PR" dirty="0"/>
              <a:t>Juan 12:42-46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7990986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/>
              <a:t>Creer en Cristo es creer en Dios Padre (</a:t>
            </a:r>
            <a:r>
              <a:rPr lang="es-ES" dirty="0">
                <a:solidFill>
                  <a:schemeClr val="tx2"/>
                </a:solidFill>
              </a:rPr>
              <a:t>44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[…] </a:t>
            </a:r>
            <a:r>
              <a:rPr lang="es-ES" dirty="0"/>
              <a:t>el Señor Jesús habló en forma clara y en voz alta en contraste con los que escondían su fe.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hecho de haber clamado fue, posiblemente, una manera de llamar la atención de la gente a la importancia de lo que diría.</a:t>
            </a:r>
          </a:p>
          <a:p>
            <a:pPr lvl="1"/>
            <a:r>
              <a:rPr lang="es-ES" dirty="0"/>
              <a:t>La fe a que Jesús se refiere no es un mero asentimiento intelectual. Ese tipo de fe, importante como es, no satisface a la persona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Amaron la gloria de los hombres </a:t>
            </a:r>
            <a:r>
              <a:rPr lang="es-PR" dirty="0" smtClean="0"/>
              <a:t>(</a:t>
            </a:r>
            <a:r>
              <a:rPr lang="es-PR" dirty="0"/>
              <a:t>Juan 12:42-46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757363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/>
              <a:t>Creer en Cristo es creer en Dios Padre (</a:t>
            </a:r>
            <a:r>
              <a:rPr lang="es-ES" dirty="0">
                <a:solidFill>
                  <a:schemeClr val="tx2"/>
                </a:solidFill>
              </a:rPr>
              <a:t>44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Conocer </a:t>
            </a:r>
            <a:r>
              <a:rPr lang="es-ES" dirty="0"/>
              <a:t>a Dios es distinto a creer que existe (</a:t>
            </a:r>
            <a:r>
              <a:rPr lang="es-ES" dirty="0" err="1">
                <a:solidFill>
                  <a:schemeClr val="tx2"/>
                </a:solidFill>
              </a:rPr>
              <a:t>Stg</a:t>
            </a:r>
            <a:r>
              <a:rPr lang="es-ES" dirty="0">
                <a:solidFill>
                  <a:schemeClr val="tx2"/>
                </a:solidFill>
              </a:rPr>
              <a:t>. 2:19</a:t>
            </a:r>
            <a:r>
              <a:rPr lang="es-ES" dirty="0"/>
              <a:t>).</a:t>
            </a:r>
          </a:p>
          <a:p>
            <a:pPr lvl="1"/>
            <a:r>
              <a:rPr lang="es-ES" dirty="0"/>
              <a:t>Jesucristo afirma que creer en él es creer también en Dios el Padre. </a:t>
            </a:r>
            <a:r>
              <a:rPr lang="es-ES" dirty="0" smtClean="0"/>
              <a:t>Algunos </a:t>
            </a:r>
            <a:r>
              <a:rPr lang="es-ES" dirty="0"/>
              <a:t>afirman creer en el Dios Creador pero no en Jesucristo. </a:t>
            </a:r>
            <a:endParaRPr lang="es-ES" dirty="0" smtClean="0"/>
          </a:p>
          <a:p>
            <a:pPr lvl="1"/>
            <a:r>
              <a:rPr lang="es-ES" dirty="0" smtClean="0"/>
              <a:t>Esta </a:t>
            </a:r>
            <a:r>
              <a:rPr lang="es-ES" dirty="0"/>
              <a:t>fe es imposible porque el que cree en Cristo, cree en Dios Padre, y el que niega a Cristo, sin darse cuenta también está negando a Dios Padre. Así lo declaró Jesús</a:t>
            </a:r>
            <a:r>
              <a:rPr lang="es-ES" dirty="0" smtClean="0"/>
              <a:t>. 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Amaron la gloria de los hombres </a:t>
            </a:r>
            <a:r>
              <a:rPr lang="es-PR" dirty="0" smtClean="0"/>
              <a:t>(</a:t>
            </a:r>
            <a:r>
              <a:rPr lang="es-PR" dirty="0"/>
              <a:t>Juan 12:42-46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1751319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 smtClean="0"/>
              <a:t>Ver </a:t>
            </a:r>
            <a:r>
              <a:rPr lang="es-ES" dirty="0"/>
              <a:t>a Cristo es ver al Padre (</a:t>
            </a:r>
            <a:r>
              <a:rPr lang="es-ES" dirty="0">
                <a:solidFill>
                  <a:schemeClr val="tx2"/>
                </a:solidFill>
              </a:rPr>
              <a:t>45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Ver </a:t>
            </a:r>
            <a:r>
              <a:rPr lang="es-ES" dirty="0"/>
              <a:t>a </a:t>
            </a:r>
            <a:r>
              <a:rPr lang="es-ES" dirty="0" smtClean="0"/>
              <a:t>Jesucristo con </a:t>
            </a:r>
            <a:r>
              <a:rPr lang="es-ES" dirty="0"/>
              <a:t>los ojos de la fe es también ver al Padre, de quien Jesús es la imagen perfecta (</a:t>
            </a:r>
            <a:r>
              <a:rPr lang="es-ES" dirty="0">
                <a:solidFill>
                  <a:schemeClr val="tx2"/>
                </a:solidFill>
              </a:rPr>
              <a:t>He. 1:3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Toda </a:t>
            </a:r>
            <a:r>
              <a:rPr lang="es-ES" dirty="0"/>
              <a:t>doctrina que sostiene que Jesucristo no es Dios, está negando el fundamento del cristianismo y de la revelación divina. </a:t>
            </a:r>
            <a:endParaRPr lang="es-ES" dirty="0" smtClean="0"/>
          </a:p>
          <a:p>
            <a:pPr lvl="1"/>
            <a:r>
              <a:rPr lang="es-ES" dirty="0" smtClean="0"/>
              <a:t>[…] Ambos </a:t>
            </a:r>
            <a:r>
              <a:rPr lang="es-ES" dirty="0"/>
              <a:t>son una sola persona. Tratar de disociar Padre e Hijo habla de desconocimiento de la verdad revelada</a:t>
            </a:r>
            <a:r>
              <a:rPr lang="es-ES" dirty="0" smtClean="0"/>
              <a:t>. 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Amaron la gloria de los hombres </a:t>
            </a:r>
            <a:r>
              <a:rPr lang="es-PR" dirty="0" smtClean="0"/>
              <a:t>(</a:t>
            </a:r>
            <a:r>
              <a:rPr lang="es-PR" dirty="0"/>
              <a:t>Juan 12:42-46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216424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it-IT" dirty="0" smtClean="0"/>
              <a:t>Cristo </a:t>
            </a:r>
            <a:r>
              <a:rPr lang="it-IT" dirty="0"/>
              <a:t>ilumina al creyente (</a:t>
            </a:r>
            <a:r>
              <a:rPr lang="it-IT" dirty="0">
                <a:solidFill>
                  <a:schemeClr val="tx2"/>
                </a:solidFill>
              </a:rPr>
              <a:t>46</a:t>
            </a:r>
            <a:r>
              <a:rPr lang="it-IT" dirty="0" smtClean="0"/>
              <a:t>) </a:t>
            </a:r>
          </a:p>
          <a:p>
            <a:pPr lvl="1"/>
            <a:r>
              <a:rPr lang="es-ES" dirty="0" smtClean="0"/>
              <a:t>Cristo </a:t>
            </a:r>
            <a:r>
              <a:rPr lang="es-ES" dirty="0"/>
              <a:t>es la luz que ilumina a los que creen en él. </a:t>
            </a:r>
            <a:endParaRPr lang="es-ES" dirty="0" smtClean="0"/>
          </a:p>
          <a:p>
            <a:pPr lvl="1"/>
            <a:r>
              <a:rPr lang="es-ES" dirty="0" smtClean="0"/>
              <a:t>Aunque </a:t>
            </a:r>
            <a:r>
              <a:rPr lang="es-ES" dirty="0"/>
              <a:t>la madurez cristiana es fruto de progresar día a día y año tras año en la vida espiritual, el Señor promete iluminar al creyente (por más humilde que éste sea) para entender las Escrituras</a:t>
            </a:r>
            <a:r>
              <a:rPr lang="es-ES" dirty="0" smtClean="0"/>
              <a:t>. 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Amaron la gloria de los hombres </a:t>
            </a:r>
            <a:r>
              <a:rPr lang="es-PR" dirty="0" smtClean="0"/>
              <a:t>(</a:t>
            </a:r>
            <a:r>
              <a:rPr lang="es-PR" dirty="0"/>
              <a:t>Juan 12:42-46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724258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it-IT" dirty="0" smtClean="0"/>
              <a:t>Cristo </a:t>
            </a:r>
            <a:r>
              <a:rPr lang="it-IT" dirty="0"/>
              <a:t>ilumina al creyente (</a:t>
            </a:r>
            <a:r>
              <a:rPr lang="it-IT" dirty="0">
                <a:solidFill>
                  <a:schemeClr val="tx2"/>
                </a:solidFill>
              </a:rPr>
              <a:t>46</a:t>
            </a:r>
            <a:r>
              <a:rPr lang="it-IT" dirty="0" smtClean="0"/>
              <a:t>) </a:t>
            </a:r>
          </a:p>
          <a:p>
            <a:pPr lvl="1"/>
            <a:r>
              <a:rPr lang="es-ES" dirty="0" smtClean="0"/>
              <a:t>Y </a:t>
            </a:r>
            <a:r>
              <a:rPr lang="es-ES" dirty="0"/>
              <a:t>por sobre todas las cosas nos ilumina a fin de que entendamos sus caminos y su verdad cuando nuestra voluntad está dispuesta a obedecer (</a:t>
            </a:r>
            <a:r>
              <a:rPr lang="es-ES" dirty="0" err="1">
                <a:solidFill>
                  <a:schemeClr val="tx2"/>
                </a:solidFill>
              </a:rPr>
              <a:t>Jn</a:t>
            </a:r>
            <a:r>
              <a:rPr lang="es-ES" dirty="0">
                <a:solidFill>
                  <a:schemeClr val="tx2"/>
                </a:solidFill>
              </a:rPr>
              <a:t>. 7:17</a:t>
            </a:r>
            <a:r>
              <a:rPr lang="es-ES" dirty="0"/>
              <a:t>).</a:t>
            </a:r>
          </a:p>
          <a:p>
            <a:pPr lvl="1"/>
            <a:r>
              <a:rPr lang="es-ES" dirty="0"/>
              <a:t>Jesucristo vino al mundo para que todo aquel que en él cree no permanezca en tinieblas. </a:t>
            </a:r>
            <a:r>
              <a:rPr lang="es-ES" dirty="0" smtClean="0"/>
              <a:t>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Amaron la gloria de los hombres </a:t>
            </a:r>
            <a:r>
              <a:rPr lang="es-PR" dirty="0" smtClean="0"/>
              <a:t>(</a:t>
            </a:r>
            <a:r>
              <a:rPr lang="es-PR" dirty="0"/>
              <a:t>Juan 12:42-46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0270654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 smtClean="0"/>
              <a:t>No </a:t>
            </a:r>
            <a:r>
              <a:rPr lang="es-ES" dirty="0"/>
              <a:t>tenemos por qué andar a los tropiezos sino que podemos andar en la </a:t>
            </a:r>
            <a:r>
              <a:rPr lang="es-ES" dirty="0" smtClean="0"/>
              <a:t>luz:</a:t>
            </a:r>
          </a:p>
          <a:p>
            <a:pPr marL="971550" lvl="1" indent="-514350">
              <a:buAutoNum type="arabicPeriod"/>
            </a:pPr>
            <a:r>
              <a:rPr lang="es-ES" dirty="0" smtClean="0"/>
              <a:t>Luz </a:t>
            </a:r>
            <a:r>
              <a:rPr lang="es-ES" dirty="0"/>
              <a:t>espiritual para conocer a Dios, sus caminos y su </a:t>
            </a:r>
            <a:r>
              <a:rPr lang="es-ES" dirty="0" smtClean="0"/>
              <a:t>verdad.</a:t>
            </a:r>
          </a:p>
          <a:p>
            <a:pPr marL="971550" lvl="1" indent="-514350">
              <a:buAutoNum type="arabicPeriod"/>
            </a:pPr>
            <a:r>
              <a:rPr lang="es-ES" dirty="0" smtClean="0"/>
              <a:t>Luz </a:t>
            </a:r>
            <a:r>
              <a:rPr lang="es-ES" dirty="0"/>
              <a:t>moral para nuestra conducta, para que tengamos una conciencia transparente</a:t>
            </a:r>
            <a:r>
              <a:rPr lang="es-ES" dirty="0" smtClean="0"/>
              <a:t>. […] </a:t>
            </a:r>
          </a:p>
          <a:p>
            <a:pPr marL="971550" lvl="1" indent="-514350">
              <a:buAutoNum type="arabicPeriod"/>
            </a:pPr>
            <a:r>
              <a:rPr lang="es-ES" dirty="0" smtClean="0"/>
              <a:t>Luz </a:t>
            </a:r>
            <a:r>
              <a:rPr lang="es-ES" dirty="0"/>
              <a:t>en la vida social. Aunque pueda crear conflicto con algunos incrédulos, la vida recta del cristiano en la sociedad es fruto de ser iluminado por el Señor</a:t>
            </a:r>
            <a:r>
              <a:rPr lang="es-ES" dirty="0" smtClean="0"/>
              <a:t>. 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Amaron la gloria de los hombres </a:t>
            </a:r>
            <a:r>
              <a:rPr lang="es-PR" dirty="0" smtClean="0"/>
              <a:t>(</a:t>
            </a:r>
            <a:r>
              <a:rPr lang="es-PR" dirty="0"/>
              <a:t>Juan 12:42-46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4058567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/>
              <a:t>La palabra que rechazaron juzgará a los hombres</a:t>
            </a:r>
            <a:r>
              <a:rPr lang="en-US" sz="4000" dirty="0"/>
              <a:t> </a:t>
            </a:r>
            <a:r>
              <a:rPr lang="es-PR" sz="4000" dirty="0"/>
              <a:t>(Juan 12:47-50)</a:t>
            </a:r>
            <a:endParaRPr lang="es-PR" sz="4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69"/>
          <a:stretch/>
        </p:blipFill>
        <p:spPr>
          <a:xfrm>
            <a:off x="1447800" y="2090699"/>
            <a:ext cx="6019800" cy="446250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599" y="2057400"/>
            <a:ext cx="8718551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</a:t>
            </a:r>
            <a:r>
              <a:rPr lang="es-ES" dirty="0">
                <a:solidFill>
                  <a:srgbClr val="FF0000"/>
                </a:solidFill>
              </a:rPr>
              <a:t>Al que oye mis palabras, y no las guarda, yo no le juzgo; porque no he venido a juzgar al mundo, sino a salvar al mundo</a:t>
            </a:r>
            <a:r>
              <a:rPr lang="es-ES" dirty="0" smtClean="0">
                <a:solidFill>
                  <a:srgbClr val="FF0000"/>
                </a:solidFill>
              </a:rPr>
              <a:t>. El </a:t>
            </a:r>
            <a:r>
              <a:rPr lang="es-ES" dirty="0">
                <a:solidFill>
                  <a:srgbClr val="FF0000"/>
                </a:solidFill>
              </a:rPr>
              <a:t>que me rechaza, y no recibe mis palabras, tiene quien le juzgue; la palabra que he hablado, ella le juzgará en el día postrero</a:t>
            </a:r>
            <a:r>
              <a:rPr lang="es-ES" dirty="0" smtClean="0">
                <a:solidFill>
                  <a:srgbClr val="FF0000"/>
                </a:solidFill>
              </a:rPr>
              <a:t>. Porque </a:t>
            </a:r>
            <a:r>
              <a:rPr lang="es-ES" dirty="0">
                <a:solidFill>
                  <a:srgbClr val="FF0000"/>
                </a:solidFill>
              </a:rPr>
              <a:t>yo no he hablado por mi propia cuenta; el Padre que me envió, él me dio mandamiento de lo que he de decir, y de lo que he de hablar</a:t>
            </a:r>
            <a:r>
              <a:rPr lang="es-ES" dirty="0" smtClean="0">
                <a:solidFill>
                  <a:srgbClr val="FF0000"/>
                </a:solidFill>
              </a:rPr>
              <a:t>..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/>
              <a:t>La palabra que rechazaron juzgará a los hombres</a:t>
            </a:r>
            <a:r>
              <a:rPr lang="en-US" sz="4000" dirty="0"/>
              <a:t> </a:t>
            </a:r>
            <a:r>
              <a:rPr lang="es-PR" sz="4000" dirty="0"/>
              <a:t>(Juan 12:47-50)</a:t>
            </a:r>
            <a:endParaRPr lang="es-PR" sz="40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438400"/>
            <a:ext cx="3886200" cy="23622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>
                <a:solidFill>
                  <a:srgbClr val="FF0000"/>
                </a:solidFill>
              </a:rPr>
              <a:t>“El que me rechaza, y no recibe mis palabras, tiene quien le juzgue; la palabra que he hablado, ella le juzgará en el día postrero.” </a:t>
            </a:r>
            <a:r>
              <a:rPr lang="es-ES" sz="2800" dirty="0"/>
              <a:t>(</a:t>
            </a:r>
            <a:r>
              <a:rPr lang="es-ES" sz="2800" dirty="0">
                <a:solidFill>
                  <a:schemeClr val="tx2"/>
                </a:solidFill>
              </a:rPr>
              <a:t>Juan 12.48, RVR60</a:t>
            </a:r>
            <a:r>
              <a:rPr lang="es-ES" sz="2800" dirty="0"/>
              <a:t>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1000" y="2602610"/>
            <a:ext cx="4648200" cy="358101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599" y="2057400"/>
            <a:ext cx="8718551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>
                <a:solidFill>
                  <a:srgbClr val="FF0000"/>
                </a:solidFill>
              </a:rPr>
              <a:t>...</a:t>
            </a:r>
            <a:r>
              <a:rPr lang="es-ES" dirty="0" smtClean="0">
                <a:solidFill>
                  <a:srgbClr val="FF0000"/>
                </a:solidFill>
              </a:rPr>
              <a:t>Y </a:t>
            </a:r>
            <a:r>
              <a:rPr lang="es-ES" dirty="0">
                <a:solidFill>
                  <a:srgbClr val="FF0000"/>
                </a:solidFill>
              </a:rPr>
              <a:t>sé que su mandamiento es vida eterna. Así pues, lo que yo hablo, lo hablo como el Padre me lo ha dicho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/>
              <a:t>La palabra que rechazaron juzgará a los hombres</a:t>
            </a:r>
            <a:r>
              <a:rPr lang="en-US" sz="4000" dirty="0"/>
              <a:t> </a:t>
            </a:r>
            <a:r>
              <a:rPr lang="es-PR" sz="4000" dirty="0"/>
              <a:t>(Juan 12:47-50)</a:t>
            </a:r>
            <a:endParaRPr lang="es-PR" sz="4000" dirty="0" smtClean="0"/>
          </a:p>
        </p:txBody>
      </p:sp>
    </p:spTree>
    <p:extLst>
      <p:ext uri="{BB962C8B-B14F-4D97-AF65-F5344CB8AC3E}">
        <p14:creationId xmlns:p14="http://schemas.microsoft.com/office/powerpoint/2010/main" val="26944286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dirty="0"/>
              <a:t>Cristo vino a salvar al mundo (</a:t>
            </a:r>
            <a:r>
              <a:rPr lang="es-ES" dirty="0">
                <a:solidFill>
                  <a:schemeClr val="tx2"/>
                </a:solidFill>
              </a:rPr>
              <a:t>47</a:t>
            </a:r>
            <a:r>
              <a:rPr lang="es-ES" dirty="0" smtClean="0"/>
              <a:t>).</a:t>
            </a:r>
          </a:p>
          <a:p>
            <a:pPr lvl="1"/>
            <a:r>
              <a:rPr lang="es-ES" dirty="0" smtClean="0"/>
              <a:t>Aunque </a:t>
            </a:r>
            <a:r>
              <a:rPr lang="es-ES" dirty="0"/>
              <a:t>este párrafo se refiere a los que rechazan las palabras de Cristo, es importante comenzar afirmando que él vino a salvar a los pecadores que responden con fe y arrepentimiento (</a:t>
            </a:r>
            <a:r>
              <a:rPr lang="es-ES" dirty="0">
                <a:solidFill>
                  <a:schemeClr val="tx2"/>
                </a:solidFill>
              </a:rPr>
              <a:t>1 Ti. 1:15</a:t>
            </a:r>
            <a:r>
              <a:rPr lang="es-ES" dirty="0" smtClean="0"/>
              <a:t>). </a:t>
            </a:r>
            <a:r>
              <a:rPr lang="en-US" dirty="0" smtClean="0"/>
              <a:t>(Palau</a:t>
            </a:r>
            <a:r>
              <a:rPr lang="es-ES" dirty="0" smtClean="0"/>
              <a:t>)</a:t>
            </a:r>
          </a:p>
          <a:p>
            <a:pPr lvl="1"/>
            <a:r>
              <a:rPr lang="es-ES" dirty="0"/>
              <a:t>“</a:t>
            </a:r>
            <a:r>
              <a:rPr lang="es-ES" i="1" dirty="0"/>
              <a:t>Palabra fiel y digna de ser recibida por todos: que Cristo Jesús vino al mundo para salvar a los pecadores, de los cuales yo soy el primero.</a:t>
            </a:r>
            <a:r>
              <a:rPr lang="es-ES" dirty="0"/>
              <a:t>” (</a:t>
            </a:r>
            <a:r>
              <a:rPr lang="es-ES" dirty="0">
                <a:solidFill>
                  <a:schemeClr val="tx2"/>
                </a:solidFill>
              </a:rPr>
              <a:t>1 Timoteo 1.15, RVR60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/>
              <a:t>La palabra que rechazaron juzgará a los hombres</a:t>
            </a:r>
            <a:r>
              <a:rPr lang="en-US" sz="4000" dirty="0"/>
              <a:t> </a:t>
            </a:r>
            <a:r>
              <a:rPr lang="es-PR" sz="4000" dirty="0"/>
              <a:t>(Juan 12:47-50)</a:t>
            </a:r>
            <a:endParaRPr lang="es-PR" sz="4000" dirty="0" smtClean="0"/>
          </a:p>
        </p:txBody>
      </p:sp>
    </p:spTree>
    <p:extLst>
      <p:ext uri="{BB962C8B-B14F-4D97-AF65-F5344CB8AC3E}">
        <p14:creationId xmlns:p14="http://schemas.microsoft.com/office/powerpoint/2010/main" val="18652016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dirty="0" smtClean="0"/>
              <a:t>Sus </a:t>
            </a:r>
            <a:r>
              <a:rPr lang="es-ES" dirty="0"/>
              <a:t>palabras condenan (</a:t>
            </a:r>
            <a:r>
              <a:rPr lang="es-ES" dirty="0">
                <a:solidFill>
                  <a:schemeClr val="tx2"/>
                </a:solidFill>
              </a:rPr>
              <a:t>48</a:t>
            </a:r>
            <a:r>
              <a:rPr lang="es-ES" dirty="0" smtClean="0"/>
              <a:t>).</a:t>
            </a:r>
          </a:p>
          <a:p>
            <a:pPr lvl="1"/>
            <a:r>
              <a:rPr lang="es-ES" dirty="0" smtClean="0"/>
              <a:t>Aunque </a:t>
            </a:r>
            <a:r>
              <a:rPr lang="es-ES" dirty="0"/>
              <a:t>Jesús vino a salvarnos, sus palabras condenan al que le rechaza. Son una sentencia de muerte a quien no las acepta. </a:t>
            </a:r>
            <a:endParaRPr lang="es-ES" dirty="0" smtClean="0"/>
          </a:p>
          <a:p>
            <a:pPr lvl="1"/>
            <a:r>
              <a:rPr lang="es-ES" dirty="0" smtClean="0"/>
              <a:t>Nuestros </a:t>
            </a:r>
            <a:r>
              <a:rPr lang="es-ES" dirty="0"/>
              <a:t>hechos nos juzgan y condenan, pero las palabras de Jesucristo nos sentencian.</a:t>
            </a:r>
          </a:p>
          <a:p>
            <a:pPr lvl="1"/>
            <a:r>
              <a:rPr lang="es-ES" dirty="0"/>
              <a:t>Sin embargo, cuando la persona acepta las palabras de Cristo y las cree, son palabras de vida </a:t>
            </a:r>
            <a:r>
              <a:rPr lang="es-ES" dirty="0" smtClean="0"/>
              <a:t>eterna – son </a:t>
            </a:r>
            <a:r>
              <a:rPr lang="es-ES" dirty="0"/>
              <a:t>perfume de vida para el creyente y aroma de muerte para el incrédulo (</a:t>
            </a:r>
            <a:r>
              <a:rPr lang="es-ES" dirty="0">
                <a:solidFill>
                  <a:schemeClr val="tx2"/>
                </a:solidFill>
              </a:rPr>
              <a:t>2 Co. 2:16</a:t>
            </a:r>
            <a:r>
              <a:rPr lang="es-ES" dirty="0" smtClean="0"/>
              <a:t>).</a:t>
            </a:r>
            <a:endParaRPr lang="en-US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/>
              <a:t>La palabra que rechazaron juzgará a los hombres</a:t>
            </a:r>
            <a:r>
              <a:rPr lang="en-US" sz="4000" dirty="0"/>
              <a:t> </a:t>
            </a:r>
            <a:r>
              <a:rPr lang="es-PR" sz="4000" dirty="0"/>
              <a:t>(Juan 12:47-50)</a:t>
            </a:r>
            <a:endParaRPr lang="es-PR" sz="4000" dirty="0" smtClean="0"/>
          </a:p>
        </p:txBody>
      </p:sp>
    </p:spTree>
    <p:extLst>
      <p:ext uri="{BB962C8B-B14F-4D97-AF65-F5344CB8AC3E}">
        <p14:creationId xmlns:p14="http://schemas.microsoft.com/office/powerpoint/2010/main" val="29982146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dirty="0" smtClean="0"/>
              <a:t>Sus </a:t>
            </a:r>
            <a:r>
              <a:rPr lang="es-ES" dirty="0"/>
              <a:t>palabras condenan (</a:t>
            </a:r>
            <a:r>
              <a:rPr lang="es-ES" dirty="0">
                <a:solidFill>
                  <a:schemeClr val="tx2"/>
                </a:solidFill>
              </a:rPr>
              <a:t>48</a:t>
            </a:r>
            <a:r>
              <a:rPr lang="es-ES" dirty="0" smtClean="0"/>
              <a:t>).</a:t>
            </a:r>
          </a:p>
          <a:p>
            <a:pPr lvl="1"/>
            <a:r>
              <a:rPr lang="es-ES" dirty="0" smtClean="0"/>
              <a:t>Es </a:t>
            </a:r>
            <a:r>
              <a:rPr lang="es-ES" dirty="0"/>
              <a:t>cuestión de recibir o no recibir las palabras de Cristo. El que no recibe, está rechazando, y el que rechaza será juzgado en el día postrero.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evidencia para la condenación será, precisamente, el hecho de haber rechazado esas palabras</a:t>
            </a:r>
            <a:r>
              <a:rPr lang="es-ES" dirty="0" smtClean="0"/>
              <a:t>. </a:t>
            </a:r>
            <a:r>
              <a:rPr lang="en-US" dirty="0" smtClean="0"/>
              <a:t>(Palau</a:t>
            </a:r>
            <a:r>
              <a:rPr lang="es-ES" dirty="0" smtClean="0"/>
              <a:t>)</a:t>
            </a:r>
            <a:endParaRPr lang="en-US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/>
              <a:t>La palabra que rechazaron juzgará a los hombres</a:t>
            </a:r>
            <a:r>
              <a:rPr lang="en-US" sz="4000" dirty="0"/>
              <a:t> </a:t>
            </a:r>
            <a:r>
              <a:rPr lang="es-PR" sz="4000" dirty="0"/>
              <a:t>(Juan 12:47-50)</a:t>
            </a:r>
            <a:endParaRPr lang="es-PR" sz="4000" dirty="0" smtClean="0"/>
          </a:p>
        </p:txBody>
      </p:sp>
    </p:spTree>
    <p:extLst>
      <p:ext uri="{BB962C8B-B14F-4D97-AF65-F5344CB8AC3E}">
        <p14:creationId xmlns:p14="http://schemas.microsoft.com/office/powerpoint/2010/main" val="15855926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dirty="0" smtClean="0"/>
              <a:t>Sus </a:t>
            </a:r>
            <a:r>
              <a:rPr lang="es-ES" dirty="0"/>
              <a:t>palabras tienen autoridad (</a:t>
            </a:r>
            <a:r>
              <a:rPr lang="es-ES" dirty="0">
                <a:solidFill>
                  <a:schemeClr val="tx2"/>
                </a:solidFill>
              </a:rPr>
              <a:t>49</a:t>
            </a:r>
            <a:r>
              <a:rPr lang="es-ES" dirty="0"/>
              <a:t>).</a:t>
            </a:r>
          </a:p>
          <a:p>
            <a:pPr lvl="1"/>
            <a:r>
              <a:rPr lang="es-ES" dirty="0"/>
              <a:t>Nuestras acciones son las que merecen </a:t>
            </a:r>
            <a:r>
              <a:rPr lang="es-ES" dirty="0" smtClean="0"/>
              <a:t>condenación.</a:t>
            </a:r>
          </a:p>
          <a:p>
            <a:pPr lvl="1"/>
            <a:r>
              <a:rPr lang="es-ES" dirty="0"/>
              <a:t>L</a:t>
            </a:r>
            <a:r>
              <a:rPr lang="es-ES" dirty="0" smtClean="0"/>
              <a:t>as </a:t>
            </a:r>
            <a:r>
              <a:rPr lang="es-ES" dirty="0"/>
              <a:t>palabras de Cristo son la sentencia de dicha condenación pues son palabras con autoridad divina</a:t>
            </a:r>
            <a:r>
              <a:rPr lang="es-ES" dirty="0" smtClean="0"/>
              <a:t>. </a:t>
            </a:r>
            <a:r>
              <a:rPr lang="en-US" dirty="0" smtClean="0"/>
              <a:t>(Palau</a:t>
            </a:r>
            <a:r>
              <a:rPr lang="es-ES" dirty="0" smtClean="0"/>
              <a:t>)</a:t>
            </a:r>
            <a:endParaRPr lang="en-US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/>
              <a:t>La palabra que rechazaron juzgará a los hombres</a:t>
            </a:r>
            <a:r>
              <a:rPr lang="en-US" sz="4000" dirty="0"/>
              <a:t> </a:t>
            </a:r>
            <a:r>
              <a:rPr lang="es-PR" sz="4000" dirty="0"/>
              <a:t>(Juan 12:47-50)</a:t>
            </a:r>
            <a:endParaRPr lang="es-PR" sz="4000" dirty="0" smtClean="0"/>
          </a:p>
        </p:txBody>
      </p:sp>
    </p:spTree>
    <p:extLst>
      <p:ext uri="{BB962C8B-B14F-4D97-AF65-F5344CB8AC3E}">
        <p14:creationId xmlns:p14="http://schemas.microsoft.com/office/powerpoint/2010/main" val="16066939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dirty="0" smtClean="0"/>
              <a:t>Su </a:t>
            </a:r>
            <a:r>
              <a:rPr lang="es-ES" dirty="0"/>
              <a:t>mandamiento es vida eterna (</a:t>
            </a:r>
            <a:r>
              <a:rPr lang="es-ES" dirty="0">
                <a:solidFill>
                  <a:schemeClr val="tx2"/>
                </a:solidFill>
              </a:rPr>
              <a:t>50</a:t>
            </a:r>
            <a:r>
              <a:rPr lang="es-ES" dirty="0" smtClean="0"/>
              <a:t>).</a:t>
            </a:r>
          </a:p>
          <a:p>
            <a:pPr lvl="1"/>
            <a:r>
              <a:rPr lang="es-ES" dirty="0" smtClean="0"/>
              <a:t>El </a:t>
            </a:r>
            <a:r>
              <a:rPr lang="es-ES" dirty="0"/>
              <a:t>párrafo había comenzado con una nota positiva (Cristo vino a salvar al mundo), y concluye con la afirmación positiva de que su mandamiento es vida eterna. </a:t>
            </a:r>
            <a:endParaRPr lang="es-ES" dirty="0" smtClean="0"/>
          </a:p>
          <a:p>
            <a:pPr lvl="1"/>
            <a:r>
              <a:rPr lang="es-ES" dirty="0" smtClean="0"/>
              <a:t>Las </a:t>
            </a:r>
            <a:r>
              <a:rPr lang="es-ES" dirty="0"/>
              <a:t>palabras de Cristo producen vida eterna y salvan.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mandamiento de Dios es vida eterna porque la voluntad divina es impartir vida eterna</a:t>
            </a:r>
            <a:r>
              <a:rPr lang="es-ES" dirty="0" smtClean="0"/>
              <a:t>. </a:t>
            </a:r>
            <a:r>
              <a:rPr lang="en-US" dirty="0" smtClean="0"/>
              <a:t>(Palau</a:t>
            </a:r>
            <a:r>
              <a:rPr lang="es-ES" dirty="0" smtClean="0"/>
              <a:t>)</a:t>
            </a:r>
            <a:endParaRPr lang="en-US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/>
              <a:t>La palabra que rechazaron juzgará a los hombres</a:t>
            </a:r>
            <a:r>
              <a:rPr lang="en-US" sz="4000" dirty="0"/>
              <a:t> </a:t>
            </a:r>
            <a:r>
              <a:rPr lang="es-PR" sz="4000" dirty="0"/>
              <a:t>(Juan 12:47-50)</a:t>
            </a:r>
            <a:endParaRPr lang="es-PR" sz="4000" dirty="0" smtClean="0"/>
          </a:p>
        </p:txBody>
      </p:sp>
    </p:spTree>
    <p:extLst>
      <p:ext uri="{BB962C8B-B14F-4D97-AF65-F5344CB8AC3E}">
        <p14:creationId xmlns:p14="http://schemas.microsoft.com/office/powerpoint/2010/main" val="31266582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La fe implica obediencia.</a:t>
            </a:r>
          </a:p>
          <a:p>
            <a:pPr lvl="1">
              <a:spcAft>
                <a:spcPts val="600"/>
              </a:spcAft>
            </a:pPr>
            <a:r>
              <a:rPr lang="es-PR" dirty="0" smtClean="0"/>
              <a:t>Tener fe en Jesús y lo que Él es significa sometimiento a Su voluntad. </a:t>
            </a:r>
          </a:p>
          <a:p>
            <a:pPr lvl="1">
              <a:spcAft>
                <a:spcPts val="600"/>
              </a:spcAft>
            </a:pPr>
            <a:r>
              <a:rPr lang="es-PR" dirty="0" smtClean="0"/>
              <a:t>Debemos dejar de engañarnos si pensamos que tener fe es cumplir ciertos actos religiosos.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¿La gloria de Dios o de los hombres?</a:t>
            </a:r>
          </a:p>
          <a:p>
            <a:pPr lvl="1">
              <a:spcAft>
                <a:spcPts val="600"/>
              </a:spcAft>
            </a:pPr>
            <a:r>
              <a:rPr lang="es-PR" dirty="0" smtClean="0"/>
              <a:t>En el camino de la fe a veces deseamos negociar con los valores del mundo para tener una vida más cómoda con el “visto bueno” de la sociedad. </a:t>
            </a:r>
          </a:p>
          <a:p>
            <a:pPr lvl="1">
              <a:spcAft>
                <a:spcPts val="600"/>
              </a:spcAft>
            </a:pPr>
            <a:r>
              <a:rPr lang="es-PR" dirty="0" smtClean="0"/>
              <a:t>Seguir a Jesús exige rechazo a la gloria de los hombres, para seguir la gloria de Jesús.</a:t>
            </a:r>
            <a:endParaRPr lang="es-P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682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3600" dirty="0" err="1" smtClean="0"/>
              <a:t>Palabras</a:t>
            </a:r>
            <a:r>
              <a:rPr lang="en-US" sz="3600" dirty="0" smtClean="0"/>
              <a:t> </a:t>
            </a:r>
            <a:r>
              <a:rPr lang="en-US" sz="3600" dirty="0" err="1" smtClean="0"/>
              <a:t>confiables</a:t>
            </a:r>
            <a:endParaRPr lang="en-US" sz="3600" dirty="0"/>
          </a:p>
          <a:p>
            <a:pPr lvl="1">
              <a:spcAft>
                <a:spcPts val="600"/>
              </a:spcAft>
            </a:pPr>
            <a:r>
              <a:rPr lang="es-PR" dirty="0" smtClean="0"/>
              <a:t>No podemos depositar nuestra confianza en palabras del hombre. </a:t>
            </a:r>
          </a:p>
          <a:p>
            <a:pPr lvl="1">
              <a:spcAft>
                <a:spcPts val="600"/>
              </a:spcAft>
            </a:pPr>
            <a:r>
              <a:rPr lang="es-PR" dirty="0" smtClean="0"/>
              <a:t>Jesús nos ofrece la palabra de su Padre como un punto de referencia, en el cual podemos confiar, con la plena certidumbre de que hay palabra de vida plena y eterna.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44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dirty="0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Bartley</a:t>
            </a:r>
            <a:r>
              <a:rPr lang="es-ES" sz="1400" dirty="0"/>
              <a:t>, James et al. Comentario </a:t>
            </a:r>
            <a:r>
              <a:rPr lang="es-ES" sz="1400" dirty="0" err="1"/>
              <a:t>bı́blico</a:t>
            </a:r>
            <a:r>
              <a:rPr lang="es-ES" sz="1400" dirty="0"/>
              <a:t> mundo hispano: Juan. 1. ed. El Paso, TX: Editorial Mundo Hispano, </a:t>
            </a:r>
            <a:r>
              <a:rPr lang="es-ES" sz="1400" dirty="0" smtClean="0"/>
              <a:t>2004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Carson</a:t>
            </a:r>
            <a:r>
              <a:rPr lang="es-ES" sz="1400" dirty="0"/>
              <a:t>, D.A. et al. Nuevo comentario </a:t>
            </a:r>
            <a:r>
              <a:rPr lang="es-ES" sz="1400" dirty="0" err="1"/>
              <a:t>Bı́blico</a:t>
            </a:r>
            <a:r>
              <a:rPr lang="es-ES" sz="1400" dirty="0"/>
              <a:t>: Siglo veintiuno. </a:t>
            </a:r>
            <a:r>
              <a:rPr lang="es-ES" sz="1400" dirty="0" err="1"/>
              <a:t>electronic</a:t>
            </a:r>
            <a:r>
              <a:rPr lang="es-ES" sz="1400" dirty="0"/>
              <a:t> ed. Miami: Sociedades </a:t>
            </a:r>
            <a:r>
              <a:rPr lang="es-ES" sz="1400" dirty="0" err="1"/>
              <a:t>Bı́blicas</a:t>
            </a:r>
            <a:r>
              <a:rPr lang="es-ES" sz="1400" dirty="0"/>
              <a:t> Unidas, 2000</a:t>
            </a:r>
            <a:r>
              <a:rPr lang="es-ES" sz="1400" dirty="0" smtClean="0"/>
              <a:t>.</a:t>
            </a:r>
            <a:endParaRPr lang="es-ES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Hendriksen</a:t>
            </a:r>
            <a:r>
              <a:rPr lang="es-ES" sz="1400" dirty="0"/>
              <a:t>, William. Comentario al Nuevo Testamento: El Evangelio </a:t>
            </a:r>
            <a:r>
              <a:rPr lang="es-ES" sz="1400" dirty="0" err="1"/>
              <a:t>según</a:t>
            </a:r>
            <a:r>
              <a:rPr lang="es-ES" sz="1400" dirty="0"/>
              <a:t> San Juan. Grand Rapids, MI: Libros </a:t>
            </a:r>
            <a:r>
              <a:rPr lang="es-ES" sz="1400" dirty="0" err="1"/>
              <a:t>Desafío</a:t>
            </a:r>
            <a:r>
              <a:rPr lang="es-ES" sz="1400" dirty="0"/>
              <a:t>, 1981.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Palau</a:t>
            </a:r>
            <a:r>
              <a:rPr lang="es-ES" sz="1400" dirty="0"/>
              <a:t>, Luis.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del continente nuevo: San Juan I.</a:t>
            </a:r>
            <a:r>
              <a:rPr lang="es-ES" sz="1400" dirty="0"/>
              <a:t> Miami, FL: Editorial </a:t>
            </a:r>
            <a:r>
              <a:rPr lang="es-ES" sz="1400" dirty="0" err="1"/>
              <a:t>Unilit</a:t>
            </a:r>
            <a:r>
              <a:rPr lang="es-ES" sz="1400" dirty="0"/>
              <a:t>, </a:t>
            </a:r>
            <a:r>
              <a:rPr lang="es-ES" sz="1400" dirty="0" smtClean="0"/>
              <a:t>1991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Platt</a:t>
            </a:r>
            <a:r>
              <a:rPr lang="es-ES" sz="1400" dirty="0"/>
              <a:t>, Alberto T. Estudios </a:t>
            </a:r>
            <a:r>
              <a:rPr lang="es-ES" sz="1400" dirty="0" err="1"/>
              <a:t>Bı́blicos</a:t>
            </a:r>
            <a:r>
              <a:rPr lang="es-ES" sz="1400" dirty="0"/>
              <a:t> ELA: Para que </a:t>
            </a:r>
            <a:r>
              <a:rPr lang="es-ES" sz="1400" dirty="0" err="1"/>
              <a:t>creáis</a:t>
            </a:r>
            <a:r>
              <a:rPr lang="es-ES" sz="1400" dirty="0"/>
              <a:t> (Juan). Puebla, Pue.,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 C., 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err="1" smtClean="0"/>
              <a:t>Stanton</a:t>
            </a:r>
            <a:r>
              <a:rPr lang="es-PR" sz="1400" dirty="0"/>
              <a:t>, Ted O., et al, eds. </a:t>
            </a:r>
            <a:r>
              <a:rPr lang="es-PR" sz="1400" i="1" dirty="0"/>
              <a:t>El Expositor Bíblico: La Biblia, Libro por Libro</a:t>
            </a:r>
            <a:r>
              <a:rPr lang="es-PR" sz="1400" dirty="0"/>
              <a:t>, Maestros de jóvenes y Adultos, Volumen 7. 3ra Ed. El Paso, Texas: Casa Bautista de Publicaciones, 2001, c1997. </a:t>
            </a:r>
            <a:r>
              <a:rPr lang="es-PR" sz="1400" dirty="0" smtClean="0"/>
              <a:t>203-209.</a:t>
            </a:r>
            <a:endParaRPr lang="es-PR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3622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¿</a:t>
            </a:r>
            <a:r>
              <a:rPr lang="es-PR" sz="3600" dirty="0" smtClean="0"/>
              <a:t>Quién ha creído a nuestro mensaje?</a:t>
            </a:r>
            <a:r>
              <a:rPr lang="en-US" sz="3600" dirty="0" smtClean="0"/>
              <a:t>      </a:t>
            </a:r>
            <a:r>
              <a:rPr lang="es-PR" sz="3600" dirty="0" smtClean="0"/>
              <a:t>  (</a:t>
            </a:r>
            <a:r>
              <a:rPr lang="es-PR" sz="3600" dirty="0" smtClean="0">
                <a:solidFill>
                  <a:schemeClr val="tx2"/>
                </a:solidFill>
              </a:rPr>
              <a:t>Juan 12:37-41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Amaron la gloria de los hombres                </a:t>
            </a:r>
            <a:r>
              <a:rPr lang="es-PR" sz="3600" dirty="0"/>
              <a:t>(</a:t>
            </a:r>
            <a:r>
              <a:rPr lang="es-PR" sz="3600" dirty="0">
                <a:solidFill>
                  <a:schemeClr val="tx2"/>
                </a:solidFill>
              </a:rPr>
              <a:t>Juan </a:t>
            </a:r>
            <a:r>
              <a:rPr lang="es-PR" sz="3600" dirty="0" smtClean="0">
                <a:solidFill>
                  <a:schemeClr val="tx2"/>
                </a:solidFill>
              </a:rPr>
              <a:t>12:42-46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La palabra que rechazaron juzgará a los hombres</a:t>
            </a:r>
            <a:r>
              <a:rPr lang="en-US" sz="3600" dirty="0" smtClean="0"/>
              <a:t> </a:t>
            </a:r>
            <a:r>
              <a:rPr lang="es-PR" sz="3600" dirty="0" smtClean="0"/>
              <a:t>(</a:t>
            </a:r>
            <a:r>
              <a:rPr lang="es-PR" sz="3600" dirty="0" smtClean="0">
                <a:solidFill>
                  <a:schemeClr val="tx2"/>
                </a:solidFill>
              </a:rPr>
              <a:t>Juan 12:47-50</a:t>
            </a:r>
            <a:r>
              <a:rPr lang="es-PR" sz="3600" dirty="0" smtClean="0"/>
              <a:t>)</a:t>
            </a:r>
            <a:endParaRPr lang="es-PR" sz="360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6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40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7)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8: Jesús termina su ministerio público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29:                                         “Jesús anuncia la traición de Judas”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Juan 13:1-35)                                                    29 de abril de 2014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41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¿</a:t>
            </a:r>
            <a:r>
              <a:rPr lang="es-PR" dirty="0"/>
              <a:t>Quién ha creído a nuestro mensaje</a:t>
            </a:r>
            <a:r>
              <a:rPr lang="es-PR" dirty="0" smtClean="0"/>
              <a:t>? </a:t>
            </a:r>
            <a:r>
              <a:rPr lang="es-PR" dirty="0"/>
              <a:t>(Juan 12:37-41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2145792"/>
            <a:ext cx="6096000" cy="440740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“Pero a pesar de que había hecho tantas señales delante de ellos, no creían en él</a:t>
            </a:r>
            <a:r>
              <a:rPr lang="es-ES" dirty="0" smtClean="0"/>
              <a:t>; para </a:t>
            </a:r>
            <a:r>
              <a:rPr lang="es-ES" dirty="0"/>
              <a:t>que se cumpliese la palabra del profeta Isaías, que dijo: Señor, ¿quién ha creído a nuestro anuncio? ¿Y a quién se ha revelado el brazo del Señor</a:t>
            </a:r>
            <a:r>
              <a:rPr lang="es-ES" dirty="0" smtClean="0"/>
              <a:t>?...”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¿</a:t>
            </a:r>
            <a:r>
              <a:rPr lang="es-PR" dirty="0"/>
              <a:t>Quién ha creído a nuestro mensaje</a:t>
            </a:r>
            <a:r>
              <a:rPr lang="es-PR" dirty="0" smtClean="0"/>
              <a:t>? </a:t>
            </a:r>
            <a:r>
              <a:rPr lang="es-PR" dirty="0"/>
              <a:t>(Juan 12:37-41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2310919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Por </a:t>
            </a:r>
            <a:r>
              <a:rPr lang="es-ES" dirty="0"/>
              <a:t>esto no podían creer, porque también dijo Isaías: Cegó los ojos de ellos, y endureció su corazón; Para que no vean con los ojos, y entiendan con el corazón, Y se conviertan, y yo los sane. Isaías dijo esto cuando vio su gloria, y habló acerca de él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¿</a:t>
            </a:r>
            <a:r>
              <a:rPr lang="es-PR" dirty="0"/>
              <a:t>Quién ha creído a nuestro mensaje</a:t>
            </a:r>
            <a:r>
              <a:rPr lang="es-PR" dirty="0" smtClean="0"/>
              <a:t>? </a:t>
            </a:r>
            <a:r>
              <a:rPr lang="es-PR" dirty="0"/>
              <a:t>(Juan 12:37-41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1579194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8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/>
              <a:t>El testimonio de la profecía acerca de </a:t>
            </a:r>
            <a:r>
              <a:rPr lang="es-ES" dirty="0" smtClean="0"/>
              <a:t>Jesús. </a:t>
            </a:r>
          </a:p>
          <a:p>
            <a:pPr lvl="1"/>
            <a:r>
              <a:rPr lang="es-ES" dirty="0" smtClean="0"/>
              <a:t>Uno </a:t>
            </a:r>
            <a:r>
              <a:rPr lang="es-ES" dirty="0"/>
              <a:t>de los temas </a:t>
            </a:r>
            <a:r>
              <a:rPr lang="es-ES" dirty="0" smtClean="0"/>
              <a:t>centrales de </a:t>
            </a:r>
            <a:r>
              <a:rPr lang="es-ES" dirty="0"/>
              <a:t>los cuatro </a:t>
            </a:r>
            <a:r>
              <a:rPr lang="es-ES" dirty="0" smtClean="0"/>
              <a:t>Evangelios </a:t>
            </a:r>
            <a:r>
              <a:rPr lang="es-ES" dirty="0"/>
              <a:t>es la incredulidad persistente de los judíos. </a:t>
            </a:r>
            <a:endParaRPr lang="es-ES" dirty="0" smtClean="0"/>
          </a:p>
          <a:p>
            <a:pPr lvl="1"/>
            <a:r>
              <a:rPr lang="es-ES" dirty="0" smtClean="0"/>
              <a:t>Algunos </a:t>
            </a:r>
            <a:r>
              <a:rPr lang="es-ES" dirty="0"/>
              <a:t>llaman a este hecho el escándalo del NT, es decir, el mismo pueblo escogido de Dios se negó a creer en la suprema revelación de su Dios en la encarnación de su Hijo Jesucristo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¿</a:t>
            </a:r>
            <a:r>
              <a:rPr lang="es-PR" dirty="0"/>
              <a:t>Quién ha creído a nuestro mensaje</a:t>
            </a:r>
            <a:r>
              <a:rPr lang="es-PR" dirty="0" smtClean="0"/>
              <a:t>? </a:t>
            </a:r>
            <a:r>
              <a:rPr lang="es-PR" dirty="0"/>
              <a:t>(Juan 12:37-41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0468248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9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smtClean="0"/>
              <a:t>¿</a:t>
            </a:r>
            <a:r>
              <a:rPr lang="es-ES" dirty="0"/>
              <a:t>Cómo se explica este fenómeno? </a:t>
            </a:r>
            <a:endParaRPr lang="es-ES" dirty="0" smtClean="0"/>
          </a:p>
          <a:p>
            <a:pPr lvl="1"/>
            <a:r>
              <a:rPr lang="es-ES" dirty="0" smtClean="0"/>
              <a:t>Los </a:t>
            </a:r>
            <a:r>
              <a:rPr lang="es-ES" dirty="0"/>
              <a:t>profetas del AT frecuentemente denunciaban a los judíos que no querían creer en los mensajeros que Dios les enviaba. </a:t>
            </a:r>
            <a:endParaRPr lang="es-ES" dirty="0" smtClean="0"/>
          </a:p>
          <a:p>
            <a:pPr lvl="1"/>
            <a:r>
              <a:rPr lang="es-ES" dirty="0" smtClean="0"/>
              <a:t>Juan </a:t>
            </a:r>
            <a:r>
              <a:rPr lang="es-ES" dirty="0"/>
              <a:t>cita dos pasajes del AT para explicar por qué los hombres no creen en Jesús y, más, que su incredulidad fue profetizada siglos antes. </a:t>
            </a:r>
            <a:endParaRPr lang="es-ES" dirty="0" smtClean="0"/>
          </a:p>
          <a:p>
            <a:pPr lvl="1"/>
            <a:r>
              <a:rPr lang="es-ES" dirty="0" smtClean="0"/>
              <a:t>Según </a:t>
            </a:r>
            <a:r>
              <a:rPr lang="es-ES" dirty="0"/>
              <a:t>Juan, los judíos que rechazaban a Jesús, a pesar de </a:t>
            </a:r>
            <a:r>
              <a:rPr lang="es-ES" dirty="0" smtClean="0"/>
              <a:t>[…] sus </a:t>
            </a:r>
            <a:r>
              <a:rPr lang="es-ES" dirty="0"/>
              <a:t>notables señales y enseñanzas, no tienen excusa (ver </a:t>
            </a:r>
            <a:r>
              <a:rPr lang="es-ES" dirty="0" err="1" smtClean="0">
                <a:solidFill>
                  <a:schemeClr val="tx2"/>
                </a:solidFill>
              </a:rPr>
              <a:t>Rom</a:t>
            </a:r>
            <a:r>
              <a:rPr lang="es-ES" dirty="0">
                <a:solidFill>
                  <a:schemeClr val="tx2"/>
                </a:solidFill>
              </a:rPr>
              <a:t>. 1:20</a:t>
            </a:r>
            <a:r>
              <a:rPr lang="es-ES" dirty="0" smtClean="0"/>
              <a:t>).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¿</a:t>
            </a:r>
            <a:r>
              <a:rPr lang="es-PR" dirty="0"/>
              <a:t>Quién ha creído a nuestro mensaje</a:t>
            </a:r>
            <a:r>
              <a:rPr lang="es-PR" dirty="0" smtClean="0"/>
              <a:t>? </a:t>
            </a:r>
            <a:r>
              <a:rPr lang="es-PR" dirty="0"/>
              <a:t>(Juan 12:37-41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930319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81879</TotalTime>
  <Words>3038</Words>
  <Application>Microsoft Office PowerPoint</Application>
  <PresentationFormat>On-screen Show (4:3)</PresentationFormat>
  <Paragraphs>270</Paragraphs>
  <Slides>41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¿Quién ha creído a nuestro mensaje? (Juan 12:37-41)</vt:lpstr>
      <vt:lpstr>¿Quién ha creído a nuestro mensaje? (Juan 12:37-41)</vt:lpstr>
      <vt:lpstr>¿Quién ha creído a nuestro mensaje? (Juan 12:37-41)</vt:lpstr>
      <vt:lpstr>¿Quién ha creído a nuestro mensaje? (Juan 12:37-41)</vt:lpstr>
      <vt:lpstr>¿Quién ha creído a nuestro mensaje? (Juan 12:37-41)</vt:lpstr>
      <vt:lpstr>¿Quién ha creído a nuestro mensaje? (Juan 12:37-41)</vt:lpstr>
      <vt:lpstr>¿Quién ha creído a nuestro mensaje? (Juan 12:37-41)</vt:lpstr>
      <vt:lpstr>¿Quién ha creído a nuestro mensaje? (Juan 12:37-41)</vt:lpstr>
      <vt:lpstr>¿Quién ha creído a nuestro mensaje? (Juan 12:37-41)</vt:lpstr>
      <vt:lpstr>¿Quién ha creído a nuestro mensaje? (Juan 12:37-41)</vt:lpstr>
      <vt:lpstr>¿Quién ha creído a nuestro mensaje? (Juan 12:37-41)</vt:lpstr>
      <vt:lpstr>¿Quién ha creído a nuestro mensaje? (Juan 12:37-41)</vt:lpstr>
      <vt:lpstr>¿Quién ha creído a nuestro mensaje? (Juan 12:37-41)</vt:lpstr>
      <vt:lpstr>Amaron la gloria de los hombres (Juan 12:42-46)</vt:lpstr>
      <vt:lpstr>Amaron la gloria de los hombres (Juan 12:42-46)</vt:lpstr>
      <vt:lpstr>Amaron la gloria de los hombres (Juan 12:42-46)</vt:lpstr>
      <vt:lpstr>Amaron la gloria de los hombres (Juan 12:42-46)</vt:lpstr>
      <vt:lpstr>Amaron la gloria de los hombres (Juan 12:42-46)</vt:lpstr>
      <vt:lpstr>Amaron la gloria de los hombres (Juan 12:42-46)</vt:lpstr>
      <vt:lpstr>Amaron la gloria de los hombres (Juan 12:42-46)</vt:lpstr>
      <vt:lpstr>Amaron la gloria de los hombres (Juan 12:42-46)</vt:lpstr>
      <vt:lpstr>Amaron la gloria de los hombres (Juan 12:42-46)</vt:lpstr>
      <vt:lpstr>Amaron la gloria de los hombres (Juan 12:42-46)</vt:lpstr>
      <vt:lpstr>La palabra que rechazaron juzgará a los hombres (Juan 12:47-50)</vt:lpstr>
      <vt:lpstr>La palabra que rechazaron juzgará a los hombres (Juan 12:47-50)</vt:lpstr>
      <vt:lpstr>La palabra que rechazaron juzgará a los hombres (Juan 12:47-50)</vt:lpstr>
      <vt:lpstr>La palabra que rechazaron juzgará a los hombres (Juan 12:47-50)</vt:lpstr>
      <vt:lpstr>La palabra que rechazaron juzgará a los hombres (Juan 12:47-50)</vt:lpstr>
      <vt:lpstr>La palabra que rechazaron juzgará a los hombres (Juan 12:47-50)</vt:lpstr>
      <vt:lpstr>La palabra que rechazaron juzgará a los hombres (Juan 12:47-50)</vt:lpstr>
      <vt:lpstr>La palabra que rechazaron juzgará a los hombres (Juan 12:47-50)</vt:lpstr>
      <vt:lpstr>Aplicaciones</vt:lpstr>
      <vt:lpstr>Aplicaciones</vt:lpstr>
      <vt:lpstr>Aplicaciones</vt:lpstr>
      <vt:lpstr>Bibliografía</vt:lpstr>
      <vt:lpstr>Próximo Estudio (Libro 7)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</dc:title>
  <dc:creator>JRIVERA</dc:creator>
  <cp:lastModifiedBy>Tito Ortega</cp:lastModifiedBy>
  <cp:revision>3118</cp:revision>
  <cp:lastPrinted>2013-09-24T20:44:31Z</cp:lastPrinted>
  <dcterms:created xsi:type="dcterms:W3CDTF">2007-01-24T21:53:34Z</dcterms:created>
  <dcterms:modified xsi:type="dcterms:W3CDTF">2014-04-24T01:42:00Z</dcterms:modified>
</cp:coreProperties>
</file>