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56"/>
  </p:notesMasterIdLst>
  <p:handoutMasterIdLst>
    <p:handoutMasterId r:id="rId57"/>
  </p:handoutMasterIdLst>
  <p:sldIdLst>
    <p:sldId id="2767" r:id="rId7"/>
    <p:sldId id="565" r:id="rId8"/>
    <p:sldId id="566" r:id="rId9"/>
    <p:sldId id="571" r:id="rId10"/>
    <p:sldId id="2182" r:id="rId11"/>
    <p:sldId id="3041" r:id="rId12"/>
    <p:sldId id="3285" r:id="rId13"/>
    <p:sldId id="3286" r:id="rId14"/>
    <p:sldId id="3287" r:id="rId15"/>
    <p:sldId id="3297" r:id="rId16"/>
    <p:sldId id="3298" r:id="rId17"/>
    <p:sldId id="3288" r:id="rId18"/>
    <p:sldId id="3289" r:id="rId19"/>
    <p:sldId id="3319" r:id="rId20"/>
    <p:sldId id="3290" r:id="rId21"/>
    <p:sldId id="3291" r:id="rId22"/>
    <p:sldId id="3292" r:id="rId23"/>
    <p:sldId id="3318" r:id="rId24"/>
    <p:sldId id="3044" r:id="rId25"/>
    <p:sldId id="3299" r:id="rId26"/>
    <p:sldId id="3293" r:id="rId27"/>
    <p:sldId id="3294" r:id="rId28"/>
    <p:sldId id="3295" r:id="rId29"/>
    <p:sldId id="3300" r:id="rId30"/>
    <p:sldId id="3301" r:id="rId31"/>
    <p:sldId id="3302" r:id="rId32"/>
    <p:sldId id="3303" r:id="rId33"/>
    <p:sldId id="3304" r:id="rId34"/>
    <p:sldId id="3305" r:id="rId35"/>
    <p:sldId id="3311" r:id="rId36"/>
    <p:sldId id="3306" r:id="rId37"/>
    <p:sldId id="3312" r:id="rId38"/>
    <p:sldId id="3313" r:id="rId39"/>
    <p:sldId id="3222" r:id="rId40"/>
    <p:sldId id="3223" r:id="rId41"/>
    <p:sldId id="3307" r:id="rId42"/>
    <p:sldId id="3314" r:id="rId43"/>
    <p:sldId id="3317" r:id="rId44"/>
    <p:sldId id="3308" r:id="rId45"/>
    <p:sldId id="3315" r:id="rId46"/>
    <p:sldId id="3309" r:id="rId47"/>
    <p:sldId id="3316" r:id="rId48"/>
    <p:sldId id="3310" r:id="rId49"/>
    <p:sldId id="3206" r:id="rId50"/>
    <p:sldId id="3284" r:id="rId51"/>
    <p:sldId id="2914" r:id="rId52"/>
    <p:sldId id="1391" r:id="rId53"/>
    <p:sldId id="1843" r:id="rId54"/>
    <p:sldId id="627" r:id="rId5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3235" autoAdjust="0"/>
    <p:restoredTop sz="94533" autoAdjust="0"/>
  </p:normalViewPr>
  <p:slideViewPr>
    <p:cSldViewPr>
      <p:cViewPr varScale="1">
        <p:scale>
          <a:sx n="100" d="100"/>
          <a:sy n="100" d="100"/>
        </p:scale>
        <p:origin x="84" y="924"/>
      </p:cViewPr>
      <p:guideLst>
        <p:guide orient="horz" pos="2160"/>
        <p:guide pos="2880"/>
      </p:guideLst>
    </p:cSldViewPr>
  </p:slideViewPr>
  <p:outlineViewPr>
    <p:cViewPr>
      <p:scale>
        <a:sx n="33" d="100"/>
        <a:sy n="33" d="100"/>
      </p:scale>
      <p:origin x="0" y="-35316"/>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5/24/2014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7375902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1645636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085898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12708071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2334328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12415784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564818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517720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1944464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3140482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360805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9664066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29009598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25209170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5212722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28256354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38938840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4156999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30276721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28713312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8358053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1841193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560125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12482709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41862170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10608140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16129750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500026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33366956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788563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11243943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23195831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14458524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33224179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30608169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47</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48</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49</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71932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2221169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2006941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0312406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5/24/2014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6.wdp"/></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7.wdp"/></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8.wdp"/></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8.wdp"/></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9.wdp"/></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9.wdp"/></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7.wdp"/></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7.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14.wdp"/></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14.wdp"/></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14.wdp"/></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14.wdp"/></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1.wdp"/></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1.wdp"/></Relationships>
</file>

<file path=ppt/slides/_rels/slide47.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15.wdp"/></Relationships>
</file>

<file path=ppt/slides/_rels/slide4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19000"/>
                    </a14:imgEffect>
                    <a14:imgEffect>
                      <a14:brightnessContrast bright="11000" contrast="3000"/>
                    </a14:imgEffect>
                  </a14:imgLayer>
                </a14:imgProps>
              </a:ext>
            </a:extLst>
          </a:blip>
          <a:stretch>
            <a:fillRect/>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370505" y="838200"/>
            <a:ext cx="8402990" cy="4876800"/>
          </a:xfrm>
          <a:solidFill>
            <a:schemeClr val="tx1">
              <a:alpha val="44000"/>
            </a:schemeClr>
          </a:solidFill>
          <a:ln/>
          <a:effectLst>
            <a:softEdge rad="127000"/>
          </a:effectLst>
        </p:spPr>
        <p:txBody>
          <a:bodyPr anchor="ctr"/>
          <a:lstStyle/>
          <a:p>
            <a:pPr marL="0" indent="0" algn="ctr">
              <a:buFontTx/>
              <a:buNone/>
            </a:pPr>
            <a:r>
              <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8: Jesús Termina su Ministerio Público</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30: </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El Camino al Padre</a:t>
            </a: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13.36 – 14.14) </a:t>
            </a: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13 de mayo de 2014</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D5DDA3"/>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D5DDA3"/>
                </a:solidFill>
                <a:effectLst>
                  <a:outerShdw blurRad="38100" dist="38100" dir="2700000" algn="tl">
                    <a:srgbClr val="000000">
                      <a:alpha val="43137"/>
                    </a:srgbClr>
                  </a:outerShdw>
                </a:effectLst>
                <a:latin typeface="Candara" pitchFamily="34" charset="0"/>
              </a:rPr>
              <a:t>Aguadilla</a:t>
            </a:r>
            <a:endParaRPr lang="es-PR" dirty="0">
              <a:solidFill>
                <a:srgbClr val="D5DDA3"/>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D5DDA3"/>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D5DDA3"/>
                </a:solidFill>
                <a:effectLst>
                  <a:outerShdw blurRad="38100" dist="38100" dir="2700000" algn="tl">
                    <a:srgbClr val="000000">
                      <a:alpha val="43137"/>
                    </a:srgbClr>
                  </a:outerShdw>
                </a:effectLst>
                <a:latin typeface="Candara" pitchFamily="34" charset="0"/>
              </a:rPr>
              <a:t>®</a:t>
            </a:r>
            <a:endParaRPr lang="en-US" dirty="0">
              <a:solidFill>
                <a:srgbClr val="D5DDA3"/>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50979"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fue a preparar un lugar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61561" y="1963615"/>
            <a:ext cx="4181839" cy="4719638"/>
          </a:xfrm>
        </p:spPr>
        <p:txBody>
          <a:bodyPr>
            <a:normAutofit fontScale="77500" lnSpcReduction="20000"/>
          </a:bodyPr>
          <a:lstStyle/>
          <a:p>
            <a:r>
              <a:rPr lang="es-PR" dirty="0" smtClean="0">
                <a:latin typeface="Candara" panose="020E0502030303020204" pitchFamily="34" charset="0"/>
              </a:rPr>
              <a:t>Pero </a:t>
            </a:r>
            <a:r>
              <a:rPr lang="es-PR" dirty="0">
                <a:latin typeface="Candara" panose="020E0502030303020204" pitchFamily="34" charset="0"/>
              </a:rPr>
              <a:t>esto se debe a que algunos comentaristas ingleses han sido llevados a confusión por la ambigüedad de su lengua entre singular y plural en segunda persona, y no son conscientes de la forma plural en griego, bien reflejada en la lengua castellana, y que muestra que estas palabras fueron dirigidas a todos los discípulos. </a:t>
            </a:r>
            <a:endParaRPr lang="es-PR" dirty="0" smtClean="0">
              <a:latin typeface="Candara" panose="020E0502030303020204" pitchFamily="34" charset="0"/>
            </a:endParaRPr>
          </a:p>
        </p:txBody>
      </p:sp>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l="5532" t="31334" r="79000" b="46666"/>
          <a:stretch/>
        </p:blipFill>
        <p:spPr>
          <a:xfrm>
            <a:off x="4353298" y="1905000"/>
            <a:ext cx="4714502" cy="2514600"/>
          </a:xfrm>
          <a:prstGeom prst="rect">
            <a:avLst/>
          </a:prstGeom>
        </p:spPr>
      </p:pic>
      <p:cxnSp>
        <p:nvCxnSpPr>
          <p:cNvPr id="9" name="Straight Arrow Connector 8"/>
          <p:cNvCxnSpPr/>
          <p:nvPr/>
        </p:nvCxnSpPr>
        <p:spPr>
          <a:xfrm flipV="1">
            <a:off x="5257800" y="3417332"/>
            <a:ext cx="1247402" cy="19166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803129" y="5334000"/>
            <a:ext cx="1078372" cy="369332"/>
          </a:xfrm>
          <a:prstGeom prst="rect">
            <a:avLst/>
          </a:prstGeom>
          <a:noFill/>
        </p:spPr>
        <p:txBody>
          <a:bodyPr wrap="none" rtlCol="0">
            <a:spAutoFit/>
          </a:bodyPr>
          <a:lstStyle/>
          <a:p>
            <a:r>
              <a:rPr lang="en-US" dirty="0" smtClean="0"/>
              <a:t>En plural</a:t>
            </a:r>
            <a:endParaRPr lang="en-US" dirty="0"/>
          </a:p>
        </p:txBody>
      </p:sp>
    </p:spTree>
    <p:extLst>
      <p:ext uri="{BB962C8B-B14F-4D97-AF65-F5344CB8AC3E}">
        <p14:creationId xmlns:p14="http://schemas.microsoft.com/office/powerpoint/2010/main" val="4218469540"/>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fue a preparar un lugar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20000"/>
          </a:bodyPr>
          <a:lstStyle/>
          <a:p>
            <a:r>
              <a:rPr lang="es-PR" dirty="0" smtClean="0">
                <a:latin typeface="Candara" panose="020E0502030303020204" pitchFamily="34" charset="0"/>
              </a:rPr>
              <a:t>Por </a:t>
            </a:r>
            <a:r>
              <a:rPr lang="es-PR" dirty="0">
                <a:latin typeface="Candara" panose="020E0502030303020204" pitchFamily="34" charset="0"/>
              </a:rPr>
              <a:t>esto, deberíamos hacer una pausa después del capítulo </a:t>
            </a:r>
            <a:r>
              <a:rPr lang="es-PR" dirty="0">
                <a:solidFill>
                  <a:srgbClr val="FF0000"/>
                </a:solidFill>
                <a:latin typeface="Candara" panose="020E0502030303020204" pitchFamily="34" charset="0"/>
              </a:rPr>
              <a:t>13</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pensamiento parece ser: </a:t>
            </a:r>
            <a:r>
              <a:rPr lang="es-PR" i="1" dirty="0">
                <a:latin typeface="Candara" panose="020E0502030303020204" pitchFamily="34" charset="0"/>
              </a:rPr>
              <a:t>«Me voy a ir, y vosotros no podréis verme. </a:t>
            </a:r>
            <a:r>
              <a:rPr lang="es-PR" i="1" dirty="0" smtClean="0">
                <a:latin typeface="Candara" panose="020E0502030303020204" pitchFamily="34" charset="0"/>
              </a:rPr>
              <a:t>Pero </a:t>
            </a:r>
            <a:r>
              <a:rPr lang="es-PR" i="1" dirty="0">
                <a:latin typeface="Candara" panose="020E0502030303020204" pitchFamily="34" charset="0"/>
              </a:rPr>
              <a:t>no se turbe vuestro corazón; creéis en Dios, aunque no le veis. Ahora, creed también en mí, de la misma manera». </a:t>
            </a:r>
            <a:endParaRPr lang="es-PR" i="1" dirty="0" smtClean="0">
              <a:latin typeface="Candara" panose="020E0502030303020204" pitchFamily="34" charset="0"/>
            </a:endParaRPr>
          </a:p>
          <a:p>
            <a:r>
              <a:rPr lang="es-PR" dirty="0" smtClean="0">
                <a:latin typeface="Candara" panose="020E0502030303020204" pitchFamily="34" charset="0"/>
              </a:rPr>
              <a:t>Aquí </a:t>
            </a:r>
            <a:r>
              <a:rPr lang="es-PR" dirty="0">
                <a:latin typeface="Candara" panose="020E0502030303020204" pitchFamily="34" charset="0"/>
              </a:rPr>
              <a:t>tenemos otra importante declaración de igualdad con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4967878" y="1842041"/>
            <a:ext cx="4176122" cy="5029636"/>
          </a:xfrm>
          <a:prstGeom prst="rect">
            <a:avLst/>
          </a:prstGeom>
        </p:spPr>
      </p:pic>
    </p:spTree>
    <p:extLst>
      <p:ext uri="{BB962C8B-B14F-4D97-AF65-F5344CB8AC3E}">
        <p14:creationId xmlns:p14="http://schemas.microsoft.com/office/powerpoint/2010/main" val="1067861389"/>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fue a preparar un lugar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77500" lnSpcReduction="20000"/>
          </a:bodyPr>
          <a:lstStyle/>
          <a:p>
            <a:r>
              <a:rPr lang="es-PR" dirty="0">
                <a:solidFill>
                  <a:srgbClr val="FF0000"/>
                </a:solidFill>
                <a:latin typeface="Candara" panose="020E0502030303020204" pitchFamily="34" charset="0"/>
              </a:rPr>
              <a:t>14:2 </a:t>
            </a:r>
            <a:r>
              <a:rPr lang="es-PR" dirty="0">
                <a:latin typeface="Candara" panose="020E0502030303020204" pitchFamily="34" charset="0"/>
              </a:rPr>
              <a:t>La casa del Padre hace referencia al cielo, donde hay muchas moradas. Hay lugar allí para todos los redimidos.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no, el Señor se lo hubiera dicho.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habría suscitado falsas esperanzas en ellos. Voy, pues, a preparar lugar para vosotros puede tener dos significados.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Señor Jesús fue al Calvario para preparar lugar para los Suyos.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19000"/>
                    </a14:imgEffect>
                    <a14:imgEffect>
                      <a14:brightnessContrast bright="7000" contrast="3000"/>
                    </a14:imgEffect>
                  </a14:imgLayer>
                </a14:imgProps>
              </a:ext>
            </a:extLst>
          </a:blip>
          <a:srcRect l="24999" t="2221" r="30001" b="24444"/>
          <a:stretch/>
        </p:blipFill>
        <p:spPr>
          <a:xfrm>
            <a:off x="5029200" y="1828800"/>
            <a:ext cx="4114800" cy="5029200"/>
          </a:xfrm>
          <a:prstGeom prst="rect">
            <a:avLst/>
          </a:prstGeom>
        </p:spPr>
      </p:pic>
    </p:spTree>
    <p:extLst>
      <p:ext uri="{BB962C8B-B14F-4D97-AF65-F5344CB8AC3E}">
        <p14:creationId xmlns:p14="http://schemas.microsoft.com/office/powerpoint/2010/main" val="743649735"/>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fue a preparar un lugar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10000"/>
          </a:bodyPr>
          <a:lstStyle/>
          <a:p>
            <a:r>
              <a:rPr lang="es-PR" dirty="0" smtClean="0">
                <a:latin typeface="Candara" panose="020E0502030303020204" pitchFamily="34" charset="0"/>
              </a:rPr>
              <a:t>Es </a:t>
            </a:r>
            <a:r>
              <a:rPr lang="es-PR" dirty="0">
                <a:latin typeface="Candara" panose="020E0502030303020204" pitchFamily="34" charset="0"/>
              </a:rPr>
              <a:t>por medio de Su muerte expiatoria que se asegura a los creyentes un lugar allí.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también el Señor fue al cielo para preparar un lugar.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sabemos mucho acerca de aquel lugar, pero sí sabemos que se está disponiendo acomodo para cada hijo de Dios —«un lugar dispuesto para un pueblo dispuesto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19000"/>
                    </a14:imgEffect>
                    <a14:imgEffect>
                      <a14:brightnessContrast bright="7000" contrast="3000"/>
                    </a14:imgEffect>
                  </a14:imgLayer>
                </a14:imgProps>
              </a:ext>
            </a:extLst>
          </a:blip>
          <a:srcRect l="24999" t="2221" r="30001" b="24444"/>
          <a:stretch/>
        </p:blipFill>
        <p:spPr>
          <a:xfrm>
            <a:off x="5029200" y="1828800"/>
            <a:ext cx="4114800" cy="5029200"/>
          </a:xfrm>
          <a:prstGeom prst="rect">
            <a:avLst/>
          </a:prstGeom>
        </p:spPr>
      </p:pic>
    </p:spTree>
    <p:extLst>
      <p:ext uri="{BB962C8B-B14F-4D97-AF65-F5344CB8AC3E}">
        <p14:creationId xmlns:p14="http://schemas.microsoft.com/office/powerpoint/2010/main" val="1354642377"/>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fue a preparar un lugar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534399" cy="4719638"/>
          </a:xfrm>
        </p:spPr>
        <p:txBody>
          <a:bodyPr>
            <a:normAutofit fontScale="85000" lnSpcReduction="20000"/>
          </a:bodyPr>
          <a:lstStyle/>
          <a:p>
            <a:r>
              <a:rPr lang="es-ES" dirty="0"/>
              <a:t>“</a:t>
            </a:r>
            <a:r>
              <a:rPr lang="es-ES" i="1" dirty="0"/>
              <a:t>Vi un cielo nuevo y una tierra nueva; porque el primer cielo y la primera tierra pasaron, y el mar ya no existía más</a:t>
            </a:r>
            <a:r>
              <a:rPr lang="es-ES" i="1" dirty="0" smtClean="0"/>
              <a:t>. Y </a:t>
            </a:r>
            <a:r>
              <a:rPr lang="es-ES" i="1" dirty="0"/>
              <a:t>yo Juan vi la santa ciudad, la nueva Jerusalén, descender del cielo, de Dios, dispuesta como una esposa ataviada para su </a:t>
            </a:r>
            <a:r>
              <a:rPr lang="es-ES" i="1" dirty="0" smtClean="0"/>
              <a:t>marido. Y  </a:t>
            </a:r>
            <a:r>
              <a:rPr lang="es-ES" i="1" dirty="0"/>
              <a:t>oí una gran voz del cielo que decía: He aquí el tabernáculo de Dios con los hombres, y él morará con ellos; y ellos serán su pueblo, y Dios mismo estará con ellos como su Dios</a:t>
            </a:r>
            <a:r>
              <a:rPr lang="es-ES" i="1" dirty="0" smtClean="0"/>
              <a:t>. Enjugará </a:t>
            </a:r>
            <a:r>
              <a:rPr lang="es-ES" i="1" dirty="0"/>
              <a:t>Dios toda lágrima de los ojos de ellos; y ya no habrá muerte, ni habrá más llanto, ni clamor, ni dolor; porque las primeras cosas pasaron.</a:t>
            </a:r>
            <a:r>
              <a:rPr lang="es-ES" dirty="0"/>
              <a:t>” </a:t>
            </a:r>
            <a:r>
              <a:rPr lang="es-ES" dirty="0">
                <a:solidFill>
                  <a:srgbClr val="FF0000"/>
                </a:solidFill>
              </a:rPr>
              <a:t>(Apocalipsis 21.1–4, RVR60) </a:t>
            </a:r>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sharpenSoften amount="19000"/>
                    </a14:imgEffect>
                    <a14:imgEffect>
                      <a14:brightnessContrast bright="7000" contrast="3000"/>
                    </a14:imgEffect>
                  </a14:imgLayer>
                </a14:imgProps>
              </a:ext>
            </a:extLst>
          </a:blip>
          <a:srcRect t="-35" b="73368"/>
          <a:stretch/>
        </p:blipFill>
        <p:spPr>
          <a:xfrm>
            <a:off x="0" y="0"/>
            <a:ext cx="9144000" cy="1828800"/>
          </a:xfrm>
          <a:prstGeom prst="rect">
            <a:avLst/>
          </a:prstGeom>
        </p:spPr>
      </p:pic>
    </p:spTree>
    <p:extLst>
      <p:ext uri="{BB962C8B-B14F-4D97-AF65-F5344CB8AC3E}">
        <p14:creationId xmlns:p14="http://schemas.microsoft.com/office/powerpoint/2010/main" val="2700422951"/>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fue a preparar un lugar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20000"/>
          </a:bodyPr>
          <a:lstStyle/>
          <a:p>
            <a:r>
              <a:rPr lang="es-PR" dirty="0">
                <a:solidFill>
                  <a:srgbClr val="FF0000"/>
                </a:solidFill>
                <a:latin typeface="Candara" panose="020E0502030303020204" pitchFamily="34" charset="0"/>
              </a:rPr>
              <a:t>14:3</a:t>
            </a:r>
            <a:r>
              <a:rPr lang="es-PR" dirty="0">
                <a:latin typeface="Candara" panose="020E0502030303020204" pitchFamily="34" charset="0"/>
              </a:rPr>
              <a:t> El versículo </a:t>
            </a:r>
            <a:r>
              <a:rPr lang="es-PR" dirty="0">
                <a:solidFill>
                  <a:srgbClr val="FF0000"/>
                </a:solidFill>
                <a:latin typeface="Candara" panose="020E0502030303020204" pitchFamily="34" charset="0"/>
              </a:rPr>
              <a:t>3</a:t>
            </a:r>
            <a:r>
              <a:rPr lang="es-PR" dirty="0">
                <a:latin typeface="Candara" panose="020E0502030303020204" pitchFamily="34" charset="0"/>
              </a:rPr>
              <a:t> hace referencia al tiempo en que el Señor vendrá otra vez en el aire, cuando serán resucitados todos los que han muerto en la fe, cuando los vivos serán transformados, y cuando la multitud redimida por sangre será llevada al hogar celestial (</a:t>
            </a:r>
            <a:r>
              <a:rPr lang="es-PR" dirty="0">
                <a:solidFill>
                  <a:srgbClr val="FF0000"/>
                </a:solidFill>
                <a:latin typeface="Candara" panose="020E0502030303020204" pitchFamily="34" charset="0"/>
              </a:rPr>
              <a:t>1 </a:t>
            </a:r>
            <a:r>
              <a:rPr lang="es-PR" dirty="0" err="1" smtClean="0">
                <a:solidFill>
                  <a:srgbClr val="FF0000"/>
                </a:solidFill>
                <a:latin typeface="Candara" panose="020E0502030303020204" pitchFamily="34" charset="0"/>
              </a:rPr>
              <a:t>Tes</a:t>
            </a:r>
            <a:r>
              <a:rPr lang="es-PR" dirty="0">
                <a:solidFill>
                  <a:srgbClr val="FF0000"/>
                </a:solidFill>
                <a:latin typeface="Candara" panose="020E0502030303020204" pitchFamily="34" charset="0"/>
              </a:rPr>
              <a:t>. 4:13–18; 1 </a:t>
            </a:r>
            <a:r>
              <a:rPr lang="es-PR" dirty="0" err="1" smtClean="0">
                <a:solidFill>
                  <a:srgbClr val="FF0000"/>
                </a:solidFill>
                <a:latin typeface="Candara" panose="020E0502030303020204" pitchFamily="34" charset="0"/>
              </a:rPr>
              <a:t>Cor</a:t>
            </a:r>
            <a:r>
              <a:rPr lang="es-PR" dirty="0" smtClean="0">
                <a:solidFill>
                  <a:srgbClr val="FF0000"/>
                </a:solidFill>
                <a:latin typeface="Candara" panose="020E0502030303020204" pitchFamily="34" charset="0"/>
              </a:rPr>
              <a:t>. </a:t>
            </a:r>
            <a:r>
              <a:rPr lang="es-PR" dirty="0">
                <a:solidFill>
                  <a:srgbClr val="FF0000"/>
                </a:solidFill>
                <a:latin typeface="Candara" panose="020E0502030303020204" pitchFamily="34" charset="0"/>
              </a:rPr>
              <a:t>15:51–58</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16000"/>
                    </a14:imgEffect>
                    <a14:imgEffect>
                      <a14:brightnessContrast bright="9000" contrast="4000"/>
                    </a14:imgEffect>
                  </a14:imgLayer>
                </a14:imgProps>
              </a:ext>
            </a:extLst>
          </a:blip>
          <a:srcRect b="10214"/>
          <a:stretch/>
        </p:blipFill>
        <p:spPr>
          <a:xfrm>
            <a:off x="5410200" y="1806575"/>
            <a:ext cx="3733800" cy="5051425"/>
          </a:xfrm>
          <a:prstGeom prst="rect">
            <a:avLst/>
          </a:prstGeom>
        </p:spPr>
      </p:pic>
    </p:spTree>
    <p:extLst>
      <p:ext uri="{BB962C8B-B14F-4D97-AF65-F5344CB8AC3E}">
        <p14:creationId xmlns:p14="http://schemas.microsoft.com/office/powerpoint/2010/main" val="1243897799"/>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fue a preparar un lugar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a:t>
            </a:r>
            <a:r>
              <a:rPr lang="es-PR" dirty="0" smtClean="0">
                <a:solidFill>
                  <a:srgbClr val="FF0000"/>
                </a:solidFill>
                <a:latin typeface="Candara" pitchFamily="34" charset="0"/>
                <a:cs typeface="Calibri" pitchFamily="34" charset="0"/>
              </a:rPr>
              <a:t>14.1-5</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smtClean="0">
                <a:latin typeface="Candara" panose="020E0502030303020204" pitchFamily="34" charset="0"/>
              </a:rPr>
              <a:t>Es </a:t>
            </a:r>
            <a:r>
              <a:rPr lang="es-PR" dirty="0">
                <a:latin typeface="Candara" panose="020E0502030303020204" pitchFamily="34" charset="0"/>
              </a:rPr>
              <a:t>una venida personal, literal, de Cristo. </a:t>
            </a:r>
            <a:endParaRPr lang="es-PR" dirty="0" smtClean="0">
              <a:latin typeface="Candara" panose="020E0502030303020204" pitchFamily="34" charset="0"/>
            </a:endParaRPr>
          </a:p>
          <a:p>
            <a:r>
              <a:rPr lang="es-PR" dirty="0" smtClean="0">
                <a:latin typeface="Candara" panose="020E0502030303020204" pitchFamily="34" charset="0"/>
              </a:rPr>
              <a:t>Tan </a:t>
            </a:r>
            <a:r>
              <a:rPr lang="es-PR" dirty="0">
                <a:latin typeface="Candara" panose="020E0502030303020204" pitchFamily="34" charset="0"/>
              </a:rPr>
              <a:t>cierto como que se fue, volverá otra vez. </a:t>
            </a:r>
            <a:endParaRPr lang="es-PR" dirty="0" smtClean="0">
              <a:latin typeface="Candara" panose="020E0502030303020204" pitchFamily="34" charset="0"/>
            </a:endParaRPr>
          </a:p>
          <a:p>
            <a:r>
              <a:rPr lang="es-PR" dirty="0" smtClean="0">
                <a:latin typeface="Candara" panose="020E0502030303020204" pitchFamily="34" charset="0"/>
              </a:rPr>
              <a:t>Su </a:t>
            </a:r>
            <a:r>
              <a:rPr lang="es-PR" dirty="0">
                <a:latin typeface="Candara" panose="020E0502030303020204" pitchFamily="34" charset="0"/>
              </a:rPr>
              <a:t>deseo es tener a los Suyos con Él para toda la eternidad</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 contrast="3000"/>
                    </a14:imgEffect>
                  </a14:imgLayer>
                </a14:imgProps>
              </a:ext>
            </a:extLst>
          </a:blip>
          <a:srcRect l="14773" r="22727"/>
          <a:stretch/>
        </p:blipFill>
        <p:spPr>
          <a:xfrm>
            <a:off x="4972050" y="1828800"/>
            <a:ext cx="4191000" cy="5029200"/>
          </a:xfrm>
          <a:prstGeom prst="rect">
            <a:avLst/>
          </a:prstGeom>
        </p:spPr>
      </p:pic>
    </p:spTree>
    <p:extLst>
      <p:ext uri="{BB962C8B-B14F-4D97-AF65-F5344CB8AC3E}">
        <p14:creationId xmlns:p14="http://schemas.microsoft.com/office/powerpoint/2010/main" val="4155885392"/>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fue a preparar un lugar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10000"/>
          </a:bodyPr>
          <a:lstStyle/>
          <a:p>
            <a:r>
              <a:rPr lang="es-PR" dirty="0">
                <a:solidFill>
                  <a:srgbClr val="FF0000"/>
                </a:solidFill>
                <a:latin typeface="Candara" panose="020E0502030303020204" pitchFamily="34" charset="0"/>
              </a:rPr>
              <a:t>14:4, 5 </a:t>
            </a:r>
            <a:r>
              <a:rPr lang="es-PR" dirty="0">
                <a:latin typeface="Candara" panose="020E0502030303020204" pitchFamily="34" charset="0"/>
              </a:rPr>
              <a:t>Él se iba al cielo, y ellos conocían el camino al cielo, porque se lo había dicho muchas veces.</a:t>
            </a:r>
          </a:p>
          <a:p>
            <a:r>
              <a:rPr lang="es-PR" dirty="0">
                <a:latin typeface="Candara" panose="020E0502030303020204" pitchFamily="34" charset="0"/>
              </a:rPr>
              <a:t>Evidentemente, Tomás no había comprendido el sentido de las palabras del Señor. </a:t>
            </a:r>
            <a:endParaRPr lang="es-PR" dirty="0" smtClean="0">
              <a:latin typeface="Candara" panose="020E0502030303020204" pitchFamily="34" charset="0"/>
            </a:endParaRPr>
          </a:p>
          <a:p>
            <a:r>
              <a:rPr lang="es-PR" dirty="0" smtClean="0">
                <a:latin typeface="Candara" panose="020E0502030303020204" pitchFamily="34" charset="0"/>
              </a:rPr>
              <a:t>Lo </a:t>
            </a:r>
            <a:r>
              <a:rPr lang="es-PR" dirty="0">
                <a:latin typeface="Candara" panose="020E0502030303020204" pitchFamily="34" charset="0"/>
              </a:rPr>
              <a:t>mismo que Pedro, puede que estuviese pensando acerca de un viaje a algún lugar de la tierra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38000"/>
                    </a14:imgEffect>
                    <a14:imgEffect>
                      <a14:brightnessContrast bright="8000" contrast="16000"/>
                    </a14:imgEffect>
                  </a14:imgLayer>
                </a14:imgProps>
              </a:ext>
            </a:extLst>
          </a:blip>
          <a:srcRect l="34029" r="8548" b="2845"/>
          <a:stretch/>
        </p:blipFill>
        <p:spPr>
          <a:xfrm>
            <a:off x="5029200" y="1824284"/>
            <a:ext cx="4114800" cy="5033469"/>
          </a:xfrm>
          <a:prstGeom prst="rect">
            <a:avLst/>
          </a:prstGeom>
        </p:spPr>
      </p:pic>
    </p:spTree>
    <p:extLst>
      <p:ext uri="{BB962C8B-B14F-4D97-AF65-F5344CB8AC3E}">
        <p14:creationId xmlns:p14="http://schemas.microsoft.com/office/powerpoint/2010/main" val="2822237359"/>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a:t>
            </a:r>
            <a:r>
              <a:rPr lang="es-PR" dirty="0" smtClean="0">
                <a:latin typeface="Candara" pitchFamily="34" charset="0"/>
                <a:cs typeface="Calibri" pitchFamily="34" charset="0"/>
              </a:rPr>
              <a:t>vida  </a:t>
            </a:r>
            <a:r>
              <a:rPr lang="es-PR" dirty="0" smtClean="0">
                <a:solidFill>
                  <a:srgbClr val="FF0000"/>
                </a:solidFill>
                <a:latin typeface="Candara" pitchFamily="34" charset="0"/>
                <a:cs typeface="Calibri" pitchFamily="34" charset="0"/>
              </a:rPr>
              <a:t>Juan </a:t>
            </a:r>
            <a:r>
              <a:rPr lang="es-PR" dirty="0">
                <a:solidFill>
                  <a:srgbClr val="FF0000"/>
                </a:solidFill>
                <a:latin typeface="Candara" pitchFamily="34" charset="0"/>
                <a:cs typeface="Calibri" pitchFamily="34" charset="0"/>
              </a:rPr>
              <a:t>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18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0000"/>
                    </a14:imgEffect>
                    <a14:imgEffect>
                      <a14:brightnessContrast bright="10000" contrast="2000"/>
                    </a14:imgEffect>
                  </a14:imgLayer>
                </a14:imgProps>
              </a:ext>
            </a:extLst>
          </a:blip>
          <a:srcRect t="7995" b="16450"/>
          <a:stretch/>
        </p:blipFill>
        <p:spPr>
          <a:xfrm>
            <a:off x="0" y="1676401"/>
            <a:ext cx="9144000" cy="5181599"/>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Le dijo Tomás: Señor, no sabemos a dónde vas; ¿cómo, pues, podemos saber el </a:t>
            </a:r>
            <a:r>
              <a:rPr lang="es-PR" i="1" dirty="0" smtClean="0">
                <a:latin typeface="Candara" panose="020E0502030303020204" pitchFamily="34" charset="0"/>
              </a:rPr>
              <a:t>camino? Jesús </a:t>
            </a:r>
            <a:r>
              <a:rPr lang="es-PR" i="1" dirty="0">
                <a:latin typeface="Candara" panose="020E0502030303020204" pitchFamily="34" charset="0"/>
              </a:rPr>
              <a:t>le dijo: Yo soy el camino, y la verdad, y la vida; nadie viene al Padre, sino por </a:t>
            </a:r>
            <a:r>
              <a:rPr lang="es-PR" i="1" dirty="0" smtClean="0">
                <a:latin typeface="Candara" panose="020E0502030303020204" pitchFamily="34" charset="0"/>
              </a:rPr>
              <a:t>mí. Si </a:t>
            </a:r>
            <a:r>
              <a:rPr lang="es-PR" i="1" dirty="0">
                <a:latin typeface="Candara" panose="020E0502030303020204" pitchFamily="34" charset="0"/>
              </a:rPr>
              <a:t>me conocieseis, también a mi Padre conoceríais; y desde ahora le conocéis, y le habéis visto. Felipe le dijo: Señor, muéstranos el Padre, y nos basta. Jesús le dijo: ¿Tanto tiempo hace que estoy con vosotros, y no me has conocido, </a:t>
            </a:r>
            <a:r>
              <a:rPr lang="es-PR" i="1" dirty="0" smtClean="0">
                <a:latin typeface="Candara" panose="020E0502030303020204" pitchFamily="34" charset="0"/>
              </a:rPr>
              <a:t>Felipe?”</a:t>
            </a:r>
            <a:endParaRPr lang="es-PR" dirty="0">
              <a:latin typeface="Candara" panose="020E0502030303020204" pitchFamily="34" charset="0"/>
            </a:endParaRP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Juan</a:t>
            </a:r>
          </a:p>
          <a:p>
            <a:pPr lvl="1"/>
            <a:r>
              <a:rPr lang="es-PR" sz="3600" dirty="0" smtClean="0">
                <a:latin typeface="Candara" pitchFamily="34" charset="0"/>
                <a:cs typeface="Calibri" pitchFamily="34" charset="0"/>
              </a:rPr>
              <a:t>13.36 – 14.14</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…El </a:t>
            </a:r>
            <a:r>
              <a:rPr lang="es-PR" i="1" dirty="0">
                <a:latin typeface="Candara" panose="020E0502030303020204" pitchFamily="34" charset="0"/>
              </a:rPr>
              <a:t>que me ha visto a mí, ha visto al Padre; ¿cómo, pues, dices tú: Muéstranos el Padre? ¿No crees que yo soy en el Padre, y el Padre en mí? Las palabras que yo os hablo, no las hablo por mi propia cuenta, sino que el Padre que mora en mí, él hace las obras. Creedme que yo soy en el Padre, y el Padre en mí; de otra manera, creedme por las mismas obras.</a:t>
            </a:r>
            <a:r>
              <a:rPr lang="es-PR" dirty="0">
                <a:latin typeface="Candara" panose="020E0502030303020204" pitchFamily="34" charset="0"/>
              </a:rPr>
              <a:t>” </a:t>
            </a:r>
            <a:r>
              <a:rPr lang="es-PR" dirty="0">
                <a:solidFill>
                  <a:srgbClr val="FF0000"/>
                </a:solidFill>
                <a:latin typeface="Candara" panose="020E0502030303020204" pitchFamily="34" charset="0"/>
              </a:rPr>
              <a:t>(Juan 14.5–11, RVR60) </a:t>
            </a:r>
          </a:p>
        </p:txBody>
      </p:sp>
    </p:spTree>
    <p:extLst>
      <p:ext uri="{BB962C8B-B14F-4D97-AF65-F5344CB8AC3E}">
        <p14:creationId xmlns:p14="http://schemas.microsoft.com/office/powerpoint/2010/main" val="2679441307"/>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10000"/>
          </a:bodyPr>
          <a:lstStyle/>
          <a:p>
            <a:r>
              <a:rPr lang="es-PR" dirty="0">
                <a:solidFill>
                  <a:srgbClr val="FF0000"/>
                </a:solidFill>
                <a:latin typeface="Candara" panose="020E0502030303020204" pitchFamily="34" charset="0"/>
              </a:rPr>
              <a:t>14:6</a:t>
            </a:r>
            <a:r>
              <a:rPr lang="es-PR" dirty="0">
                <a:latin typeface="Candara" panose="020E0502030303020204" pitchFamily="34" charset="0"/>
              </a:rPr>
              <a:t> Este cautivador versículo pone en claro que el Señor Jesucristo es Él mismo el camino al cielo.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se trata meramente de que indique el camino: </a:t>
            </a:r>
            <a:r>
              <a:rPr lang="es-PR" b="1" dirty="0">
                <a:latin typeface="Candara" panose="020E0502030303020204" pitchFamily="34" charset="0"/>
              </a:rPr>
              <a:t>Él es el camino. </a:t>
            </a:r>
            <a:endParaRPr lang="es-PR" b="1"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salvación está en una Persona. </a:t>
            </a:r>
            <a:endParaRPr lang="es-PR" dirty="0" smtClean="0">
              <a:latin typeface="Candara" panose="020E0502030303020204" pitchFamily="34" charset="0"/>
            </a:endParaRPr>
          </a:p>
          <a:p>
            <a:r>
              <a:rPr lang="es-PR" dirty="0" smtClean="0">
                <a:latin typeface="Candara" panose="020E0502030303020204" pitchFamily="34" charset="0"/>
              </a:rPr>
              <a:t>Acepta </a:t>
            </a:r>
            <a:r>
              <a:rPr lang="es-PR" dirty="0">
                <a:latin typeface="Candara" panose="020E0502030303020204" pitchFamily="34" charset="0"/>
              </a:rPr>
              <a:t>a esta Persona como tuya y posees la salvación.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3000"/>
                    </a14:imgEffect>
                    <a14:imgEffect>
                      <a14:brightnessContrast bright="8000"/>
                    </a14:imgEffect>
                  </a14:imgLayer>
                </a14:imgProps>
              </a:ext>
              <a:ext uri="{28A0092B-C50C-407E-A947-70E740481C1C}">
                <a14:useLocalDpi xmlns:a14="http://schemas.microsoft.com/office/drawing/2010/main"/>
              </a:ext>
            </a:extLst>
          </a:blip>
          <a:srcRect/>
          <a:stretch/>
        </p:blipFill>
        <p:spPr>
          <a:xfrm>
            <a:off x="5029200" y="1801982"/>
            <a:ext cx="4114800" cy="5056018"/>
          </a:xfrm>
          <a:prstGeom prst="rect">
            <a:avLst/>
          </a:prstGeom>
        </p:spPr>
      </p:pic>
    </p:spTree>
    <p:extLst>
      <p:ext uri="{BB962C8B-B14F-4D97-AF65-F5344CB8AC3E}">
        <p14:creationId xmlns:p14="http://schemas.microsoft.com/office/powerpoint/2010/main" val="1515644601"/>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20000"/>
          </a:bodyPr>
          <a:lstStyle/>
          <a:p>
            <a:r>
              <a:rPr lang="es-PR" dirty="0" smtClean="0">
                <a:latin typeface="Candara" panose="020E0502030303020204" pitchFamily="34" charset="0"/>
              </a:rPr>
              <a:t>El </a:t>
            </a:r>
            <a:r>
              <a:rPr lang="es-PR" dirty="0">
                <a:latin typeface="Candara" panose="020E0502030303020204" pitchFamily="34" charset="0"/>
              </a:rPr>
              <a:t>cristianismo es Cristo.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Señor Jesús no es sólo uno de varios caminos.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es el único Camino. </a:t>
            </a:r>
            <a:endParaRPr lang="es-PR" dirty="0" smtClean="0">
              <a:latin typeface="Candara" panose="020E0502030303020204" pitchFamily="34" charset="0"/>
            </a:endParaRPr>
          </a:p>
          <a:p>
            <a:r>
              <a:rPr lang="es-PR" b="1" dirty="0" smtClean="0">
                <a:latin typeface="Candara" panose="020E0502030303020204" pitchFamily="34" charset="0"/>
              </a:rPr>
              <a:t>Nadie </a:t>
            </a:r>
            <a:r>
              <a:rPr lang="es-PR" b="1" dirty="0">
                <a:latin typeface="Candara" panose="020E0502030303020204" pitchFamily="34" charset="0"/>
              </a:rPr>
              <a:t>viene al Padre, sino por medio de Él. </a:t>
            </a:r>
            <a:endParaRPr lang="es-PR" b="1"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camino a Dios no es por los Diez Mandamientos, ni por la Regla de Oro, ni por ordenanzas, membresía en una iglesia —es por medio de Cristo, y de Cristo solamente—.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3000"/>
                    </a14:imgEffect>
                    <a14:imgEffect>
                      <a14:brightnessContrast bright="8000"/>
                    </a14:imgEffect>
                  </a14:imgLayer>
                </a14:imgProps>
              </a:ext>
              <a:ext uri="{28A0092B-C50C-407E-A947-70E740481C1C}">
                <a14:useLocalDpi xmlns:a14="http://schemas.microsoft.com/office/drawing/2010/main"/>
              </a:ext>
            </a:extLst>
          </a:blip>
          <a:srcRect/>
          <a:stretch/>
        </p:blipFill>
        <p:spPr>
          <a:xfrm>
            <a:off x="5029200" y="1801982"/>
            <a:ext cx="4114800" cy="5056018"/>
          </a:xfrm>
          <a:prstGeom prst="rect">
            <a:avLst/>
          </a:prstGeom>
        </p:spPr>
      </p:pic>
    </p:spTree>
    <p:extLst>
      <p:ext uri="{BB962C8B-B14F-4D97-AF65-F5344CB8AC3E}">
        <p14:creationId xmlns:p14="http://schemas.microsoft.com/office/powerpoint/2010/main" val="4106050039"/>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20000"/>
          </a:bodyPr>
          <a:lstStyle/>
          <a:p>
            <a:r>
              <a:rPr lang="es-PR" dirty="0" smtClean="0">
                <a:latin typeface="Candara" panose="020E0502030303020204" pitchFamily="34" charset="0"/>
              </a:rPr>
              <a:t>En </a:t>
            </a:r>
            <a:r>
              <a:rPr lang="es-PR" dirty="0">
                <a:latin typeface="Candara" panose="020E0502030303020204" pitchFamily="34" charset="0"/>
              </a:rPr>
              <a:t>la actualidad muchos dicen que no importa lo que uno crea siempre que se crea con sinceridad. </a:t>
            </a:r>
            <a:endParaRPr lang="es-PR" dirty="0" smtClean="0">
              <a:latin typeface="Candara" panose="020E0502030303020204" pitchFamily="34" charset="0"/>
            </a:endParaRPr>
          </a:p>
          <a:p>
            <a:r>
              <a:rPr lang="es-PR" dirty="0" smtClean="0">
                <a:latin typeface="Candara" panose="020E0502030303020204" pitchFamily="34" charset="0"/>
              </a:rPr>
              <a:t>Dicen </a:t>
            </a:r>
            <a:r>
              <a:rPr lang="es-PR" dirty="0">
                <a:latin typeface="Candara" panose="020E0502030303020204" pitchFamily="34" charset="0"/>
              </a:rPr>
              <a:t>que todas las religiones tienen algo de bueno y que todas llevan finalmente al cielo.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Jesús dijo: </a:t>
            </a:r>
            <a:r>
              <a:rPr lang="es-PR" b="1" dirty="0">
                <a:latin typeface="Candara" panose="020E0502030303020204" pitchFamily="34" charset="0"/>
              </a:rPr>
              <a:t>Nadie viene al Padre, sino por mí</a:t>
            </a:r>
            <a:r>
              <a:rPr lang="es-PR" b="1" dirty="0" smtClean="0">
                <a:latin typeface="Candara" panose="020E0502030303020204" pitchFamily="34" charset="0"/>
              </a:rPr>
              <a:t>.</a:t>
            </a:r>
            <a:endParaRPr lang="es-PR" b="1" dirty="0">
              <a:latin typeface="Candara" panose="020E0502030303020204" pitchFamily="34" charset="0"/>
            </a:endParaRPr>
          </a:p>
        </p:txBody>
      </p:sp>
      <p:pic>
        <p:nvPicPr>
          <p:cNvPr id="2" name="Picture 1"/>
          <p:cNvPicPr>
            <a:picLocks noChangeAspect="1"/>
          </p:cNvPicPr>
          <p:nvPr/>
        </p:nvPicPr>
        <p:blipFill rotWithShape="1">
          <a:blip r:embed="rId3"/>
          <a:srcRect r="10799"/>
          <a:stretch/>
        </p:blipFill>
        <p:spPr>
          <a:xfrm>
            <a:off x="5000627" y="2059782"/>
            <a:ext cx="3933824" cy="3724275"/>
          </a:xfrm>
          <a:prstGeom prst="rect">
            <a:avLst/>
          </a:prstGeom>
        </p:spPr>
      </p:pic>
    </p:spTree>
    <p:extLst>
      <p:ext uri="{BB962C8B-B14F-4D97-AF65-F5344CB8AC3E}">
        <p14:creationId xmlns:p14="http://schemas.microsoft.com/office/powerpoint/2010/main" val="3587150380"/>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20000"/>
          </a:bodyPr>
          <a:lstStyle/>
          <a:p>
            <a:r>
              <a:rPr lang="es-PR" dirty="0">
                <a:latin typeface="Candara" panose="020E0502030303020204" pitchFamily="34" charset="0"/>
              </a:rPr>
              <a:t>Entonces, el Señor es la verdad.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es sólo Uno que enseñe la verdad; Él es la verdad.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la encarnación de la Verdad.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que tienen a Cristo tienen la verdad. No se encuentra en ninguna otra parte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3000"/>
                    </a14:imgEffect>
                    <a14:imgEffect>
                      <a14:brightnessContrast bright="9000"/>
                    </a14:imgEffect>
                  </a14:imgLayer>
                </a14:imgProps>
              </a:ext>
            </a:extLst>
          </a:blip>
          <a:srcRect l="45629"/>
          <a:stretch/>
        </p:blipFill>
        <p:spPr>
          <a:xfrm>
            <a:off x="5029200" y="1752600"/>
            <a:ext cx="4191000" cy="5105400"/>
          </a:xfrm>
          <a:prstGeom prst="rect">
            <a:avLst/>
          </a:prstGeom>
        </p:spPr>
      </p:pic>
    </p:spTree>
    <p:extLst>
      <p:ext uri="{BB962C8B-B14F-4D97-AF65-F5344CB8AC3E}">
        <p14:creationId xmlns:p14="http://schemas.microsoft.com/office/powerpoint/2010/main" val="250204221"/>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smtClean="0">
                <a:latin typeface="Candara" panose="020E0502030303020204" pitchFamily="34" charset="0"/>
              </a:rPr>
              <a:t>Cristo </a:t>
            </a:r>
            <a:r>
              <a:rPr lang="es-PR" dirty="0">
                <a:latin typeface="Candara" panose="020E0502030303020204" pitchFamily="34" charset="0"/>
              </a:rPr>
              <a:t>Jesús es la verdad.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es la fuente de vida, tanto espiritual como eterna.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que le reciben tienen vida eterna porque Él es la vida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3000"/>
                    </a14:imgEffect>
                    <a14:imgEffect>
                      <a14:brightnessContrast bright="9000"/>
                    </a14:imgEffect>
                  </a14:imgLayer>
                </a14:imgProps>
              </a:ext>
            </a:extLst>
          </a:blip>
          <a:srcRect l="45629"/>
          <a:stretch/>
        </p:blipFill>
        <p:spPr>
          <a:xfrm>
            <a:off x="5029200" y="1752600"/>
            <a:ext cx="4191000" cy="5105400"/>
          </a:xfrm>
          <a:prstGeom prst="rect">
            <a:avLst/>
          </a:prstGeom>
        </p:spPr>
      </p:pic>
    </p:spTree>
    <p:extLst>
      <p:ext uri="{BB962C8B-B14F-4D97-AF65-F5344CB8AC3E}">
        <p14:creationId xmlns:p14="http://schemas.microsoft.com/office/powerpoint/2010/main" val="3004000463"/>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10000"/>
          </a:bodyPr>
          <a:lstStyle/>
          <a:p>
            <a:r>
              <a:rPr lang="es-PR" dirty="0">
                <a:solidFill>
                  <a:srgbClr val="FF0000"/>
                </a:solidFill>
                <a:latin typeface="Candara" panose="020E0502030303020204" pitchFamily="34" charset="0"/>
              </a:rPr>
              <a:t>14:7</a:t>
            </a:r>
            <a:r>
              <a:rPr lang="es-PR" dirty="0">
                <a:latin typeface="Candara" panose="020E0502030303020204" pitchFamily="34" charset="0"/>
              </a:rPr>
              <a:t> Una vez más el Señor enseñó la misteriosa unión que existe entre el Padre y Él mismo.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los discípulos hubiesen reconocido quién era Jesús verdaderamente, habrían conocido también al Padre, porque el Señor revelaba al Padre a los hombres. </a:t>
            </a:r>
            <a:endParaRPr lang="es-PR" dirty="0" smtClean="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4967878" y="1842041"/>
            <a:ext cx="4176122" cy="5029636"/>
          </a:xfrm>
          <a:prstGeom prst="rect">
            <a:avLst/>
          </a:prstGeom>
        </p:spPr>
      </p:pic>
    </p:spTree>
    <p:extLst>
      <p:ext uri="{BB962C8B-B14F-4D97-AF65-F5344CB8AC3E}">
        <p14:creationId xmlns:p14="http://schemas.microsoft.com/office/powerpoint/2010/main" val="3168191935"/>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77500" lnSpcReduction="20000"/>
          </a:bodyPr>
          <a:lstStyle/>
          <a:p>
            <a:r>
              <a:rPr lang="es-PR" dirty="0" smtClean="0">
                <a:latin typeface="Candara" panose="020E0502030303020204" pitchFamily="34" charset="0"/>
              </a:rPr>
              <a:t>Y </a:t>
            </a:r>
            <a:r>
              <a:rPr lang="es-PR" dirty="0">
                <a:latin typeface="Candara" panose="020E0502030303020204" pitchFamily="34" charset="0"/>
              </a:rPr>
              <a:t>desde ahora, especialmente después de la resurrección de Cristo, los discípulos comprenderían que Jesús era Dios el Hijo. </a:t>
            </a:r>
            <a:endParaRPr lang="es-PR" dirty="0" smtClean="0">
              <a:latin typeface="Candara" panose="020E0502030303020204" pitchFamily="34" charset="0"/>
            </a:endParaRPr>
          </a:p>
          <a:p>
            <a:r>
              <a:rPr lang="es-PR" dirty="0" smtClean="0">
                <a:latin typeface="Candara" panose="020E0502030303020204" pitchFamily="34" charset="0"/>
              </a:rPr>
              <a:t>Entonces </a:t>
            </a:r>
            <a:r>
              <a:rPr lang="es-PR" dirty="0">
                <a:latin typeface="Candara" panose="020E0502030303020204" pitchFamily="34" charset="0"/>
              </a:rPr>
              <a:t>se darían cuenta de que conocer a Cristo era conocer al Padre, y ver al Señor Jesús era ver a Dios. </a:t>
            </a:r>
            <a:endParaRPr lang="es-PR" dirty="0" smtClean="0">
              <a:latin typeface="Candara" panose="020E0502030303020204" pitchFamily="34" charset="0"/>
            </a:endParaRPr>
          </a:p>
          <a:p>
            <a:r>
              <a:rPr lang="es-PR" dirty="0" smtClean="0">
                <a:latin typeface="Candara" panose="020E0502030303020204" pitchFamily="34" charset="0"/>
              </a:rPr>
              <a:t>Este </a:t>
            </a:r>
            <a:r>
              <a:rPr lang="es-PR" dirty="0">
                <a:latin typeface="Candara" panose="020E0502030303020204" pitchFamily="34" charset="0"/>
              </a:rPr>
              <a:t>versículo no enseña que Dios y el Señor Jesús sean la misma Persona. </a:t>
            </a:r>
            <a:endParaRPr lang="es-PR" dirty="0" smtClean="0">
              <a:latin typeface="Candara" panose="020E0502030303020204" pitchFamily="34" charset="0"/>
            </a:endParaRPr>
          </a:p>
          <a:p>
            <a:r>
              <a:rPr lang="es-PR" dirty="0" smtClean="0">
                <a:latin typeface="Candara" panose="020E0502030303020204" pitchFamily="34" charset="0"/>
              </a:rPr>
              <a:t>Hay </a:t>
            </a:r>
            <a:r>
              <a:rPr lang="es-PR" dirty="0">
                <a:latin typeface="Candara" panose="020E0502030303020204" pitchFamily="34" charset="0"/>
              </a:rPr>
              <a:t>tres Personas distintas en la Deidad, pero hay sólo un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10000"/>
                    </a14:imgEffect>
                  </a14:imgLayer>
                </a14:imgProps>
              </a:ext>
            </a:extLst>
          </a:blip>
          <a:srcRect l="1871" t="1625" r="14657" b="2537"/>
          <a:stretch/>
        </p:blipFill>
        <p:spPr>
          <a:xfrm>
            <a:off x="5339166" y="1826419"/>
            <a:ext cx="3804834" cy="5029200"/>
          </a:xfrm>
          <a:prstGeom prst="rect">
            <a:avLst/>
          </a:prstGeom>
        </p:spPr>
      </p:pic>
    </p:spTree>
    <p:extLst>
      <p:ext uri="{BB962C8B-B14F-4D97-AF65-F5344CB8AC3E}">
        <p14:creationId xmlns:p14="http://schemas.microsoft.com/office/powerpoint/2010/main" val="2470496236"/>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a:solidFill>
                  <a:srgbClr val="FF0000"/>
                </a:solidFill>
                <a:latin typeface="Candara" panose="020E0502030303020204" pitchFamily="34" charset="0"/>
              </a:rPr>
              <a:t>14:8</a:t>
            </a:r>
            <a:r>
              <a:rPr lang="es-PR" dirty="0">
                <a:latin typeface="Candara" panose="020E0502030303020204" pitchFamily="34" charset="0"/>
              </a:rPr>
              <a:t> Felipe quería que el Señor le diese alguna revelación especial del Padre, y esto era todo lo que pediría.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comprendía que todo lo que el Señor era, y hacía y decía, era una revelación del Padre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39000"/>
                    </a14:imgEffect>
                    <a14:imgEffect>
                      <a14:brightnessContrast contrast="15000"/>
                    </a14:imgEffect>
                  </a14:imgLayer>
                </a14:imgProps>
              </a:ext>
            </a:extLst>
          </a:blip>
          <a:srcRect l="47124"/>
          <a:stretch/>
        </p:blipFill>
        <p:spPr>
          <a:xfrm>
            <a:off x="5410199" y="1752601"/>
            <a:ext cx="3733801" cy="5105400"/>
          </a:xfrm>
          <a:prstGeom prst="rect">
            <a:avLst/>
          </a:prstGeom>
        </p:spPr>
      </p:pic>
    </p:spTree>
    <p:extLst>
      <p:ext uri="{BB962C8B-B14F-4D97-AF65-F5344CB8AC3E}">
        <p14:creationId xmlns:p14="http://schemas.microsoft.com/office/powerpoint/2010/main" val="1721442033"/>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a:solidFill>
                  <a:srgbClr val="FF0000"/>
                </a:solidFill>
                <a:latin typeface="Candara" panose="020E0502030303020204" pitchFamily="34" charset="0"/>
              </a:rPr>
              <a:t>14:9</a:t>
            </a:r>
            <a:r>
              <a:rPr lang="es-PR" dirty="0">
                <a:latin typeface="Candara" panose="020E0502030303020204" pitchFamily="34" charset="0"/>
              </a:rPr>
              <a:t> Pacientemente, Jesús le corrigió. </a:t>
            </a:r>
            <a:endParaRPr lang="es-PR" dirty="0" smtClean="0">
              <a:latin typeface="Candara" panose="020E0502030303020204" pitchFamily="34" charset="0"/>
            </a:endParaRPr>
          </a:p>
          <a:p>
            <a:r>
              <a:rPr lang="es-PR" dirty="0" smtClean="0">
                <a:latin typeface="Candara" panose="020E0502030303020204" pitchFamily="34" charset="0"/>
              </a:rPr>
              <a:t>Felipe </a:t>
            </a:r>
            <a:r>
              <a:rPr lang="es-PR" dirty="0">
                <a:latin typeface="Candara" panose="020E0502030303020204" pitchFamily="34" charset="0"/>
              </a:rPr>
              <a:t>había estado con el Señor durante largo tiempo. </a:t>
            </a:r>
            <a:endParaRPr lang="es-PR" dirty="0" smtClean="0">
              <a:latin typeface="Candara" panose="020E0502030303020204" pitchFamily="34" charset="0"/>
            </a:endParaRPr>
          </a:p>
          <a:p>
            <a:r>
              <a:rPr lang="es-PR" dirty="0" smtClean="0">
                <a:latin typeface="Candara" panose="020E0502030303020204" pitchFamily="34" charset="0"/>
              </a:rPr>
              <a:t>Había </a:t>
            </a:r>
            <a:r>
              <a:rPr lang="es-PR" dirty="0">
                <a:latin typeface="Candara" panose="020E0502030303020204" pitchFamily="34" charset="0"/>
              </a:rPr>
              <a:t>sido uno de los primeros discípulos llamados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1:43</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33000"/>
                    </a14:imgEffect>
                    <a14:imgEffect>
                      <a14:brightnessContrast bright="8000" contrast="12000"/>
                    </a14:imgEffect>
                  </a14:imgLayer>
                </a14:imgProps>
              </a:ext>
            </a:extLst>
          </a:blip>
          <a:srcRect r="50000"/>
          <a:stretch/>
        </p:blipFill>
        <p:spPr>
          <a:xfrm>
            <a:off x="5638801" y="1806759"/>
            <a:ext cx="3505199" cy="5068519"/>
          </a:xfrm>
          <a:prstGeom prst="rect">
            <a:avLst/>
          </a:prstGeom>
        </p:spPr>
      </p:pic>
    </p:spTree>
    <p:extLst>
      <p:ext uri="{BB962C8B-B14F-4D97-AF65-F5344CB8AC3E}">
        <p14:creationId xmlns:p14="http://schemas.microsoft.com/office/powerpoint/2010/main" val="1927931924"/>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Jesús le dijo: Yo soy el camino, y la verdad, y la vida; nadie viene al Padre, sino por mí.</a:t>
            </a:r>
            <a:r>
              <a:rPr lang="es-PR" sz="3600" dirty="0">
                <a:latin typeface="Candara" panose="020E0502030303020204" pitchFamily="34" charset="0"/>
              </a:rPr>
              <a:t>” </a:t>
            </a:r>
            <a:endParaRPr lang="es-PR" sz="3600" dirty="0" smtClean="0">
              <a:latin typeface="Candara" panose="020E0502030303020204" pitchFamily="34" charset="0"/>
            </a:endParaRPr>
          </a:p>
          <a:p>
            <a:pPr marL="0" indent="0">
              <a:buNone/>
            </a:pPr>
            <a:r>
              <a:rPr lang="es-PR" sz="3600" dirty="0">
                <a:solidFill>
                  <a:srgbClr val="FF0000"/>
                </a:solidFill>
                <a:latin typeface="Candara" panose="020E0502030303020204" pitchFamily="34" charset="0"/>
              </a:rPr>
              <a:t>	</a:t>
            </a:r>
            <a:r>
              <a:rPr lang="es-PR"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Juan 14.6,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lnSpcReduction="10000"/>
          </a:bodyPr>
          <a:lstStyle/>
          <a:p>
            <a:r>
              <a:rPr lang="es-PR" dirty="0" smtClean="0">
                <a:latin typeface="Candara" panose="020E0502030303020204" pitchFamily="34" charset="0"/>
              </a:rPr>
              <a:t>Pero </a:t>
            </a:r>
            <a:r>
              <a:rPr lang="es-PR" dirty="0">
                <a:latin typeface="Candara" panose="020E0502030303020204" pitchFamily="34" charset="0"/>
              </a:rPr>
              <a:t>todavía no era consciente de la plena verdad de la deidad de Cristo y de Su unidad con el Padre.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sabía que cuando contemplaba a Jesús, estaba contemplando a Aquel que exhibía al Padre a la perfección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39000"/>
                    </a14:imgEffect>
                    <a14:imgEffect>
                      <a14:brightnessContrast contrast="15000"/>
                    </a14:imgEffect>
                  </a14:imgLayer>
                </a14:imgProps>
              </a:ext>
            </a:extLst>
          </a:blip>
          <a:srcRect l="47124"/>
          <a:stretch/>
        </p:blipFill>
        <p:spPr>
          <a:xfrm>
            <a:off x="5410199" y="1752601"/>
            <a:ext cx="3733801" cy="5105400"/>
          </a:xfrm>
          <a:prstGeom prst="rect">
            <a:avLst/>
          </a:prstGeom>
        </p:spPr>
      </p:pic>
    </p:spTree>
    <p:extLst>
      <p:ext uri="{BB962C8B-B14F-4D97-AF65-F5344CB8AC3E}">
        <p14:creationId xmlns:p14="http://schemas.microsoft.com/office/powerpoint/2010/main" val="1470784914"/>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20000"/>
          </a:bodyPr>
          <a:lstStyle/>
          <a:p>
            <a:r>
              <a:rPr lang="es-PR" dirty="0">
                <a:solidFill>
                  <a:srgbClr val="FF0000"/>
                </a:solidFill>
                <a:latin typeface="Candara" panose="020E0502030303020204" pitchFamily="34" charset="0"/>
              </a:rPr>
              <a:t>14:10–11</a:t>
            </a:r>
            <a:r>
              <a:rPr lang="es-PR" dirty="0">
                <a:latin typeface="Candara" panose="020E0502030303020204" pitchFamily="34" charset="0"/>
              </a:rPr>
              <a:t> Las palabras Yo estoy en el Padre, y el Padre está en mí describen la íntima relación de la unión entre el Padre y el Hijo. </a:t>
            </a:r>
            <a:endParaRPr lang="es-PR" dirty="0" smtClean="0">
              <a:latin typeface="Candara" panose="020E0502030303020204" pitchFamily="34" charset="0"/>
            </a:endParaRPr>
          </a:p>
          <a:p>
            <a:r>
              <a:rPr lang="es-PR" dirty="0" smtClean="0">
                <a:latin typeface="Candara" panose="020E0502030303020204" pitchFamily="34" charset="0"/>
              </a:rPr>
              <a:t>Son </a:t>
            </a:r>
            <a:r>
              <a:rPr lang="es-PR" dirty="0">
                <a:latin typeface="Candara" panose="020E0502030303020204" pitchFamily="34" charset="0"/>
              </a:rPr>
              <a:t>Personas distintas, pero son Uno en cuanto a atributos y voluntad.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deberíamos sentirnos desalentados si no comprendemos esto. </a:t>
            </a:r>
            <a:endParaRPr lang="es-PR" dirty="0" smtClean="0">
              <a:latin typeface="Candara" panose="020E0502030303020204" pitchFamily="34" charset="0"/>
            </a:endParaRPr>
          </a:p>
          <a:p>
            <a:r>
              <a:rPr lang="es-PR" dirty="0" smtClean="0">
                <a:latin typeface="Candara" panose="020E0502030303020204" pitchFamily="34" charset="0"/>
              </a:rPr>
              <a:t>Ninguna </a:t>
            </a:r>
            <a:r>
              <a:rPr lang="es-PR" dirty="0">
                <a:latin typeface="Candara" panose="020E0502030303020204" pitchFamily="34" charset="0"/>
              </a:rPr>
              <a:t>mente mortal podrá jamás comprender la Deidad.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33000"/>
                    </a14:imgEffect>
                    <a14:imgEffect>
                      <a14:brightnessContrast bright="8000" contrast="12000"/>
                    </a14:imgEffect>
                  </a14:imgLayer>
                </a14:imgProps>
              </a:ext>
            </a:extLst>
          </a:blip>
          <a:srcRect r="50000"/>
          <a:stretch/>
        </p:blipFill>
        <p:spPr>
          <a:xfrm>
            <a:off x="5638801" y="1806759"/>
            <a:ext cx="3505199" cy="5068519"/>
          </a:xfrm>
          <a:prstGeom prst="rect">
            <a:avLst/>
          </a:prstGeom>
        </p:spPr>
      </p:pic>
    </p:spTree>
    <p:extLst>
      <p:ext uri="{BB962C8B-B14F-4D97-AF65-F5344CB8AC3E}">
        <p14:creationId xmlns:p14="http://schemas.microsoft.com/office/powerpoint/2010/main" val="2209416311"/>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10000"/>
          </a:bodyPr>
          <a:lstStyle/>
          <a:p>
            <a:r>
              <a:rPr lang="es-PR" dirty="0" smtClean="0">
                <a:latin typeface="Candara" panose="020E0502030303020204" pitchFamily="34" charset="0"/>
              </a:rPr>
              <a:t>Hemos </a:t>
            </a:r>
            <a:r>
              <a:rPr lang="es-PR" dirty="0">
                <a:latin typeface="Candara" panose="020E0502030303020204" pitchFamily="34" charset="0"/>
              </a:rPr>
              <a:t>de admitir que Dios sabe cosas que nosotros jamás podremos conocer.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le comprendiéramos plenamente, ¡seríamos tan grandes como Él! </a:t>
            </a:r>
            <a:endParaRPr lang="es-PR" dirty="0" smtClean="0">
              <a:latin typeface="Candara" panose="020E0502030303020204" pitchFamily="34" charset="0"/>
            </a:endParaRPr>
          </a:p>
          <a:p>
            <a:r>
              <a:rPr lang="es-PR" dirty="0" smtClean="0">
                <a:latin typeface="Candara" panose="020E0502030303020204" pitchFamily="34" charset="0"/>
              </a:rPr>
              <a:t>Jesús </a:t>
            </a:r>
            <a:r>
              <a:rPr lang="es-PR" dirty="0">
                <a:latin typeface="Candara" panose="020E0502030303020204" pitchFamily="34" charset="0"/>
              </a:rPr>
              <a:t>tenía poder para hablar las palabras y hacer los milagros, pero Él vino al mundo como el Siervo de Jehová y hablaba y actuaba en perfecta obediencia al Padre</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33000"/>
                    </a14:imgEffect>
                    <a14:imgEffect>
                      <a14:brightnessContrast bright="8000" contrast="12000"/>
                    </a14:imgEffect>
                  </a14:imgLayer>
                </a14:imgProps>
              </a:ext>
            </a:extLst>
          </a:blip>
          <a:srcRect r="50000"/>
          <a:stretch/>
        </p:blipFill>
        <p:spPr>
          <a:xfrm>
            <a:off x="5638801" y="1806759"/>
            <a:ext cx="3505199" cy="5068519"/>
          </a:xfrm>
          <a:prstGeom prst="rect">
            <a:avLst/>
          </a:prstGeom>
        </p:spPr>
      </p:pic>
    </p:spTree>
    <p:extLst>
      <p:ext uri="{BB962C8B-B14F-4D97-AF65-F5344CB8AC3E}">
        <p14:creationId xmlns:p14="http://schemas.microsoft.com/office/powerpoint/2010/main" val="3894745338"/>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es el camino, la verdad y la vida  </a:t>
            </a:r>
            <a:r>
              <a:rPr lang="es-PR" dirty="0">
                <a:solidFill>
                  <a:srgbClr val="FF0000"/>
                </a:solidFill>
                <a:latin typeface="Candara" pitchFamily="34" charset="0"/>
                <a:cs typeface="Calibri" pitchFamily="34" charset="0"/>
              </a:rPr>
              <a:t>Juan 14.5-11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latin typeface="Candara" panose="020E0502030303020204" pitchFamily="34" charset="0"/>
              </a:rPr>
              <a:t>Los </a:t>
            </a:r>
            <a:r>
              <a:rPr lang="es-PR" dirty="0">
                <a:latin typeface="Candara" panose="020E0502030303020204" pitchFamily="34" charset="0"/>
              </a:rPr>
              <a:t>discípulos deberían creer que Él era uno con el Padre por Su propio testimonio de este hecho. </a:t>
            </a:r>
            <a:endParaRPr lang="es-PR" dirty="0" smtClean="0">
              <a:latin typeface="Candara" panose="020E0502030303020204" pitchFamily="34" charset="0"/>
            </a:endParaRPr>
          </a:p>
          <a:p>
            <a:r>
              <a:rPr lang="es-PR" dirty="0" smtClean="0">
                <a:latin typeface="Candara" panose="020E0502030303020204" pitchFamily="34" charset="0"/>
              </a:rPr>
              <a:t>Pero</a:t>
            </a:r>
            <a:r>
              <a:rPr lang="es-PR" dirty="0">
                <a:latin typeface="Candara" panose="020E0502030303020204" pitchFamily="34" charset="0"/>
              </a:rPr>
              <a:t>, si no, entonces deberían verdaderamente creer a causa de las obras que llevaba a cabo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33000"/>
                    </a14:imgEffect>
                    <a14:imgEffect>
                      <a14:brightnessContrast bright="8000" contrast="12000"/>
                    </a14:imgEffect>
                  </a14:imgLayer>
                </a14:imgProps>
              </a:ext>
            </a:extLst>
          </a:blip>
          <a:srcRect r="50000"/>
          <a:stretch/>
        </p:blipFill>
        <p:spPr>
          <a:xfrm>
            <a:off x="5638801" y="1806759"/>
            <a:ext cx="3505199" cy="5068519"/>
          </a:xfrm>
          <a:prstGeom prst="rect">
            <a:avLst/>
          </a:prstGeom>
        </p:spPr>
      </p:pic>
    </p:spTree>
    <p:extLst>
      <p:ext uri="{BB962C8B-B14F-4D97-AF65-F5344CB8AC3E}">
        <p14:creationId xmlns:p14="http://schemas.microsoft.com/office/powerpoint/2010/main" val="2057039077"/>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responde las oraciones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2000"/>
                    </a14:imgEffect>
                    <a14:imgEffect>
                      <a14:brightnessContrast bright="6000" contrast="5000"/>
                    </a14:imgEffect>
                  </a14:imgLayer>
                </a14:imgProps>
              </a:ext>
            </a:extLst>
          </a:blip>
          <a:srcRect t="16047" b="207"/>
          <a:stretch/>
        </p:blipFill>
        <p:spPr>
          <a:xfrm>
            <a:off x="0" y="1676401"/>
            <a:ext cx="9144000" cy="5791199"/>
          </a:xfrm>
          <a:prstGeom prst="rect">
            <a:avLst/>
          </a:prstGeom>
        </p:spPr>
      </p:pic>
    </p:spTree>
    <p:extLst>
      <p:ext uri="{BB962C8B-B14F-4D97-AF65-F5344CB8AC3E}">
        <p14:creationId xmlns:p14="http://schemas.microsoft.com/office/powerpoint/2010/main" val="3188477829"/>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responde las oraciones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De cierto, de cierto os digo: El que en mí cree, las obras que yo hago, él las hará también; y aun mayores hará, porque yo voy al Padre. Y todo lo que pidiereis al Padre en mi nombre, lo haré, para que el Padre sea glorificado en el Hijo. Si algo pidiereis en mi nombre, yo lo haré.</a:t>
            </a:r>
            <a:r>
              <a:rPr lang="es-PR" dirty="0">
                <a:latin typeface="Candara" panose="020E0502030303020204" pitchFamily="34" charset="0"/>
              </a:rPr>
              <a:t>” </a:t>
            </a:r>
            <a:r>
              <a:rPr lang="es-PR" dirty="0">
                <a:solidFill>
                  <a:srgbClr val="FF0000"/>
                </a:solidFill>
                <a:latin typeface="Candara" panose="020E0502030303020204" pitchFamily="34" charset="0"/>
              </a:rPr>
              <a:t>(Juan 14.12–14, RVR60) </a:t>
            </a:r>
          </a:p>
        </p:txBody>
      </p:sp>
    </p:spTree>
    <p:extLst>
      <p:ext uri="{BB962C8B-B14F-4D97-AF65-F5344CB8AC3E}">
        <p14:creationId xmlns:p14="http://schemas.microsoft.com/office/powerpoint/2010/main" val="717594560"/>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responde las oraciones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85000" lnSpcReduction="10000"/>
          </a:bodyPr>
          <a:lstStyle/>
          <a:p>
            <a:r>
              <a:rPr lang="es-PR" dirty="0">
                <a:solidFill>
                  <a:srgbClr val="FF0000"/>
                </a:solidFill>
                <a:latin typeface="Candara" panose="020E0502030303020204" pitchFamily="34" charset="0"/>
              </a:rPr>
              <a:t>14:12</a:t>
            </a:r>
            <a:r>
              <a:rPr lang="es-PR" dirty="0">
                <a:latin typeface="Candara" panose="020E0502030303020204" pitchFamily="34" charset="0"/>
              </a:rPr>
              <a:t> Jesús predijo que los que creyesen en Él harían milagros como los que Él había hecho, e incluso mayores.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Hechos leemos de los apóstoles haciendo milagros de curación corporal, similares a los del Salvador.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leemos también de milagros mayores —como la conversión de tres mil personas en el día de Pentecostés—.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33000"/>
                    </a14:imgEffect>
                    <a14:imgEffect>
                      <a14:brightnessContrast bright="8000" contrast="12000"/>
                    </a14:imgEffect>
                  </a14:imgLayer>
                </a14:imgProps>
              </a:ext>
            </a:extLst>
          </a:blip>
          <a:srcRect r="50000"/>
          <a:stretch/>
        </p:blipFill>
        <p:spPr>
          <a:xfrm>
            <a:off x="5638801" y="1806759"/>
            <a:ext cx="3505199" cy="5068519"/>
          </a:xfrm>
          <a:prstGeom prst="rect">
            <a:avLst/>
          </a:prstGeom>
        </p:spPr>
      </p:pic>
    </p:spTree>
    <p:extLst>
      <p:ext uri="{BB962C8B-B14F-4D97-AF65-F5344CB8AC3E}">
        <p14:creationId xmlns:p14="http://schemas.microsoft.com/office/powerpoint/2010/main" val="1464304155"/>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responde las oraciones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3417332"/>
            <a:ext cx="8915399" cy="2967038"/>
          </a:xfrm>
        </p:spPr>
        <p:txBody>
          <a:bodyPr>
            <a:normAutofit/>
          </a:bodyPr>
          <a:lstStyle/>
          <a:p>
            <a:r>
              <a:rPr lang="es-PR" dirty="0" smtClean="0">
                <a:latin typeface="Candara" panose="020E0502030303020204" pitchFamily="34" charset="0"/>
              </a:rPr>
              <a:t>Está </a:t>
            </a:r>
            <a:r>
              <a:rPr lang="es-PR" dirty="0">
                <a:latin typeface="Candara" panose="020E0502030303020204" pitchFamily="34" charset="0"/>
              </a:rPr>
              <a:t>claro que la referencia de Jesús a obras mayores tenía que ver con la proclamación mundial del evangelio, con la salvación de tantas almas y con la edificación de la iglesia. </a:t>
            </a:r>
            <a:endParaRPr lang="es-PR" dirty="0" smtClean="0">
              <a:latin typeface="Candara" panose="020E0502030303020204" pitchFamily="34" charset="0"/>
            </a:endParaRPr>
          </a:p>
          <a:p>
            <a:r>
              <a:rPr lang="es-PR" dirty="0" smtClean="0">
                <a:latin typeface="Candara" panose="020E0502030303020204" pitchFamily="34" charset="0"/>
              </a:rPr>
              <a:t>Mayor </a:t>
            </a:r>
            <a:r>
              <a:rPr lang="es-PR" dirty="0">
                <a:latin typeface="Candara" panose="020E0502030303020204" pitchFamily="34" charset="0"/>
              </a:rPr>
              <a:t>obra es salvar almas que sanar cuerpos.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14000"/>
                    </a14:imgEffect>
                    <a14:imgEffect>
                      <a14:brightnessContrast bright="3000" contrast="7000"/>
                    </a14:imgEffect>
                  </a14:imgLayer>
                </a14:imgProps>
              </a:ext>
            </a:extLst>
          </a:blip>
          <a:srcRect b="24039"/>
          <a:stretch/>
        </p:blipFill>
        <p:spPr>
          <a:xfrm>
            <a:off x="0" y="-9525"/>
            <a:ext cx="9144000" cy="3286125"/>
          </a:xfrm>
          <a:prstGeom prst="rect">
            <a:avLst/>
          </a:prstGeom>
        </p:spPr>
      </p:pic>
    </p:spTree>
    <p:extLst>
      <p:ext uri="{BB962C8B-B14F-4D97-AF65-F5344CB8AC3E}">
        <p14:creationId xmlns:p14="http://schemas.microsoft.com/office/powerpoint/2010/main" val="51652408"/>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responde las oraciones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smtClean="0">
                <a:latin typeface="Candara" panose="020E0502030303020204" pitchFamily="34" charset="0"/>
              </a:rPr>
              <a:t>Cuando </a:t>
            </a:r>
            <a:r>
              <a:rPr lang="es-PR" dirty="0">
                <a:latin typeface="Candara" panose="020E0502030303020204" pitchFamily="34" charset="0"/>
              </a:rPr>
              <a:t>Jesús volvió al cielo, fue glorificado, y el Espíritu Santo fue enviado a la tierra.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el poder del Espíritu los apóstoles efectuaron estos mayores milagros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3000"/>
                    </a14:imgEffect>
                    <a14:imgEffect>
                      <a14:brightnessContrast bright="8000" contrast="16000"/>
                    </a14:imgEffect>
                  </a14:imgLayer>
                </a14:imgProps>
              </a:ext>
            </a:extLst>
          </a:blip>
          <a:srcRect l="34029" r="8548" b="2845"/>
          <a:stretch/>
        </p:blipFill>
        <p:spPr>
          <a:xfrm>
            <a:off x="5029200" y="1824284"/>
            <a:ext cx="4114800" cy="5033469"/>
          </a:xfrm>
          <a:prstGeom prst="rect">
            <a:avLst/>
          </a:prstGeom>
        </p:spPr>
      </p:pic>
    </p:spTree>
    <p:extLst>
      <p:ext uri="{BB962C8B-B14F-4D97-AF65-F5344CB8AC3E}">
        <p14:creationId xmlns:p14="http://schemas.microsoft.com/office/powerpoint/2010/main" val="2391090842"/>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responde las oraciones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20000"/>
          </a:bodyPr>
          <a:lstStyle/>
          <a:p>
            <a:r>
              <a:rPr lang="es-PR" dirty="0">
                <a:solidFill>
                  <a:srgbClr val="FF0000"/>
                </a:solidFill>
                <a:latin typeface="Candara" panose="020E0502030303020204" pitchFamily="34" charset="0"/>
              </a:rPr>
              <a:t>14:13</a:t>
            </a:r>
            <a:r>
              <a:rPr lang="es-PR" dirty="0">
                <a:latin typeface="Candara" panose="020E0502030303020204" pitchFamily="34" charset="0"/>
              </a:rPr>
              <a:t> ¡Qué consolación debió ser para los discípulos saber que aunque el Señor les fuese a dejar, podrían orar al Padre en Su Nombre y recibir sus peticiones. </a:t>
            </a:r>
            <a:endParaRPr lang="es-PR" dirty="0" smtClean="0">
              <a:latin typeface="Candara" panose="020E0502030303020204" pitchFamily="34" charset="0"/>
            </a:endParaRPr>
          </a:p>
          <a:p>
            <a:r>
              <a:rPr lang="es-PR" dirty="0" smtClean="0">
                <a:latin typeface="Candara" panose="020E0502030303020204" pitchFamily="34" charset="0"/>
              </a:rPr>
              <a:t>Este </a:t>
            </a:r>
            <a:r>
              <a:rPr lang="es-PR" dirty="0">
                <a:latin typeface="Candara" panose="020E0502030303020204" pitchFamily="34" charset="0"/>
              </a:rPr>
              <a:t>versículo no significa que un creyente pueda conseguir de Dios lo que él quiera.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clave para comprender la promesa está en las palabras en mi nombre —cualquier cosa que pidáis al Padre en mi nombre—.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3000"/>
                    </a14:imgEffect>
                    <a14:imgEffect>
                      <a14:brightnessContrast bright="8000" contrast="16000"/>
                    </a14:imgEffect>
                  </a14:imgLayer>
                </a14:imgProps>
              </a:ext>
            </a:extLst>
          </a:blip>
          <a:srcRect l="40409" r="8548" b="2845"/>
          <a:stretch/>
        </p:blipFill>
        <p:spPr>
          <a:xfrm>
            <a:off x="5486400" y="1824284"/>
            <a:ext cx="3657600" cy="5033469"/>
          </a:xfrm>
          <a:prstGeom prst="rect">
            <a:avLst/>
          </a:prstGeom>
        </p:spPr>
      </p:pic>
    </p:spTree>
    <p:extLst>
      <p:ext uri="{BB962C8B-B14F-4D97-AF65-F5344CB8AC3E}">
        <p14:creationId xmlns:p14="http://schemas.microsoft.com/office/powerpoint/2010/main" val="3576798932"/>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a:bodyPr>
          <a:lstStyle/>
          <a:p>
            <a:pPr marL="342900" lvl="1" indent="-342900">
              <a:buClr>
                <a:schemeClr val="folHlink"/>
              </a:buClr>
              <a:buSzPct val="60000"/>
            </a:pPr>
            <a:r>
              <a:rPr lang="es-PR" sz="3600" dirty="0" smtClean="0">
                <a:latin typeface="Candara" pitchFamily="34" charset="0"/>
                <a:cs typeface="Calibri" pitchFamily="34" charset="0"/>
              </a:rPr>
              <a:t>Jesús fue a preparar un lugar</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14.1-4</a:t>
            </a:r>
            <a:endParaRPr lang="es-PR" sz="3300" dirty="0">
              <a:solidFill>
                <a:srgbClr val="FF0000"/>
              </a:solidFill>
              <a:latin typeface="Candara" pitchFamily="34" charset="0"/>
              <a:cs typeface="Calibri" pitchFamily="34" charset="0"/>
            </a:endParaRPr>
          </a:p>
          <a:p>
            <a:pPr marL="342900" lvl="1" indent="-342900">
              <a:buClr>
                <a:schemeClr val="folHlink"/>
              </a:buClr>
              <a:buSzPct val="60000"/>
            </a:pPr>
            <a:r>
              <a:rPr lang="es-PR" sz="3600" dirty="0" smtClean="0">
                <a:latin typeface="Candara" pitchFamily="34" charset="0"/>
                <a:cs typeface="Calibri" pitchFamily="34" charset="0"/>
              </a:rPr>
              <a:t>Jesús es el camino, la verdad y la vida</a:t>
            </a: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14.5-11</a:t>
            </a:r>
            <a:endParaRPr lang="es-PR" sz="33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Jesús responde las oraciones</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14.12-14</a:t>
            </a:r>
            <a:endParaRPr lang="es-PR" sz="3300" dirty="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responde las oraciones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20000"/>
          </a:bodyPr>
          <a:lstStyle/>
          <a:p>
            <a:r>
              <a:rPr lang="es-PR" dirty="0" smtClean="0">
                <a:latin typeface="Candara" panose="020E0502030303020204" pitchFamily="34" charset="0"/>
              </a:rPr>
              <a:t>Pedir </a:t>
            </a:r>
            <a:r>
              <a:rPr lang="es-PR" dirty="0">
                <a:latin typeface="Candara" panose="020E0502030303020204" pitchFamily="34" charset="0"/>
              </a:rPr>
              <a:t>en Nombre de Jesús no es simplemente insertar Su Nombre al final de la oración.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pedir en conformidad a Su mente y voluntad.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pedir aquellas cosas que glorifiquen a Dios y sean de bendición para la humanidad y para nuestro bien espiritual</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4000"/>
                    </a14:imgEffect>
                    <a14:imgEffect>
                      <a14:brightnessContrast bright="9000"/>
                    </a14:imgEffect>
                  </a14:imgLayer>
                </a14:imgProps>
              </a:ext>
            </a:extLst>
          </a:blip>
          <a:srcRect l="13815" r="40628"/>
          <a:stretch/>
        </p:blipFill>
        <p:spPr>
          <a:xfrm>
            <a:off x="5029200" y="1777482"/>
            <a:ext cx="4114800" cy="5080518"/>
          </a:xfrm>
          <a:prstGeom prst="rect">
            <a:avLst/>
          </a:prstGeom>
        </p:spPr>
      </p:pic>
    </p:spTree>
    <p:extLst>
      <p:ext uri="{BB962C8B-B14F-4D97-AF65-F5344CB8AC3E}">
        <p14:creationId xmlns:p14="http://schemas.microsoft.com/office/powerpoint/2010/main" val="2095379295"/>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responde las oraciones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lnSpcReduction="10000"/>
          </a:bodyPr>
          <a:lstStyle/>
          <a:p>
            <a:r>
              <a:rPr lang="es-PR" dirty="0">
                <a:latin typeface="Candara" panose="020E0502030303020204" pitchFamily="34" charset="0"/>
              </a:rPr>
              <a:t>Para pedir en Nombre de Cristo hemos de vivir en estrecha comunión con Él.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caso contrario no conoceríamos Su actitud. </a:t>
            </a:r>
            <a:endParaRPr lang="es-PR" dirty="0" smtClean="0">
              <a:latin typeface="Candara" panose="020E0502030303020204" pitchFamily="34" charset="0"/>
            </a:endParaRPr>
          </a:p>
          <a:p>
            <a:r>
              <a:rPr lang="es-PR" dirty="0" smtClean="0">
                <a:latin typeface="Candara" panose="020E0502030303020204" pitchFamily="34" charset="0"/>
              </a:rPr>
              <a:t>Cuanto </a:t>
            </a:r>
            <a:r>
              <a:rPr lang="es-PR" dirty="0">
                <a:latin typeface="Candara" panose="020E0502030303020204" pitchFamily="34" charset="0"/>
              </a:rPr>
              <a:t>más cercanos estemos a Él, tanto más nuestros deseos serán los mismos que los de Él.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4000"/>
                    </a14:imgEffect>
                    <a14:imgEffect>
                      <a14:brightnessContrast bright="9000"/>
                    </a14:imgEffect>
                  </a14:imgLayer>
                </a14:imgProps>
              </a:ext>
            </a:extLst>
          </a:blip>
          <a:srcRect l="13815" r="40628"/>
          <a:stretch/>
        </p:blipFill>
        <p:spPr>
          <a:xfrm>
            <a:off x="5029200" y="1777482"/>
            <a:ext cx="4114800" cy="5080518"/>
          </a:xfrm>
          <a:prstGeom prst="rect">
            <a:avLst/>
          </a:prstGeom>
        </p:spPr>
      </p:pic>
    </p:spTree>
    <p:extLst>
      <p:ext uri="{BB962C8B-B14F-4D97-AF65-F5344CB8AC3E}">
        <p14:creationId xmlns:p14="http://schemas.microsoft.com/office/powerpoint/2010/main" val="297013440"/>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responde las oraciones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lnSpcReduction="10000"/>
          </a:bodyPr>
          <a:lstStyle/>
          <a:p>
            <a:r>
              <a:rPr lang="es-PR" dirty="0" smtClean="0">
                <a:latin typeface="Candara" panose="020E0502030303020204" pitchFamily="34" charset="0"/>
              </a:rPr>
              <a:t>El </a:t>
            </a:r>
            <a:r>
              <a:rPr lang="es-PR" dirty="0">
                <a:latin typeface="Candara" panose="020E0502030303020204" pitchFamily="34" charset="0"/>
              </a:rPr>
              <a:t>Padre es glorificado en el Hijo por cuanto el Hijo sólo desea aquellas cosas que son agradables para Dios.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ser presentadas y concedidas las oraciones de este tipo, Dios es grandemente glorificado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4000"/>
                    </a14:imgEffect>
                    <a14:imgEffect>
                      <a14:brightnessContrast bright="9000"/>
                    </a14:imgEffect>
                  </a14:imgLayer>
                </a14:imgProps>
              </a:ext>
            </a:extLst>
          </a:blip>
          <a:srcRect l="13815" r="40628"/>
          <a:stretch/>
        </p:blipFill>
        <p:spPr>
          <a:xfrm>
            <a:off x="5029200" y="1777482"/>
            <a:ext cx="4114800" cy="5080518"/>
          </a:xfrm>
          <a:prstGeom prst="rect">
            <a:avLst/>
          </a:prstGeom>
        </p:spPr>
      </p:pic>
    </p:spTree>
    <p:extLst>
      <p:ext uri="{BB962C8B-B14F-4D97-AF65-F5344CB8AC3E}">
        <p14:creationId xmlns:p14="http://schemas.microsoft.com/office/powerpoint/2010/main" val="120472341"/>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responde las oraciones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10000"/>
          </a:bodyPr>
          <a:lstStyle/>
          <a:p>
            <a:r>
              <a:rPr lang="es-PR" dirty="0">
                <a:solidFill>
                  <a:srgbClr val="FF0000"/>
                </a:solidFill>
                <a:latin typeface="Candara" panose="020E0502030303020204" pitchFamily="34" charset="0"/>
              </a:rPr>
              <a:t>14:14</a:t>
            </a:r>
            <a:r>
              <a:rPr lang="es-PR" dirty="0">
                <a:latin typeface="Candara" panose="020E0502030303020204" pitchFamily="34" charset="0"/>
              </a:rPr>
              <a:t> La promesa se repite para énfasis y es un gran aliento para el pueblo de Dios. </a:t>
            </a:r>
            <a:endParaRPr lang="es-PR" dirty="0" smtClean="0">
              <a:latin typeface="Candara" panose="020E0502030303020204" pitchFamily="34" charset="0"/>
            </a:endParaRPr>
          </a:p>
          <a:p>
            <a:r>
              <a:rPr lang="es-PR" dirty="0" smtClean="0">
                <a:latin typeface="Candara" panose="020E0502030303020204" pitchFamily="34" charset="0"/>
              </a:rPr>
              <a:t>Vive </a:t>
            </a:r>
            <a:r>
              <a:rPr lang="es-PR" dirty="0">
                <a:latin typeface="Candara" panose="020E0502030303020204" pitchFamily="34" charset="0"/>
              </a:rPr>
              <a:t>en el centro de Su voluntad, camina en comunión con el Señor, pide algo que el Señor pueda desear, y tus oraciones recibirán respuesta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4000"/>
                    </a14:imgEffect>
                    <a14:imgEffect>
                      <a14:brightnessContrast bright="9000"/>
                    </a14:imgEffect>
                  </a14:imgLayer>
                </a14:imgProps>
              </a:ext>
            </a:extLst>
          </a:blip>
          <a:srcRect l="13815" r="40628"/>
          <a:stretch/>
        </p:blipFill>
        <p:spPr>
          <a:xfrm>
            <a:off x="5029200" y="1777482"/>
            <a:ext cx="4114800" cy="5080518"/>
          </a:xfrm>
          <a:prstGeom prst="rect">
            <a:avLst/>
          </a:prstGeom>
        </p:spPr>
      </p:pic>
    </p:spTree>
    <p:extLst>
      <p:ext uri="{BB962C8B-B14F-4D97-AF65-F5344CB8AC3E}">
        <p14:creationId xmlns:p14="http://schemas.microsoft.com/office/powerpoint/2010/main" val="942874660"/>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fontScale="92500"/>
          </a:bodyPr>
          <a:lstStyle/>
          <a:p>
            <a:r>
              <a:rPr lang="es-PR" sz="3600" dirty="0" smtClean="0">
                <a:latin typeface="Candara" pitchFamily="34" charset="0"/>
                <a:cs typeface="Calibri" pitchFamily="34" charset="0"/>
              </a:rPr>
              <a:t>Confianza en medio de los problemas.</a:t>
            </a:r>
          </a:p>
          <a:p>
            <a:pPr lvl="1"/>
            <a:r>
              <a:rPr lang="es-PR" sz="3600" dirty="0" smtClean="0">
                <a:latin typeface="Candara" pitchFamily="34" charset="0"/>
                <a:cs typeface="Calibri" pitchFamily="34" charset="0"/>
              </a:rPr>
              <a:t>En medio de la desesperanza escuchemos las palabras de Jesús: “No se turbe vuestro corazón”.</a:t>
            </a:r>
          </a:p>
          <a:p>
            <a:pPr lvl="1"/>
            <a:r>
              <a:rPr lang="es-PR" sz="3600" dirty="0" smtClean="0">
                <a:latin typeface="Candara" pitchFamily="34" charset="0"/>
                <a:cs typeface="Calibri" pitchFamily="34" charset="0"/>
              </a:rPr>
              <a:t>Cuando nos motivamos a seguir adelante por una gran esperanza, después de los problemas hay consuelo por la presencia eterna con el Padre y con el Hijo.</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sharpenSoften amount="20000"/>
                    </a14:imgEffect>
                    <a14:imgEffect>
                      <a14:brightnessContrast bright="10000" contrast="2000"/>
                    </a14:imgEffect>
                  </a14:imgLayer>
                </a14:imgProps>
              </a:ext>
            </a:extLst>
          </a:blip>
          <a:srcRect t="7995" b="16450"/>
          <a:stretch/>
        </p:blipFill>
        <p:spPr>
          <a:xfrm>
            <a:off x="6019800" y="1"/>
            <a:ext cx="3124200" cy="1770380"/>
          </a:xfrm>
          <a:prstGeom prst="rect">
            <a:avLst/>
          </a:prstGeom>
        </p:spPr>
      </p:pic>
    </p:spTree>
    <p:extLst>
      <p:ext uri="{BB962C8B-B14F-4D97-AF65-F5344CB8AC3E}">
        <p14:creationId xmlns:p14="http://schemas.microsoft.com/office/powerpoint/2010/main" val="836873134"/>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No nos engañemos, no hay otro camino.</a:t>
            </a:r>
          </a:p>
          <a:p>
            <a:pPr lvl="1"/>
            <a:r>
              <a:rPr lang="es-PR" dirty="0" smtClean="0">
                <a:latin typeface="Candara" pitchFamily="34" charset="0"/>
                <a:cs typeface="Calibri" pitchFamily="34" charset="0"/>
              </a:rPr>
              <a:t>En nuestros días hay sincretismos religiosos.</a:t>
            </a:r>
          </a:p>
          <a:p>
            <a:pPr lvl="1"/>
            <a:r>
              <a:rPr lang="es-PR" dirty="0" smtClean="0">
                <a:latin typeface="Candara" pitchFamily="34" charset="0"/>
                <a:cs typeface="Calibri" pitchFamily="34" charset="0"/>
              </a:rPr>
              <a:t>Afirman que no importa lo que uno predica o cree, que todos estamos en lo mismo, por lo tanto, no importa el camino que sigamos.</a:t>
            </a:r>
          </a:p>
          <a:p>
            <a:pPr lvl="1"/>
            <a:r>
              <a:rPr lang="es-PR" dirty="0" smtClean="0">
                <a:latin typeface="Candara" pitchFamily="34" charset="0"/>
                <a:cs typeface="Calibri" pitchFamily="34" charset="0"/>
              </a:rPr>
              <a:t>La Biblia es clara: sí importa cuál es el camino, no hay otra manera de llegar al Padre sino por medio de Jesucristo.</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sharpenSoften amount="20000"/>
                    </a14:imgEffect>
                    <a14:imgEffect>
                      <a14:brightnessContrast bright="10000" contrast="2000"/>
                    </a14:imgEffect>
                  </a14:imgLayer>
                </a14:imgProps>
              </a:ext>
            </a:extLst>
          </a:blip>
          <a:srcRect t="7995" b="16450"/>
          <a:stretch/>
        </p:blipFill>
        <p:spPr>
          <a:xfrm>
            <a:off x="6019800" y="1"/>
            <a:ext cx="3124200" cy="1770380"/>
          </a:xfrm>
          <a:prstGeom prst="rect">
            <a:avLst/>
          </a:prstGeom>
        </p:spPr>
      </p:pic>
    </p:spTree>
    <p:extLst>
      <p:ext uri="{BB962C8B-B14F-4D97-AF65-F5344CB8AC3E}">
        <p14:creationId xmlns:p14="http://schemas.microsoft.com/office/powerpoint/2010/main" val="358796139"/>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Fe en constante crecimiento.</a:t>
            </a:r>
          </a:p>
          <a:p>
            <a:pPr lvl="1"/>
            <a:r>
              <a:rPr lang="es-PR" dirty="0" smtClean="0">
                <a:latin typeface="Candara" pitchFamily="34" charset="0"/>
                <a:cs typeface="Calibri" pitchFamily="34" charset="0"/>
              </a:rPr>
              <a:t>No podemos contentarnos con la fe que podemos tener ahora.</a:t>
            </a:r>
          </a:p>
          <a:p>
            <a:pPr lvl="1"/>
            <a:r>
              <a:rPr lang="es-PR" dirty="0" smtClean="0">
                <a:latin typeface="Candara" pitchFamily="34" charset="0"/>
                <a:cs typeface="Calibri" pitchFamily="34" charset="0"/>
              </a:rPr>
              <a:t>Dios nos la ha dado, pero ahora es responsabilidad de cada uno hacerla crecer.</a:t>
            </a:r>
          </a:p>
          <a:p>
            <a:pPr lvl="1"/>
            <a:r>
              <a:rPr lang="es-PR" dirty="0" smtClean="0">
                <a:latin typeface="Candara" pitchFamily="34" charset="0"/>
                <a:cs typeface="Calibri" pitchFamily="34" charset="0"/>
              </a:rPr>
              <a:t>Las dudas y los tropiezos que tenemos los podemos usar a nuestro provecho para poder crecer, para que nuestra fe pueda ser más como Jesús quiere que sea.</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sharpenSoften amount="20000"/>
                    </a14:imgEffect>
                    <a14:imgEffect>
                      <a14:brightnessContrast bright="10000" contrast="2000"/>
                    </a14:imgEffect>
                  </a14:imgLayer>
                </a14:imgProps>
              </a:ext>
            </a:extLst>
          </a:blip>
          <a:srcRect t="7995" b="16450"/>
          <a:stretch/>
        </p:blipFill>
        <p:spPr>
          <a:xfrm>
            <a:off x="6019800" y="1"/>
            <a:ext cx="3124200" cy="1770380"/>
          </a:xfrm>
          <a:prstGeom prst="rect">
            <a:avLst/>
          </a:prstGeom>
        </p:spPr>
      </p:pic>
    </p:spTree>
    <p:extLst>
      <p:ext uri="{BB962C8B-B14F-4D97-AF65-F5344CB8AC3E}">
        <p14:creationId xmlns:p14="http://schemas.microsoft.com/office/powerpoint/2010/main" val="1194858381"/>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47</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850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47</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14000"/>
                    </a14:imgEffect>
                    <a14:imgEffect>
                      <a14:brightnessContrast bright="4000"/>
                    </a14:imgEffect>
                  </a14:imgLayer>
                </a14:imgProps>
              </a:ext>
            </a:extLst>
          </a:blip>
          <a:stretch>
            <a:fillRect/>
          </a:stretch>
        </p:blipFill>
        <p:spPr>
          <a:xfrm>
            <a:off x="-3174" y="-1"/>
            <a:ext cx="9147174" cy="6860381"/>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48</a:t>
            </a:fld>
            <a:endParaRPr lang="en-US"/>
          </a:p>
        </p:txBody>
      </p:sp>
      <p:sp>
        <p:nvSpPr>
          <p:cNvPr id="238596" name="Rectangle 4"/>
          <p:cNvSpPr>
            <a:spLocks noGrp="1" noChangeArrowheads="1"/>
          </p:cNvSpPr>
          <p:nvPr>
            <p:ph type="body" sz="half" idx="4294967295"/>
          </p:nvPr>
        </p:nvSpPr>
        <p:spPr>
          <a:xfrm>
            <a:off x="420639" y="1295400"/>
            <a:ext cx="8402990" cy="4419600"/>
          </a:xfrm>
          <a:solidFill>
            <a:schemeClr val="tx1">
              <a:alpha val="44000"/>
            </a:schemeClr>
          </a:solidFill>
          <a:ln/>
          <a:effectLst>
            <a:softEdge rad="127000"/>
          </a:effectLst>
        </p:spPr>
        <p:txBody>
          <a:bodyPr anchor="ct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Promete Enviar al Consolador</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14.15 - 31) </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20 de mayo de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09600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91395" y="766762"/>
            <a:ext cx="4461478" cy="830997"/>
          </a:xfrm>
          <a:prstGeom prst="rect">
            <a:avLst/>
          </a:prstGeom>
          <a:noFill/>
        </p:spPr>
        <p:txBody>
          <a:bodyPr wrap="none" rtlCol="0">
            <a:spAutoFit/>
          </a:bodyPr>
          <a:lstStyle/>
          <a:p>
            <a:pPr algn="ctr"/>
            <a:r>
              <a:rPr lang="en-US" sz="4800" dirty="0" err="1">
                <a:solidFill>
                  <a:schemeClr val="bg1"/>
                </a:solidFill>
                <a:effectLst>
                  <a:outerShdw blurRad="38100" dist="38100" dir="2700000" algn="tl">
                    <a:srgbClr val="000000">
                      <a:alpha val="43137"/>
                    </a:srgbClr>
                  </a:outerShdw>
                </a:effectLst>
                <a:latin typeface="Candara" pitchFamily="34" charset="0"/>
                <a:cs typeface="+mn-cs"/>
              </a:rPr>
              <a:t>Próximo</a:t>
            </a:r>
            <a:r>
              <a:rPr lang="en-US" sz="4800" dirty="0">
                <a:solidFill>
                  <a:schemeClr val="bg1"/>
                </a:solidFill>
                <a:effectLst>
                  <a:outerShdw blurRad="38100" dist="38100" dir="2700000" algn="tl">
                    <a:srgbClr val="000000">
                      <a:alpha val="43137"/>
                    </a:srgbClr>
                  </a:outerShdw>
                </a:effectLst>
                <a:latin typeface="Candara" pitchFamily="34" charset="0"/>
                <a:cs typeface="+mn-cs"/>
              </a:rPr>
              <a:t> </a:t>
            </a:r>
            <a:r>
              <a:rPr lang="en-US" sz="4800" dirty="0" err="1">
                <a:solidFill>
                  <a:schemeClr val="bg1"/>
                </a:solidFill>
                <a:effectLst>
                  <a:outerShdw blurRad="38100" dist="38100" dir="2700000" algn="tl">
                    <a:srgbClr val="000000">
                      <a:alpha val="43137"/>
                    </a:srgbClr>
                  </a:outerShdw>
                </a:effectLst>
                <a:latin typeface="Candara" pitchFamily="34" charset="0"/>
                <a:cs typeface="+mn-cs"/>
              </a:rPr>
              <a:t>Estudio</a:t>
            </a:r>
            <a:endParaRPr lang="en-US" sz="4800" dirty="0">
              <a:solidFill>
                <a:schemeClr val="bg1"/>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49</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fue a preparar un lugar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19000"/>
                    </a14:imgEffect>
                    <a14:imgEffect>
                      <a14:brightnessContrast bright="7000" contrast="3000"/>
                    </a14:imgEffect>
                  </a14:imgLayer>
                </a14:imgProps>
              </a:ext>
            </a:extLst>
          </a:blip>
          <a:srcRect t="-35" b="24444"/>
          <a:stretch/>
        </p:blipFill>
        <p:spPr>
          <a:xfrm>
            <a:off x="0" y="1676401"/>
            <a:ext cx="9144000" cy="5183980"/>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fue a preparar un lugar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10000"/>
          </a:bodyPr>
          <a:lstStyle/>
          <a:p>
            <a:r>
              <a:rPr lang="es-PR" dirty="0">
                <a:latin typeface="Candara" panose="020E0502030303020204" pitchFamily="34" charset="0"/>
              </a:rPr>
              <a:t>“</a:t>
            </a:r>
            <a:r>
              <a:rPr lang="es-PR" i="1" dirty="0">
                <a:latin typeface="Candara" panose="020E0502030303020204" pitchFamily="34" charset="0"/>
              </a:rPr>
              <a:t>No se turbe vuestro corazón; creéis en Dios, creed también en </a:t>
            </a:r>
            <a:r>
              <a:rPr lang="es-PR" i="1" dirty="0" smtClean="0">
                <a:latin typeface="Candara" panose="020E0502030303020204" pitchFamily="34" charset="0"/>
              </a:rPr>
              <a:t>mí. En </a:t>
            </a:r>
            <a:r>
              <a:rPr lang="es-PR" i="1" dirty="0">
                <a:latin typeface="Candara" panose="020E0502030303020204" pitchFamily="34" charset="0"/>
              </a:rPr>
              <a:t>la casa de mi Padre muchas moradas hay; si así no fuera, yo os lo hubiera dicho; voy, pues, a preparar lugar para vosotros</a:t>
            </a:r>
            <a:r>
              <a:rPr lang="es-PR" i="1" dirty="0" smtClean="0">
                <a:latin typeface="Candara" panose="020E0502030303020204" pitchFamily="34" charset="0"/>
              </a:rPr>
              <a:t>. Y </a:t>
            </a:r>
            <a:r>
              <a:rPr lang="es-PR" i="1" dirty="0">
                <a:latin typeface="Candara" panose="020E0502030303020204" pitchFamily="34" charset="0"/>
              </a:rPr>
              <a:t>si me fuere y os preparare lugar, vendré otra vez, y os tomaré a mí mismo, para que donde yo estoy, vosotros también estéis</a:t>
            </a:r>
            <a:r>
              <a:rPr lang="es-PR" i="1" dirty="0" smtClean="0">
                <a:latin typeface="Candara" panose="020E0502030303020204" pitchFamily="34" charset="0"/>
              </a:rPr>
              <a:t>. Y </a:t>
            </a:r>
            <a:r>
              <a:rPr lang="es-PR" i="1" dirty="0">
                <a:latin typeface="Candara" panose="020E0502030303020204" pitchFamily="34" charset="0"/>
              </a:rPr>
              <a:t>sabéis a dónde voy, y sabéis el camino</a:t>
            </a:r>
            <a:r>
              <a:rPr lang="es-PR" i="1" dirty="0" smtClean="0">
                <a:latin typeface="Candara" panose="020E0502030303020204" pitchFamily="34" charset="0"/>
              </a:rPr>
              <a:t>. Le </a:t>
            </a:r>
            <a:r>
              <a:rPr lang="es-PR" i="1" dirty="0">
                <a:latin typeface="Candara" panose="020E0502030303020204" pitchFamily="34" charset="0"/>
              </a:rPr>
              <a:t>dijo Tomás: Señor, no sabemos a dónde vas; ¿cómo, pues, podemos saber el camino?</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Juan 14.1–5, RVR60) </a:t>
            </a:r>
          </a:p>
        </p:txBody>
      </p:sp>
    </p:spTree>
    <p:extLst>
      <p:ext uri="{BB962C8B-B14F-4D97-AF65-F5344CB8AC3E}">
        <p14:creationId xmlns:p14="http://schemas.microsoft.com/office/powerpoint/2010/main" val="2736486606"/>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fue a preparar un lugar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10000"/>
          </a:bodyPr>
          <a:lstStyle/>
          <a:p>
            <a:r>
              <a:rPr lang="es-PR" dirty="0">
                <a:latin typeface="Candara" panose="020E0502030303020204" pitchFamily="34" charset="0"/>
              </a:rPr>
              <a:t>¿Por qué se turbaron los corazones de los discípulos? Cristo les había dicho que les iba a dejar (</a:t>
            </a:r>
            <a:r>
              <a:rPr lang="es-PR" dirty="0">
                <a:solidFill>
                  <a:srgbClr val="FF0000"/>
                </a:solidFill>
                <a:latin typeface="Candara" panose="020E0502030303020204" pitchFamily="34" charset="0"/>
              </a:rPr>
              <a:t>13.33</a:t>
            </a:r>
            <a:r>
              <a:rPr lang="es-PR" dirty="0">
                <a:latin typeface="Candara" panose="020E0502030303020204" pitchFamily="34" charset="0"/>
              </a:rPr>
              <a:t>), que uno de ellos era un traidor y que Pedro le fallaría (</a:t>
            </a:r>
            <a:r>
              <a:rPr lang="es-PR" dirty="0">
                <a:solidFill>
                  <a:srgbClr val="FF0000"/>
                </a:solidFill>
                <a:latin typeface="Candara" panose="020E0502030303020204" pitchFamily="34" charset="0"/>
              </a:rPr>
              <a:t>13.36–38</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Indudablemente </a:t>
            </a:r>
            <a:r>
              <a:rPr lang="es-PR" dirty="0">
                <a:latin typeface="Candara" panose="020E0502030303020204" pitchFamily="34" charset="0"/>
              </a:rPr>
              <a:t>esto los perturbó a todos, porque miraban a Pedro como su líder.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4967878" y="1842041"/>
            <a:ext cx="4176122" cy="5029636"/>
          </a:xfrm>
          <a:prstGeom prst="rect">
            <a:avLst/>
          </a:prstGeom>
        </p:spPr>
      </p:pic>
    </p:spTree>
    <p:extLst>
      <p:ext uri="{BB962C8B-B14F-4D97-AF65-F5344CB8AC3E}">
        <p14:creationId xmlns:p14="http://schemas.microsoft.com/office/powerpoint/2010/main" val="2059189636"/>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smtClean="0">
                <a:latin typeface="Candara" pitchFamily="34" charset="0"/>
                <a:cs typeface="Calibri" pitchFamily="34" charset="0"/>
              </a:rPr>
              <a:t>Jesús fue a preparar un lugar</a:t>
            </a:r>
            <a:br>
              <a:rPr lang="es-PR" dirty="0" smtClean="0">
                <a:latin typeface="Candara" pitchFamily="34" charset="0"/>
                <a:cs typeface="Calibri" pitchFamily="34" charset="0"/>
              </a:rPr>
            </a:br>
            <a:r>
              <a:rPr lang="es-PR" dirty="0">
                <a:solidFill>
                  <a:srgbClr val="FF0000"/>
                </a:solidFill>
                <a:latin typeface="Candara" pitchFamily="34" charset="0"/>
                <a:cs typeface="Calibri" pitchFamily="34" charset="0"/>
              </a:rPr>
              <a:t>Juan 14.1-5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20000"/>
          </a:bodyPr>
          <a:lstStyle/>
          <a:p>
            <a:r>
              <a:rPr lang="es-PR" dirty="0" smtClean="0">
                <a:latin typeface="Candara" panose="020E0502030303020204" pitchFamily="34" charset="0"/>
              </a:rPr>
              <a:t>Jesús </a:t>
            </a:r>
            <a:r>
              <a:rPr lang="es-PR" dirty="0">
                <a:latin typeface="Candara" panose="020E0502030303020204" pitchFamily="34" charset="0"/>
              </a:rPr>
              <a:t>mismo había revelado su carga interna (</a:t>
            </a:r>
            <a:r>
              <a:rPr lang="es-PR" dirty="0">
                <a:solidFill>
                  <a:srgbClr val="FF0000"/>
                </a:solidFill>
                <a:latin typeface="Candara" panose="020E0502030303020204" pitchFamily="34" charset="0"/>
              </a:rPr>
              <a:t>13.21</a:t>
            </a:r>
            <a:r>
              <a:rPr lang="es-PR" dirty="0">
                <a:latin typeface="Candara" panose="020E0502030303020204" pitchFamily="34" charset="0"/>
              </a:rPr>
              <a:t>), aunque es cierto que su espíritu angustiado no era de ninguna manera igual al de la turbación que ellos sentían en su corazón.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este capítulo Jesús procuró consolar a los doce y acallar la turbación de sus corazones. </a:t>
            </a:r>
          </a:p>
        </p:txBody>
      </p:sp>
      <p:pic>
        <p:nvPicPr>
          <p:cNvPr id="8" name="Picture 7"/>
          <p:cNvPicPr>
            <a:picLocks noChangeAspect="1"/>
          </p:cNvPicPr>
          <p:nvPr/>
        </p:nvPicPr>
        <p:blipFill>
          <a:blip r:embed="rId3"/>
          <a:stretch>
            <a:fillRect/>
          </a:stretch>
        </p:blipFill>
        <p:spPr>
          <a:xfrm>
            <a:off x="4967878" y="1842041"/>
            <a:ext cx="4176122" cy="5029636"/>
          </a:xfrm>
          <a:prstGeom prst="rect">
            <a:avLst/>
          </a:prstGeom>
        </p:spPr>
      </p:pic>
    </p:spTree>
    <p:extLst>
      <p:ext uri="{BB962C8B-B14F-4D97-AF65-F5344CB8AC3E}">
        <p14:creationId xmlns:p14="http://schemas.microsoft.com/office/powerpoint/2010/main" val="589036133"/>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fue a preparar un lugar</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a:solidFill>
                  <a:srgbClr val="FF0000"/>
                </a:solidFill>
                <a:latin typeface="Candara" panose="020E0502030303020204" pitchFamily="34" charset="0"/>
              </a:rPr>
              <a:t>14:1</a:t>
            </a:r>
            <a:r>
              <a:rPr lang="es-PR" dirty="0">
                <a:latin typeface="Candara" panose="020E0502030303020204" pitchFamily="34" charset="0"/>
              </a:rPr>
              <a:t> Algunos enlazan el versículo 1 con el último del capítulo 13, y creen que fue dicho a Pedro. </a:t>
            </a:r>
            <a:endParaRPr lang="es-PR" dirty="0" smtClean="0">
              <a:latin typeface="Candara" panose="020E0502030303020204" pitchFamily="34" charset="0"/>
            </a:endParaRPr>
          </a:p>
          <a:p>
            <a:r>
              <a:rPr lang="es-PR" dirty="0" smtClean="0">
                <a:latin typeface="Candara" panose="020E0502030303020204" pitchFamily="34" charset="0"/>
              </a:rPr>
              <a:t>Aunque </a:t>
            </a:r>
            <a:r>
              <a:rPr lang="es-PR" dirty="0">
                <a:latin typeface="Candara" panose="020E0502030303020204" pitchFamily="34" charset="0"/>
              </a:rPr>
              <a:t>iba a negar al Señor, tuvo sin embargo una palabra de consuelo para él. </a:t>
            </a:r>
            <a:endParaRPr lang="es-PR" dirty="0" smtClean="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4967878" y="1842041"/>
            <a:ext cx="4176122" cy="5029636"/>
          </a:xfrm>
          <a:prstGeom prst="rect">
            <a:avLst/>
          </a:prstGeom>
        </p:spPr>
      </p:pic>
    </p:spTree>
    <p:extLst>
      <p:ext uri="{BB962C8B-B14F-4D97-AF65-F5344CB8AC3E}">
        <p14:creationId xmlns:p14="http://schemas.microsoft.com/office/powerpoint/2010/main" val="529791940"/>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89651</TotalTime>
  <Words>3371</Words>
  <Application>Microsoft Office PowerPoint</Application>
  <PresentationFormat>On-screen Show (4:3)</PresentationFormat>
  <Paragraphs>372</Paragraphs>
  <Slides>49</Slides>
  <Notes>49</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49</vt:i4>
      </vt:variant>
    </vt:vector>
  </HeadingPairs>
  <TitlesOfParts>
    <vt:vector size="60"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 Clave:</vt:lpstr>
      <vt:lpstr>Bosquejo de Estudio</vt:lpstr>
      <vt:lpstr>Jesús fue a preparar un lugar Juan 14.1-5</vt:lpstr>
      <vt:lpstr>Jesús fue a preparar un lugar Juan 14.1-5</vt:lpstr>
      <vt:lpstr>Jesús fue a preparar un lugar Juan 14.1-5</vt:lpstr>
      <vt:lpstr>Jesús fue a preparar un lugar Juan 14.1-5</vt:lpstr>
      <vt:lpstr>Jesús fue a preparar un lugar Juan 14.1-5</vt:lpstr>
      <vt:lpstr>Jesús fue a preparar un lugar Juan 14.1-5</vt:lpstr>
      <vt:lpstr>Jesús fue a preparar un lugar Juan 14.1-5</vt:lpstr>
      <vt:lpstr>Jesús fue a preparar un lugar Juan 14.1-5</vt:lpstr>
      <vt:lpstr>Jesús fue a preparar un lugar Juan 14.1-5</vt:lpstr>
      <vt:lpstr>Jesús fue a preparar un lugar Juan 14.1-5</vt:lpstr>
      <vt:lpstr>Jesús fue a preparar un lugar Juan 14.1-5</vt:lpstr>
      <vt:lpstr>Jesús fue a preparar un lugar Juan 14.1-5</vt:lpstr>
      <vt:lpstr>Jesús fue a preparar un lugar Juan 14.1-5</vt:lpstr>
      <vt:lpstr>Jesús es el camino, la verdad y la vida  Juan 14.5-11</vt:lpstr>
      <vt:lpstr>Jesús es el camino, la verdad y la vida  Juan 14.5-11</vt:lpstr>
      <vt:lpstr>Jesús es el camino, la verdad y la vida  Juan 14.5-11</vt:lpstr>
      <vt:lpstr>Jesús es el camino, la verdad y la vida  Juan 14.5-11</vt:lpstr>
      <vt:lpstr>Jesús es el camino, la verdad y la vida  Juan 14.5-11</vt:lpstr>
      <vt:lpstr>Jesús es el camino, la verdad y la vida  Juan 14.5-11</vt:lpstr>
      <vt:lpstr>Jesús es el camino, la verdad y la vida  Juan 14.5-11</vt:lpstr>
      <vt:lpstr>Jesús es el camino, la verdad y la vida  Juan 14.5-11</vt:lpstr>
      <vt:lpstr>Jesús es el camino, la verdad y la vida  Juan 14.5-11</vt:lpstr>
      <vt:lpstr>Jesús es el camino, la verdad y la vida  Juan 14.5-11</vt:lpstr>
      <vt:lpstr>Jesús es el camino, la verdad y la vida  Juan 14.5-11</vt:lpstr>
      <vt:lpstr>Jesús es el camino, la verdad y la vida  Juan 14.5-11</vt:lpstr>
      <vt:lpstr>Jesús es el camino, la verdad y la vida  Juan 14.5-11</vt:lpstr>
      <vt:lpstr>Jesús es el camino, la verdad y la vida  Juan 14.5-11</vt:lpstr>
      <vt:lpstr>Jesús es el camino, la verdad y la vida  Juan 14.5-11</vt:lpstr>
      <vt:lpstr>Jesús es el camino, la verdad y la vida  Juan 14.5-11</vt:lpstr>
      <vt:lpstr>Jesús responde las oraciones Juan 14.12-14</vt:lpstr>
      <vt:lpstr>Jesús responde las oraciones Juan 14.12-14</vt:lpstr>
      <vt:lpstr>Jesús responde las oraciones Juan 14.12-14</vt:lpstr>
      <vt:lpstr>Jesús responde las oraciones Juan 14.12-14</vt:lpstr>
      <vt:lpstr>Jesús responde las oraciones Juan 14.12-14</vt:lpstr>
      <vt:lpstr>Jesús responde las oraciones Juan 14.12-14</vt:lpstr>
      <vt:lpstr>Jesús responde las oraciones Juan 14.12-14</vt:lpstr>
      <vt:lpstr>Jesús responde las oraciones Juan 14.12-14</vt:lpstr>
      <vt:lpstr>Jesús responde las oraciones Juan 14.12-14</vt:lpstr>
      <vt:lpstr>Jesús responde las oraciones Juan 14.12-14</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Juan</dc:title>
  <dc:creator>Tito Ortega</dc:creator>
  <cp:lastModifiedBy>Tito Ortega</cp:lastModifiedBy>
  <cp:revision>7877</cp:revision>
  <cp:lastPrinted>2012-10-30T21:37:29Z</cp:lastPrinted>
  <dcterms:created xsi:type="dcterms:W3CDTF">2007-01-24T21:53:34Z</dcterms:created>
  <dcterms:modified xsi:type="dcterms:W3CDTF">2014-05-24T22:30:54Z</dcterms:modified>
</cp:coreProperties>
</file>