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61"/>
  </p:notesMasterIdLst>
  <p:handoutMasterIdLst>
    <p:handoutMasterId r:id="rId62"/>
  </p:handoutMasterIdLst>
  <p:sldIdLst>
    <p:sldId id="2767" r:id="rId7"/>
    <p:sldId id="565" r:id="rId8"/>
    <p:sldId id="566" r:id="rId9"/>
    <p:sldId id="571" r:id="rId10"/>
    <p:sldId id="2182" r:id="rId11"/>
    <p:sldId id="3041" r:id="rId12"/>
    <p:sldId id="3319" r:id="rId13"/>
    <p:sldId id="3342" r:id="rId14"/>
    <p:sldId id="3320" r:id="rId15"/>
    <p:sldId id="3343" r:id="rId16"/>
    <p:sldId id="3344" r:id="rId17"/>
    <p:sldId id="3333" r:id="rId18"/>
    <p:sldId id="3334" r:id="rId19"/>
    <p:sldId id="3321" r:id="rId20"/>
    <p:sldId id="3345" r:id="rId21"/>
    <p:sldId id="3322" r:id="rId22"/>
    <p:sldId id="3346" r:id="rId23"/>
    <p:sldId id="3323" r:id="rId24"/>
    <p:sldId id="3347" r:id="rId25"/>
    <p:sldId id="3318" r:id="rId26"/>
    <p:sldId id="3044" r:id="rId27"/>
    <p:sldId id="3325" r:id="rId28"/>
    <p:sldId id="3348" r:id="rId29"/>
    <p:sldId id="3326" r:id="rId30"/>
    <p:sldId id="3349" r:id="rId31"/>
    <p:sldId id="3350" r:id="rId32"/>
    <p:sldId id="3327" r:id="rId33"/>
    <p:sldId id="3351" r:id="rId34"/>
    <p:sldId id="3328" r:id="rId35"/>
    <p:sldId id="3352" r:id="rId36"/>
    <p:sldId id="3329" r:id="rId37"/>
    <p:sldId id="3353" r:id="rId38"/>
    <p:sldId id="3354" r:id="rId39"/>
    <p:sldId id="3330" r:id="rId40"/>
    <p:sldId id="3331" r:id="rId41"/>
    <p:sldId id="3332" r:id="rId42"/>
    <p:sldId id="3222" r:id="rId43"/>
    <p:sldId id="3223" r:id="rId44"/>
    <p:sldId id="3335" r:id="rId45"/>
    <p:sldId id="3336" r:id="rId46"/>
    <p:sldId id="3355" r:id="rId47"/>
    <p:sldId id="3356" r:id="rId48"/>
    <p:sldId id="3337" r:id="rId49"/>
    <p:sldId id="3338" r:id="rId50"/>
    <p:sldId id="3339" r:id="rId51"/>
    <p:sldId id="3357" r:id="rId52"/>
    <p:sldId id="3340" r:id="rId53"/>
    <p:sldId id="3341" r:id="rId54"/>
    <p:sldId id="3206" r:id="rId55"/>
    <p:sldId id="3284" r:id="rId56"/>
    <p:sldId id="2914" r:id="rId57"/>
    <p:sldId id="1391" r:id="rId58"/>
    <p:sldId id="1843" r:id="rId59"/>
    <p:sldId id="627" r:id="rId6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35" autoAdjust="0"/>
    <p:restoredTop sz="94799" autoAdjust="0"/>
  </p:normalViewPr>
  <p:slideViewPr>
    <p:cSldViewPr>
      <p:cViewPr varScale="1">
        <p:scale>
          <a:sx n="76" d="100"/>
          <a:sy n="76" d="100"/>
        </p:scale>
        <p:origin x="84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61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11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5/26/2014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685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34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073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062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674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252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9372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0228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219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392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210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007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5026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8969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6354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3009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2449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1637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9537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827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6752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285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507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3777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0249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568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7050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1256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2709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468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1508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464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55743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20102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94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30080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54105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75476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6050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852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41799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1699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52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53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54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2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540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228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88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5/26/2014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john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7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45" y="-297"/>
            <a:ext cx="9150889" cy="6858594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304800"/>
            <a:ext cx="8402990" cy="54102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8: Jesús Termina su Ministerio Público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31: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Jesús Promete Enviar al Consolador</a:t>
            </a: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(Juan 14.15-31) </a:t>
            </a: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20 de mayo de 2014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0979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palabra Consolador (Paracleto) significa uno llamado al lado de otro para ayudar.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También </a:t>
            </a:r>
            <a:r>
              <a:rPr lang="es-PR" dirty="0">
                <a:latin typeface="Candara" panose="020E0502030303020204" pitchFamily="34" charset="0"/>
              </a:rPr>
              <a:t>se traduce abogado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Juan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2:1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Jesús es nuestro Abogado o Ayudador, y el Espíritu Santo es otro Ayudador —no otro de una clase diferente, sino otro de naturaleza similar—.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533" r="14226"/>
          <a:stretch/>
        </p:blipFill>
        <p:spPr>
          <a:xfrm>
            <a:off x="5334000" y="1763157"/>
            <a:ext cx="3810000" cy="510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029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419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Espíritu Santo estará con los creyentes para siempre.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el AT, el Espíritu Santo venía sobre los hombres en diversas ocasiones, pero a menudo los volvía a dejar.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Ahora </a:t>
            </a:r>
            <a:r>
              <a:rPr lang="es-PR" dirty="0">
                <a:latin typeface="Candara" panose="020E0502030303020204" pitchFamily="34" charset="0"/>
              </a:rPr>
              <a:t>vendría y se quedaría para siempre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000" t="7460" r="25000" b="16934"/>
          <a:stretch/>
        </p:blipFill>
        <p:spPr>
          <a:xfrm>
            <a:off x="4639234" y="1752600"/>
            <a:ext cx="450476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5683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534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La palabra </a:t>
            </a:r>
            <a:r>
              <a:rPr lang="es-PR" i="1" dirty="0" err="1">
                <a:latin typeface="Candara" panose="020E0502030303020204" pitchFamily="34" charset="0"/>
              </a:rPr>
              <a:t>parakletos</a:t>
            </a:r>
            <a:r>
              <a:rPr lang="es-PR" i="1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[</a:t>
            </a:r>
            <a:r>
              <a:rPr lang="el-GR" dirty="0" smtClean="0">
                <a:latin typeface="Candara" panose="020E0502030303020204" pitchFamily="34" charset="0"/>
              </a:rPr>
              <a:t>παράκλητος</a:t>
            </a:r>
            <a:r>
              <a:rPr lang="en-US" dirty="0" smtClean="0">
                <a:latin typeface="Candara" panose="020E0502030303020204" pitchFamily="34" charset="0"/>
              </a:rPr>
              <a:t>] </a:t>
            </a:r>
            <a:r>
              <a:rPr lang="es-PR" dirty="0" smtClean="0">
                <a:latin typeface="Candara" panose="020E0502030303020204" pitchFamily="34" charset="0"/>
              </a:rPr>
              <a:t>quiere </a:t>
            </a:r>
            <a:r>
              <a:rPr lang="es-PR" dirty="0">
                <a:latin typeface="Candara" panose="020E0502030303020204" pitchFamily="34" charset="0"/>
              </a:rPr>
              <a:t>decir: “uno que es llamado a estar al lado” de otro.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Jesús </a:t>
            </a:r>
            <a:r>
              <a:rPr lang="es-PR" dirty="0">
                <a:latin typeface="Candara" panose="020E0502030303020204" pitchFamily="34" charset="0"/>
              </a:rPr>
              <a:t>agrega aspectos adicionales de la función del </a:t>
            </a:r>
            <a:r>
              <a:rPr lang="es-PR" dirty="0" err="1">
                <a:latin typeface="Candara" panose="020E0502030303020204" pitchFamily="34" charset="0"/>
              </a:rPr>
              <a:t>parakletos</a:t>
            </a:r>
            <a:r>
              <a:rPr lang="es-PR" dirty="0">
                <a:latin typeface="Candara" panose="020E0502030303020204" pitchFamily="34" charset="0"/>
              </a:rPr>
              <a:t>: En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14:16, 17 </a:t>
            </a:r>
            <a:r>
              <a:rPr lang="es-PR" dirty="0">
                <a:latin typeface="Candara" panose="020E0502030303020204" pitchFamily="34" charset="0"/>
              </a:rPr>
              <a:t>es el “Espíritu de verdad”; en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15:26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es el “Espíritu de verdad” que da testimonio de Cristo; y en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16:7</a:t>
            </a:r>
            <a:r>
              <a:rPr lang="es-PR" dirty="0">
                <a:latin typeface="Candara" panose="020E0502030303020204" pitchFamily="34" charset="0"/>
              </a:rPr>
              <a:t> afirma que el Espíritu vendrá cuando él se haya ido a su Padre.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Espíritu Santo es la presencia constante de Cristo para ayudar, iluminar, fortalecer, y exhortar al creyente. </a:t>
            </a:r>
          </a:p>
        </p:txBody>
      </p:sp>
    </p:spTree>
    <p:extLst>
      <p:ext uri="{BB962C8B-B14F-4D97-AF65-F5344CB8AC3E}">
        <p14:creationId xmlns:p14="http://schemas.microsoft.com/office/powerpoint/2010/main" val="14810167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5343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función del Espíritu Santo es la de llenar a una persona con aquel Espíritu de poder y de </a:t>
            </a:r>
            <a:r>
              <a:rPr lang="es-PR" dirty="0" smtClean="0">
                <a:latin typeface="Candara" panose="020E0502030303020204" pitchFamily="34" charset="0"/>
              </a:rPr>
              <a:t>valentía </a:t>
            </a:r>
            <a:r>
              <a:rPr lang="es-PR" dirty="0">
                <a:latin typeface="Candara" panose="020E0502030303020204" pitchFamily="34" charset="0"/>
              </a:rPr>
              <a:t>que le darán la capacidad para afrontar triunfantemente la </a:t>
            </a:r>
            <a:r>
              <a:rPr lang="es-PR" dirty="0" smtClean="0">
                <a:latin typeface="Candara" panose="020E0502030303020204" pitchFamily="34" charset="0"/>
              </a:rPr>
              <a:t>vida.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El término </a:t>
            </a:r>
            <a:r>
              <a:rPr lang="es-PR" i="1" dirty="0" smtClean="0">
                <a:latin typeface="Candara" panose="020E0502030303020204" pitchFamily="34" charset="0"/>
              </a:rPr>
              <a:t>“</a:t>
            </a:r>
            <a:r>
              <a:rPr lang="es-PR" i="1" dirty="0" err="1" smtClean="0">
                <a:latin typeface="Candara" panose="020E0502030303020204" pitchFamily="34" charset="0"/>
              </a:rPr>
              <a:t>parakletos</a:t>
            </a:r>
            <a:r>
              <a:rPr lang="es-PR" i="1" dirty="0" smtClean="0">
                <a:latin typeface="Candara" panose="020E0502030303020204" pitchFamily="34" charset="0"/>
              </a:rPr>
              <a:t>” </a:t>
            </a:r>
            <a:r>
              <a:rPr lang="es-PR" dirty="0" smtClean="0">
                <a:latin typeface="Candara" panose="020E0502030303020204" pitchFamily="34" charset="0"/>
              </a:rPr>
              <a:t>puede recogerse mejor en estos </a:t>
            </a:r>
            <a:r>
              <a:rPr lang="es-PR" dirty="0">
                <a:latin typeface="Candara" panose="020E0502030303020204" pitchFamily="34" charset="0"/>
              </a:rPr>
              <a:t>cinco términos: </a:t>
            </a:r>
            <a:r>
              <a:rPr lang="es-PR" u="sng" dirty="0">
                <a:latin typeface="Candara" panose="020E0502030303020204" pitchFamily="34" charset="0"/>
              </a:rPr>
              <a:t>Abogado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u="sng" dirty="0">
                <a:latin typeface="Candara" panose="020E0502030303020204" pitchFamily="34" charset="0"/>
              </a:rPr>
              <a:t>Intercesor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u="sng" dirty="0">
                <a:latin typeface="Candara" panose="020E0502030303020204" pitchFamily="34" charset="0"/>
              </a:rPr>
              <a:t>Ayudante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u="sng" dirty="0">
                <a:latin typeface="Candara" panose="020E0502030303020204" pitchFamily="34" charset="0"/>
              </a:rPr>
              <a:t>Consolador</a:t>
            </a:r>
            <a:r>
              <a:rPr lang="es-PR" dirty="0">
                <a:latin typeface="Candara" panose="020E0502030303020204" pitchFamily="34" charset="0"/>
              </a:rPr>
              <a:t> y </a:t>
            </a:r>
            <a:r>
              <a:rPr lang="es-PR" u="sng" dirty="0">
                <a:latin typeface="Candara" panose="020E0502030303020204" pitchFamily="34" charset="0"/>
              </a:rPr>
              <a:t>Consejero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1601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14:17</a:t>
            </a:r>
            <a:r>
              <a:rPr lang="es-PR" dirty="0">
                <a:latin typeface="Candara" panose="020E0502030303020204" pitchFamily="34" charset="0"/>
              </a:rPr>
              <a:t> El Espíritu Santo es llamado el Espíritu de la verdad porque Su enseñanza es verdadera y glorifica a Cristo, que es la verdad.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mundo no puede recibir al Espíritu Santo porque no le puede ver.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incrédulos quieren ver antes de creer —aunque creen en el viento y la electricidad, a pesar de que no pueden verlos—.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098" r="29053"/>
          <a:stretch/>
        </p:blipFill>
        <p:spPr>
          <a:xfrm>
            <a:off x="54356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763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inconversos no conocen ni comprenden al Espíritu Santo.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Puede </a:t>
            </a:r>
            <a:r>
              <a:rPr lang="es-PR" dirty="0">
                <a:latin typeface="Candara" panose="020E0502030303020204" pitchFamily="34" charset="0"/>
              </a:rPr>
              <a:t>que los convenza de pecado, y sin embargo no conocen que es Él. Los discípulos conocían al Espíritu Santo.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Habían </a:t>
            </a:r>
            <a:r>
              <a:rPr lang="es-PR" dirty="0">
                <a:latin typeface="Candara" panose="020E0502030303020204" pitchFamily="34" charset="0"/>
              </a:rPr>
              <a:t>conocido Su obra en sus propias vidas y le habían visto obrar por medio del Señor Jesús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5625" y="1755206"/>
            <a:ext cx="3731075" cy="510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433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“Mora </a:t>
            </a:r>
            <a:r>
              <a:rPr lang="es-PR" dirty="0">
                <a:latin typeface="Candara" panose="020E0502030303020204" pitchFamily="34" charset="0"/>
              </a:rPr>
              <a:t>con vosotros, y estará en vosotros</a:t>
            </a:r>
            <a:r>
              <a:rPr lang="es-PR" dirty="0" smtClean="0">
                <a:latin typeface="Candara" panose="020E0502030303020204" pitchFamily="34" charset="0"/>
              </a:rPr>
              <a:t>.”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Antes </a:t>
            </a:r>
            <a:r>
              <a:rPr lang="es-PR" dirty="0">
                <a:latin typeface="Candara" panose="020E0502030303020204" pitchFamily="34" charset="0"/>
              </a:rPr>
              <a:t>de Pentecostés, el Espíritu Santo venía sobre los hombres y moraba con ellos.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desde Pentecostés, cuando alguien cree en el Señor Jesús, el Espíritu Santo toma Su morada en la vida de aquel hombre para siempre.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4000"/>
                    </a14:imgEffect>
                    <a14:imgEffect>
                      <a14:brightnessContrast bright="7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3036"/>
          <a:stretch/>
        </p:blipFill>
        <p:spPr>
          <a:xfrm>
            <a:off x="5047457" y="1774429"/>
            <a:ext cx="4127500" cy="508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2179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oración de David, «no retires de mí tu santo Espíritu», no sería apropiada en la actualidad.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Espíritu Santo nunca es quitado de ningún creyente, aunque pueda ser contristado, apagado u obstaculizado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925" y="1755206"/>
            <a:ext cx="3731075" cy="510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934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14:18</a:t>
            </a:r>
            <a:r>
              <a:rPr lang="es-PR" dirty="0">
                <a:latin typeface="Candara" panose="020E0502030303020204" pitchFamily="34" charset="0"/>
              </a:rPr>
              <a:t> El Señor no iba a dejar huérfanos, o desolados, a Sus discípulos.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 </a:t>
            </a:r>
            <a:r>
              <a:rPr lang="es-PR" dirty="0">
                <a:latin typeface="Candara" panose="020E0502030303020204" pitchFamily="34" charset="0"/>
              </a:rPr>
              <a:t>iba a venir de nuevo a ellos.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cierto sentido, volvió a ellos tras Su resurrección, pero es dudoso que sea esto lo que se significa aquí.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otro sentido, volvió a ellos en la Persona del Espíritu Santo en el día de Pentecostés.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650" y="1773495"/>
            <a:ext cx="4127350" cy="50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398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Esta </a:t>
            </a:r>
            <a:r>
              <a:rPr lang="es-PR" dirty="0">
                <a:latin typeface="Candara" panose="020E0502030303020204" pitchFamily="34" charset="0"/>
              </a:rPr>
              <a:t>venida espiritual es el verdadero significado aquí.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i="1" dirty="0" smtClean="0">
                <a:latin typeface="Candara" panose="020E0502030303020204" pitchFamily="34" charset="0"/>
              </a:rPr>
              <a:t>«</a:t>
            </a:r>
            <a:r>
              <a:rPr lang="es-PR" i="1" dirty="0">
                <a:latin typeface="Candara" panose="020E0502030303020204" pitchFamily="34" charset="0"/>
              </a:rPr>
              <a:t>Hubo algo en Pentecostés que hizo de ello una venida de Jesús.» </a:t>
            </a:r>
            <a:endParaRPr lang="es-PR" i="1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un tercer sentido, Él volverá literalmente a los discípulos al fin de esta era, cuando tome a Sus escogidos al hogar celestial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650" y="1773495"/>
            <a:ext cx="4127350" cy="50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87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Juan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14.15-31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4141"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061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Todavía un poco, y el mundo no me verá más; pero vosotros me veréis; porque yo vivo, vosotros también viviréis. En aquel día vosotros conoceréis que yo estoy en mi Padre, y vosotros en mí, y yo en vosotros. El que tiene mis mandamientos, y los guarda, ése es el que me ama; y el que me ama, será amado por mi Padre, y yo le amaré, y me manifestaré a él. Le dijo Judas (no el Iscariote): Señor, ¿cómo es que te manifestarás a nosotros, y no al mundo? Respondió Jesús y le dijo: El que me ama, mi palabra guardará; y mi Padre le amará, y vendremos a él, y haremos morada con él. El que no me ama, no guarda mis palabras; y la palabra que habéis oído no es mía, sino del Padre que me envió.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(Juan 14.19–24, RVR60) </a:t>
            </a:r>
          </a:p>
        </p:txBody>
      </p:sp>
    </p:spTree>
    <p:extLst>
      <p:ext uri="{BB962C8B-B14F-4D97-AF65-F5344CB8AC3E}">
        <p14:creationId xmlns:p14="http://schemas.microsoft.com/office/powerpoint/2010/main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14:19</a:t>
            </a:r>
            <a:r>
              <a:rPr lang="es-PR" dirty="0">
                <a:latin typeface="Candara" panose="020E0502030303020204" pitchFamily="34" charset="0"/>
              </a:rPr>
              <a:t> Ningún incrédulo vio al Señor Jesús después de Su sepultura.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Después </a:t>
            </a:r>
            <a:r>
              <a:rPr lang="es-PR" dirty="0">
                <a:latin typeface="Candara" panose="020E0502030303020204" pitchFamily="34" charset="0"/>
              </a:rPr>
              <a:t>de Su resurrección, fue visto sólo por los que le amaban.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incluso después de Su Ascensión, Sus discípulos siguieron viéndolo por la fe.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Esto </a:t>
            </a:r>
            <a:r>
              <a:rPr lang="es-PR" dirty="0">
                <a:latin typeface="Candara" panose="020E0502030303020204" pitchFamily="34" charset="0"/>
              </a:rPr>
              <a:t>es indudablemente lo que se quiere decir con «pero vosotros me veréis».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562600" y="1818265"/>
            <a:ext cx="3581400" cy="503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957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Después </a:t>
            </a:r>
            <a:r>
              <a:rPr lang="es-PR" dirty="0">
                <a:latin typeface="Candara" panose="020E0502030303020204" pitchFamily="34" charset="0"/>
              </a:rPr>
              <a:t>que el mundo no pudiese verlo más, Sus discípulos sí podrían.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«</a:t>
            </a:r>
            <a:r>
              <a:rPr lang="es-PR" dirty="0">
                <a:latin typeface="Candara" panose="020E0502030303020204" pitchFamily="34" charset="0"/>
              </a:rPr>
              <a:t>Porque yo vivo, … vosotros también viviréis.»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Aquí </a:t>
            </a:r>
            <a:r>
              <a:rPr lang="es-PR" dirty="0">
                <a:latin typeface="Candara" panose="020E0502030303020204" pitchFamily="34" charset="0"/>
              </a:rPr>
              <a:t>Él anticipa Su vida en resurrección. Sería la prenda de la vida para todos los que confiasen en Él.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Incluso </a:t>
            </a:r>
            <a:r>
              <a:rPr lang="es-PR" dirty="0">
                <a:latin typeface="Candara" panose="020E0502030303020204" pitchFamily="34" charset="0"/>
              </a:rPr>
              <a:t>si morían, resucitarían para no volver a morir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562600" y="1818265"/>
            <a:ext cx="3581400" cy="503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9606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14:20</a:t>
            </a:r>
            <a:r>
              <a:rPr lang="es-PR" dirty="0">
                <a:latin typeface="Candara" panose="020E0502030303020204" pitchFamily="34" charset="0"/>
              </a:rPr>
              <a:t> «En aquel día» se refiere probablemente otra vez al descenso del Espíritu Santo.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 </a:t>
            </a:r>
            <a:r>
              <a:rPr lang="es-PR" dirty="0">
                <a:latin typeface="Candara" panose="020E0502030303020204" pitchFamily="34" charset="0"/>
              </a:rPr>
              <a:t>instruiría a los creyentes en la verdad de que así como había un vínculo vital entre el Hijo y el Padre, así habría una unión maravillosa de vida e intereses entre Cristo y Sus santos.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098" r="29053"/>
          <a:stretch/>
        </p:blipFill>
        <p:spPr>
          <a:xfrm>
            <a:off x="54356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752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difícil explicar cómo Cristo está en el creyente y el creyente está a la vez en Cristo.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ilustración usual es la de un atizador en el fuego.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sólo está el atizador en el fuego, sino que el fuego está en el atizador.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esto no cuenta toda la verdad.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443" r="33760"/>
          <a:stretch/>
        </p:blipFill>
        <p:spPr>
          <a:xfrm>
            <a:off x="5486399" y="1752600"/>
            <a:ext cx="365760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731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Cristo </a:t>
            </a:r>
            <a:r>
              <a:rPr lang="es-PR" dirty="0">
                <a:latin typeface="Candara" panose="020E0502030303020204" pitchFamily="34" charset="0"/>
              </a:rPr>
              <a:t>está en el creyente en el sentido de que Su vida es comunicada al mismo.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realidad mora en el creyente por medio del Espíritu Santo.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creyente está en Cristo en el sentido de que se encuentra delante de Dios en todo el mérito de la Persona y de la obra de Cristo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098" r="29053"/>
          <a:stretch/>
        </p:blipFill>
        <p:spPr>
          <a:xfrm>
            <a:off x="54356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341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14:21</a:t>
            </a:r>
            <a:r>
              <a:rPr lang="es-PR" dirty="0">
                <a:latin typeface="Candara" panose="020E0502030303020204" pitchFamily="34" charset="0"/>
              </a:rPr>
              <a:t> La verdadera prueba del amor que uno tiene al Señor es la obediencia a Sus mandamientos.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inútil hablar de amarle si no queremos obedecerle.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un sentido, el Padre ama a todo el mundo.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833" r="17500" b="14141"/>
          <a:stretch/>
        </p:blipFill>
        <p:spPr>
          <a:xfrm>
            <a:off x="5096155" y="1828800"/>
            <a:ext cx="4047845" cy="344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302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Él tiene un amor especial para con aquellos que aman a Su Hijo.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Éstos </a:t>
            </a:r>
            <a:r>
              <a:rPr lang="es-PR" dirty="0">
                <a:latin typeface="Candara" panose="020E0502030303020204" pitchFamily="34" charset="0"/>
              </a:rPr>
              <a:t>son también amados por Cristo, y Él se da a conocer a ellos de una manera especial.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Cuanto </a:t>
            </a:r>
            <a:r>
              <a:rPr lang="es-PR" dirty="0">
                <a:latin typeface="Candara" panose="020E0502030303020204" pitchFamily="34" charset="0"/>
              </a:rPr>
              <a:t>más amemos al Salvador, tanto mejor le conoceremos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833" r="17500" b="14141"/>
          <a:stretch/>
        </p:blipFill>
        <p:spPr>
          <a:xfrm>
            <a:off x="5096155" y="1828800"/>
            <a:ext cx="4047845" cy="344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3405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14:22</a:t>
            </a:r>
            <a:r>
              <a:rPr lang="es-PR" dirty="0">
                <a:latin typeface="Candara" panose="020E0502030303020204" pitchFamily="34" charset="0"/>
              </a:rPr>
              <a:t> El Judas mencionado aquí tenía la desgracia de tener el mismo nombre que el traidor.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el Espíritu de Dios le distingue bondadosamente del Iscariote.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podía él comprender cómo el Señor podría aparecer a los discípulos sin ser también visto por el mundo.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879" t="2315" r="47472" b="2711"/>
          <a:stretch/>
        </p:blipFill>
        <p:spPr>
          <a:xfrm>
            <a:off x="5562600" y="1752600"/>
            <a:ext cx="3581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4016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Mas el Consolador, el Espíritu Santo, a quien el Padre enviará en mi nombre, él os enseñará todas las cosas, y os recordará todo lo que yo os he dicho.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(Juan 14.26,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indudable que pensaba en la venida del Señor como la de un Rey vencedor o un Héroe popular.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comprendía que el Señor se manifestaría a los Suyos de una manera espiritual.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Le </a:t>
            </a:r>
            <a:r>
              <a:rPr lang="es-PR" dirty="0">
                <a:latin typeface="Candara" panose="020E0502030303020204" pitchFamily="34" charset="0"/>
              </a:rPr>
              <a:t>verían por la fe por medio de la Palabra de Dios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879" t="2315" r="47472" b="2711"/>
          <a:stretch/>
        </p:blipFill>
        <p:spPr>
          <a:xfrm>
            <a:off x="5562600" y="1752600"/>
            <a:ext cx="3581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07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Por el Espíritu de Dios, podemos realmente conocer mejor a Cristo hoy que Sus discípulos le conocieron cuando estaba en la tierra.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Cuando </a:t>
            </a:r>
            <a:r>
              <a:rPr lang="es-PR" dirty="0">
                <a:latin typeface="Candara" panose="020E0502030303020204" pitchFamily="34" charset="0"/>
              </a:rPr>
              <a:t>estaba aquí, los que estaban en las primeras filas estaban más cerca de Él que los que estaban atrás.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098" r="29053"/>
          <a:stretch/>
        </p:blipFill>
        <p:spPr>
          <a:xfrm>
            <a:off x="54356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364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en nuestro tiempo, por la fe, cada uno de nosotros puede gozar de la más entrañable comunión con Él.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respuesta de Cristo a Judas muestra que las manifestaciones prometidas a Sus seguidores individuales están relacionadas con la Palabra de Dios.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53423" y="1930368"/>
            <a:ext cx="3577853" cy="477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430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obediencia a la Palabra tendrá como resultado la venida y morada del Padre y del Hijo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53423" y="1930368"/>
            <a:ext cx="3577853" cy="477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8655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057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14:23</a:t>
            </a:r>
            <a:r>
              <a:rPr lang="es-PR" dirty="0">
                <a:latin typeface="Candara" panose="020E0502030303020204" pitchFamily="34" charset="0"/>
              </a:rPr>
              <a:t> Si alguien verdaderamente ama al Señor, guardará Su enseñanza entera, no sólo mandamientos aislados.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Padre ama a quienes están dispuestos a obedecer a Su Hijo sin dudas ni reservas.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Padre y el Hijo están especialmente cercanos a estos corazones amantes y obedientes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3837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0009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14:24</a:t>
            </a:r>
            <a:r>
              <a:rPr lang="es-PR" dirty="0">
                <a:latin typeface="Candara" panose="020E0502030303020204" pitchFamily="34" charset="0"/>
              </a:rPr>
              <a:t> Jesús ha mostrado repetidas veces que las dos proposiciones que siguen son ciertas: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a) El que me ama guarda mis palabras.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b) El que guarda mis palabras me ama.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>
                <a:latin typeface="Candara" panose="020E0502030303020204" pitchFamily="34" charset="0"/>
              </a:rPr>
              <a:t>sigue lógicamente que “El que no me ama no guarda mis palabras”. 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8212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demostración del amor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14.19-24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Rechazar </a:t>
            </a:r>
            <a:r>
              <a:rPr lang="es-PR" dirty="0">
                <a:latin typeface="Candara" panose="020E0502030303020204" pitchFamily="34" charset="0"/>
              </a:rPr>
              <a:t>los preceptos de Cristo es algo muy serio, porque: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a) Tal persona no rechaza la palabra de un simple hombre sino de Dios (Padre e Hijo son uno en </a:t>
            </a:r>
            <a:r>
              <a:rPr lang="es-PR" dirty="0" smtClean="0">
                <a:latin typeface="Candara" panose="020E0502030303020204" pitchFamily="34" charset="0"/>
              </a:rPr>
              <a:t>esencia). 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b) El Señor no se manifestará en su amor a una persona </a:t>
            </a:r>
            <a:r>
              <a:rPr lang="es-PR" dirty="0" smtClean="0">
                <a:latin typeface="Candara" panose="020E0502030303020204" pitchFamily="34" charset="0"/>
              </a:rPr>
              <a:t>así.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5408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tarea del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14.25-26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7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49" t="2532" r="2059" b="24730"/>
          <a:stretch/>
        </p:blipFill>
        <p:spPr>
          <a:xfrm>
            <a:off x="0" y="1701801"/>
            <a:ext cx="9144000" cy="515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778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tarea del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14.25-26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Os he dicho estas cosas estando con vosotros. Mas el Consolador, el Espíritu Santo, a quien el Padre enviará en mi nombre, él os enseñará todas las cosas, y os recordará todo lo que yo os he dicho.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Juan 14.25–26, RVR60) </a:t>
            </a:r>
          </a:p>
        </p:txBody>
      </p:sp>
    </p:spTree>
    <p:extLst>
      <p:ext uri="{BB962C8B-B14F-4D97-AF65-F5344CB8AC3E}">
        <p14:creationId xmlns:p14="http://schemas.microsoft.com/office/powerpoint/2010/main" val="7175945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tarea del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14.25-26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4957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14:25</a:t>
            </a:r>
            <a:r>
              <a:rPr lang="es-PR" dirty="0">
                <a:latin typeface="Candara" panose="020E0502030303020204" pitchFamily="34" charset="0"/>
              </a:rPr>
              <a:t> Mientras estaba con ellos, nuestro Señor enseñó a Sus discípulos hasta cierto punto.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podía revelarles más verdad porque no podrían haberla asimilado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0054" t="2741" r="8592" b="3493"/>
          <a:stretch/>
        </p:blipFill>
        <p:spPr>
          <a:xfrm>
            <a:off x="4648200" y="1826419"/>
            <a:ext cx="44831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201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 lnSpcReduction="10000"/>
          </a:bodyPr>
          <a:lstStyle/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otro Consolador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14.15-18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demostración del amor</a:t>
            </a:r>
          </a:p>
          <a:p>
            <a:pPr lvl="1"/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14.19-24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tarea del Consolador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14.25-26</a:t>
            </a:r>
          </a:p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La 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paz que Jesús da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14.27-31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tarea del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14.25-26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14:26</a:t>
            </a:r>
            <a:r>
              <a:rPr lang="es-PR" dirty="0">
                <a:latin typeface="Candara" panose="020E0502030303020204" pitchFamily="34" charset="0"/>
              </a:rPr>
              <a:t> Pero el Espíritu Santo les revelaría más.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 </a:t>
            </a:r>
            <a:r>
              <a:rPr lang="es-PR" dirty="0">
                <a:latin typeface="Candara" panose="020E0502030303020204" pitchFamily="34" charset="0"/>
              </a:rPr>
              <a:t>fue enviado por el Padre en nombre de Cristo en el día de Pentecostés.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Espíritu vino en nombre de Cristo en el sentido de que vino a representar los intereses de Cristo sobre la tierra.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1828800"/>
            <a:ext cx="41021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3574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tarea del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14.25-26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vino a glorificarse a Sí mismo sino a llevar a hombres y a mujeres al Salvador. </a:t>
            </a:r>
            <a:r>
              <a:rPr lang="es-PR" dirty="0" smtClean="0">
                <a:latin typeface="Candara" panose="020E0502030303020204" pitchFamily="34" charset="0"/>
              </a:rPr>
              <a:t>“Él </a:t>
            </a:r>
            <a:r>
              <a:rPr lang="es-PR" dirty="0">
                <a:latin typeface="Candara" panose="020E0502030303020204" pitchFamily="34" charset="0"/>
              </a:rPr>
              <a:t>os enseñará todas las </a:t>
            </a:r>
            <a:r>
              <a:rPr lang="es-PR" dirty="0" smtClean="0">
                <a:latin typeface="Candara" panose="020E0502030303020204" pitchFamily="34" charset="0"/>
              </a:rPr>
              <a:t>cosas”, </a:t>
            </a:r>
            <a:r>
              <a:rPr lang="es-PR" dirty="0">
                <a:latin typeface="Candara" panose="020E0502030303020204" pitchFamily="34" charset="0"/>
              </a:rPr>
              <a:t>dijo el Señor.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>
                <a:latin typeface="Candara" panose="020E0502030303020204" pitchFamily="34" charset="0"/>
              </a:rPr>
              <a:t>hizo primero por medio del ministerio hablado de los apóstoles; luego, por la Palabra escrita de Dios que tenemos hoy.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1828800"/>
            <a:ext cx="41021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355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tarea del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14.25-26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Espíritu Santo trae al recuerdo todo lo que el Salvador ha enseñado.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realidad, el Señor Jesús parece haber presentado en forma </a:t>
            </a:r>
            <a:r>
              <a:rPr lang="es-PR" dirty="0" smtClean="0">
                <a:latin typeface="Candara" panose="020E0502030303020204" pitchFamily="34" charset="0"/>
              </a:rPr>
              <a:t>fundamental </a:t>
            </a:r>
            <a:r>
              <a:rPr lang="es-PR" dirty="0">
                <a:latin typeface="Candara" panose="020E0502030303020204" pitchFamily="34" charset="0"/>
              </a:rPr>
              <a:t>toda la enseñanza que es desarrollada en el resto del NT por el Espíritu Santo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098" r="29053"/>
          <a:stretch/>
        </p:blipFill>
        <p:spPr>
          <a:xfrm>
            <a:off x="54356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010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paz que Jesús 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14.27-31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4740"/>
          <a:stretch/>
        </p:blipFill>
        <p:spPr>
          <a:xfrm>
            <a:off x="0" y="1676401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167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paz que Jesús 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14.27-31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La paz os dejo, mi paz os doy; yo no os la doy como el mundo la da. No se turbe vuestro corazón, ni tenga miedo. Habéis oído que yo os he dicho: Voy, y vengo a vosotros. Si me amarais, os habríais regocijado, porque he dicho que voy al Padre; porque el Padre mayor es que yo. Y ahora os lo he dicho antes que suceda, para que cuando suceda, creáis. No hablaré ya mucho con vosotros; porque viene el príncipe de este mundo, y él nada tiene en mí. Mas para que el mundo conozca que amo al Padre, y como el Padre me mandó, así hago. Levantaos, vamos de aquí.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(Juan 14.27–31, RVR60) </a:t>
            </a:r>
          </a:p>
        </p:txBody>
      </p:sp>
    </p:spTree>
    <p:extLst>
      <p:ext uri="{BB962C8B-B14F-4D97-AF65-F5344CB8AC3E}">
        <p14:creationId xmlns:p14="http://schemas.microsoft.com/office/powerpoint/2010/main" val="16520488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paz que Jesús 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14.27-31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¡Cuánta paz necesitaban los discípulos!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paz que Cristo da no es la del mundo, ni tampoco la da de la manera en que el mundo la da.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paz del mundo es superficial y temporal; mientras que la paz de Cristo yace muy profundo en el corazón, satisface y permanecerá para siempre.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8827" y="1828800"/>
            <a:ext cx="399343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346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paz que Jesús 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14.27-31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mundo ofrece paz a través de medios externos; Cristo da paz que mora en el corazón.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sicólogos hablan de la «paz mental», pero Cristo, mediante su muerte, resurrección y ascensión, da «paz con Dios»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Romanos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5.1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Filipenses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4.4–9 </a:t>
            </a:r>
            <a:r>
              <a:rPr lang="es-PR" dirty="0">
                <a:latin typeface="Candara" panose="020E0502030303020204" pitchFamily="34" charset="0"/>
              </a:rPr>
              <a:t>bosqueja cómo el creyente puede tener la paz de Dios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9951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paz que Jesús 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14.27-31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«El Padre es mayor que yo»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28</a:t>
            </a:r>
            <a:r>
              <a:rPr lang="es-PR" dirty="0">
                <a:latin typeface="Candara" panose="020E0502030303020204" pitchFamily="34" charset="0"/>
              </a:rPr>
              <a:t>) se refiere a los días de su vida terrenal.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Como </a:t>
            </a:r>
            <a:r>
              <a:rPr lang="es-PR" dirty="0">
                <a:latin typeface="Candara" panose="020E0502030303020204" pitchFamily="34" charset="0"/>
              </a:rPr>
              <a:t>Hijo de Dios es igual al Padre; como Hijo del Hombre en un cuerpo humano, fue obediente al Padre que le dio sus palabras y obras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14.10, 24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1455" t="3529" r="2839" b="2934"/>
          <a:stretch/>
        </p:blipFill>
        <p:spPr>
          <a:xfrm>
            <a:off x="5105400" y="1880190"/>
            <a:ext cx="4038600" cy="497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503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paz que Jesús da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14.27-31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Al morir en la cruz y volver al cielo, Cristo derrotó a Satanás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30</a:t>
            </a:r>
            <a:r>
              <a:rPr lang="es-PR" dirty="0">
                <a:latin typeface="Candara" panose="020E0502030303020204" pitchFamily="34" charset="0"/>
              </a:rPr>
              <a:t>), quien es el autor de la confusión e intranquilidad.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Para </a:t>
            </a:r>
            <a:r>
              <a:rPr lang="es-PR" dirty="0">
                <a:latin typeface="Candara" panose="020E0502030303020204" pitchFamily="34" charset="0"/>
              </a:rPr>
              <a:t>que los discípulos no pensaran que su muerte fue una tragedia o un error, Cristo les asegura en el versículo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31</a:t>
            </a:r>
            <a:r>
              <a:rPr lang="es-PR" dirty="0">
                <a:latin typeface="Candara" panose="020E0502030303020204" pitchFamily="34" charset="0"/>
              </a:rPr>
              <a:t> que la cruz es una prueba de su amor por el Padre.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 </a:t>
            </a:r>
            <a:r>
              <a:rPr lang="es-PR" dirty="0">
                <a:latin typeface="Candara" panose="020E0502030303020204" pitchFamily="34" charset="0"/>
              </a:rPr>
              <a:t>murió porque el Padre lo ordenó y por eso vino a hacer la voluntad del Padre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6126" y="1828800"/>
            <a:ext cx="3687874" cy="504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6631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No estamos solos.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Dios ha prometido estar en nosotros y con nosotros por medio de la presencia del Espíritu Santo, presencia que obra coordinada con el ministerio de la Trinidad.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-297"/>
            <a:ext cx="2365644" cy="177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731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Una presencia que tranquiliza.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presencia del Espíritu Santo en el creyente la podemos sentir con la tranquilidad que ella nos puede dar, pues es una presencia de consuelo, ánimo, fuerza y deseo de seguir adelante en servicio a su voluntad.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-297"/>
            <a:ext cx="2365644" cy="177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61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Amar es obedecer.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manera más sublime de demostrar el amor es una obediencia a todos los mandamientos que nos ha dejado Jesús.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Amar a Dios es obedecerle y obedecer a Dios es amarle.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No hay otro camino para demostrarle nuestro amor.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1969" y="1"/>
            <a:ext cx="3092824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58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un comentario expositivo: Antiguo Testamento, tomo 1: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Génesis-Números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(125). Puebla,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A.C.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Platt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Alberto T.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Para que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creáis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(Juan).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indent="0">
              <a:buNone/>
            </a:pPr>
            <a:r>
              <a:rPr lang="es-PR" sz="1200" dirty="0">
                <a:latin typeface="Candara" panose="020E0502030303020204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Hendriksen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William. Comentario al Nuevo Testamento: El Evangelio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según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San Juan. Grand Rapids, MI: Libros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Desafío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1981.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hispano: Juan. 1. ed. El Paso, TX: Editorial Mundo Hispano, 2004.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endParaRPr lang="es-PR" sz="1400" dirty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http://www.dsmedia.org/resources/illustrations/sweet-publishing/john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9144001" cy="468559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53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0010" y="381000"/>
            <a:ext cx="8402990" cy="27432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Jesús, La Vid Verdadera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(Juan 15.1 – 16.24) 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27 de mayo de </a:t>
            </a: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2014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09600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91395" y="5071352"/>
            <a:ext cx="44614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Próximo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</a:t>
            </a:r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Estudio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54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Si me amáis, guardad mis mandamientos</a:t>
            </a:r>
            <a:r>
              <a:rPr lang="es-PR" i="1" dirty="0" smtClean="0">
                <a:latin typeface="Candara" panose="020E0502030303020204" pitchFamily="34" charset="0"/>
              </a:rPr>
              <a:t>. Y </a:t>
            </a:r>
            <a:r>
              <a:rPr lang="es-PR" i="1" dirty="0">
                <a:latin typeface="Candara" panose="020E0502030303020204" pitchFamily="34" charset="0"/>
              </a:rPr>
              <a:t>yo rogaré al Padre, y os dará otro Consolador, para que esté con vosotros para siempre</a:t>
            </a:r>
            <a:r>
              <a:rPr lang="es-PR" i="1" dirty="0" smtClean="0">
                <a:latin typeface="Candara" panose="020E0502030303020204" pitchFamily="34" charset="0"/>
              </a:rPr>
              <a:t>: el </a:t>
            </a:r>
            <a:r>
              <a:rPr lang="es-PR" i="1" dirty="0">
                <a:latin typeface="Candara" panose="020E0502030303020204" pitchFamily="34" charset="0"/>
              </a:rPr>
              <a:t>Espíritu de verdad, al cual el mundo no puede recibir, porque no le ve, ni le conoce; pero vosotros le conocéis, porque mora con vosotros, y estará en vosotros. No os dejaré huérfanos; vendré a vosotros.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(Juan 14.15–18, RVR60) </a:t>
            </a:r>
          </a:p>
        </p:txBody>
      </p:sp>
    </p:spTree>
    <p:extLst>
      <p:ext uri="{BB962C8B-B14F-4D97-AF65-F5344CB8AC3E}">
        <p14:creationId xmlns:p14="http://schemas.microsoft.com/office/powerpoint/2010/main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14:15</a:t>
            </a:r>
            <a:r>
              <a:rPr lang="es-PR" dirty="0">
                <a:latin typeface="Candara" panose="020E0502030303020204" pitchFamily="34" charset="0"/>
              </a:rPr>
              <a:t> El Señor Jesús estaba a punto de dejar a Sus discípulos, y ellos quedarían llenos de dolor.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¿</a:t>
            </a:r>
            <a:r>
              <a:rPr lang="es-PR" dirty="0">
                <a:latin typeface="Candara" panose="020E0502030303020204" pitchFamily="34" charset="0"/>
              </a:rPr>
              <a:t>Cómo podrían ellos expresar su amor por Él?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respuesta era, guardando Sus mandamientos.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3000" y="1930368"/>
            <a:ext cx="3577853" cy="477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134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038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por lágrimas, sino por obediencia.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mandamientos del Señor son las instrucciones que Él nos ha dado en los Evangelios, así como el resto del NT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9580" y="2190750"/>
            <a:ext cx="497442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856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otro Consolador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14.15-18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14:16</a:t>
            </a:r>
            <a:r>
              <a:rPr lang="es-PR" dirty="0">
                <a:latin typeface="Candara" panose="020E0502030303020204" pitchFamily="34" charset="0"/>
              </a:rPr>
              <a:t> La palabra traducida rogaré que se usa aquí de nuestro Señor no es la misma que se usa para denotar a un inferior rogando a su superior, sino de uno que hace una petición a un igual.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oraría al Padre que enviase otro Consolador.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4226"/>
          <a:stretch/>
        </p:blipFill>
        <p:spPr>
          <a:xfrm>
            <a:off x="4800600" y="1763157"/>
            <a:ext cx="4343400" cy="510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6588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89907</TotalTime>
  <Words>3454</Words>
  <Application>Microsoft Office PowerPoint</Application>
  <PresentationFormat>On-screen Show (4:3)</PresentationFormat>
  <Paragraphs>411</Paragraphs>
  <Slides>54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54</vt:i4>
      </vt:variant>
    </vt:vector>
  </HeadingPairs>
  <TitlesOfParts>
    <vt:vector size="65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4_Blends</vt:lpstr>
      <vt:lpstr>PowerPoint Presentation</vt:lpstr>
      <vt:lpstr>Contexto</vt:lpstr>
      <vt:lpstr>Versículo Clave:</vt:lpstr>
      <vt:lpstr>Bosquejo de Estudio</vt:lpstr>
      <vt:lpstr>El otro Consolador Juan 14.15-18</vt:lpstr>
      <vt:lpstr>El otro Consolador Juan 14.15-18</vt:lpstr>
      <vt:lpstr>El otro Consolador Juan 14.15-18</vt:lpstr>
      <vt:lpstr>El otro Consolador Juan 14.15-18</vt:lpstr>
      <vt:lpstr>El otro Consolador Juan 14.15-18</vt:lpstr>
      <vt:lpstr>El otro Consolador Juan 14.15-18</vt:lpstr>
      <vt:lpstr>El otro Consolador Juan 14.15-18</vt:lpstr>
      <vt:lpstr>El otro Consolador Juan 14.15-18</vt:lpstr>
      <vt:lpstr>El otro Consolador Juan 14.15-18</vt:lpstr>
      <vt:lpstr>El otro Consolador Juan 14.15-18</vt:lpstr>
      <vt:lpstr>El otro Consolador Juan 14.15-18</vt:lpstr>
      <vt:lpstr>El otro Consolador Juan 14.15-18</vt:lpstr>
      <vt:lpstr>El otro Consolador Juan 14.15-18</vt:lpstr>
      <vt:lpstr>El otro Consolador Juan 14.15-18</vt:lpstr>
      <vt:lpstr>El otro Consolador Juan 14.15-18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demostración del amor Juan 14.19-24</vt:lpstr>
      <vt:lpstr>La tarea del Consolador Juan 14.25-26</vt:lpstr>
      <vt:lpstr>La tarea del Consolador Juan 14.25-26</vt:lpstr>
      <vt:lpstr>La tarea del Consolador Juan 14.25-26</vt:lpstr>
      <vt:lpstr>La tarea del Consolador Juan 14.25-26</vt:lpstr>
      <vt:lpstr>La tarea del Consolador Juan 14.25-26</vt:lpstr>
      <vt:lpstr>La tarea del Consolador Juan 14.25-26</vt:lpstr>
      <vt:lpstr>La paz que Jesús da Juan 14.27-31</vt:lpstr>
      <vt:lpstr>La paz que Jesús da Juan 14.27-31</vt:lpstr>
      <vt:lpstr>La paz que Jesús da Juan 14.27-31</vt:lpstr>
      <vt:lpstr>La paz que Jesús da Juan 14.27-31</vt:lpstr>
      <vt:lpstr>La paz que Jesús da Juan 14.27-31</vt:lpstr>
      <vt:lpstr>La paz que Jesús da Juan 14.27-31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Tito Ortega</dc:creator>
  <cp:lastModifiedBy>Tito Ortega</cp:lastModifiedBy>
  <cp:revision>7962</cp:revision>
  <cp:lastPrinted>2012-10-30T21:37:29Z</cp:lastPrinted>
  <dcterms:created xsi:type="dcterms:W3CDTF">2007-01-24T21:53:34Z</dcterms:created>
  <dcterms:modified xsi:type="dcterms:W3CDTF">2014-05-27T01:14:37Z</dcterms:modified>
</cp:coreProperties>
</file>