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9" r:id="rId5"/>
  </p:sldMasterIdLst>
  <p:notesMasterIdLst>
    <p:notesMasterId r:id="rId78"/>
  </p:notesMasterIdLst>
  <p:handoutMasterIdLst>
    <p:handoutMasterId r:id="rId79"/>
  </p:handoutMasterIdLst>
  <p:sldIdLst>
    <p:sldId id="2767" r:id="rId6"/>
    <p:sldId id="565" r:id="rId7"/>
    <p:sldId id="566" r:id="rId8"/>
    <p:sldId id="571" r:id="rId9"/>
    <p:sldId id="2182" r:id="rId10"/>
    <p:sldId id="3358" r:id="rId11"/>
    <p:sldId id="3041" r:id="rId12"/>
    <p:sldId id="3361" r:id="rId13"/>
    <p:sldId id="3386" r:id="rId14"/>
    <p:sldId id="3362" r:id="rId15"/>
    <p:sldId id="3387" r:id="rId16"/>
    <p:sldId id="3363" r:id="rId17"/>
    <p:sldId id="3364" r:id="rId18"/>
    <p:sldId id="3365" r:id="rId19"/>
    <p:sldId id="3388" r:id="rId20"/>
    <p:sldId id="3389" r:id="rId21"/>
    <p:sldId id="3366" r:id="rId22"/>
    <p:sldId id="3390" r:id="rId23"/>
    <p:sldId id="3367" r:id="rId24"/>
    <p:sldId id="3391" r:id="rId25"/>
    <p:sldId id="3368" r:id="rId26"/>
    <p:sldId id="3392" r:id="rId27"/>
    <p:sldId id="3393" r:id="rId28"/>
    <p:sldId id="3318" r:id="rId29"/>
    <p:sldId id="3044" r:id="rId30"/>
    <p:sldId id="3359" r:id="rId31"/>
    <p:sldId id="3394" r:id="rId32"/>
    <p:sldId id="3369" r:id="rId33"/>
    <p:sldId id="3370" r:id="rId34"/>
    <p:sldId id="3371" r:id="rId35"/>
    <p:sldId id="3395" r:id="rId36"/>
    <p:sldId id="3396" r:id="rId37"/>
    <p:sldId id="3372" r:id="rId38"/>
    <p:sldId id="3397" r:id="rId39"/>
    <p:sldId id="3222" r:id="rId40"/>
    <p:sldId id="3223" r:id="rId41"/>
    <p:sldId id="3398" r:id="rId42"/>
    <p:sldId id="3360" r:id="rId43"/>
    <p:sldId id="3399" r:id="rId44"/>
    <p:sldId id="3400" r:id="rId45"/>
    <p:sldId id="3373" r:id="rId46"/>
    <p:sldId id="3374" r:id="rId47"/>
    <p:sldId id="3401" r:id="rId48"/>
    <p:sldId id="3412" r:id="rId49"/>
    <p:sldId id="3376" r:id="rId50"/>
    <p:sldId id="3375" r:id="rId51"/>
    <p:sldId id="3402" r:id="rId52"/>
    <p:sldId id="3403" r:id="rId53"/>
    <p:sldId id="3377" r:id="rId54"/>
    <p:sldId id="3404" r:id="rId55"/>
    <p:sldId id="3405" r:id="rId56"/>
    <p:sldId id="3378" r:id="rId57"/>
    <p:sldId id="3406" r:id="rId58"/>
    <p:sldId id="3407" r:id="rId59"/>
    <p:sldId id="3379" r:id="rId60"/>
    <p:sldId id="3337" r:id="rId61"/>
    <p:sldId id="3338" r:id="rId62"/>
    <p:sldId id="3380" r:id="rId63"/>
    <p:sldId id="3381" r:id="rId64"/>
    <p:sldId id="3408" r:id="rId65"/>
    <p:sldId id="3382" r:id="rId66"/>
    <p:sldId id="3409" r:id="rId67"/>
    <p:sldId id="3383" r:id="rId68"/>
    <p:sldId id="3384" r:id="rId69"/>
    <p:sldId id="3410" r:id="rId70"/>
    <p:sldId id="3385" r:id="rId71"/>
    <p:sldId id="3411" r:id="rId72"/>
    <p:sldId id="3206" r:id="rId73"/>
    <p:sldId id="3284" r:id="rId74"/>
    <p:sldId id="2914" r:id="rId75"/>
    <p:sldId id="1391" r:id="rId76"/>
    <p:sldId id="1843" r:id="rId7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35" autoAdjust="0"/>
    <p:restoredTop sz="94799" autoAdjust="0"/>
  </p:normalViewPr>
  <p:slideViewPr>
    <p:cSldViewPr>
      <p:cViewPr varScale="1">
        <p:scale>
          <a:sx n="68" d="100"/>
          <a:sy n="68" d="100"/>
        </p:scale>
        <p:origin x="1050" y="48"/>
      </p:cViewPr>
      <p:guideLst>
        <p:guide orient="horz" pos="2160"/>
        <p:guide pos="2880"/>
      </p:guideLst>
    </p:cSldViewPr>
  </p:slideViewPr>
  <p:outlineViewPr>
    <p:cViewPr>
      <p:scale>
        <a:sx n="33" d="100"/>
        <a:sy n="33" d="100"/>
      </p:scale>
      <p:origin x="0" y="-51288"/>
    </p:cViewPr>
  </p:outlineViewPr>
  <p:notesTextViewPr>
    <p:cViewPr>
      <p:scale>
        <a:sx n="100" d="100"/>
        <a:sy n="100" d="100"/>
      </p:scale>
      <p:origin x="0" y="0"/>
    </p:cViewPr>
  </p:notesTextViewPr>
  <p:sorterViewPr>
    <p:cViewPr varScale="1">
      <p:scale>
        <a:sx n="1" d="1"/>
        <a:sy n="1" d="1"/>
      </p:scale>
      <p:origin x="0" y="-16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6/2/2014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1972088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50156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406667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093994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991186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9594930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650028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1076426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250318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724294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7023927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773762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791677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718574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495813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80419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890594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39719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040315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071452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335475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594081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4651919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602886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1633955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98757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7105798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718650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9296882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217958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6704806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0849927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9938479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2198018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3071307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4233868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1908841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9455938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5143260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265395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22455842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8301535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20602010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3256894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0564993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4169196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2830575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25068173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8882834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3186055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9639150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9161933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873469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2628781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71</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72</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1519977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3420774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6/2/2014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5.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8.wdp"/></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5.wdp"/></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7.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20.wdp"/></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20.wdp"/></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20.wdp"/></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20.wdp"/></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20.wdp"/></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1.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7" y="0"/>
            <a:ext cx="9144793" cy="468823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4648200" y="76200"/>
            <a:ext cx="44958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32: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La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V</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id Verdadera</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15.1-17</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27 de mayo de 2014</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399" y="4730889"/>
            <a:ext cx="8794751" cy="1200329"/>
          </a:xfrm>
          <a:prstGeom prst="rect">
            <a:avLst/>
          </a:prstGeom>
        </p:spPr>
        <p:txBody>
          <a:bodyPr wrap="square">
            <a:spAutoFit/>
          </a:bodyPr>
          <a:lstStyle/>
          <a:p>
            <a:pPr lvl="0" algn="ctr">
              <a:spcBef>
                <a:spcPct val="20000"/>
              </a:spcBef>
              <a:buClr>
                <a:srgbClr val="3333CC"/>
              </a:buClr>
              <a:buSzPct val="60000"/>
            </a:pPr>
            <a:r>
              <a:rPr lang="es-PR" sz="3600" kern="0" dirty="0">
                <a:solidFill>
                  <a:srgbClr val="FFFFFF"/>
                </a:solidFill>
                <a:effectLst>
                  <a:outerShdw blurRad="38100" dist="38100" dir="2700000" algn="tl">
                    <a:srgbClr val="000000">
                      <a:alpha val="43137"/>
                    </a:srgbClr>
                  </a:outerShdw>
                </a:effectLst>
                <a:latin typeface="Candara" pitchFamily="34" charset="0"/>
                <a:cs typeface="Calibri" pitchFamily="34" charset="0"/>
              </a:rPr>
              <a:t>Unidad 8: Jesús Termina su Ministerio Público</a:t>
            </a: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20000"/>
          </a:bodyPr>
          <a:lstStyle/>
          <a:p>
            <a:r>
              <a:rPr lang="es-PR" dirty="0">
                <a:latin typeface="Candara" panose="020E0502030303020204" pitchFamily="34" charset="0"/>
              </a:rPr>
              <a:t>Lo que el Señor haga exactamente con el pámpano sin fruto depende de cómo se traduzca el verbo griego </a:t>
            </a:r>
            <a:r>
              <a:rPr lang="es-PR" dirty="0" err="1" smtClean="0">
                <a:latin typeface="Candara" panose="020E0502030303020204" pitchFamily="34" charset="0"/>
              </a:rPr>
              <a:t>airo</a:t>
            </a:r>
            <a:r>
              <a:rPr lang="es-PR" dirty="0" smtClean="0">
                <a:latin typeface="Candara" panose="020E0502030303020204" pitchFamily="34" charset="0"/>
              </a:rPr>
              <a:t> (</a:t>
            </a:r>
            <a:r>
              <a:rPr lang="el-GR" dirty="0" smtClean="0">
                <a:latin typeface="Candara" panose="020E0502030303020204" pitchFamily="34" charset="0"/>
              </a:rPr>
              <a:t>αἴρω</a:t>
            </a:r>
            <a:r>
              <a:rPr lang="en-US" dirty="0" smtClean="0">
                <a:latin typeface="Candara" panose="020E0502030303020204" pitchFamily="34" charset="0"/>
              </a:rPr>
              <a:t>)</a:t>
            </a:r>
            <a:r>
              <a:rPr lang="es-PR" dirty="0" smtClean="0">
                <a:latin typeface="Candara" panose="020E0502030303020204" pitchFamily="34" charset="0"/>
              </a:rPr>
              <a:t>. </a:t>
            </a:r>
          </a:p>
          <a:p>
            <a:r>
              <a:rPr lang="es-PR" dirty="0" smtClean="0">
                <a:latin typeface="Candara" panose="020E0502030303020204" pitchFamily="34" charset="0"/>
              </a:rPr>
              <a:t>Puede </a:t>
            </a:r>
            <a:r>
              <a:rPr lang="es-PR" dirty="0">
                <a:latin typeface="Candara" panose="020E0502030303020204" pitchFamily="34" charset="0"/>
              </a:rPr>
              <a:t>significar quita, como en la tradición de la Reina-Valera (también traducido de esta manera en </a:t>
            </a:r>
            <a:r>
              <a:rPr lang="es-PR" dirty="0">
                <a:solidFill>
                  <a:srgbClr val="FF0000"/>
                </a:solidFill>
                <a:latin typeface="Candara" panose="020E0502030303020204" pitchFamily="34" charset="0"/>
              </a:rPr>
              <a:t>Juan 1:29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Entonces </a:t>
            </a:r>
            <a:r>
              <a:rPr lang="es-PR" dirty="0">
                <a:latin typeface="Candara" panose="020E0502030303020204" pitchFamily="34" charset="0"/>
              </a:rPr>
              <a:t>se referiría a la disciplina de la muerte física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11:30</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44113" y="1752600"/>
            <a:ext cx="3399887" cy="5131904"/>
          </a:xfrm>
          <a:prstGeom prst="rect">
            <a:avLst/>
          </a:prstGeom>
        </p:spPr>
      </p:pic>
    </p:spTree>
    <p:extLst>
      <p:ext uri="{BB962C8B-B14F-4D97-AF65-F5344CB8AC3E}">
        <p14:creationId xmlns:p14="http://schemas.microsoft.com/office/powerpoint/2010/main" val="606537051"/>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latin typeface="Candara" panose="020E0502030303020204" pitchFamily="34" charset="0"/>
              </a:rPr>
              <a:t>Sin </a:t>
            </a:r>
            <a:r>
              <a:rPr lang="es-PR" dirty="0">
                <a:latin typeface="Candara" panose="020E0502030303020204" pitchFamily="34" charset="0"/>
              </a:rPr>
              <a:t>embargo, la misma palabra puede significar «levanta» (como en </a:t>
            </a:r>
            <a:r>
              <a:rPr lang="es-PR" dirty="0">
                <a:solidFill>
                  <a:srgbClr val="FF0000"/>
                </a:solidFill>
                <a:latin typeface="Candara" panose="020E0502030303020204" pitchFamily="34" charset="0"/>
              </a:rPr>
              <a:t>Juan 8:54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Entonces </a:t>
            </a:r>
            <a:r>
              <a:rPr lang="es-PR" dirty="0">
                <a:latin typeface="Candara" panose="020E0502030303020204" pitchFamily="34" charset="0"/>
              </a:rPr>
              <a:t>podría referirse al ministerio positivo de alentar al pámpano sin fruto haciendo más fácil que consiga luz y aire, y, es de esperar, que dé fruto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45149"/>
          <a:stretch/>
        </p:blipFill>
        <p:spPr>
          <a:xfrm>
            <a:off x="5410200" y="1752600"/>
            <a:ext cx="3733800" cy="5105400"/>
          </a:xfrm>
          <a:prstGeom prst="rect">
            <a:avLst/>
          </a:prstGeom>
        </p:spPr>
      </p:pic>
    </p:spTree>
    <p:extLst>
      <p:ext uri="{BB962C8B-B14F-4D97-AF65-F5344CB8AC3E}">
        <p14:creationId xmlns:p14="http://schemas.microsoft.com/office/powerpoint/2010/main" val="80170517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PR" dirty="0">
                <a:latin typeface="Candara" panose="020E0502030303020204" pitchFamily="34" charset="0"/>
              </a:rPr>
              <a:t>El pámpano que lleva fruto es el cristiano que crece más y más a semejanza del Señor Jesús. </a:t>
            </a:r>
            <a:endParaRPr lang="es-PR" dirty="0" smtClean="0">
              <a:latin typeface="Candara" panose="020E0502030303020204" pitchFamily="34" charset="0"/>
            </a:endParaRPr>
          </a:p>
          <a:p>
            <a:r>
              <a:rPr lang="es-PR" dirty="0" smtClean="0">
                <a:latin typeface="Candara" panose="020E0502030303020204" pitchFamily="34" charset="0"/>
              </a:rPr>
              <a:t>Incluso </a:t>
            </a:r>
            <a:r>
              <a:rPr lang="es-PR" dirty="0">
                <a:latin typeface="Candara" panose="020E0502030303020204" pitchFamily="34" charset="0"/>
              </a:rPr>
              <a:t>estos pámpanos necesitan ser podados y limpiados.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como una vid verdadera ha de ser limpiada de </a:t>
            </a:r>
            <a:r>
              <a:rPr lang="es-PR" dirty="0" smtClean="0">
                <a:latin typeface="Candara" panose="020E0502030303020204" pitchFamily="34" charset="0"/>
              </a:rPr>
              <a:t>insectos y </a:t>
            </a:r>
            <a:r>
              <a:rPr lang="es-PR" dirty="0">
                <a:latin typeface="Candara" panose="020E0502030303020204" pitchFamily="34" charset="0"/>
              </a:rPr>
              <a:t>hongos, lo mismo el cristiano ha de ser limpiado de cosas mundanas que se le pegan encima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l="45149"/>
          <a:stretch/>
        </p:blipFill>
        <p:spPr>
          <a:xfrm>
            <a:off x="5410200" y="1752600"/>
            <a:ext cx="3733800" cy="5105400"/>
          </a:xfrm>
          <a:prstGeom prst="rect">
            <a:avLst/>
          </a:prstGeom>
        </p:spPr>
      </p:pic>
    </p:spTree>
    <p:extLst>
      <p:ext uri="{BB962C8B-B14F-4D97-AF65-F5344CB8AC3E}">
        <p14:creationId xmlns:p14="http://schemas.microsoft.com/office/powerpoint/2010/main" val="3318477898"/>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solidFill>
                  <a:srgbClr val="FF0000"/>
                </a:solidFill>
                <a:latin typeface="Candara" panose="020E0502030303020204" pitchFamily="34" charset="0"/>
              </a:rPr>
              <a:t>15:3</a:t>
            </a:r>
            <a:r>
              <a:rPr lang="es-PR" dirty="0">
                <a:latin typeface="Candara" panose="020E0502030303020204" pitchFamily="34" charset="0"/>
              </a:rPr>
              <a:t> El agente purificador es la palabra del Señor.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discípulos habían sido originalmente limpiados por la palabra en el momento de su conversión.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según el Salvador les había ido hablando, Su Palabra había tenido un efecto purificador en sus vidas. </a:t>
            </a:r>
            <a:endParaRPr lang="es-PR" dirty="0" smtClean="0">
              <a:latin typeface="Candara" panose="020E0502030303020204" pitchFamily="34" charset="0"/>
            </a:endParaRPr>
          </a:p>
          <a:p>
            <a:r>
              <a:rPr lang="es-PR" dirty="0" smtClean="0">
                <a:latin typeface="Candara" panose="020E0502030303020204" pitchFamily="34" charset="0"/>
              </a:rPr>
              <a:t>Así</a:t>
            </a:r>
            <a:r>
              <a:rPr lang="es-PR" dirty="0">
                <a:latin typeface="Candara" panose="020E0502030303020204" pitchFamily="34" charset="0"/>
              </a:rPr>
              <a:t>, este versículo puede referirse a la justificación y a la santificación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253224" y="1930368"/>
            <a:ext cx="3577853" cy="4770470"/>
          </a:xfrm>
          <a:prstGeom prst="rect">
            <a:avLst/>
          </a:prstGeom>
        </p:spPr>
      </p:pic>
    </p:spTree>
    <p:extLst>
      <p:ext uri="{BB962C8B-B14F-4D97-AF65-F5344CB8AC3E}">
        <p14:creationId xmlns:p14="http://schemas.microsoft.com/office/powerpoint/2010/main" val="1080814426"/>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latin typeface="Candara" panose="020E0502030303020204" pitchFamily="34" charset="0"/>
              </a:rPr>
              <a:t>15:4</a:t>
            </a:r>
            <a:r>
              <a:rPr lang="es-PR" dirty="0">
                <a:latin typeface="Candara" panose="020E0502030303020204" pitchFamily="34" charset="0"/>
              </a:rPr>
              <a:t> Permanecer significa quedarse donde uno está.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cristiano ha sido puesto en Cristo; ésta es su posición.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andar diario debería permanecer en íntima comunión con el Señor.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pámpano permanece en la vid tomando toda su vida y alimento de la vid.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41910" t="855" r="16462" b="-855"/>
          <a:stretch/>
        </p:blipFill>
        <p:spPr>
          <a:xfrm>
            <a:off x="5334000" y="1766939"/>
            <a:ext cx="3810000" cy="5148159"/>
          </a:xfrm>
          <a:prstGeom prst="rect">
            <a:avLst/>
          </a:prstGeom>
        </p:spPr>
      </p:pic>
    </p:spTree>
    <p:extLst>
      <p:ext uri="{BB962C8B-B14F-4D97-AF65-F5344CB8AC3E}">
        <p14:creationId xmlns:p14="http://schemas.microsoft.com/office/powerpoint/2010/main" val="346501388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latin typeface="Candara" panose="020E0502030303020204" pitchFamily="34" charset="0"/>
              </a:rPr>
              <a:t>Así </a:t>
            </a:r>
            <a:r>
              <a:rPr lang="es-PR" dirty="0">
                <a:latin typeface="Candara" panose="020E0502030303020204" pitchFamily="34" charset="0"/>
              </a:rPr>
              <a:t>permanecemos en Cristo, pasando tiempo en oración, leyendo y obedeciendo Su Palabra, en comunión con Su pueblo, y siendo continuamente conscientes de nuestra unión con Él.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mantener de esta forma un constante contacto con Él, somos conscientes de Su morar en nosotros y de Su suministración de fuerza y recursos espirituales.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41910" t="855" r="16462" b="-855"/>
          <a:stretch/>
        </p:blipFill>
        <p:spPr>
          <a:xfrm>
            <a:off x="5334000" y="1766939"/>
            <a:ext cx="3810000" cy="5148159"/>
          </a:xfrm>
          <a:prstGeom prst="rect">
            <a:avLst/>
          </a:prstGeom>
        </p:spPr>
      </p:pic>
    </p:spTree>
    <p:extLst>
      <p:ext uri="{BB962C8B-B14F-4D97-AF65-F5344CB8AC3E}">
        <p14:creationId xmlns:p14="http://schemas.microsoft.com/office/powerpoint/2010/main" val="341719797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pámpano sólo puede llevar fruto si permanece en la vid.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única manera en que los creyentes pueden llevar fruto de un carácter cristiano es viviendo constantemente en contacto con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3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5410200" y="1793081"/>
            <a:ext cx="3760304" cy="5095875"/>
          </a:xfrm>
          <a:prstGeom prst="rect">
            <a:avLst/>
          </a:prstGeom>
        </p:spPr>
      </p:pic>
    </p:spTree>
    <p:extLst>
      <p:ext uri="{BB962C8B-B14F-4D97-AF65-F5344CB8AC3E}">
        <p14:creationId xmlns:p14="http://schemas.microsoft.com/office/powerpoint/2010/main" val="4147226301"/>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solidFill>
                  <a:srgbClr val="FF0000"/>
                </a:solidFill>
                <a:latin typeface="Candara" panose="020E0502030303020204" pitchFamily="34" charset="0"/>
              </a:rPr>
              <a:t>15:5</a:t>
            </a:r>
            <a:r>
              <a:rPr lang="es-PR" dirty="0">
                <a:latin typeface="Candara" panose="020E0502030303020204" pitchFamily="34" charset="0"/>
              </a:rPr>
              <a:t> El mismo Cristo es la vid; los creyentes son los pámpanos de la vid.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se trata de que el pámpano tenga que vivir su vida para la Vid, sino de sencillamente dejar que la vida de la Vid fluya por los pámpanos.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veces oramos: «Señor, ayúdame a vivir mi vida para ti». Mejor sería orar: «Señor Jesús, vive Tú tu vida por medio de mí».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3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5410200" y="1793081"/>
            <a:ext cx="3760304" cy="5095875"/>
          </a:xfrm>
          <a:prstGeom prst="rect">
            <a:avLst/>
          </a:prstGeom>
        </p:spPr>
      </p:pic>
    </p:spTree>
    <p:extLst>
      <p:ext uri="{BB962C8B-B14F-4D97-AF65-F5344CB8AC3E}">
        <p14:creationId xmlns:p14="http://schemas.microsoft.com/office/powerpoint/2010/main" val="2314651265"/>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smtClean="0">
                <a:latin typeface="Candara" panose="020E0502030303020204" pitchFamily="34" charset="0"/>
              </a:rPr>
              <a:t>Separados </a:t>
            </a:r>
            <a:r>
              <a:rPr lang="es-PR" dirty="0">
                <a:latin typeface="Candara" panose="020E0502030303020204" pitchFamily="34" charset="0"/>
              </a:rPr>
              <a:t>de Cristo, nada podemos hacer.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pámpano de la vid tiene un solo y gran propósito —dar fruto—. No sirve para hacer muebles ni casas. </a:t>
            </a:r>
            <a:endParaRPr lang="es-PR" dirty="0" smtClean="0">
              <a:latin typeface="Candara" panose="020E0502030303020204" pitchFamily="34" charset="0"/>
            </a:endParaRPr>
          </a:p>
          <a:p>
            <a:r>
              <a:rPr lang="es-PR" dirty="0" smtClean="0">
                <a:latin typeface="Candara" panose="020E0502030303020204" pitchFamily="34" charset="0"/>
              </a:rPr>
              <a:t>Ni </a:t>
            </a:r>
            <a:r>
              <a:rPr lang="es-PR" dirty="0">
                <a:latin typeface="Candara" panose="020E0502030303020204" pitchFamily="34" charset="0"/>
              </a:rPr>
              <a:t>siquiera es bueno para leña. Pero </a:t>
            </a:r>
            <a:r>
              <a:rPr lang="es-PR" i="1" dirty="0">
                <a:latin typeface="Candara" panose="020E0502030303020204" pitchFamily="34" charset="0"/>
              </a:rPr>
              <a:t>es bueno para dar fruto —</a:t>
            </a:r>
            <a:r>
              <a:rPr lang="es-PR" dirty="0">
                <a:latin typeface="Candara" panose="020E0502030303020204" pitchFamily="34" charset="0"/>
              </a:rPr>
              <a:t>siempre que </a:t>
            </a:r>
            <a:r>
              <a:rPr lang="es-PR" i="1" dirty="0">
                <a:latin typeface="Candara" panose="020E0502030303020204" pitchFamily="34" charset="0"/>
              </a:rPr>
              <a:t>permanezca en la vid</a:t>
            </a:r>
            <a:r>
              <a:rPr lang="es-PR" i="1" dirty="0" smtClean="0">
                <a:latin typeface="Candara" panose="020E0502030303020204" pitchFamily="34" charset="0"/>
              </a:rPr>
              <a:t>—.</a:t>
            </a:r>
            <a:endParaRPr lang="es-PR" i="1" dirty="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30000"/>
                    </a14:imgEffect>
                    <a14:imgEffect>
                      <a14:brightnessContrast bright="10000"/>
                    </a14:imgEffect>
                  </a14:imgLayer>
                </a14:imgProps>
              </a:ext>
              <a:ext uri="{28A0092B-C50C-407E-A947-70E740481C1C}">
                <a14:useLocalDpi xmlns:a14="http://schemas.microsoft.com/office/drawing/2010/main"/>
              </a:ext>
            </a:extLst>
          </a:blip>
          <a:srcRect/>
          <a:stretch/>
        </p:blipFill>
        <p:spPr>
          <a:xfrm>
            <a:off x="5410200" y="1793081"/>
            <a:ext cx="3760304" cy="5095875"/>
          </a:xfrm>
          <a:prstGeom prst="rect">
            <a:avLst/>
          </a:prstGeom>
        </p:spPr>
      </p:pic>
    </p:spTree>
    <p:extLst>
      <p:ext uri="{BB962C8B-B14F-4D97-AF65-F5344CB8AC3E}">
        <p14:creationId xmlns:p14="http://schemas.microsoft.com/office/powerpoint/2010/main" val="410936450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PR" dirty="0">
                <a:solidFill>
                  <a:srgbClr val="FF0000"/>
                </a:solidFill>
                <a:latin typeface="Candara" panose="020E0502030303020204" pitchFamily="34" charset="0"/>
              </a:rPr>
              <a:t>15:6</a:t>
            </a:r>
            <a:r>
              <a:rPr lang="es-PR" dirty="0">
                <a:latin typeface="Candara" panose="020E0502030303020204" pitchFamily="34" charset="0"/>
              </a:rPr>
              <a:t> El versículo </a:t>
            </a:r>
            <a:r>
              <a:rPr lang="es-PR" dirty="0">
                <a:solidFill>
                  <a:srgbClr val="FF0000"/>
                </a:solidFill>
                <a:latin typeface="Candara" panose="020E0502030303020204" pitchFamily="34" charset="0"/>
              </a:rPr>
              <a:t>6</a:t>
            </a:r>
            <a:r>
              <a:rPr lang="es-PR" dirty="0">
                <a:latin typeface="Candara" panose="020E0502030303020204" pitchFamily="34" charset="0"/>
              </a:rPr>
              <a:t> es objeto de mucha discrepancia. Algunos creen que la persona descrita es un creyente que cae en pecado y que consiguientemente se pierde.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interpretación contradice directamente a los muchos versículos de la Escritura que enseñan que ningún verdadero hijo de Dios perecerá jamás.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8000"/>
                    </a14:imgEffect>
                    <a14:imgEffect>
                      <a14:brightnessContrast bright="8000" contrast="7000"/>
                    </a14:imgEffect>
                  </a14:imgLayer>
                </a14:imgProps>
              </a:ext>
              <a:ext uri="{28A0092B-C50C-407E-A947-70E740481C1C}">
                <a14:useLocalDpi xmlns:a14="http://schemas.microsoft.com/office/drawing/2010/main"/>
              </a:ext>
            </a:extLst>
          </a:blip>
          <a:srcRect/>
          <a:stretch/>
        </p:blipFill>
        <p:spPr>
          <a:xfrm>
            <a:off x="5509647" y="1752600"/>
            <a:ext cx="3634353" cy="5105400"/>
          </a:xfrm>
          <a:prstGeom prst="rect">
            <a:avLst/>
          </a:prstGeom>
        </p:spPr>
      </p:pic>
    </p:spTree>
    <p:extLst>
      <p:ext uri="{BB962C8B-B14F-4D97-AF65-F5344CB8AC3E}">
        <p14:creationId xmlns:p14="http://schemas.microsoft.com/office/powerpoint/2010/main" val="142270928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15.1-17</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a:bodyPr>
          <a:lstStyle/>
          <a:p>
            <a:r>
              <a:rPr lang="es-PR" dirty="0" smtClean="0">
                <a:latin typeface="Candara" panose="020E0502030303020204" pitchFamily="34" charset="0"/>
              </a:rPr>
              <a:t>Otros </a:t>
            </a:r>
            <a:r>
              <a:rPr lang="es-PR" dirty="0">
                <a:latin typeface="Candara" panose="020E0502030303020204" pitchFamily="34" charset="0"/>
              </a:rPr>
              <a:t>creen que la persona aquí descrita es un profesante —que pretende ser cristiano pero que no ha nacido jamás de nuevo—. </a:t>
            </a:r>
            <a:endParaRPr lang="es-PR" dirty="0" smtClean="0">
              <a:latin typeface="Candara" panose="020E0502030303020204" pitchFamily="34" charset="0"/>
            </a:endParaRPr>
          </a:p>
          <a:p>
            <a:r>
              <a:rPr lang="es-PR" dirty="0" smtClean="0">
                <a:latin typeface="Candara" panose="020E0502030303020204" pitchFamily="34" charset="0"/>
              </a:rPr>
              <a:t>Judas </a:t>
            </a:r>
            <a:r>
              <a:rPr lang="es-PR" dirty="0">
                <a:latin typeface="Candara" panose="020E0502030303020204" pitchFamily="34" charset="0"/>
              </a:rPr>
              <a:t>Iscariote es a menudo usado como ilustración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8000"/>
                    </a14:imgEffect>
                    <a14:imgEffect>
                      <a14:brightnessContrast bright="8000" contrast="7000"/>
                    </a14:imgEffect>
                  </a14:imgLayer>
                </a14:imgProps>
              </a:ext>
              <a:ext uri="{28A0092B-C50C-407E-A947-70E740481C1C}">
                <a14:useLocalDpi xmlns:a14="http://schemas.microsoft.com/office/drawing/2010/main"/>
              </a:ext>
            </a:extLst>
          </a:blip>
          <a:srcRect/>
          <a:stretch/>
        </p:blipFill>
        <p:spPr>
          <a:xfrm>
            <a:off x="5509647" y="1752600"/>
            <a:ext cx="3634353" cy="5105400"/>
          </a:xfrm>
          <a:prstGeom prst="rect">
            <a:avLst/>
          </a:prstGeom>
        </p:spPr>
      </p:pic>
    </p:spTree>
    <p:extLst>
      <p:ext uri="{BB962C8B-B14F-4D97-AF65-F5344CB8AC3E}">
        <p14:creationId xmlns:p14="http://schemas.microsoft.com/office/powerpoint/2010/main" val="2978528300"/>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a:latin typeface="Candara" panose="020E0502030303020204" pitchFamily="34" charset="0"/>
              </a:rPr>
              <a:t>Creemos que esta persona es un verdadero creyente, porque esta sección trata de verdaderos cristianos.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tema que se trata aquí no es la salvación sino permanecer y dar fruto.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a través de la negligencia y de la falta de oración, este creyente pierde el contacto con el Señor. </a:t>
            </a:r>
            <a:endParaRPr lang="es-PR" dirty="0" smtClean="0">
              <a:latin typeface="Candara" panose="020E0502030303020204" pitchFamily="34" charset="0"/>
            </a:endParaRPr>
          </a:p>
          <a:p>
            <a:r>
              <a:rPr lang="es-PR" dirty="0" smtClean="0">
                <a:latin typeface="Candara" panose="020E0502030303020204" pitchFamily="34" charset="0"/>
              </a:rPr>
              <a:t>Como </a:t>
            </a:r>
            <a:r>
              <a:rPr lang="es-PR" dirty="0">
                <a:latin typeface="Candara" panose="020E0502030303020204" pitchFamily="34" charset="0"/>
              </a:rPr>
              <a:t>resultado, comete algún pecado y su testimonio queda arruinado.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8000"/>
                    </a14:imgEffect>
                    <a14:imgEffect>
                      <a14:brightnessContrast bright="8000" contrast="7000"/>
                    </a14:imgEffect>
                  </a14:imgLayer>
                </a14:imgProps>
              </a:ext>
              <a:ext uri="{28A0092B-C50C-407E-A947-70E740481C1C}">
                <a14:useLocalDpi xmlns:a14="http://schemas.microsoft.com/office/drawing/2010/main"/>
              </a:ext>
            </a:extLst>
          </a:blip>
          <a:srcRect/>
          <a:stretch/>
        </p:blipFill>
        <p:spPr>
          <a:xfrm>
            <a:off x="5509647" y="1752600"/>
            <a:ext cx="3634353" cy="5105400"/>
          </a:xfrm>
          <a:prstGeom prst="rect">
            <a:avLst/>
          </a:prstGeom>
        </p:spPr>
      </p:pic>
    </p:spTree>
    <p:extLst>
      <p:ext uri="{BB962C8B-B14F-4D97-AF65-F5344CB8AC3E}">
        <p14:creationId xmlns:p14="http://schemas.microsoft.com/office/powerpoint/2010/main" val="910297406"/>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latin typeface="Candara" panose="020E0502030303020204" pitchFamily="34" charset="0"/>
              </a:rPr>
              <a:t>Por </a:t>
            </a:r>
            <a:r>
              <a:rPr lang="es-PR" dirty="0">
                <a:latin typeface="Candara" panose="020E0502030303020204" pitchFamily="34" charset="0"/>
              </a:rPr>
              <a:t>medio de la negligencia en permanecer en Cristo es echado fuera como el pámpano —no por Cristo, sino por otros—.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pámpanos son recogidos y echados al fuego, y arden.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Dios quien hace esto, sino la gente. ¿Qué significa esto? </a:t>
            </a:r>
            <a:endParaRPr lang="es-PR" dirty="0" smtClean="0">
              <a:latin typeface="Candara" panose="020E0502030303020204" pitchFamily="34" charset="0"/>
            </a:endParaRPr>
          </a:p>
          <a:p>
            <a:r>
              <a:rPr lang="es-PR" dirty="0" smtClean="0">
                <a:latin typeface="Candara" panose="020E0502030303020204" pitchFamily="34" charset="0"/>
              </a:rPr>
              <a:t>Significa </a:t>
            </a:r>
            <a:r>
              <a:rPr lang="es-PR" dirty="0">
                <a:latin typeface="Candara" panose="020E0502030303020204" pitchFamily="34" charset="0"/>
              </a:rPr>
              <a:t>que la gente se burla del cristiano recaído. Echan al fuego su testimonio como cristiano.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8000"/>
                    </a14:imgEffect>
                    <a14:imgEffect>
                      <a14:brightnessContrast bright="8000" contrast="7000"/>
                    </a14:imgEffect>
                  </a14:imgLayer>
                </a14:imgProps>
              </a:ext>
              <a:ext uri="{28A0092B-C50C-407E-A947-70E740481C1C}">
                <a14:useLocalDpi xmlns:a14="http://schemas.microsoft.com/office/drawing/2010/main"/>
              </a:ext>
            </a:extLst>
          </a:blip>
          <a:srcRect/>
          <a:stretch/>
        </p:blipFill>
        <p:spPr>
          <a:xfrm>
            <a:off x="5509647" y="1752600"/>
            <a:ext cx="3634353" cy="5105400"/>
          </a:xfrm>
          <a:prstGeom prst="rect">
            <a:avLst/>
          </a:prstGeom>
        </p:spPr>
      </p:pic>
    </p:spTree>
    <p:extLst>
      <p:ext uri="{BB962C8B-B14F-4D97-AF65-F5344CB8AC3E}">
        <p14:creationId xmlns:p14="http://schemas.microsoft.com/office/powerpoint/2010/main" val="120034090"/>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smtClean="0">
                <a:latin typeface="Candara" panose="020E0502030303020204" pitchFamily="34" charset="0"/>
              </a:rPr>
              <a:t>Esto </a:t>
            </a:r>
            <a:r>
              <a:rPr lang="es-PR" dirty="0">
                <a:latin typeface="Candara" panose="020E0502030303020204" pitchFamily="34" charset="0"/>
              </a:rPr>
              <a:t>queda bien ilustrado en la vida de David. Él era un verdadero creyente, pero se volvió negligente para con el Señor y cometió los pecados de adulterio y asesinato. </a:t>
            </a:r>
            <a:endParaRPr lang="es-PR" dirty="0" smtClean="0">
              <a:latin typeface="Candara" panose="020E0502030303020204" pitchFamily="34" charset="0"/>
            </a:endParaRPr>
          </a:p>
          <a:p>
            <a:r>
              <a:rPr lang="es-PR" dirty="0" smtClean="0">
                <a:latin typeface="Candara" panose="020E0502030303020204" pitchFamily="34" charset="0"/>
              </a:rPr>
              <a:t>Dio </a:t>
            </a:r>
            <a:r>
              <a:rPr lang="es-PR" dirty="0">
                <a:latin typeface="Candara" panose="020E0502030303020204" pitchFamily="34" charset="0"/>
              </a:rPr>
              <a:t>ocasión de blasfemar a los enemigos del Señor. Hasta el día de hoy, los ateos ridiculizan el nombre de David (y del Dios de David).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echan, por así decirlo, al </a:t>
            </a:r>
            <a:r>
              <a:rPr lang="es-PR" dirty="0" smtClean="0">
                <a:latin typeface="Candara" panose="020E0502030303020204" pitchFamily="34" charset="0"/>
              </a:rPr>
              <a:t>fuego</a:t>
            </a:r>
            <a:r>
              <a:rPr lang="es-PR" dirty="0">
                <a:latin typeface="Candara" panose="020E0502030303020204" pitchFamily="34" charset="0"/>
              </a:rPr>
              <a:t>.</a:t>
            </a: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 r="53729"/>
          <a:stretch/>
        </p:blipFill>
        <p:spPr>
          <a:xfrm flipH="1">
            <a:off x="5410199" y="1752600"/>
            <a:ext cx="3727173" cy="5105400"/>
          </a:xfrm>
          <a:prstGeom prst="rect">
            <a:avLst/>
          </a:prstGeom>
        </p:spPr>
      </p:pic>
    </p:spTree>
    <p:extLst>
      <p:ext uri="{BB962C8B-B14F-4D97-AF65-F5344CB8AC3E}">
        <p14:creationId xmlns:p14="http://schemas.microsoft.com/office/powerpoint/2010/main" val="3936720031"/>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7000"/>
                    </a14:imgEffect>
                    <a14:imgEffect>
                      <a14:brightnessContrast contrast="10000"/>
                    </a14:imgEffect>
                  </a14:imgLayer>
                </a14:imgProps>
              </a:ext>
            </a:extLst>
          </a:blip>
          <a:srcRect b="25555"/>
          <a:stretch/>
        </p:blipFill>
        <p:spPr>
          <a:xfrm>
            <a:off x="0" y="1752600"/>
            <a:ext cx="9144000" cy="5105400"/>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Si permanecéis en mí, y mis palabras permanecen en vosotros, pedid todo lo que queréis, y os será hecho</a:t>
            </a:r>
            <a:r>
              <a:rPr lang="es-PR" i="1" dirty="0" smtClean="0">
                <a:latin typeface="Candara" panose="020E0502030303020204" pitchFamily="34" charset="0"/>
              </a:rPr>
              <a:t>. En </a:t>
            </a:r>
            <a:r>
              <a:rPr lang="es-PR" i="1" dirty="0">
                <a:latin typeface="Candara" panose="020E0502030303020204" pitchFamily="34" charset="0"/>
              </a:rPr>
              <a:t>esto es glorificado mi Padre, en que llevéis mucho fruto, y seáis así mis discípulos</a:t>
            </a:r>
            <a:r>
              <a:rPr lang="es-PR" i="1" dirty="0" smtClean="0">
                <a:latin typeface="Candara" panose="020E0502030303020204" pitchFamily="34" charset="0"/>
              </a:rPr>
              <a:t>. Como </a:t>
            </a:r>
            <a:r>
              <a:rPr lang="es-PR" i="1" dirty="0">
                <a:latin typeface="Candara" panose="020E0502030303020204" pitchFamily="34" charset="0"/>
              </a:rPr>
              <a:t>el Padre me ha amado, así también yo os he amado; permaneced en mi amor</a:t>
            </a:r>
            <a:r>
              <a:rPr lang="es-PR" i="1" dirty="0" smtClean="0">
                <a:latin typeface="Candara" panose="020E0502030303020204" pitchFamily="34" charset="0"/>
              </a:rPr>
              <a:t>. Si </a:t>
            </a:r>
            <a:r>
              <a:rPr lang="es-PR" i="1" dirty="0">
                <a:latin typeface="Candara" panose="020E0502030303020204" pitchFamily="34" charset="0"/>
              </a:rPr>
              <a:t>guardareis mis mandamientos, permaneceréis en mi amor; así como yo he guardado los mandamientos de mi Padre, y permanezco en su amor</a:t>
            </a:r>
            <a:r>
              <a:rPr lang="es-PR" i="1" dirty="0" smtClean="0">
                <a:latin typeface="Candara" panose="020E0502030303020204" pitchFamily="34" charset="0"/>
              </a:rPr>
              <a:t>.</a:t>
            </a:r>
            <a:r>
              <a:rPr lang="es-PR" dirty="0" smtClean="0">
                <a:latin typeface="Candara" panose="020E0502030303020204" pitchFamily="34" charset="0"/>
              </a:rPr>
              <a:t>” </a:t>
            </a: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15.7–10,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a:solidFill>
                  <a:srgbClr val="FF0000"/>
                </a:solidFill>
                <a:latin typeface="Candara" panose="020E0502030303020204" pitchFamily="34" charset="0"/>
              </a:rPr>
              <a:t>15:7</a:t>
            </a:r>
            <a:r>
              <a:rPr lang="es-PR" dirty="0">
                <a:latin typeface="Candara" panose="020E0502030303020204" pitchFamily="34" charset="0"/>
              </a:rPr>
              <a:t> Permanecer es el secreto de la vida de oración de éxito. </a:t>
            </a:r>
            <a:endParaRPr lang="es-PR" dirty="0" smtClean="0">
              <a:latin typeface="Candara" panose="020E0502030303020204" pitchFamily="34" charset="0"/>
            </a:endParaRPr>
          </a:p>
          <a:p>
            <a:r>
              <a:rPr lang="es-PR" dirty="0" smtClean="0">
                <a:latin typeface="Candara" panose="020E0502030303020204" pitchFamily="34" charset="0"/>
              </a:rPr>
              <a:t>Cuanto </a:t>
            </a:r>
            <a:r>
              <a:rPr lang="es-PR" dirty="0">
                <a:latin typeface="Candara" panose="020E0502030303020204" pitchFamily="34" charset="0"/>
              </a:rPr>
              <a:t>más cerca permanecemos del Señor, tanto más aprenderemos a pensar Sus pensamientos en pos de Él.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1" r="53729"/>
          <a:stretch/>
        </p:blipFill>
        <p:spPr>
          <a:xfrm flipH="1">
            <a:off x="5410199" y="1752600"/>
            <a:ext cx="3727173" cy="5105400"/>
          </a:xfrm>
          <a:prstGeom prst="rect">
            <a:avLst/>
          </a:prstGeom>
        </p:spPr>
      </p:pic>
    </p:spTree>
    <p:extLst>
      <p:ext uri="{BB962C8B-B14F-4D97-AF65-F5344CB8AC3E}">
        <p14:creationId xmlns:p14="http://schemas.microsoft.com/office/powerpoint/2010/main" val="3056602224"/>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latin typeface="Candara" panose="020E0502030303020204" pitchFamily="34" charset="0"/>
              </a:rPr>
              <a:t>Cuanto </a:t>
            </a:r>
            <a:r>
              <a:rPr lang="es-PR" dirty="0">
                <a:latin typeface="Candara" panose="020E0502030303020204" pitchFamily="34" charset="0"/>
              </a:rPr>
              <a:t>más le conozcamos por medio de Su Palabra, tanto más comprenderemos Su voluntad. </a:t>
            </a:r>
            <a:endParaRPr lang="es-PR" dirty="0" smtClean="0">
              <a:latin typeface="Candara" panose="020E0502030303020204" pitchFamily="34" charset="0"/>
            </a:endParaRPr>
          </a:p>
          <a:p>
            <a:r>
              <a:rPr lang="es-PR" dirty="0" smtClean="0">
                <a:latin typeface="Candara" panose="020E0502030303020204" pitchFamily="34" charset="0"/>
              </a:rPr>
              <a:t>Cuanto </a:t>
            </a:r>
            <a:r>
              <a:rPr lang="es-PR" dirty="0">
                <a:latin typeface="Candara" panose="020E0502030303020204" pitchFamily="34" charset="0"/>
              </a:rPr>
              <a:t>más nuestra voluntad concuerde con la Suya, tanto más podremos estar seguro de que nuestras oraciones sean contestadas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253224" y="1930368"/>
            <a:ext cx="3577853" cy="4770470"/>
          </a:xfrm>
          <a:prstGeom prst="rect">
            <a:avLst/>
          </a:prstGeom>
        </p:spPr>
      </p:pic>
    </p:spTree>
    <p:extLst>
      <p:ext uri="{BB962C8B-B14F-4D97-AF65-F5344CB8AC3E}">
        <p14:creationId xmlns:p14="http://schemas.microsoft.com/office/powerpoint/2010/main" val="153964435"/>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a:solidFill>
                  <a:srgbClr val="FF0000"/>
                </a:solidFill>
                <a:latin typeface="Candara" panose="020E0502030303020204" pitchFamily="34" charset="0"/>
              </a:rPr>
              <a:t>15:8 </a:t>
            </a:r>
            <a:r>
              <a:rPr lang="es-PR" dirty="0">
                <a:latin typeface="Candara" panose="020E0502030303020204" pitchFamily="34" charset="0"/>
              </a:rPr>
              <a:t>Cuando los hijos de Dios exhiben la semejanza de Cristo ante el mundo, el Padre es glorificado.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gente se ve obligada a confesar que ha de ser un gran Dios cuando puede transformar a unos pecadores tan malvados en unos santos tan piadosos. </a:t>
            </a:r>
            <a:endParaRPr lang="es-PR" dirty="0" smtClean="0">
              <a:latin typeface="Candara" panose="020E0502030303020204" pitchFamily="34" charset="0"/>
            </a:endParaRPr>
          </a:p>
          <a:p>
            <a:r>
              <a:rPr lang="es-PR" dirty="0" smtClean="0">
                <a:latin typeface="Candara" panose="020E0502030303020204" pitchFamily="34" charset="0"/>
              </a:rPr>
              <a:t>Observemos </a:t>
            </a:r>
            <a:r>
              <a:rPr lang="es-PR" dirty="0">
                <a:latin typeface="Candara" panose="020E0502030303020204" pitchFamily="34" charset="0"/>
              </a:rPr>
              <a:t>la progresión en este capítulo: fruto (</a:t>
            </a:r>
            <a:r>
              <a:rPr lang="es-PR" dirty="0">
                <a:solidFill>
                  <a:srgbClr val="FF0000"/>
                </a:solidFill>
                <a:latin typeface="Candara" panose="020E0502030303020204" pitchFamily="34" charset="0"/>
              </a:rPr>
              <a:t>v. 2</a:t>
            </a:r>
            <a:r>
              <a:rPr lang="es-PR" dirty="0">
                <a:latin typeface="Candara" panose="020E0502030303020204" pitchFamily="34" charset="0"/>
              </a:rPr>
              <a:t>), más fruto (</a:t>
            </a:r>
            <a:r>
              <a:rPr lang="es-PR" dirty="0">
                <a:solidFill>
                  <a:srgbClr val="FF0000"/>
                </a:solidFill>
                <a:latin typeface="Candara" panose="020E0502030303020204" pitchFamily="34" charset="0"/>
              </a:rPr>
              <a:t>v. 2</a:t>
            </a:r>
            <a:r>
              <a:rPr lang="es-PR" dirty="0">
                <a:latin typeface="Candara" panose="020E0502030303020204" pitchFamily="34" charset="0"/>
              </a:rPr>
              <a:t>), mucho fruto (</a:t>
            </a:r>
            <a:r>
              <a:rPr lang="es-PR" dirty="0">
                <a:solidFill>
                  <a:srgbClr val="FF0000"/>
                </a:solidFill>
                <a:latin typeface="Candara" panose="020E0502030303020204" pitchFamily="34" charset="0"/>
              </a:rPr>
              <a:t>v. 8</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Effect>
                      <a14:brightnessContrast bright="7000" contrast="7000"/>
                    </a14:imgEffect>
                  </a14:imgLayer>
                </a14:imgProps>
              </a:ext>
            </a:extLst>
          </a:blip>
          <a:srcRect l="34827" r="6964"/>
          <a:stretch/>
        </p:blipFill>
        <p:spPr>
          <a:xfrm>
            <a:off x="5181600" y="1752600"/>
            <a:ext cx="3962400" cy="5105400"/>
          </a:xfrm>
          <a:prstGeom prst="rect">
            <a:avLst/>
          </a:prstGeom>
        </p:spPr>
      </p:pic>
    </p:spTree>
    <p:extLst>
      <p:ext uri="{BB962C8B-B14F-4D97-AF65-F5344CB8AC3E}">
        <p14:creationId xmlns:p14="http://schemas.microsoft.com/office/powerpoint/2010/main" val="1750959494"/>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i="1" dirty="0" smtClean="0">
                <a:latin typeface="Candara" panose="020E0502030303020204" pitchFamily="34" charset="0"/>
              </a:rPr>
              <a:t>“Y </a:t>
            </a:r>
            <a:r>
              <a:rPr lang="es-PR" i="1" dirty="0">
                <a:latin typeface="Candara" panose="020E0502030303020204" pitchFamily="34" charset="0"/>
              </a:rPr>
              <a:t>seáis así mis discípulos</a:t>
            </a:r>
            <a:r>
              <a:rPr lang="es-PR" i="1" dirty="0" smtClean="0">
                <a:latin typeface="Candara" panose="020E0502030303020204" pitchFamily="34" charset="0"/>
              </a:rPr>
              <a:t>.” </a:t>
            </a:r>
          </a:p>
          <a:p>
            <a:r>
              <a:rPr lang="es-PR" dirty="0" smtClean="0">
                <a:latin typeface="Candara" panose="020E0502030303020204" pitchFamily="34" charset="0"/>
              </a:rPr>
              <a:t>Esto </a:t>
            </a:r>
            <a:r>
              <a:rPr lang="es-PR" dirty="0">
                <a:latin typeface="Candara" panose="020E0502030303020204" pitchFamily="34" charset="0"/>
              </a:rPr>
              <a:t>significa que cuando permanecemos en Él demostramos que somos Sus discípulos.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pueden entonces ver que somos verdaderos discípulos, que nos asemejamos a nuestro Señor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Effect>
                      <a14:brightnessContrast bright="7000" contrast="7000"/>
                    </a14:imgEffect>
                  </a14:imgLayer>
                </a14:imgProps>
              </a:ext>
            </a:extLst>
          </a:blip>
          <a:srcRect l="34827" r="6964"/>
          <a:stretch/>
        </p:blipFill>
        <p:spPr>
          <a:xfrm>
            <a:off x="5181600" y="1752600"/>
            <a:ext cx="3962400" cy="5105400"/>
          </a:xfrm>
          <a:prstGeom prst="rect">
            <a:avLst/>
          </a:prstGeom>
        </p:spPr>
      </p:pic>
    </p:spTree>
    <p:extLst>
      <p:ext uri="{BB962C8B-B14F-4D97-AF65-F5344CB8AC3E}">
        <p14:creationId xmlns:p14="http://schemas.microsoft.com/office/powerpoint/2010/main" val="320024903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Yo soy la vid verdadera, y mi Padre es el labrador</a:t>
            </a:r>
            <a:r>
              <a:rPr lang="es-PR" sz="3600" i="1" dirty="0" smtClean="0">
                <a:latin typeface="Candara" panose="020E0502030303020204" pitchFamily="34" charset="0"/>
              </a:rPr>
              <a:t>. Todo </a:t>
            </a:r>
            <a:r>
              <a:rPr lang="es-PR" sz="3600" i="1" dirty="0">
                <a:latin typeface="Candara" panose="020E0502030303020204" pitchFamily="34" charset="0"/>
              </a:rPr>
              <a:t>pámpano que en mí no lleva fruto, lo quitará; y todo aquel que lleva fruto, lo limpiará, para que lleve más fruto.</a:t>
            </a:r>
            <a:r>
              <a:rPr lang="es-PR" sz="3600" dirty="0">
                <a:latin typeface="Candara" panose="020E0502030303020204" pitchFamily="34" charset="0"/>
              </a:rPr>
              <a:t>” </a:t>
            </a:r>
            <a:r>
              <a:rPr lang="es-PR" sz="3600" dirty="0">
                <a:solidFill>
                  <a:srgbClr val="FF0000"/>
                </a:solidFill>
                <a:latin typeface="Candara" panose="020E0502030303020204" pitchFamily="34" charset="0"/>
              </a:rPr>
              <a:t>(Juan 15.1–2,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latin typeface="Candara" panose="020E0502030303020204" pitchFamily="34" charset="0"/>
              </a:rPr>
              <a:t>15:9</a:t>
            </a:r>
            <a:r>
              <a:rPr lang="es-PR" dirty="0">
                <a:latin typeface="Candara" panose="020E0502030303020204" pitchFamily="34" charset="0"/>
              </a:rPr>
              <a:t> El amor que el Salvador tiene por nosotros es el mismo que el amor del Padre para con el Hijo. </a:t>
            </a:r>
            <a:endParaRPr lang="es-PR" dirty="0" smtClean="0">
              <a:latin typeface="Candara" panose="020E0502030303020204" pitchFamily="34" charset="0"/>
            </a:endParaRPr>
          </a:p>
          <a:p>
            <a:r>
              <a:rPr lang="es-PR" dirty="0" smtClean="0">
                <a:latin typeface="Candara" panose="020E0502030303020204" pitchFamily="34" charset="0"/>
              </a:rPr>
              <a:t>Nuestros </a:t>
            </a:r>
            <a:r>
              <a:rPr lang="es-PR" dirty="0">
                <a:latin typeface="Candara" panose="020E0502030303020204" pitchFamily="34" charset="0"/>
              </a:rPr>
              <a:t>corazones se inclinan con adoración cuando leemos estas palabras.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el mismo en calidad y en grado.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40485"/>
          <a:stretch/>
        </p:blipFill>
        <p:spPr>
          <a:xfrm flipH="1">
            <a:off x="5029199" y="1752599"/>
            <a:ext cx="4138029" cy="5113421"/>
          </a:xfrm>
          <a:prstGeom prst="rect">
            <a:avLst/>
          </a:prstGeom>
        </p:spPr>
      </p:pic>
    </p:spTree>
    <p:extLst>
      <p:ext uri="{BB962C8B-B14F-4D97-AF65-F5344CB8AC3E}">
        <p14:creationId xmlns:p14="http://schemas.microsoft.com/office/powerpoint/2010/main" val="3103124495"/>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56721" cy="4719638"/>
          </a:xfrm>
        </p:spPr>
        <p:txBody>
          <a:bodyPr>
            <a:normAutofit fontScale="92500" lnSpcReduction="20000"/>
          </a:bodyPr>
          <a:lstStyle/>
          <a:p>
            <a:r>
              <a:rPr lang="es-PR" dirty="0" smtClean="0">
                <a:latin typeface="Candara" panose="020E0502030303020204" pitchFamily="34" charset="0"/>
              </a:rPr>
              <a:t>Es </a:t>
            </a:r>
            <a:r>
              <a:rPr lang="es-PR" dirty="0">
                <a:latin typeface="Candara" panose="020E0502030303020204" pitchFamily="34" charset="0"/>
              </a:rPr>
              <a:t>«un amor vasto, amplio, profundo, insondable, que sobrepuja a todo entendimiento y que nunca puede ser plenamente comprendido por el hombre».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«un abismo en el que se ahogan todos nuestros pensamientos».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40485"/>
          <a:stretch/>
        </p:blipFill>
        <p:spPr>
          <a:xfrm flipH="1">
            <a:off x="5029199" y="1752599"/>
            <a:ext cx="4138029" cy="5113421"/>
          </a:xfrm>
          <a:prstGeom prst="rect">
            <a:avLst/>
          </a:prstGeom>
        </p:spPr>
      </p:pic>
    </p:spTree>
    <p:extLst>
      <p:ext uri="{BB962C8B-B14F-4D97-AF65-F5344CB8AC3E}">
        <p14:creationId xmlns:p14="http://schemas.microsoft.com/office/powerpoint/2010/main" val="3159357510"/>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latin typeface="Candara" panose="020E0502030303020204" pitchFamily="34" charset="0"/>
              </a:rPr>
              <a:t>Permaneced </a:t>
            </a:r>
            <a:r>
              <a:rPr lang="es-PR" dirty="0">
                <a:latin typeface="Candara" panose="020E0502030303020204" pitchFamily="34" charset="0"/>
              </a:rPr>
              <a:t>en mi amor, dijo nuestro Señor. </a:t>
            </a:r>
            <a:endParaRPr lang="es-PR" dirty="0" smtClean="0">
              <a:latin typeface="Candara" panose="020E0502030303020204" pitchFamily="34" charset="0"/>
            </a:endParaRPr>
          </a:p>
          <a:p>
            <a:r>
              <a:rPr lang="es-PR" dirty="0" smtClean="0">
                <a:latin typeface="Candara" panose="020E0502030303020204" pitchFamily="34" charset="0"/>
              </a:rPr>
              <a:t>Deberíamos </a:t>
            </a:r>
            <a:r>
              <a:rPr lang="es-PR" dirty="0">
                <a:latin typeface="Candara" panose="020E0502030303020204" pitchFamily="34" charset="0"/>
              </a:rPr>
              <a:t>seguir siendo conscientes de Su amor y gozando de él en nuestras vidas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r="40485"/>
          <a:stretch/>
        </p:blipFill>
        <p:spPr>
          <a:xfrm flipH="1">
            <a:off x="5029199" y="1752599"/>
            <a:ext cx="4138029" cy="5113421"/>
          </a:xfrm>
          <a:prstGeom prst="rect">
            <a:avLst/>
          </a:prstGeom>
        </p:spPr>
      </p:pic>
    </p:spTree>
    <p:extLst>
      <p:ext uri="{BB962C8B-B14F-4D97-AF65-F5344CB8AC3E}">
        <p14:creationId xmlns:p14="http://schemas.microsoft.com/office/powerpoint/2010/main" val="1969606058"/>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latin typeface="Candara" panose="020E0502030303020204" pitchFamily="34" charset="0"/>
              </a:rPr>
              <a:t>15:10</a:t>
            </a:r>
            <a:r>
              <a:rPr lang="es-PR" dirty="0">
                <a:latin typeface="Candara" panose="020E0502030303020204" pitchFamily="34" charset="0"/>
              </a:rPr>
              <a:t> La primera parte del </a:t>
            </a:r>
            <a:r>
              <a:rPr lang="es-PR" dirty="0">
                <a:solidFill>
                  <a:srgbClr val="FF0000"/>
                </a:solidFill>
                <a:latin typeface="Candara" panose="020E0502030303020204" pitchFamily="34" charset="0"/>
              </a:rPr>
              <a:t>v. 10 </a:t>
            </a:r>
            <a:r>
              <a:rPr lang="es-PR" dirty="0">
                <a:latin typeface="Candara" panose="020E0502030303020204" pitchFamily="34" charset="0"/>
              </a:rPr>
              <a:t>nos dice cómo podemos permanecer en Su amor; es guardando Sus mandamientos.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No hay otra manera de ser felices en Cristo, sino en confiar y obedecer.»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segunda parte del versículo pone ante nosotros nuestro Perfecto Ejemplo.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8000"/>
                    </a14:imgEffect>
                    <a14:imgEffect>
                      <a14:brightnessContrast bright="12000"/>
                    </a14:imgEffect>
                  </a14:imgLayer>
                </a14:imgProps>
              </a:ext>
            </a:extLst>
          </a:blip>
          <a:srcRect l="31517" r="10068"/>
          <a:stretch/>
        </p:blipFill>
        <p:spPr>
          <a:xfrm>
            <a:off x="5181600" y="1749287"/>
            <a:ext cx="3978965" cy="5108713"/>
          </a:xfrm>
          <a:prstGeom prst="rect">
            <a:avLst/>
          </a:prstGeom>
        </p:spPr>
      </p:pic>
    </p:spTree>
    <p:extLst>
      <p:ext uri="{BB962C8B-B14F-4D97-AF65-F5344CB8AC3E}">
        <p14:creationId xmlns:p14="http://schemas.microsoft.com/office/powerpoint/2010/main" val="329212821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pt-BR" dirty="0">
                <a:latin typeface="Candara" pitchFamily="34" charset="0"/>
                <a:cs typeface="Calibri" pitchFamily="34" charset="0"/>
              </a:rPr>
              <a:t>Dependencia que da fruto</a:t>
            </a:r>
            <a:br>
              <a:rPr lang="pt-BR" dirty="0">
                <a:latin typeface="Candara" pitchFamily="34" charset="0"/>
                <a:cs typeface="Calibri" pitchFamily="34" charset="0"/>
              </a:rPr>
            </a:br>
            <a:r>
              <a:rPr lang="pt-BR" dirty="0">
                <a:solidFill>
                  <a:srgbClr val="FF0000"/>
                </a:solidFill>
                <a:latin typeface="Candara" pitchFamily="34" charset="0"/>
                <a:cs typeface="Calibri" pitchFamily="34" charset="0"/>
              </a:rPr>
              <a:t>Juan 15.7-10</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smtClean="0">
                <a:latin typeface="Candara" panose="020E0502030303020204" pitchFamily="34" charset="0"/>
              </a:rPr>
              <a:t>El </a:t>
            </a:r>
            <a:r>
              <a:rPr lang="es-PR" dirty="0">
                <a:latin typeface="Candara" panose="020E0502030303020204" pitchFamily="34" charset="0"/>
              </a:rPr>
              <a:t>Señor Jesús guardó los mandamientos de Su Padre. </a:t>
            </a:r>
            <a:endParaRPr lang="es-PR" dirty="0" smtClean="0">
              <a:latin typeface="Candara" panose="020E0502030303020204" pitchFamily="34" charset="0"/>
            </a:endParaRPr>
          </a:p>
          <a:p>
            <a:r>
              <a:rPr lang="es-PR" dirty="0" smtClean="0">
                <a:latin typeface="Candara" panose="020E0502030303020204" pitchFamily="34" charset="0"/>
              </a:rPr>
              <a:t>Todo </a:t>
            </a:r>
            <a:r>
              <a:rPr lang="es-PR" dirty="0">
                <a:latin typeface="Candara" panose="020E0502030303020204" pitchFamily="34" charset="0"/>
              </a:rPr>
              <a:t>lo que hizo lo hizo en obediencia a la voluntad de Dios.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permaneció en el constante goce del amor del Padre. </a:t>
            </a:r>
            <a:endParaRPr lang="es-PR" dirty="0" smtClean="0">
              <a:latin typeface="Candara" panose="020E0502030303020204" pitchFamily="34" charset="0"/>
            </a:endParaRPr>
          </a:p>
          <a:p>
            <a:r>
              <a:rPr lang="es-PR" dirty="0" smtClean="0">
                <a:latin typeface="Candara" panose="020E0502030303020204" pitchFamily="34" charset="0"/>
              </a:rPr>
              <a:t>Nada </a:t>
            </a:r>
            <a:r>
              <a:rPr lang="es-PR" dirty="0">
                <a:latin typeface="Candara" panose="020E0502030303020204" pitchFamily="34" charset="0"/>
              </a:rPr>
              <a:t>se interpuso nunca que entorpeciese la dulce conciencia de una amante comunión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8000"/>
                    </a14:imgEffect>
                    <a14:imgEffect>
                      <a14:brightnessContrast bright="12000"/>
                    </a14:imgEffect>
                  </a14:imgLayer>
                </a14:imgProps>
              </a:ext>
            </a:extLst>
          </a:blip>
          <a:srcRect l="31517" r="10068"/>
          <a:stretch/>
        </p:blipFill>
        <p:spPr>
          <a:xfrm>
            <a:off x="5181600" y="1749287"/>
            <a:ext cx="3978965" cy="5108713"/>
          </a:xfrm>
          <a:prstGeom prst="rect">
            <a:avLst/>
          </a:prstGeom>
        </p:spPr>
      </p:pic>
    </p:spTree>
    <p:extLst>
      <p:ext uri="{BB962C8B-B14F-4D97-AF65-F5344CB8AC3E}">
        <p14:creationId xmlns:p14="http://schemas.microsoft.com/office/powerpoint/2010/main" val="3650657985"/>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174" t="3331" r="3262" b="24741"/>
          <a:stretch/>
        </p:blipFill>
        <p:spPr>
          <a:xfrm>
            <a:off x="0" y="1752599"/>
            <a:ext cx="9144000" cy="5105401"/>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Estas cosas os he hablado, para que mi gozo esté en vosotros, y vuestro gozo sea cumplido. Este es mi mandamiento: Que os améis unos a otros, como yo os he amado. Nadie tiene mayor amor que este, que uno ponga su vida por sus amigos. Vosotros sois mis amigos, si hacéis lo que yo os mando. Ya no os llamaré siervos, porque el siervo no sabe lo que hace su señor; pero os he llamado amigos, porque todas las cosas que oí de mi Padre, os las he dado a </a:t>
            </a:r>
            <a:r>
              <a:rPr lang="es-PR" i="1" dirty="0" smtClean="0">
                <a:latin typeface="Candara" panose="020E0502030303020204" pitchFamily="34" charset="0"/>
              </a:rPr>
              <a:t>conocer…”</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a:bodyPr>
          <a:lstStyle/>
          <a:p>
            <a:r>
              <a:rPr lang="es-PR" dirty="0" smtClean="0">
                <a:latin typeface="Candara" panose="020E0502030303020204" pitchFamily="34" charset="0"/>
              </a:rPr>
              <a:t>“</a:t>
            </a:r>
            <a:r>
              <a:rPr lang="es-PR" i="1" dirty="0" smtClean="0">
                <a:latin typeface="Candara" panose="020E0502030303020204" pitchFamily="34" charset="0"/>
              </a:rPr>
              <a:t>…No </a:t>
            </a:r>
            <a:r>
              <a:rPr lang="es-PR" i="1" dirty="0">
                <a:latin typeface="Candara" panose="020E0502030303020204" pitchFamily="34" charset="0"/>
              </a:rPr>
              <a:t>me elegisteis vosotros a mí, sino que yo os elegí a vosotros, y os he puesto para que vayáis y llevéis fruto, y vuestro fruto permanezca; para que todo lo que pidiereis al Padre en mi nombre, él os lo dé. Esto os mando: Que os améis unos a otros.</a:t>
            </a:r>
            <a:r>
              <a:rPr lang="es-PR" dirty="0">
                <a:latin typeface="Candara" panose="020E0502030303020204" pitchFamily="34" charset="0"/>
              </a:rPr>
              <a:t>” </a:t>
            </a:r>
            <a:r>
              <a:rPr lang="es-PR" dirty="0">
                <a:solidFill>
                  <a:srgbClr val="FF0000"/>
                </a:solidFill>
                <a:latin typeface="Candara" panose="020E0502030303020204" pitchFamily="34" charset="0"/>
              </a:rPr>
              <a:t>(Juan 15.11–17, RVR60) </a:t>
            </a:r>
          </a:p>
        </p:txBody>
      </p:sp>
    </p:spTree>
    <p:extLst>
      <p:ext uri="{BB962C8B-B14F-4D97-AF65-F5344CB8AC3E}">
        <p14:creationId xmlns:p14="http://schemas.microsoft.com/office/powerpoint/2010/main" val="3594823407"/>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PR" dirty="0">
                <a:solidFill>
                  <a:srgbClr val="FF0000"/>
                </a:solidFill>
                <a:latin typeface="Candara" panose="020E0502030303020204" pitchFamily="34" charset="0"/>
              </a:rPr>
              <a:t>15:11</a:t>
            </a:r>
            <a:r>
              <a:rPr lang="es-PR" dirty="0">
                <a:latin typeface="Candara" panose="020E0502030303020204" pitchFamily="34" charset="0"/>
              </a:rPr>
              <a:t> Jesús encontraba Su propio y profundo gozo en comunión con Dios Su Padre. </a:t>
            </a:r>
            <a:endParaRPr lang="es-PR" dirty="0" smtClean="0">
              <a:latin typeface="Candara" panose="020E0502030303020204" pitchFamily="34" charset="0"/>
            </a:endParaRPr>
          </a:p>
          <a:p>
            <a:r>
              <a:rPr lang="es-PR" dirty="0" smtClean="0">
                <a:latin typeface="Candara" panose="020E0502030303020204" pitchFamily="34" charset="0"/>
              </a:rPr>
              <a:t>Quería </a:t>
            </a:r>
            <a:r>
              <a:rPr lang="es-PR" dirty="0">
                <a:latin typeface="Candara" panose="020E0502030303020204" pitchFamily="34" charset="0"/>
              </a:rPr>
              <a:t>que Sus discípulos tuviesen este gozo que viene de la dependencia en Él. </a:t>
            </a:r>
            <a:endParaRPr lang="es-PR" dirty="0" smtClean="0">
              <a:latin typeface="Candara" panose="020E0502030303020204" pitchFamily="34" charset="0"/>
            </a:endParaRPr>
          </a:p>
          <a:p>
            <a:r>
              <a:rPr lang="es-PR" dirty="0" smtClean="0">
                <a:latin typeface="Candara" panose="020E0502030303020204" pitchFamily="34" charset="0"/>
              </a:rPr>
              <a:t>Quería </a:t>
            </a:r>
            <a:r>
              <a:rPr lang="es-PR" dirty="0">
                <a:latin typeface="Candara" panose="020E0502030303020204" pitchFamily="34" charset="0"/>
              </a:rPr>
              <a:t>que Su gozo fuese también de ellos. La idea que tiene el hombre del gozo es ser tan feliz como pueda dejando a Dios fuera de su vida.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1492"/>
          <a:stretch/>
        </p:blipFill>
        <p:spPr>
          <a:xfrm>
            <a:off x="5410200" y="1752600"/>
            <a:ext cx="3733800" cy="5105400"/>
          </a:xfrm>
          <a:prstGeom prst="rect">
            <a:avLst/>
          </a:prstGeom>
        </p:spPr>
      </p:pic>
    </p:spTree>
    <p:extLst>
      <p:ext uri="{BB962C8B-B14F-4D97-AF65-F5344CB8AC3E}">
        <p14:creationId xmlns:p14="http://schemas.microsoft.com/office/powerpoint/2010/main" val="3404398179"/>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smtClean="0">
                <a:latin typeface="Candara" panose="020E0502030303020204" pitchFamily="34" charset="0"/>
              </a:rPr>
              <a:t>El </a:t>
            </a:r>
            <a:r>
              <a:rPr lang="es-PR" dirty="0">
                <a:latin typeface="Candara" panose="020E0502030303020204" pitchFamily="34" charset="0"/>
              </a:rPr>
              <a:t>Señor enseña que el verdadero gozo viene al introducir a Dios en la propia vida hasta el máximo posible.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que … vuestro gozo sea cumplido, o «pleno». El gozo de ellos sería pleno al permanecer en Cristo y guardar Sus mandamientos.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1492"/>
          <a:stretch/>
        </p:blipFill>
        <p:spPr>
          <a:xfrm>
            <a:off x="5410200" y="1752600"/>
            <a:ext cx="3733800" cy="5105400"/>
          </a:xfrm>
          <a:prstGeom prst="rect">
            <a:avLst/>
          </a:prstGeom>
        </p:spPr>
      </p:pic>
    </p:spTree>
    <p:extLst>
      <p:ext uri="{BB962C8B-B14F-4D97-AF65-F5344CB8AC3E}">
        <p14:creationId xmlns:p14="http://schemas.microsoft.com/office/powerpoint/2010/main" val="200147518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a:bodyPr>
          <a:lstStyle/>
          <a:p>
            <a:pPr marL="342900" lvl="1" indent="-342900">
              <a:buClr>
                <a:schemeClr val="folHlink"/>
              </a:buClr>
              <a:buSzPct val="60000"/>
            </a:pPr>
            <a:r>
              <a:rPr lang="es-PR" sz="3600" dirty="0" smtClean="0">
                <a:latin typeface="Candara" pitchFamily="34" charset="0"/>
                <a:cs typeface="Calibri" pitchFamily="34" charset="0"/>
              </a:rPr>
              <a:t>La vid y las ramas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15.1-6</a:t>
            </a:r>
            <a:endParaRPr lang="es-PR" sz="3300" dirty="0">
              <a:solidFill>
                <a:srgbClr val="FF0000"/>
              </a:solidFill>
              <a:latin typeface="Candara" pitchFamily="34" charset="0"/>
              <a:cs typeface="Calibri" pitchFamily="34" charset="0"/>
            </a:endParaRPr>
          </a:p>
          <a:p>
            <a:pPr marL="342900" lvl="1" indent="-342900">
              <a:buClr>
                <a:schemeClr val="folHlink"/>
              </a:buClr>
              <a:buSzPct val="60000"/>
            </a:pPr>
            <a:r>
              <a:rPr lang="es-PR" sz="3600" dirty="0" smtClean="0">
                <a:latin typeface="Candara" pitchFamily="34" charset="0"/>
                <a:cs typeface="Calibri" pitchFamily="34" charset="0"/>
              </a:rPr>
              <a:t>Dependencia que da fruto</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15.7-10</a:t>
            </a:r>
            <a:endParaRPr lang="es-PR" sz="33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Amigos de Jesús</a:t>
            </a:r>
            <a:endParaRPr lang="es-PR" sz="3600" dirty="0">
              <a:latin typeface="Candara" pitchFamily="34" charset="0"/>
              <a:cs typeface="Calibri" pitchFamily="34" charset="0"/>
            </a:endParaRP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15.11-17</a:t>
            </a:r>
            <a:endParaRPr lang="es-PR" sz="33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Muchos </a:t>
            </a:r>
            <a:r>
              <a:rPr lang="es-PR" dirty="0">
                <a:latin typeface="Candara" panose="020E0502030303020204" pitchFamily="34" charset="0"/>
              </a:rPr>
              <a:t>han empleado </a:t>
            </a:r>
            <a:r>
              <a:rPr lang="es-PR" dirty="0">
                <a:solidFill>
                  <a:srgbClr val="FF0000"/>
                </a:solidFill>
                <a:latin typeface="Candara" panose="020E0502030303020204" pitchFamily="34" charset="0"/>
              </a:rPr>
              <a:t>Juan 15 </a:t>
            </a:r>
            <a:r>
              <a:rPr lang="es-PR" dirty="0">
                <a:latin typeface="Candara" panose="020E0502030303020204" pitchFamily="34" charset="0"/>
              </a:rPr>
              <a:t>para inculcar dudas acerca de la seguridad del creyente, usando los primeros versículos para exponer que una oveja de Cristo podría finalmente perderse.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el propósito del Señor no era «que vuestras dudas sean plenas», sino para que … vuestro gozo sea cumplido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1492"/>
          <a:stretch/>
        </p:blipFill>
        <p:spPr>
          <a:xfrm>
            <a:off x="5410200" y="1752600"/>
            <a:ext cx="3733800" cy="5105400"/>
          </a:xfrm>
          <a:prstGeom prst="rect">
            <a:avLst/>
          </a:prstGeom>
        </p:spPr>
      </p:pic>
    </p:spTree>
    <p:extLst>
      <p:ext uri="{BB962C8B-B14F-4D97-AF65-F5344CB8AC3E}">
        <p14:creationId xmlns:p14="http://schemas.microsoft.com/office/powerpoint/2010/main" val="2507519466"/>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solidFill>
                  <a:srgbClr val="FF0000"/>
                </a:solidFill>
                <a:latin typeface="Candara" panose="020E0502030303020204" pitchFamily="34" charset="0"/>
              </a:rPr>
              <a:t>15:12</a:t>
            </a:r>
            <a:r>
              <a:rPr lang="es-PR" dirty="0">
                <a:latin typeface="Candara" panose="020E0502030303020204" pitchFamily="34" charset="0"/>
              </a:rPr>
              <a:t> El Señor iba pronto a dejar a Sus discípulos. </a:t>
            </a:r>
            <a:r>
              <a:rPr lang="es-PR" dirty="0" smtClean="0">
                <a:latin typeface="Candara" panose="020E0502030303020204" pitchFamily="34" charset="0"/>
              </a:rPr>
              <a:t>Se </a:t>
            </a:r>
            <a:r>
              <a:rPr lang="es-PR" dirty="0">
                <a:latin typeface="Candara" panose="020E0502030303020204" pitchFamily="34" charset="0"/>
              </a:rPr>
              <a:t>quedarían en un mundo hostil.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aumentar las tensiones, habría el peligro de que los discípulos se enfrentasen entre sí.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por eso el Señor deja esta orden permanente: Que os améis unos a otros, como yo os he amado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33676" r="9235"/>
          <a:stretch/>
        </p:blipFill>
        <p:spPr>
          <a:xfrm>
            <a:off x="5257800" y="1752600"/>
            <a:ext cx="3886200" cy="5105400"/>
          </a:xfrm>
          <a:prstGeom prst="rect">
            <a:avLst/>
          </a:prstGeom>
        </p:spPr>
      </p:pic>
    </p:spTree>
    <p:extLst>
      <p:ext uri="{BB962C8B-B14F-4D97-AF65-F5344CB8AC3E}">
        <p14:creationId xmlns:p14="http://schemas.microsoft.com/office/powerpoint/2010/main" val="41559602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dirty="0">
                <a:solidFill>
                  <a:srgbClr val="FF0000"/>
                </a:solidFill>
                <a:latin typeface="Candara" panose="020E0502030303020204" pitchFamily="34" charset="0"/>
              </a:rPr>
              <a:t>15:13 </a:t>
            </a:r>
            <a:r>
              <a:rPr lang="es-PR" dirty="0">
                <a:latin typeface="Candara" panose="020E0502030303020204" pitchFamily="34" charset="0"/>
              </a:rPr>
              <a:t>Su amor debería ser de tal naturaleza que estuviesen dispuestos a morir el uno por el otro.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que están dispuestos a hacer esto no luchan entre sí.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más grande ejemplo de abnegación humana era que un hombre muriese por sus amigos.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discípulos de Cristo son llamados a este tipo de devoción.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33676" r="9235"/>
          <a:stretch/>
        </p:blipFill>
        <p:spPr>
          <a:xfrm>
            <a:off x="5257800" y="1752600"/>
            <a:ext cx="3886200" cy="5105400"/>
          </a:xfrm>
          <a:prstGeom prst="rect">
            <a:avLst/>
          </a:prstGeom>
        </p:spPr>
      </p:pic>
    </p:spTree>
    <p:extLst>
      <p:ext uri="{BB962C8B-B14F-4D97-AF65-F5344CB8AC3E}">
        <p14:creationId xmlns:p14="http://schemas.microsoft.com/office/powerpoint/2010/main" val="3159411065"/>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Algunos </a:t>
            </a:r>
            <a:r>
              <a:rPr lang="es-PR" dirty="0">
                <a:latin typeface="Candara" panose="020E0502030303020204" pitchFamily="34" charset="0"/>
              </a:rPr>
              <a:t>ponen sus vidas en un sentido literal.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gastan sus vidas enteras en servicio abnegado por el pueblo de Dios</a:t>
            </a:r>
            <a:r>
              <a:rPr lang="es-PR" dirty="0" smtClean="0">
                <a:latin typeface="Candara" panose="020E0502030303020204" pitchFamily="34" charset="0"/>
              </a:rPr>
              <a:t>.</a:t>
            </a:r>
          </a:p>
          <a:p>
            <a:r>
              <a:rPr lang="es-PR" dirty="0" smtClean="0">
                <a:latin typeface="Candara" panose="020E0502030303020204" pitchFamily="34" charset="0"/>
              </a:rPr>
              <a:t>El </a:t>
            </a:r>
            <a:r>
              <a:rPr lang="es-PR" dirty="0">
                <a:latin typeface="Candara" panose="020E0502030303020204" pitchFamily="34" charset="0"/>
              </a:rPr>
              <a:t>Señor Jesús es el Ejemplo. Él puso Su vida por Sus amigos.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33676" r="9235"/>
          <a:stretch/>
        </p:blipFill>
        <p:spPr>
          <a:xfrm>
            <a:off x="5257800" y="1752600"/>
            <a:ext cx="3886200" cy="5105400"/>
          </a:xfrm>
          <a:prstGeom prst="rect">
            <a:avLst/>
          </a:prstGeom>
        </p:spPr>
      </p:pic>
    </p:spTree>
    <p:extLst>
      <p:ext uri="{BB962C8B-B14F-4D97-AF65-F5344CB8AC3E}">
        <p14:creationId xmlns:p14="http://schemas.microsoft.com/office/powerpoint/2010/main" val="1974309299"/>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Naturalmente</a:t>
            </a:r>
            <a:r>
              <a:rPr lang="es-PR" dirty="0">
                <a:latin typeface="Candara" panose="020E0502030303020204" pitchFamily="34" charset="0"/>
              </a:rPr>
              <a:t>, cuando Él murió eran aún enemigos, pero cuando son salvados, vienen a ser Sus amigos. </a:t>
            </a:r>
            <a:endParaRPr lang="es-PR" dirty="0" smtClean="0">
              <a:latin typeface="Candara" panose="020E0502030303020204" pitchFamily="34" charset="0"/>
            </a:endParaRPr>
          </a:p>
          <a:p>
            <a:r>
              <a:rPr lang="es-PR" dirty="0" smtClean="0">
                <a:latin typeface="Candara" panose="020E0502030303020204" pitchFamily="34" charset="0"/>
              </a:rPr>
              <a:t>Así</a:t>
            </a:r>
            <a:r>
              <a:rPr lang="es-PR" dirty="0">
                <a:latin typeface="Candara" panose="020E0502030303020204" pitchFamily="34" charset="0"/>
              </a:rPr>
              <a:t>, es correcto decir que Él murió por Sus amigos, y por Sus enemigos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33676" r="9235"/>
          <a:stretch/>
        </p:blipFill>
        <p:spPr>
          <a:xfrm>
            <a:off x="5257800" y="1752600"/>
            <a:ext cx="3886200" cy="5105400"/>
          </a:xfrm>
          <a:prstGeom prst="rect">
            <a:avLst/>
          </a:prstGeom>
        </p:spPr>
      </p:pic>
    </p:spTree>
    <p:extLst>
      <p:ext uri="{BB962C8B-B14F-4D97-AF65-F5344CB8AC3E}">
        <p14:creationId xmlns:p14="http://schemas.microsoft.com/office/powerpoint/2010/main" val="2241950608"/>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solidFill>
                  <a:srgbClr val="FF0000"/>
                </a:solidFill>
                <a:latin typeface="Candara" panose="020E0502030303020204" pitchFamily="34" charset="0"/>
              </a:rPr>
              <a:t>15:14 </a:t>
            </a:r>
            <a:r>
              <a:rPr lang="es-PR" dirty="0">
                <a:latin typeface="Candara" panose="020E0502030303020204" pitchFamily="34" charset="0"/>
              </a:rPr>
              <a:t>Mostramos que somos Sus amigos haciendo cuanto Él nos manda.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no es la manera en que llegamos a ser Sus amigos, sino la manera en que lo mostramos al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19000"/>
                    </a14:imgEffect>
                  </a14:imgLayer>
                </a14:imgProps>
              </a:ext>
            </a:extLst>
          </a:blip>
          <a:srcRect l="33676" r="9235"/>
          <a:stretch/>
        </p:blipFill>
        <p:spPr>
          <a:xfrm>
            <a:off x="5257800" y="1752600"/>
            <a:ext cx="3886200" cy="5105400"/>
          </a:xfrm>
          <a:prstGeom prst="rect">
            <a:avLst/>
          </a:prstGeom>
        </p:spPr>
      </p:pic>
    </p:spTree>
    <p:extLst>
      <p:ext uri="{BB962C8B-B14F-4D97-AF65-F5344CB8AC3E}">
        <p14:creationId xmlns:p14="http://schemas.microsoft.com/office/powerpoint/2010/main" val="481720861"/>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solidFill>
                  <a:srgbClr val="FF0000"/>
                </a:solidFill>
                <a:latin typeface="Candara" panose="020E0502030303020204" pitchFamily="34" charset="0"/>
              </a:rPr>
              <a:t>15:15</a:t>
            </a:r>
            <a:r>
              <a:rPr lang="es-PR" dirty="0">
                <a:latin typeface="Candara" panose="020E0502030303020204" pitchFamily="34" charset="0"/>
              </a:rPr>
              <a:t> El Señor enfatiza aquí la diferencia entre siervos y amigos.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los siervos se espera sencillamente que hagan la tarea que se les ha encomendado, pero los amigos entran en la confianza personal.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amigo le revelamos nuestros planes para el futuro.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Layer>
                </a14:imgProps>
              </a:ext>
            </a:extLst>
          </a:blip>
          <a:srcRect r="47891"/>
          <a:stretch/>
        </p:blipFill>
        <p:spPr>
          <a:xfrm flipH="1">
            <a:off x="5333999" y="1757532"/>
            <a:ext cx="3813968" cy="5100467"/>
          </a:xfrm>
          <a:prstGeom prst="rect">
            <a:avLst/>
          </a:prstGeom>
        </p:spPr>
      </p:pic>
    </p:spTree>
    <p:extLst>
      <p:ext uri="{BB962C8B-B14F-4D97-AF65-F5344CB8AC3E}">
        <p14:creationId xmlns:p14="http://schemas.microsoft.com/office/powerpoint/2010/main" val="2457919239"/>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smtClean="0">
                <a:latin typeface="Candara" panose="020E0502030303020204" pitchFamily="34" charset="0"/>
              </a:rPr>
              <a:t>Con </a:t>
            </a:r>
            <a:r>
              <a:rPr lang="es-PR" dirty="0">
                <a:latin typeface="Candara" panose="020E0502030303020204" pitchFamily="34" charset="0"/>
              </a:rPr>
              <a:t>Él compartimos información confidencial. En cierto sentido, los discípulos seguirían siendo siempre siervos del Señor, pero serían más que eso —serían amigos—. </a:t>
            </a:r>
            <a:endParaRPr lang="es-PR" dirty="0" smtClean="0">
              <a:latin typeface="Candara" panose="020E0502030303020204" pitchFamily="34" charset="0"/>
            </a:endParaRPr>
          </a:p>
          <a:p>
            <a:r>
              <a:rPr lang="es-PR" dirty="0" smtClean="0">
                <a:latin typeface="Candara" panose="020E0502030303020204" pitchFamily="34" charset="0"/>
              </a:rPr>
              <a:t>Jesús </a:t>
            </a:r>
            <a:r>
              <a:rPr lang="es-PR" dirty="0">
                <a:latin typeface="Candara" panose="020E0502030303020204" pitchFamily="34" charset="0"/>
              </a:rPr>
              <a:t>estaba ahora revelándoles las cosas que había oído de Su Padre.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Layer>
                </a14:imgProps>
              </a:ext>
            </a:extLst>
          </a:blip>
          <a:srcRect r="47891"/>
          <a:stretch/>
        </p:blipFill>
        <p:spPr>
          <a:xfrm flipH="1">
            <a:off x="5333999" y="1757532"/>
            <a:ext cx="3813968" cy="5100467"/>
          </a:xfrm>
          <a:prstGeom prst="rect">
            <a:avLst/>
          </a:prstGeom>
        </p:spPr>
      </p:pic>
    </p:spTree>
    <p:extLst>
      <p:ext uri="{BB962C8B-B14F-4D97-AF65-F5344CB8AC3E}">
        <p14:creationId xmlns:p14="http://schemas.microsoft.com/office/powerpoint/2010/main" val="1774258961"/>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Les </a:t>
            </a:r>
            <a:r>
              <a:rPr lang="es-PR" dirty="0">
                <a:latin typeface="Candara" panose="020E0502030303020204" pitchFamily="34" charset="0"/>
              </a:rPr>
              <a:t>estaba hablando de Su propia partida, de la venida del Espíritu Santo, de Su propio regreso, y de la responsabilidad que tenían ellos para con Él en este intervalo. </a:t>
            </a:r>
            <a:endParaRPr lang="es-PR" dirty="0" smtClean="0">
              <a:latin typeface="Candara" panose="020E0502030303020204" pitchFamily="34" charset="0"/>
            </a:endParaRPr>
          </a:p>
          <a:p>
            <a:r>
              <a:rPr lang="es-PR" dirty="0" smtClean="0">
                <a:latin typeface="Candara" panose="020E0502030303020204" pitchFamily="34" charset="0"/>
              </a:rPr>
              <a:t>Alguien </a:t>
            </a:r>
            <a:r>
              <a:rPr lang="es-PR" dirty="0">
                <a:latin typeface="Candara" panose="020E0502030303020204" pitchFamily="34" charset="0"/>
              </a:rPr>
              <a:t>ha observado que como pámpanos, </a:t>
            </a:r>
            <a:r>
              <a:rPr lang="es-PR" i="1" dirty="0">
                <a:latin typeface="Candara" panose="020E0502030303020204" pitchFamily="34" charset="0"/>
              </a:rPr>
              <a:t>recibimos </a:t>
            </a:r>
            <a:r>
              <a:rPr lang="es-PR" dirty="0">
                <a:latin typeface="Candara" panose="020E0502030303020204" pitchFamily="34" charset="0"/>
              </a:rPr>
              <a:t>(</a:t>
            </a:r>
            <a:r>
              <a:rPr lang="es-PR" dirty="0">
                <a:solidFill>
                  <a:srgbClr val="FF0000"/>
                </a:solidFill>
                <a:latin typeface="Candara" panose="020E0502030303020204" pitchFamily="34" charset="0"/>
              </a:rPr>
              <a:t>v. 5</a:t>
            </a:r>
            <a:r>
              <a:rPr lang="es-PR" dirty="0">
                <a:latin typeface="Candara" panose="020E0502030303020204" pitchFamily="34" charset="0"/>
              </a:rPr>
              <a:t>); como discípulos, </a:t>
            </a:r>
            <a:r>
              <a:rPr lang="es-PR" i="1" dirty="0">
                <a:latin typeface="Candara" panose="020E0502030303020204" pitchFamily="34" charset="0"/>
              </a:rPr>
              <a:t>seguimos </a:t>
            </a:r>
            <a:r>
              <a:rPr lang="es-PR" dirty="0">
                <a:latin typeface="Candara" panose="020E0502030303020204" pitchFamily="34" charset="0"/>
              </a:rPr>
              <a:t>(</a:t>
            </a:r>
            <a:r>
              <a:rPr lang="es-PR" dirty="0">
                <a:solidFill>
                  <a:srgbClr val="FF0000"/>
                </a:solidFill>
                <a:latin typeface="Candara" panose="020E0502030303020204" pitchFamily="34" charset="0"/>
              </a:rPr>
              <a:t>v. 8</a:t>
            </a:r>
            <a:r>
              <a:rPr lang="es-PR" dirty="0">
                <a:latin typeface="Candara" panose="020E0502030303020204" pitchFamily="34" charset="0"/>
              </a:rPr>
              <a:t>); y como amigos, </a:t>
            </a:r>
            <a:r>
              <a:rPr lang="es-PR" i="1" dirty="0">
                <a:latin typeface="Candara" panose="020E0502030303020204" pitchFamily="34" charset="0"/>
              </a:rPr>
              <a:t>conversamos </a:t>
            </a:r>
            <a:r>
              <a:rPr lang="es-PR" dirty="0">
                <a:latin typeface="Candara" panose="020E0502030303020204" pitchFamily="34" charset="0"/>
              </a:rPr>
              <a:t>(</a:t>
            </a:r>
            <a:r>
              <a:rPr lang="es-PR" dirty="0">
                <a:solidFill>
                  <a:srgbClr val="FF0000"/>
                </a:solidFill>
                <a:latin typeface="Candara" panose="020E0502030303020204" pitchFamily="34" charset="0"/>
              </a:rPr>
              <a:t>v. 15</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Layer>
                </a14:imgProps>
              </a:ext>
            </a:extLst>
          </a:blip>
          <a:srcRect r="47891"/>
          <a:stretch/>
        </p:blipFill>
        <p:spPr>
          <a:xfrm flipH="1">
            <a:off x="5333999" y="1757532"/>
            <a:ext cx="3813968" cy="5100467"/>
          </a:xfrm>
          <a:prstGeom prst="rect">
            <a:avLst/>
          </a:prstGeom>
        </p:spPr>
      </p:pic>
    </p:spTree>
    <p:extLst>
      <p:ext uri="{BB962C8B-B14F-4D97-AF65-F5344CB8AC3E}">
        <p14:creationId xmlns:p14="http://schemas.microsoft.com/office/powerpoint/2010/main" val="2782493450"/>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a:solidFill>
                  <a:srgbClr val="FF0000"/>
                </a:solidFill>
                <a:latin typeface="Candara" panose="020E0502030303020204" pitchFamily="34" charset="0"/>
              </a:rPr>
              <a:t>15:16</a:t>
            </a:r>
            <a:r>
              <a:rPr lang="es-PR" dirty="0">
                <a:latin typeface="Candara" panose="020E0502030303020204" pitchFamily="34" charset="0"/>
              </a:rPr>
              <a:t> Para que no tuviesen ninguna tendencia a que se desalentasen y cejasen en su camino, Jesús les recordó que había sido Él quien los había escogido.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puede significar que los escogió para salvación eterna, para el discipulado o para dar fruto.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Layer>
                </a14:imgProps>
              </a:ext>
            </a:extLst>
          </a:blip>
          <a:srcRect r="47891"/>
          <a:stretch/>
        </p:blipFill>
        <p:spPr>
          <a:xfrm flipH="1">
            <a:off x="5333999" y="1757532"/>
            <a:ext cx="3813968" cy="5100467"/>
          </a:xfrm>
          <a:prstGeom prst="rect">
            <a:avLst/>
          </a:prstGeom>
        </p:spPr>
      </p:pic>
    </p:spTree>
    <p:extLst>
      <p:ext uri="{BB962C8B-B14F-4D97-AF65-F5344CB8AC3E}">
        <p14:creationId xmlns:p14="http://schemas.microsoft.com/office/powerpoint/2010/main" val="276997890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b="24444"/>
          <a:stretch/>
        </p:blipFill>
        <p:spPr>
          <a:xfrm>
            <a:off x="0" y="1676401"/>
            <a:ext cx="9144000" cy="5181599"/>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latin typeface="Candara" panose="020E0502030303020204" pitchFamily="34" charset="0"/>
              </a:rPr>
              <a:t>Lo </a:t>
            </a:r>
            <a:r>
              <a:rPr lang="es-PR" dirty="0">
                <a:latin typeface="Candara" panose="020E0502030303020204" pitchFamily="34" charset="0"/>
              </a:rPr>
              <a:t>que está claro es que Él había designado a los discípulos para la obra que tenían por delante. </a:t>
            </a:r>
            <a:endParaRPr lang="es-PR" dirty="0" smtClean="0">
              <a:latin typeface="Candara" panose="020E0502030303020204" pitchFamily="34" charset="0"/>
            </a:endParaRPr>
          </a:p>
          <a:p>
            <a:r>
              <a:rPr lang="es-PR" dirty="0" smtClean="0">
                <a:latin typeface="Candara" panose="020E0502030303020204" pitchFamily="34" charset="0"/>
              </a:rPr>
              <a:t>Deberíamos </a:t>
            </a:r>
            <a:r>
              <a:rPr lang="es-PR" dirty="0">
                <a:latin typeface="Candara" panose="020E0502030303020204" pitchFamily="34" charset="0"/>
              </a:rPr>
              <a:t>ir y llevar fruto. </a:t>
            </a:r>
            <a:endParaRPr lang="es-PR" dirty="0" smtClean="0">
              <a:latin typeface="Candara" panose="020E0502030303020204" pitchFamily="34" charset="0"/>
            </a:endParaRPr>
          </a:p>
          <a:p>
            <a:r>
              <a:rPr lang="es-PR" dirty="0" smtClean="0">
                <a:latin typeface="Candara" panose="020E0502030303020204" pitchFamily="34" charset="0"/>
              </a:rPr>
              <a:t>Fruto </a:t>
            </a:r>
            <a:r>
              <a:rPr lang="es-PR" dirty="0">
                <a:latin typeface="Candara" panose="020E0502030303020204" pitchFamily="34" charset="0"/>
              </a:rPr>
              <a:t>puede significar las gracias de la vida cristiana, como el amor, gozo, paz, etc. O puede que signifique almas ganadas por el Señor Jesucristo.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3863184988"/>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Hay </a:t>
            </a:r>
            <a:r>
              <a:rPr lang="es-PR" dirty="0">
                <a:latin typeface="Candara" panose="020E0502030303020204" pitchFamily="34" charset="0"/>
              </a:rPr>
              <a:t>un estrecho vínculo entre lo primero y lo segundo.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sólo en tanto que manifestemos la primera clase de fruto que podremos después llevar el segundo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657622914"/>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latin typeface="Candara" panose="020E0502030303020204" pitchFamily="34" charset="0"/>
              </a:rPr>
              <a:t>La expresión «y vuestro fruto permanezca» nos lleva a pensar que el fruto aquí significa la salvación de las almas.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Señor escogió a los discípulos para que fuesen y llevasen fruto permanente.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506444294"/>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lnSpcReduction="10000"/>
          </a:bodyPr>
          <a:lstStyle/>
          <a:p>
            <a:r>
              <a:rPr lang="es-PR" dirty="0" smtClean="0">
                <a:latin typeface="Candara" panose="020E0502030303020204" pitchFamily="34" charset="0"/>
              </a:rPr>
              <a:t>No </a:t>
            </a:r>
            <a:r>
              <a:rPr lang="es-PR" dirty="0">
                <a:latin typeface="Candara" panose="020E0502030303020204" pitchFamily="34" charset="0"/>
              </a:rPr>
              <a:t>estaba interesado en meras profesiones de fe en Sí mismo, sino en casos genuinos de salvación. </a:t>
            </a:r>
            <a:endParaRPr lang="es-PR" dirty="0" smtClean="0">
              <a:latin typeface="Candara" panose="020E0502030303020204" pitchFamily="34" charset="0"/>
            </a:endParaRPr>
          </a:p>
          <a:p>
            <a:r>
              <a:rPr lang="es-PR" dirty="0" smtClean="0">
                <a:latin typeface="Candara" panose="020E0502030303020204" pitchFamily="34" charset="0"/>
              </a:rPr>
              <a:t>Se observa </a:t>
            </a:r>
            <a:r>
              <a:rPr lang="es-PR" dirty="0">
                <a:latin typeface="Candara" panose="020E0502030303020204" pitchFamily="34" charset="0"/>
              </a:rPr>
              <a:t>que en este capítulo tenemos oración eficaz (</a:t>
            </a:r>
            <a:r>
              <a:rPr lang="es-PR" dirty="0">
                <a:solidFill>
                  <a:srgbClr val="FF0000"/>
                </a:solidFill>
                <a:latin typeface="Candara" panose="020E0502030303020204" pitchFamily="34" charset="0"/>
              </a:rPr>
              <a:t>v. 7</a:t>
            </a:r>
            <a:r>
              <a:rPr lang="es-PR" dirty="0">
                <a:latin typeface="Candara" panose="020E0502030303020204" pitchFamily="34" charset="0"/>
              </a:rPr>
              <a:t>), gozo celestial (</a:t>
            </a:r>
            <a:r>
              <a:rPr lang="es-PR" dirty="0">
                <a:solidFill>
                  <a:srgbClr val="FF0000"/>
                </a:solidFill>
                <a:latin typeface="Candara" panose="020E0502030303020204" pitchFamily="34" charset="0"/>
              </a:rPr>
              <a:t>v. 11</a:t>
            </a:r>
            <a:r>
              <a:rPr lang="es-PR" dirty="0">
                <a:latin typeface="Candara" panose="020E0502030303020204" pitchFamily="34" charset="0"/>
              </a:rPr>
              <a:t>) y fruto perdurable (</a:t>
            </a:r>
            <a:r>
              <a:rPr lang="es-PR" dirty="0">
                <a:solidFill>
                  <a:srgbClr val="FF0000"/>
                </a:solidFill>
                <a:latin typeface="Candara" panose="020E0502030303020204" pitchFamily="34" charset="0"/>
              </a:rPr>
              <a:t>v. 16</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2600566334"/>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latin typeface="Candara" panose="020E0502030303020204" pitchFamily="34" charset="0"/>
              </a:rPr>
              <a:t>Para </a:t>
            </a:r>
            <a:r>
              <a:rPr lang="es-PR" dirty="0">
                <a:latin typeface="Candara" panose="020E0502030303020204" pitchFamily="34" charset="0"/>
              </a:rPr>
              <a:t>que todo lo que pidáis … El secreto de la vida eficaz es la oración.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discípulos fueron enviados con la garantía de que el Padre les concedería todo lo que pidiesen al Padre en el nombre de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3460813395"/>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Amigos de Jesús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15.11-17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a:solidFill>
                  <a:srgbClr val="FF0000"/>
                </a:solidFill>
                <a:latin typeface="Candara" panose="020E0502030303020204" pitchFamily="34" charset="0"/>
              </a:rPr>
              <a:t>15:17 </a:t>
            </a:r>
            <a:r>
              <a:rPr lang="es-PR" dirty="0">
                <a:latin typeface="Candara" panose="020E0502030303020204" pitchFamily="34" charset="0"/>
              </a:rPr>
              <a:t>El Señor está a punto de advertir a los discípulos acerca de la enemistad del mundo. </a:t>
            </a:r>
            <a:endParaRPr lang="es-PR" dirty="0" smtClean="0">
              <a:latin typeface="Candara" panose="020E0502030303020204" pitchFamily="34" charset="0"/>
            </a:endParaRPr>
          </a:p>
          <a:p>
            <a:r>
              <a:rPr lang="es-PR" dirty="0" smtClean="0">
                <a:latin typeface="Candara" panose="020E0502030303020204" pitchFamily="34" charset="0"/>
              </a:rPr>
              <a:t>Comienza </a:t>
            </a:r>
            <a:r>
              <a:rPr lang="es-PR" dirty="0">
                <a:latin typeface="Candara" panose="020E0502030303020204" pitchFamily="34" charset="0"/>
              </a:rPr>
              <a:t>mandándoles que se amen unos a otros, que se mantengan unidos y que lo hagan unidos frente al enemigo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343" r="15385"/>
          <a:stretch/>
        </p:blipFill>
        <p:spPr>
          <a:xfrm>
            <a:off x="5181600" y="1752600"/>
            <a:ext cx="3966680" cy="5105400"/>
          </a:xfrm>
          <a:prstGeom prst="rect">
            <a:avLst/>
          </a:prstGeom>
        </p:spPr>
      </p:pic>
    </p:spTree>
    <p:extLst>
      <p:ext uri="{BB962C8B-B14F-4D97-AF65-F5344CB8AC3E}">
        <p14:creationId xmlns:p14="http://schemas.microsoft.com/office/powerpoint/2010/main" val="320117769"/>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6019"/>
          <a:stretch/>
        </p:blipFill>
        <p:spPr>
          <a:xfrm>
            <a:off x="0" y="1676401"/>
            <a:ext cx="9144000" cy="5181599"/>
          </a:xfrm>
          <a:prstGeom prst="rect">
            <a:avLst/>
          </a:prstGeom>
        </p:spPr>
      </p:pic>
    </p:spTree>
    <p:extLst>
      <p:ext uri="{BB962C8B-B14F-4D97-AF65-F5344CB8AC3E}">
        <p14:creationId xmlns:p14="http://schemas.microsoft.com/office/powerpoint/2010/main" val="3477216781"/>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La paz os dejo, mi paz os doy; yo no os la doy como el mundo la da. No se turbe vuestro corazón, ni tenga miedo. Habéis oído que yo os he dicho: Voy, y vengo a vosotros. Si me amarais, os habríais regocijado, porque he dicho que voy al Padre; porque el Padre mayor es que yo. Y ahora os lo he dicho antes que suceda, para que cuando suceda, creáis. No hablaré ya mucho con vosotros; porque viene el príncipe de este mundo, y él nada tiene en mí. Mas para que el mundo conozca que amo al Padre, y como el Padre me mandó, así hago. Levantaos, vamos de aquí.</a:t>
            </a:r>
            <a:r>
              <a:rPr lang="es-PR" dirty="0">
                <a:latin typeface="Candara" panose="020E0502030303020204" pitchFamily="34" charset="0"/>
              </a:rPr>
              <a:t>” </a:t>
            </a:r>
            <a:r>
              <a:rPr lang="es-PR" dirty="0">
                <a:solidFill>
                  <a:srgbClr val="FF0000"/>
                </a:solidFill>
                <a:latin typeface="Candara" panose="020E0502030303020204" pitchFamily="34" charset="0"/>
              </a:rPr>
              <a:t>(Juan 14.27–31, RVR60) </a:t>
            </a:r>
          </a:p>
        </p:txBody>
      </p:sp>
    </p:spTree>
    <p:extLst>
      <p:ext uri="{BB962C8B-B14F-4D97-AF65-F5344CB8AC3E}">
        <p14:creationId xmlns:p14="http://schemas.microsoft.com/office/powerpoint/2010/main" val="1652048885"/>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86799" cy="4719638"/>
          </a:xfrm>
        </p:spPr>
        <p:txBody>
          <a:bodyPr>
            <a:normAutofit fontScale="92500" lnSpcReduction="20000"/>
          </a:bodyPr>
          <a:lstStyle/>
          <a:p>
            <a:r>
              <a:rPr lang="es-PR" dirty="0">
                <a:latin typeface="Candara" panose="020E0502030303020204" pitchFamily="34" charset="0"/>
              </a:rPr>
              <a:t>Del amor a los hermanos Cristo se vuelve al odio del mundo. ¿Por qué el mundo aborrece a los cristianos?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1) Porque primero aborreció a Cristo y nosotros le pertenecemos a Él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3.13</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2) debido a que ya no pertenecemos al mundo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4.5</a:t>
            </a:r>
            <a:r>
              <a:rPr lang="es-PR" dirty="0">
                <a:latin typeface="Candara" panose="020E0502030303020204" pitchFamily="34" charset="0"/>
              </a:rPr>
              <a:t>;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17.14</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3) porque el mundo ha rechazado su Palabra (</a:t>
            </a:r>
            <a:r>
              <a:rPr lang="es-PR" dirty="0">
                <a:solidFill>
                  <a:srgbClr val="FF0000"/>
                </a:solidFill>
                <a:latin typeface="Candara" panose="020E0502030303020204" pitchFamily="34" charset="0"/>
              </a:rPr>
              <a:t>v. 20</a:t>
            </a:r>
            <a:r>
              <a:rPr lang="es-PR" dirty="0">
                <a:latin typeface="Candara" panose="020E0502030303020204" pitchFamily="34" charset="0"/>
              </a:rPr>
              <a:t>);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4) porque el mundo no conoce al Padre (véase </a:t>
            </a:r>
            <a:r>
              <a:rPr lang="es-PR" dirty="0">
                <a:solidFill>
                  <a:srgbClr val="FF0000"/>
                </a:solidFill>
                <a:latin typeface="Candara" panose="020E0502030303020204" pitchFamily="34" charset="0"/>
              </a:rPr>
              <a:t>16.1–3</a:t>
            </a:r>
            <a:r>
              <a:rPr lang="es-PR" dirty="0">
                <a:latin typeface="Candara" panose="020E0502030303020204" pitchFamily="34" charset="0"/>
              </a:rPr>
              <a:t>); y </a:t>
            </a:r>
            <a:endParaRPr lang="es-PR" dirty="0" smtClean="0">
              <a:latin typeface="Candara" panose="020E0502030303020204" pitchFamily="34" charset="0"/>
            </a:endParaRPr>
          </a:p>
          <a:p>
            <a:pPr lvl="1"/>
            <a:r>
              <a:rPr lang="es-PR" dirty="0" smtClean="0">
                <a:latin typeface="Candara" panose="020E0502030303020204" pitchFamily="34" charset="0"/>
              </a:rPr>
              <a:t>(</a:t>
            </a:r>
            <a:r>
              <a:rPr lang="es-PR" dirty="0">
                <a:latin typeface="Candara" panose="020E0502030303020204" pitchFamily="34" charset="0"/>
              </a:rPr>
              <a:t>5) debido a que Cristo ha expuesto el pecado del mundo</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436654976"/>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Por supuesto, por «el mundo» Jesús quiere decir el sistema entero de la sociedad que se opone a Cristo y al Padre. </a:t>
            </a:r>
            <a:endParaRPr lang="es-PR" dirty="0" smtClean="0">
              <a:latin typeface="Candara" panose="020E0502030303020204" pitchFamily="34" charset="0"/>
            </a:endParaRPr>
          </a:p>
          <a:p>
            <a:r>
              <a:rPr lang="es-PR" dirty="0" smtClean="0">
                <a:latin typeface="Candara" panose="020E0502030303020204" pitchFamily="34" charset="0"/>
              </a:rPr>
              <a:t>Está </a:t>
            </a:r>
            <a:r>
              <a:rPr lang="es-PR" dirty="0">
                <a:latin typeface="Candara" panose="020E0502030303020204" pitchFamily="34" charset="0"/>
              </a:rPr>
              <a:t>compuesto de gente y organizaciones, filosofías y propósitos, que son anticristianos.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372778970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Yo soy la vid verdadera, y mi Padre es el labrador</a:t>
            </a:r>
            <a:r>
              <a:rPr lang="es-PR" i="1" dirty="0" smtClean="0">
                <a:latin typeface="Candara" panose="020E0502030303020204" pitchFamily="34" charset="0"/>
              </a:rPr>
              <a:t>. Todo </a:t>
            </a:r>
            <a:r>
              <a:rPr lang="es-PR" i="1" dirty="0">
                <a:latin typeface="Candara" panose="020E0502030303020204" pitchFamily="34" charset="0"/>
              </a:rPr>
              <a:t>pámpano que en mí no lleva fruto, lo quitará; y todo aquel que lleva fruto, lo limpiará, para que lleve más fruto</a:t>
            </a:r>
            <a:r>
              <a:rPr lang="es-PR" i="1" dirty="0" smtClean="0">
                <a:latin typeface="Candara" panose="020E0502030303020204" pitchFamily="34" charset="0"/>
              </a:rPr>
              <a:t>. Ya </a:t>
            </a:r>
            <a:r>
              <a:rPr lang="es-PR" i="1" dirty="0">
                <a:latin typeface="Candara" panose="020E0502030303020204" pitchFamily="34" charset="0"/>
              </a:rPr>
              <a:t>vosotros estáis limpios por la palabra que os he hablado</a:t>
            </a:r>
            <a:r>
              <a:rPr lang="es-PR" i="1" dirty="0" smtClean="0">
                <a:latin typeface="Candara" panose="020E0502030303020204" pitchFamily="34" charset="0"/>
              </a:rPr>
              <a:t>. Permaneced </a:t>
            </a:r>
            <a:r>
              <a:rPr lang="es-PR" i="1" dirty="0">
                <a:latin typeface="Candara" panose="020E0502030303020204" pitchFamily="34" charset="0"/>
              </a:rPr>
              <a:t>en mí, y yo en vosotros. Como el pámpano no puede llevar fruto por sí mismo, si no permanece en la vid, así tampoco vosotros, si no permanecéis en mí</a:t>
            </a:r>
            <a:r>
              <a:rPr lang="es-PR" i="1" dirty="0" smtClean="0">
                <a:latin typeface="Candara" panose="020E0502030303020204" pitchFamily="34" charset="0"/>
              </a:rPr>
              <a:t>. Yo </a:t>
            </a:r>
            <a:r>
              <a:rPr lang="es-PR" i="1" dirty="0">
                <a:latin typeface="Candara" panose="020E0502030303020204" pitchFamily="34" charset="0"/>
              </a:rPr>
              <a:t>soy la vid, vosotros los pámpanos; el que permanece en mí, y yo en él, éste lleva mucho fruto; porque separados de mí nada podéis hacer</a:t>
            </a:r>
            <a:r>
              <a:rPr lang="es-PR" i="1" dirty="0" smtClean="0">
                <a:latin typeface="Candara" panose="020E0502030303020204" pitchFamily="34" charset="0"/>
              </a:rPr>
              <a:t>. El </a:t>
            </a:r>
            <a:r>
              <a:rPr lang="es-PR" i="1" dirty="0">
                <a:latin typeface="Candara" panose="020E0502030303020204" pitchFamily="34" charset="0"/>
              </a:rPr>
              <a:t>que en mí no permanece, será echado fuera como pámpano, y se secará; y los recogen, y los echan en el fuego, y arden.</a:t>
            </a: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Juan 15.1–6, RVR60) </a:t>
            </a:r>
          </a:p>
        </p:txBody>
      </p:sp>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latin typeface="Candara" panose="020E0502030303020204" pitchFamily="34" charset="0"/>
              </a:rPr>
              <a:t>«</a:t>
            </a:r>
            <a:r>
              <a:rPr lang="es-PR" dirty="0">
                <a:latin typeface="Candara" panose="020E0502030303020204" pitchFamily="34" charset="0"/>
              </a:rPr>
              <a:t>El mundo» tiene un príncipe en Satanás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14.30</a:t>
            </a:r>
            <a:r>
              <a:rPr lang="es-PR" dirty="0">
                <a:latin typeface="Candara" panose="020E0502030303020204" pitchFamily="34" charset="0"/>
              </a:rPr>
              <a:t>), el archienemigo de Cristo. </a:t>
            </a:r>
            <a:endParaRPr lang="es-PR" dirty="0" smtClean="0">
              <a:latin typeface="Candara" panose="020E0502030303020204" pitchFamily="34" charset="0"/>
            </a:endParaRPr>
          </a:p>
          <a:p>
            <a:r>
              <a:rPr lang="es-PR" dirty="0" smtClean="0">
                <a:latin typeface="Candara" panose="020E0502030303020204" pitchFamily="34" charset="0"/>
              </a:rPr>
              <a:t>Mientras </a:t>
            </a:r>
            <a:r>
              <a:rPr lang="es-PR" dirty="0">
                <a:latin typeface="Candara" panose="020E0502030303020204" pitchFamily="34" charset="0"/>
              </a:rPr>
              <a:t>que los cristianos están físicamente en el mundo, no son espiritualmente del mundo.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vieja ilustración del barco y el agua todavía se aplica: no es malo que el barco esté en el agua; pero cuando el agua se mete en el barco, ¡cuidado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1519880293"/>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10000"/>
          </a:bodyPr>
          <a:lstStyle/>
          <a:p>
            <a:r>
              <a:rPr lang="es-PR" dirty="0">
                <a:latin typeface="Candara" panose="020E0502030303020204" pitchFamily="34" charset="0"/>
              </a:rPr>
              <a:t>Los cristianos pueden volverse mundanos y lo hacen (como Lot) por grados. </a:t>
            </a:r>
            <a:endParaRPr lang="es-PR" dirty="0" smtClean="0">
              <a:latin typeface="Candara" panose="020E0502030303020204" pitchFamily="34" charset="0"/>
            </a:endParaRPr>
          </a:p>
          <a:p>
            <a:r>
              <a:rPr lang="es-PR" dirty="0" smtClean="0">
                <a:latin typeface="Candara" panose="020E0502030303020204" pitchFamily="34" charset="0"/>
              </a:rPr>
              <a:t>Primero </a:t>
            </a:r>
            <a:r>
              <a:rPr lang="es-PR" dirty="0">
                <a:latin typeface="Candara" panose="020E0502030303020204" pitchFamily="34" charset="0"/>
              </a:rPr>
              <a:t>está la amistad con el mundo (</a:t>
            </a:r>
            <a:r>
              <a:rPr lang="es-PR" dirty="0" smtClean="0">
                <a:solidFill>
                  <a:srgbClr val="FF0000"/>
                </a:solidFill>
                <a:latin typeface="Candara" panose="020E0502030303020204" pitchFamily="34" charset="0"/>
              </a:rPr>
              <a:t>Santiago </a:t>
            </a:r>
            <a:r>
              <a:rPr lang="es-PR" dirty="0">
                <a:solidFill>
                  <a:srgbClr val="FF0000"/>
                </a:solidFill>
                <a:latin typeface="Candara" panose="020E0502030303020204" pitchFamily="34" charset="0"/>
              </a:rPr>
              <a:t>4.4</a:t>
            </a:r>
            <a:r>
              <a:rPr lang="es-PR" dirty="0">
                <a:latin typeface="Candara" panose="020E0502030303020204" pitchFamily="34" charset="0"/>
              </a:rPr>
              <a:t>); luego el amor por el mundo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Juan </a:t>
            </a:r>
            <a:r>
              <a:rPr lang="es-PR" dirty="0">
                <a:solidFill>
                  <a:srgbClr val="FF0000"/>
                </a:solidFill>
                <a:latin typeface="Candara" panose="020E0502030303020204" pitchFamily="34" charset="0"/>
              </a:rPr>
              <a:t>2.15–17</a:t>
            </a:r>
            <a:r>
              <a:rPr lang="es-PR" dirty="0">
                <a:latin typeface="Candara" panose="020E0502030303020204" pitchFamily="34" charset="0"/>
              </a:rPr>
              <a:t>); y finalmente la conformidad con el mundo (</a:t>
            </a:r>
            <a:r>
              <a:rPr lang="es-PR" dirty="0" smtClean="0">
                <a:solidFill>
                  <a:srgbClr val="FF0000"/>
                </a:solidFill>
                <a:latin typeface="Candara" panose="020E0502030303020204" pitchFamily="34" charset="0"/>
              </a:rPr>
              <a:t>Romanos </a:t>
            </a:r>
            <a:r>
              <a:rPr lang="es-PR" dirty="0">
                <a:solidFill>
                  <a:srgbClr val="FF0000"/>
                </a:solidFill>
                <a:latin typeface="Candara" panose="020E0502030303020204" pitchFamily="34" charset="0"/>
              </a:rPr>
              <a:t>12.2</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3526763789"/>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dirty="0" smtClean="0">
                <a:latin typeface="Candara" panose="020E0502030303020204" pitchFamily="34" charset="0"/>
              </a:rPr>
              <a:t>Cualquier </a:t>
            </a:r>
            <a:r>
              <a:rPr lang="es-PR" dirty="0">
                <a:latin typeface="Candara" panose="020E0502030303020204" pitchFamily="34" charset="0"/>
              </a:rPr>
              <a:t>cosa en nuestras vidas que nos impida disfrutar del amor de Dios y de hacer su voluntad, es mundana y se debe desechar. </a:t>
            </a:r>
            <a:endParaRPr lang="es-PR" dirty="0" smtClean="0">
              <a:latin typeface="Candara" panose="020E0502030303020204" pitchFamily="34" charset="0"/>
            </a:endParaRPr>
          </a:p>
          <a:p>
            <a:r>
              <a:rPr lang="es-PR" dirty="0" smtClean="0">
                <a:latin typeface="Candara" panose="020E0502030303020204" pitchFamily="34" charset="0"/>
              </a:rPr>
              <a:t>Vivir </a:t>
            </a:r>
            <a:r>
              <a:rPr lang="es-PR" dirty="0">
                <a:latin typeface="Candara" panose="020E0502030303020204" pitchFamily="34" charset="0"/>
              </a:rPr>
              <a:t>para el mundo es negar la cruz de Cristo (</a:t>
            </a:r>
            <a:r>
              <a:rPr lang="es-PR" dirty="0" smtClean="0">
                <a:solidFill>
                  <a:srgbClr val="FF0000"/>
                </a:solidFill>
                <a:latin typeface="Candara" panose="020E0502030303020204" pitchFamily="34" charset="0"/>
              </a:rPr>
              <a:t>Gálatas </a:t>
            </a:r>
            <a:r>
              <a:rPr lang="es-PR" dirty="0">
                <a:solidFill>
                  <a:srgbClr val="FF0000"/>
                </a:solidFill>
                <a:latin typeface="Candara" panose="020E0502030303020204" pitchFamily="34" charset="0"/>
              </a:rPr>
              <a:t>6.14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mundo aborrece a Cristo; ¿cómo puede el cristiano amar al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40000" r="6000"/>
          <a:stretch/>
        </p:blipFill>
        <p:spPr>
          <a:xfrm>
            <a:off x="5029200" y="1743548"/>
            <a:ext cx="4114800" cy="5114452"/>
          </a:xfrm>
          <a:prstGeom prst="rect">
            <a:avLst/>
          </a:prstGeom>
        </p:spPr>
      </p:pic>
    </p:spTree>
    <p:extLst>
      <p:ext uri="{BB962C8B-B14F-4D97-AF65-F5344CB8AC3E}">
        <p14:creationId xmlns:p14="http://schemas.microsoft.com/office/powerpoint/2010/main" val="3477153957"/>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77500" lnSpcReduction="20000"/>
          </a:bodyPr>
          <a:lstStyle/>
          <a:p>
            <a:r>
              <a:rPr lang="es-PR" dirty="0">
                <a:latin typeface="Candara" panose="020E0502030303020204" pitchFamily="34" charset="0"/>
              </a:rPr>
              <a:t>En los </a:t>
            </a:r>
            <a:r>
              <a:rPr lang="es-PR" dirty="0">
                <a:solidFill>
                  <a:srgbClr val="FF0000"/>
                </a:solidFill>
                <a:latin typeface="Candara" panose="020E0502030303020204" pitchFamily="34" charset="0"/>
              </a:rPr>
              <a:t>versículos 22–24</a:t>
            </a:r>
            <a:r>
              <a:rPr lang="es-PR" dirty="0">
                <a:latin typeface="Candara" panose="020E0502030303020204" pitchFamily="34" charset="0"/>
              </a:rPr>
              <a:t> Cristo asienta el principio básico de que la revelación trae responsabilidad. </a:t>
            </a:r>
            <a:endParaRPr lang="es-PR" dirty="0" smtClean="0">
              <a:latin typeface="Candara" panose="020E0502030303020204" pitchFamily="34" charset="0"/>
            </a:endParaRPr>
          </a:p>
          <a:p>
            <a:r>
              <a:rPr lang="es-PR" dirty="0" smtClean="0">
                <a:latin typeface="Candara" panose="020E0502030303020204" pitchFamily="34" charset="0"/>
              </a:rPr>
              <a:t>Sus </a:t>
            </a:r>
            <a:r>
              <a:rPr lang="es-PR" dirty="0">
                <a:latin typeface="Candara" panose="020E0502030303020204" pitchFamily="34" charset="0"/>
              </a:rPr>
              <a:t>palabras y obras revelaban la voluntad de Dios y la pecaminosidad de los hombres.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humanidad no tiene excusa. </a:t>
            </a:r>
            <a:endParaRPr lang="es-PR" dirty="0" smtClean="0">
              <a:latin typeface="Candara" panose="020E0502030303020204" pitchFamily="34" charset="0"/>
            </a:endParaRPr>
          </a:p>
          <a:p>
            <a:r>
              <a:rPr lang="es-PR" dirty="0" smtClean="0">
                <a:latin typeface="Candara" panose="020E0502030303020204" pitchFamily="34" charset="0"/>
              </a:rPr>
              <a:t>Debido </a:t>
            </a:r>
            <a:r>
              <a:rPr lang="es-PR" dirty="0">
                <a:latin typeface="Candara" panose="020E0502030303020204" pitchFamily="34" charset="0"/>
              </a:rPr>
              <a:t>a que judíos y gentiles por igual se unieron para aborrecer y crucificar a Cristo es prueba de que todos son pecadores y culpables delante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768"/>
          <a:stretch/>
        </p:blipFill>
        <p:spPr>
          <a:xfrm>
            <a:off x="4953000" y="1752600"/>
            <a:ext cx="4196131" cy="5105400"/>
          </a:xfrm>
          <a:prstGeom prst="rect">
            <a:avLst/>
          </a:prstGeom>
        </p:spPr>
      </p:pic>
    </p:spTree>
    <p:extLst>
      <p:ext uri="{BB962C8B-B14F-4D97-AF65-F5344CB8AC3E}">
        <p14:creationId xmlns:p14="http://schemas.microsoft.com/office/powerpoint/2010/main" val="1130947748"/>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a:latin typeface="Candara" panose="020E0502030303020204" pitchFamily="34" charset="0"/>
              </a:rPr>
              <a:t>Para animar a los discípulos Cristo citó el </a:t>
            </a:r>
            <a:r>
              <a:rPr lang="es-PR" dirty="0">
                <a:solidFill>
                  <a:srgbClr val="FF0000"/>
                </a:solidFill>
                <a:latin typeface="Candara" panose="020E0502030303020204" pitchFamily="34" charset="0"/>
              </a:rPr>
              <a:t>Salmo 69.4 </a:t>
            </a:r>
            <a:r>
              <a:rPr lang="es-PR" dirty="0">
                <a:latin typeface="Candara" panose="020E0502030303020204" pitchFamily="34" charset="0"/>
              </a:rPr>
              <a:t>(</a:t>
            </a:r>
            <a:r>
              <a:rPr lang="es-PR" dirty="0">
                <a:solidFill>
                  <a:srgbClr val="FF0000"/>
                </a:solidFill>
                <a:latin typeface="Candara" panose="020E0502030303020204" pitchFamily="34" charset="0"/>
              </a:rPr>
              <a:t>v. 25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Palabra es la que nos fortalece y nos anima.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también les promete el ministerio del Espíritu Santo.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768"/>
          <a:stretch/>
        </p:blipFill>
        <p:spPr>
          <a:xfrm>
            <a:off x="4953000" y="1752600"/>
            <a:ext cx="4196131" cy="5105400"/>
          </a:xfrm>
          <a:prstGeom prst="rect">
            <a:avLst/>
          </a:prstGeom>
        </p:spPr>
      </p:pic>
    </p:spTree>
    <p:extLst>
      <p:ext uri="{BB962C8B-B14F-4D97-AF65-F5344CB8AC3E}">
        <p14:creationId xmlns:p14="http://schemas.microsoft.com/office/powerpoint/2010/main" val="1331304915"/>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smtClean="0">
                <a:latin typeface="Candara" panose="020E0502030303020204" pitchFamily="34" charset="0"/>
              </a:rPr>
              <a:t>La </a:t>
            </a:r>
            <a:r>
              <a:rPr lang="es-PR" dirty="0">
                <a:latin typeface="Candara" panose="020E0502030303020204" pitchFamily="34" charset="0"/>
              </a:rPr>
              <a:t>obra del Espíritu es testificar de Cristo y señalar hacia Él.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hace por medio de la Palabra y por medio de las buenas obras que el cristiano realiza en el poder del Espíritu (</a:t>
            </a:r>
            <a:r>
              <a:rPr lang="es-PR" dirty="0" smtClean="0">
                <a:solidFill>
                  <a:srgbClr val="FF0000"/>
                </a:solidFill>
                <a:latin typeface="Candara" panose="020E0502030303020204" pitchFamily="34" charset="0"/>
              </a:rPr>
              <a:t>Mateo </a:t>
            </a:r>
            <a:r>
              <a:rPr lang="es-PR" dirty="0">
                <a:solidFill>
                  <a:srgbClr val="FF0000"/>
                </a:solidFill>
                <a:latin typeface="Candara" panose="020E0502030303020204" pitchFamily="34" charset="0"/>
              </a:rPr>
              <a:t>5.16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Espíritu testifica al cristiano, quien a su vez testifica a otros (</a:t>
            </a:r>
            <a:r>
              <a:rPr lang="es-PR" dirty="0">
                <a:solidFill>
                  <a:srgbClr val="FF0000"/>
                </a:solidFill>
                <a:latin typeface="Candara" panose="020E0502030303020204" pitchFamily="34" charset="0"/>
              </a:rPr>
              <a:t>vv. 26–27</a:t>
            </a:r>
            <a:r>
              <a:rPr lang="es-PR" dirty="0">
                <a:latin typeface="Candara" panose="020E0502030303020204" pitchFamily="34" charset="0"/>
              </a:rPr>
              <a:t>). Véase </a:t>
            </a:r>
            <a:r>
              <a:rPr lang="es-PR" dirty="0">
                <a:solidFill>
                  <a:srgbClr val="FF0000"/>
                </a:solidFill>
                <a:latin typeface="Candara" panose="020E0502030303020204" pitchFamily="34" charset="0"/>
              </a:rPr>
              <a:t>Hechos 1.8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768"/>
          <a:stretch/>
        </p:blipFill>
        <p:spPr>
          <a:xfrm>
            <a:off x="4953000" y="1752600"/>
            <a:ext cx="4196131" cy="5105400"/>
          </a:xfrm>
          <a:prstGeom prst="rect">
            <a:avLst/>
          </a:prstGeom>
        </p:spPr>
      </p:pic>
    </p:spTree>
    <p:extLst>
      <p:ext uri="{BB962C8B-B14F-4D97-AF65-F5344CB8AC3E}">
        <p14:creationId xmlns:p14="http://schemas.microsoft.com/office/powerpoint/2010/main" val="137992699"/>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85000" lnSpcReduction="10000"/>
          </a:bodyPr>
          <a:lstStyle/>
          <a:p>
            <a:r>
              <a:rPr lang="es-PR" dirty="0">
                <a:latin typeface="Candara" panose="020E0502030303020204" pitchFamily="34" charset="0"/>
              </a:rPr>
              <a:t>En resumen, usted notará que en la primera sección de este capítulo (</a:t>
            </a:r>
            <a:r>
              <a:rPr lang="es-PR" dirty="0">
                <a:solidFill>
                  <a:srgbClr val="FF0000"/>
                </a:solidFill>
                <a:latin typeface="Candara" panose="020E0502030303020204" pitchFamily="34" charset="0"/>
              </a:rPr>
              <a:t>vv. 1–11</a:t>
            </a:r>
            <a:r>
              <a:rPr lang="es-PR" dirty="0">
                <a:latin typeface="Candara" panose="020E0502030303020204" pitchFamily="34" charset="0"/>
              </a:rPr>
              <a:t>) el Señor se refiere a la relación del creyente con Cristo.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los </a:t>
            </a:r>
            <a:r>
              <a:rPr lang="es-PR" dirty="0">
                <a:solidFill>
                  <a:srgbClr val="FF0000"/>
                </a:solidFill>
                <a:latin typeface="Candara" panose="020E0502030303020204" pitchFamily="34" charset="0"/>
              </a:rPr>
              <a:t>versículos 12–17 </a:t>
            </a:r>
            <a:r>
              <a:rPr lang="es-PR" dirty="0">
                <a:latin typeface="Candara" panose="020E0502030303020204" pitchFamily="34" charset="0"/>
              </a:rPr>
              <a:t>el enfoque está en la relación del creyente con otros cristianos; en tanto que en los </a:t>
            </a:r>
            <a:r>
              <a:rPr lang="es-PR" dirty="0">
                <a:solidFill>
                  <a:srgbClr val="FF0000"/>
                </a:solidFill>
                <a:latin typeface="Candara" panose="020E0502030303020204" pitchFamily="34" charset="0"/>
              </a:rPr>
              <a:t>versículos 18–27 </a:t>
            </a:r>
            <a:r>
              <a:rPr lang="es-PR" dirty="0">
                <a:latin typeface="Candara" panose="020E0502030303020204" pitchFamily="34" charset="0"/>
              </a:rPr>
              <a:t>Cristo habla de la relación del cristiano con el mundo.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768"/>
          <a:stretch/>
        </p:blipFill>
        <p:spPr>
          <a:xfrm>
            <a:off x="4953000" y="1752600"/>
            <a:ext cx="4196131" cy="5105400"/>
          </a:xfrm>
          <a:prstGeom prst="rect">
            <a:avLst/>
          </a:prstGeom>
        </p:spPr>
      </p:pic>
    </p:spTree>
    <p:extLst>
      <p:ext uri="{BB962C8B-B14F-4D97-AF65-F5344CB8AC3E}">
        <p14:creationId xmlns:p14="http://schemas.microsoft.com/office/powerpoint/2010/main" val="3376343193"/>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mundo nos rechazará</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15.18-27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a:bodyPr>
          <a:lstStyle/>
          <a:p>
            <a:r>
              <a:rPr lang="es-PR" dirty="0" smtClean="0">
                <a:latin typeface="Candara" panose="020E0502030303020204" pitchFamily="34" charset="0"/>
              </a:rPr>
              <a:t>Nótese </a:t>
            </a:r>
            <a:r>
              <a:rPr lang="es-PR" dirty="0">
                <a:latin typeface="Candara" panose="020E0502030303020204" pitchFamily="34" charset="0"/>
              </a:rPr>
              <a:t>también que primero se presenta nuestra relación con el Salvador; porque si permanecemos en Cristo, amaremos al hermano y obtendremos la victoria sobre el odio del mundo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53768"/>
          <a:stretch/>
        </p:blipFill>
        <p:spPr>
          <a:xfrm>
            <a:off x="4953000" y="1752600"/>
            <a:ext cx="4196131" cy="5105400"/>
          </a:xfrm>
          <a:prstGeom prst="rect">
            <a:avLst/>
          </a:prstGeom>
        </p:spPr>
      </p:pic>
    </p:spTree>
    <p:extLst>
      <p:ext uri="{BB962C8B-B14F-4D97-AF65-F5344CB8AC3E}">
        <p14:creationId xmlns:p14="http://schemas.microsoft.com/office/powerpoint/2010/main" val="1274634012"/>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fontScale="92500"/>
          </a:bodyPr>
          <a:lstStyle/>
          <a:p>
            <a:r>
              <a:rPr lang="es-PR" sz="3600" dirty="0" smtClean="0">
                <a:latin typeface="Candara" pitchFamily="34" charset="0"/>
                <a:cs typeface="Calibri" pitchFamily="34" charset="0"/>
              </a:rPr>
              <a:t>Estamos para producir fruto.</a:t>
            </a:r>
          </a:p>
          <a:p>
            <a:pPr lvl="1"/>
            <a:r>
              <a:rPr lang="es-PR" sz="3600" dirty="0" smtClean="0">
                <a:latin typeface="Candara" pitchFamily="34" charset="0"/>
                <a:cs typeface="Calibri" pitchFamily="34" charset="0"/>
              </a:rPr>
              <a:t>La vida del creyente no puede ser algo pasivo.</a:t>
            </a:r>
          </a:p>
          <a:p>
            <a:pPr lvl="1"/>
            <a:r>
              <a:rPr lang="es-PR" sz="3600" dirty="0" smtClean="0">
                <a:latin typeface="Candara" pitchFamily="34" charset="0"/>
                <a:cs typeface="Calibri" pitchFamily="34" charset="0"/>
              </a:rPr>
              <a:t>El mundo está a la expectativa para ver en nosotros frutos.</a:t>
            </a:r>
          </a:p>
          <a:p>
            <a:pPr lvl="1"/>
            <a:r>
              <a:rPr lang="es-PR" sz="3600" dirty="0" smtClean="0">
                <a:latin typeface="Candara" pitchFamily="34" charset="0"/>
                <a:cs typeface="Calibri" pitchFamily="34" charset="0"/>
              </a:rPr>
              <a:t>La presencia de Jesús en nosotros debe causar efectos en nuestra vida, pero también en la vida de los que nos rodean.</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5715000" y="0"/>
            <a:ext cx="3429396" cy="1758137"/>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Obedecer es el camino.</a:t>
            </a:r>
          </a:p>
          <a:p>
            <a:pPr lvl="1"/>
            <a:r>
              <a:rPr lang="es-PR" dirty="0" smtClean="0">
                <a:latin typeface="Candara" pitchFamily="34" charset="0"/>
                <a:cs typeface="Calibri" pitchFamily="34" charset="0"/>
              </a:rPr>
              <a:t>Si le obedecemos permaneceremos en Él, y si permanecemos podemos llevar fruto.</a:t>
            </a:r>
          </a:p>
          <a:p>
            <a:pPr lvl="1"/>
            <a:r>
              <a:rPr lang="es-PR" dirty="0" smtClean="0">
                <a:latin typeface="Candara" pitchFamily="34" charset="0"/>
                <a:cs typeface="Calibri" pitchFamily="34" charset="0"/>
              </a:rPr>
              <a:t>Si llevamos fruto podemos pedir en su Nombre y Él responderá.</a:t>
            </a:r>
          </a:p>
          <a:p>
            <a:pPr lvl="1"/>
            <a:r>
              <a:rPr lang="es-PR" dirty="0" smtClean="0">
                <a:latin typeface="Candara" pitchFamily="34" charset="0"/>
                <a:cs typeface="Calibri" pitchFamily="34" charset="0"/>
              </a:rPr>
              <a:t>Este proceso es un círculo que se mantiene en nuestra obediencia.</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a:blip r:embed="rId3"/>
          <a:stretch>
            <a:fillRect/>
          </a:stretch>
        </p:blipFill>
        <p:spPr>
          <a:xfrm>
            <a:off x="5715000" y="0"/>
            <a:ext cx="3429396" cy="1758137"/>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10000"/>
          </a:bodyPr>
          <a:lstStyle/>
          <a:p>
            <a:r>
              <a:rPr lang="es-PR" dirty="0">
                <a:solidFill>
                  <a:srgbClr val="FF0000"/>
                </a:solidFill>
                <a:latin typeface="Candara" panose="020E0502030303020204" pitchFamily="34" charset="0"/>
              </a:rPr>
              <a:t>15:1</a:t>
            </a:r>
            <a:r>
              <a:rPr lang="es-PR" dirty="0">
                <a:latin typeface="Candara" panose="020E0502030303020204" pitchFamily="34" charset="0"/>
              </a:rPr>
              <a:t> En el Antiguo Testamento, la nación de Israel es presentada como una vid plantada por </a:t>
            </a:r>
            <a:r>
              <a:rPr lang="es-PR" dirty="0" smtClean="0">
                <a:latin typeface="Candara" panose="020E0502030303020204" pitchFamily="34" charset="0"/>
              </a:rPr>
              <a:t>Jehová (Isaías 5). </a:t>
            </a:r>
          </a:p>
          <a:p>
            <a:r>
              <a:rPr lang="es-PR" dirty="0" smtClean="0">
                <a:latin typeface="Candara" panose="020E0502030303020204" pitchFamily="34" charset="0"/>
              </a:rPr>
              <a:t>Pero </a:t>
            </a:r>
            <a:r>
              <a:rPr lang="es-PR" dirty="0">
                <a:latin typeface="Candara" panose="020E0502030303020204" pitchFamily="34" charset="0"/>
              </a:rPr>
              <a:t>la nación resultó infiel y sin fruto, de modo que el Señor Jesús se presentó a Sí mismo como la vid verdadera, el perfecto cumplimiento de todos los otros tipos y sombras.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Padre es el labrador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44113" y="1752600"/>
            <a:ext cx="3399887" cy="5131904"/>
          </a:xfrm>
          <a:prstGeom prst="rect">
            <a:avLst/>
          </a:prstGeom>
        </p:spPr>
      </p:pic>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Listos a servir.</a:t>
            </a:r>
          </a:p>
          <a:p>
            <a:pPr lvl="1"/>
            <a:r>
              <a:rPr lang="es-PR" dirty="0" smtClean="0">
                <a:latin typeface="Candara" pitchFamily="34" charset="0"/>
                <a:cs typeface="Calibri" pitchFamily="34" charset="0"/>
              </a:rPr>
              <a:t>La gente, en general, sirve esperando tener algún beneficio de ese servicio.</a:t>
            </a:r>
          </a:p>
          <a:p>
            <a:pPr lvl="1"/>
            <a:r>
              <a:rPr lang="es-PR" dirty="0" smtClean="0">
                <a:latin typeface="Candara" pitchFamily="34" charset="0"/>
                <a:cs typeface="Calibri" pitchFamily="34" charset="0"/>
              </a:rPr>
              <a:t>En el reino no puede ser así; nuestro servicio deber ser sin esperar ninguna clase de recompensa.</a:t>
            </a:r>
          </a:p>
          <a:p>
            <a:pPr lvl="1"/>
            <a:r>
              <a:rPr lang="es-PR" dirty="0" smtClean="0">
                <a:latin typeface="Candara" pitchFamily="34" charset="0"/>
                <a:cs typeface="Calibri" pitchFamily="34" charset="0"/>
              </a:rPr>
              <a:t>Sencillamente debemos estar listo a dar nuestra vida por los demás.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a:blip r:embed="rId3"/>
          <a:stretch>
            <a:fillRect/>
          </a:stretch>
        </p:blipFill>
        <p:spPr>
          <a:xfrm>
            <a:off x="5715000" y="0"/>
            <a:ext cx="3429396" cy="1758137"/>
          </a:xfrm>
          <a:prstGeom prst="rect">
            <a:avLst/>
          </a:prstGeom>
        </p:spPr>
      </p:pic>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71</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Juan. 1. ed. El Paso, TX: Editorial Mundo Hispano, 2004.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71</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BEBA8EAE-BF5A-486C-A8C5-ECC9F3942E4B}">
                <a14:imgProps xmlns:a14="http://schemas.microsoft.com/office/drawing/2010/main">
                  <a14:imgLayer r:embed="rId4">
                    <a14:imgEffect>
                      <a14:sharpenSoften amount="26000"/>
                    </a14:imgEffect>
                    <a14:imgEffect>
                      <a14:brightnessContrast bright="16000"/>
                    </a14:imgEffect>
                  </a14:imgLayer>
                </a14:imgProps>
              </a:ext>
              <a:ext uri="{28A0092B-C50C-407E-A947-70E740481C1C}">
                <a14:useLocalDpi xmlns:a14="http://schemas.microsoft.com/office/drawing/2010/main"/>
              </a:ext>
            </a:extLst>
          </a:blip>
          <a:stretch>
            <a:fillRect/>
          </a:stretch>
        </p:blipFill>
        <p:spPr>
          <a:xfrm>
            <a:off x="0" y="10359"/>
            <a:ext cx="9144000" cy="6096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72</a:t>
            </a:fld>
            <a:endParaRPr lang="en-US"/>
          </a:p>
        </p:txBody>
      </p:sp>
      <p:sp>
        <p:nvSpPr>
          <p:cNvPr id="238596" name="Rectangle 4"/>
          <p:cNvSpPr>
            <a:spLocks noGrp="1" noChangeArrowheads="1"/>
          </p:cNvSpPr>
          <p:nvPr>
            <p:ph type="body" sz="half" idx="4294967295"/>
          </p:nvPr>
        </p:nvSpPr>
        <p:spPr>
          <a:xfrm>
            <a:off x="360010" y="381000"/>
            <a:ext cx="8402990" cy="27432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Ora por Discípulos</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15.18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17.26)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junio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91395" y="5071352"/>
            <a:ext cx="4461478" cy="830997"/>
          </a:xfrm>
          <a:prstGeom prst="rect">
            <a:avLst/>
          </a:prstGeom>
          <a:noFill/>
        </p:spPr>
        <p:txBody>
          <a:bodyPr wrap="none" rtlCol="0">
            <a:spAutoFit/>
          </a:bodyPr>
          <a:lstStyle/>
          <a:p>
            <a:pPr algn="ctr"/>
            <a:r>
              <a:rPr lang="en-US" sz="4800" dirty="0" err="1">
                <a:solidFill>
                  <a:schemeClr val="bg1"/>
                </a:solidFill>
                <a:effectLst>
                  <a:outerShdw blurRad="38100" dist="38100" dir="2700000" algn="tl">
                    <a:srgbClr val="000000">
                      <a:alpha val="43137"/>
                    </a:srgbClr>
                  </a:outerShdw>
                </a:effectLst>
                <a:latin typeface="Candara" pitchFamily="34" charset="0"/>
                <a:cs typeface="+mn-cs"/>
              </a:rPr>
              <a:t>Próximo</a:t>
            </a:r>
            <a:r>
              <a:rPr lang="en-US" sz="4800" dirty="0">
                <a:solidFill>
                  <a:schemeClr val="bg1"/>
                </a:solidFill>
                <a:effectLst>
                  <a:outerShdw blurRad="38100" dist="38100" dir="2700000" algn="tl">
                    <a:srgbClr val="000000">
                      <a:alpha val="43137"/>
                    </a:srgbClr>
                  </a:outerShdw>
                </a:effectLst>
                <a:latin typeface="Candara" pitchFamily="34" charset="0"/>
                <a:cs typeface="+mn-cs"/>
              </a:rPr>
              <a:t> </a:t>
            </a:r>
            <a:r>
              <a:rPr lang="en-US" sz="4800" dirty="0" err="1">
                <a:solidFill>
                  <a:schemeClr val="bg1"/>
                </a:solidFill>
                <a:effectLst>
                  <a:outerShdw blurRad="38100" dist="38100" dir="2700000" algn="tl">
                    <a:srgbClr val="000000">
                      <a:alpha val="43137"/>
                    </a:srgbClr>
                  </a:outerShdw>
                </a:effectLst>
                <a:latin typeface="Candara" pitchFamily="34" charset="0"/>
                <a:cs typeface="+mn-cs"/>
              </a:rPr>
              <a:t>Estudio</a:t>
            </a:r>
            <a:endParaRPr lang="en-US" sz="4800" dirty="0">
              <a:solidFill>
                <a:schemeClr val="bg1"/>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solidFill>
                  <a:srgbClr val="FF0000"/>
                </a:solidFill>
                <a:latin typeface="Candara" panose="020E0502030303020204" pitchFamily="34" charset="0"/>
              </a:rPr>
              <a:t>15:2</a:t>
            </a:r>
            <a:r>
              <a:rPr lang="es-PR" dirty="0">
                <a:latin typeface="Candara" panose="020E0502030303020204" pitchFamily="34" charset="0"/>
              </a:rPr>
              <a:t> Hay diferencia de opiniones tocante a lo que se significa por el pámpano que en Él no lleva fruto. </a:t>
            </a:r>
            <a:endParaRPr lang="es-PR" dirty="0" smtClean="0">
              <a:latin typeface="Candara" panose="020E0502030303020204" pitchFamily="34" charset="0"/>
            </a:endParaRPr>
          </a:p>
          <a:p>
            <a:r>
              <a:rPr lang="es-PR" dirty="0" smtClean="0">
                <a:latin typeface="Candara" panose="020E0502030303020204" pitchFamily="34" charset="0"/>
              </a:rPr>
              <a:t>Algunos </a:t>
            </a:r>
            <a:r>
              <a:rPr lang="es-PR" dirty="0">
                <a:latin typeface="Candara" panose="020E0502030303020204" pitchFamily="34" charset="0"/>
              </a:rPr>
              <a:t>creen que se trata del falso profesante, alguien que pretende ser cristiano pero que nunca ha sido unido a Cristo por la fe.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piensan que se trata de un verdadero cristiano que pierde su salvación por no haber llegado a dar fruto. </a:t>
            </a:r>
            <a:endParaRPr lang="es-PR" dirty="0" smtClean="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44113" y="1752600"/>
            <a:ext cx="3399887" cy="5131904"/>
          </a:xfrm>
          <a:prstGeom prst="rect">
            <a:avLst/>
          </a:prstGeom>
        </p:spPr>
      </p:pic>
    </p:spTree>
    <p:extLst>
      <p:ext uri="{BB962C8B-B14F-4D97-AF65-F5344CB8AC3E}">
        <p14:creationId xmlns:p14="http://schemas.microsoft.com/office/powerpoint/2010/main" val="263881124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vid y las ramas</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15.1-6</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77500" lnSpcReduction="20000"/>
          </a:bodyPr>
          <a:lstStyle/>
          <a:p>
            <a:r>
              <a:rPr lang="es-PR" dirty="0" smtClean="0">
                <a:latin typeface="Candara" panose="020E0502030303020204" pitchFamily="34" charset="0"/>
              </a:rPr>
              <a:t>Esto </a:t>
            </a:r>
            <a:r>
              <a:rPr lang="es-PR" dirty="0">
                <a:latin typeface="Candara" panose="020E0502030303020204" pitchFamily="34" charset="0"/>
              </a:rPr>
              <a:t>es evidentemente imposible, porque contradice tantos pasajes que enseñan que el creyente tiene una salvación imperecedera.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creen que se trata de un verdadero cristiano que recae.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aparta del Señor y se interesa en las cosas de este mundo. </a:t>
            </a:r>
            <a:endParaRPr lang="es-PR" dirty="0" smtClean="0">
              <a:latin typeface="Candara" panose="020E0502030303020204" pitchFamily="34" charset="0"/>
            </a:endParaRPr>
          </a:p>
          <a:p>
            <a:r>
              <a:rPr lang="es-PR" dirty="0" smtClean="0">
                <a:latin typeface="Candara" panose="020E0502030303020204" pitchFamily="34" charset="0"/>
              </a:rPr>
              <a:t>Deja </a:t>
            </a:r>
            <a:r>
              <a:rPr lang="es-PR" dirty="0">
                <a:latin typeface="Candara" panose="020E0502030303020204" pitchFamily="34" charset="0"/>
              </a:rPr>
              <a:t>de manifestar el fruto del Espíritu —amor, gozo, paz, paciencia, benignidad, bondad, fidelidad, mansedumbre, dominio propio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tretch>
            <a:fillRect/>
          </a:stretch>
        </p:blipFill>
        <p:spPr>
          <a:xfrm>
            <a:off x="5744113" y="1752600"/>
            <a:ext cx="3399887" cy="5131904"/>
          </a:xfrm>
          <a:prstGeom prst="rect">
            <a:avLst/>
          </a:prstGeom>
        </p:spPr>
      </p:pic>
    </p:spTree>
    <p:extLst>
      <p:ext uri="{BB962C8B-B14F-4D97-AF65-F5344CB8AC3E}">
        <p14:creationId xmlns:p14="http://schemas.microsoft.com/office/powerpoint/2010/main" val="3515355914"/>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90796</TotalTime>
  <Words>4705</Words>
  <Application>Microsoft Office PowerPoint</Application>
  <PresentationFormat>On-screen Show (4:3)</PresentationFormat>
  <Paragraphs>554</Paragraphs>
  <Slides>72</Slides>
  <Notes>72</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72</vt:i4>
      </vt:variant>
    </vt:vector>
  </HeadingPairs>
  <TitlesOfParts>
    <vt:vector size="82" baseType="lpstr">
      <vt:lpstr>Arial</vt:lpstr>
      <vt:lpstr>Calibri</vt:lpstr>
      <vt:lpstr>Candara</vt:lpstr>
      <vt:lpstr>Tahoma</vt:lpstr>
      <vt:lpstr>Wingdings</vt:lpstr>
      <vt:lpstr>Blends</vt:lpstr>
      <vt:lpstr>2_Blends</vt:lpstr>
      <vt:lpstr>3_Blends</vt:lpstr>
      <vt:lpstr>8_Blends</vt:lpstr>
      <vt:lpstr>4_Blends</vt:lpstr>
      <vt:lpstr>PowerPoint Presentation</vt:lpstr>
      <vt:lpstr>Contexto</vt:lpstr>
      <vt:lpstr>Versículo Clave:</vt:lpstr>
      <vt:lpstr>Bosquejo de Estudio</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La vid y las ramas Juan 15.1-6</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Dependencia que da fruto Juan 15.7-10</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Amigos de Jesús Juan 15.11-17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El mundo nos rechazará Juan 15.18-27</vt:lpstr>
      <vt:lpstr>Aplicaciones</vt:lpstr>
      <vt:lpstr>Aplicaciones</vt:lpstr>
      <vt:lpstr>Aplicaciones</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Tito Ortega</cp:lastModifiedBy>
  <cp:revision>8039</cp:revision>
  <cp:lastPrinted>2012-10-30T21:37:29Z</cp:lastPrinted>
  <dcterms:created xsi:type="dcterms:W3CDTF">2007-01-24T21:53:34Z</dcterms:created>
  <dcterms:modified xsi:type="dcterms:W3CDTF">2014-06-03T02:22:25Z</dcterms:modified>
</cp:coreProperties>
</file>