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6"/>
  </p:notesMasterIdLst>
  <p:handoutMasterIdLst>
    <p:handoutMasterId r:id="rId37"/>
  </p:handoutMasterIdLst>
  <p:sldIdLst>
    <p:sldId id="901" r:id="rId3"/>
    <p:sldId id="530" r:id="rId4"/>
    <p:sldId id="1315" r:id="rId5"/>
    <p:sldId id="1265" r:id="rId6"/>
    <p:sldId id="1309" r:id="rId7"/>
    <p:sldId id="1595" r:id="rId8"/>
    <p:sldId id="1608" r:id="rId9"/>
    <p:sldId id="1607" r:id="rId10"/>
    <p:sldId id="1613" r:id="rId11"/>
    <p:sldId id="1614" r:id="rId12"/>
    <p:sldId id="757" r:id="rId13"/>
    <p:sldId id="1284" r:id="rId14"/>
    <p:sldId id="1609" r:id="rId15"/>
    <p:sldId id="1590" r:id="rId16"/>
    <p:sldId id="1615" r:id="rId17"/>
    <p:sldId id="1616" r:id="rId18"/>
    <p:sldId id="1322" r:id="rId19"/>
    <p:sldId id="1462" r:id="rId20"/>
    <p:sldId id="1612" r:id="rId21"/>
    <p:sldId id="1610" r:id="rId22"/>
    <p:sldId id="1591" r:id="rId23"/>
    <p:sldId id="1617" r:id="rId24"/>
    <p:sldId id="1618" r:id="rId25"/>
    <p:sldId id="1619" r:id="rId26"/>
    <p:sldId id="1620" r:id="rId27"/>
    <p:sldId id="1621" r:id="rId28"/>
    <p:sldId id="1622" r:id="rId29"/>
    <p:sldId id="1370" r:id="rId30"/>
    <p:sldId id="1566" r:id="rId31"/>
    <p:sldId id="1567" r:id="rId32"/>
    <p:sldId id="542" r:id="rId33"/>
    <p:sldId id="1371" r:id="rId34"/>
    <p:sldId id="269" r:id="rId35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1" autoAdjust="0"/>
    <p:restoredTop sz="93476" autoAdjust="0"/>
  </p:normalViewPr>
  <p:slideViewPr>
    <p:cSldViewPr>
      <p:cViewPr varScale="1">
        <p:scale>
          <a:sx n="72" d="100"/>
          <a:sy n="72" d="100"/>
        </p:scale>
        <p:origin x="52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68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951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71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2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94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96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80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76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322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287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221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100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31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79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7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6/11/2014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30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0" t="2222" r="2170" b="3010"/>
          <a:stretch/>
        </p:blipFill>
        <p:spPr>
          <a:xfrm>
            <a:off x="-22395" y="0"/>
            <a:ext cx="9166395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9: Pasión y resurrección de 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 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“Jesús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es arrestado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Juan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18:1-14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10 de junio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El traidor (</a:t>
            </a:r>
            <a:r>
              <a:rPr lang="es-ES" dirty="0">
                <a:solidFill>
                  <a:schemeClr val="tx2"/>
                </a:solidFill>
              </a:rPr>
              <a:t>1–3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Había </a:t>
            </a:r>
            <a:r>
              <a:rPr lang="es-ES" dirty="0"/>
              <a:t>entonces unos 600 hombres, aunque otras fuentes mencionan que podrían haber sido hasta mil.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alguaciles mencionados eran miembros de la policía del templo, y actuaban bajo órdenes del Sanedrín.</a:t>
            </a:r>
          </a:p>
          <a:p>
            <a:pPr lvl="1"/>
            <a:r>
              <a:rPr lang="es-ES" dirty="0"/>
              <a:t>Hay algo vil en Judas y en la traición de cualquier individuo que por su cobardía traiciona a </a:t>
            </a:r>
            <a:r>
              <a:rPr lang="es-ES" dirty="0" smtClean="0"/>
              <a:t>Cristo.</a:t>
            </a:r>
            <a:r>
              <a:rPr lang="en-US" dirty="0" smtClean="0"/>
              <a:t> (Palau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traidor           </a:t>
            </a:r>
            <a:r>
              <a:rPr lang="en-US" dirty="0"/>
              <a:t>      </a:t>
            </a:r>
            <a:r>
              <a:rPr lang="es-PR" dirty="0"/>
              <a:t>  (Juan 18:1-3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81284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771" b="14741"/>
          <a:stretch/>
        </p:blipFill>
        <p:spPr>
          <a:xfrm>
            <a:off x="990600" y="1752600"/>
            <a:ext cx="7191788" cy="5105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6106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Jesús, sabiendo todas las cosas que le habían de sobrevenir, se adelantó y les dijo: ¿A quién buscáis</a:t>
            </a:r>
            <a:r>
              <a:rPr lang="es-ES" dirty="0" smtClean="0"/>
              <a:t>? Le </a:t>
            </a:r>
            <a:r>
              <a:rPr lang="es-ES" dirty="0"/>
              <a:t>respondieron: A Jesús nazareno. Jesús les dijo: Yo soy. Y estaba también con ellos Judas, el que le entregaba</a:t>
            </a:r>
            <a:r>
              <a:rPr lang="es-ES" dirty="0" smtClean="0"/>
              <a:t>.  Cuando </a:t>
            </a:r>
            <a:r>
              <a:rPr lang="es-ES" dirty="0"/>
              <a:t>les dijo: Yo soy, retrocedieron, y cayeron a tierra</a:t>
            </a:r>
            <a:r>
              <a:rPr lang="es-ES" dirty="0" smtClean="0"/>
              <a:t>. Volvió</a:t>
            </a:r>
            <a:r>
              <a:rPr lang="es-ES" dirty="0"/>
              <a:t>, pues, a preguntarles: ¿A quién buscáis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0999" y="2133600"/>
            <a:ext cx="8566151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ellos dijeron: A Jesús nazareno</a:t>
            </a:r>
            <a:r>
              <a:rPr lang="es-ES" dirty="0" smtClean="0"/>
              <a:t>. Respondió </a:t>
            </a:r>
            <a:r>
              <a:rPr lang="es-ES" dirty="0"/>
              <a:t>Jesús: Os he dicho que yo soy; pues si me buscáis a mí, dejad ir a éstos</a:t>
            </a:r>
            <a:r>
              <a:rPr lang="es-ES" dirty="0" smtClean="0"/>
              <a:t>; para </a:t>
            </a:r>
            <a:r>
              <a:rPr lang="es-ES" dirty="0"/>
              <a:t>que se cumpliese aquello que había dicho: De los que me diste, no perdí ninguno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95523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Comprendía la situación (</a:t>
            </a:r>
            <a:r>
              <a:rPr lang="es-ES" dirty="0" smtClean="0">
                <a:solidFill>
                  <a:schemeClr val="tx2"/>
                </a:solidFill>
              </a:rPr>
              <a:t>4</a:t>
            </a:r>
            <a:r>
              <a:rPr lang="es-ES" dirty="0" smtClean="0"/>
              <a:t>).</a:t>
            </a:r>
          </a:p>
          <a:p>
            <a:pPr lvl="1"/>
            <a:r>
              <a:rPr lang="es-ES" dirty="0" smtClean="0"/>
              <a:t>Ni </a:t>
            </a:r>
            <a:r>
              <a:rPr lang="es-ES" dirty="0"/>
              <a:t>bien llegó Judas con sus acompañantes armados, el Señor supo que su momento había llegado.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sólo comprendía la situación sino que, además, la controlaba. </a:t>
            </a:r>
            <a:endParaRPr lang="es-ES" dirty="0" smtClean="0"/>
          </a:p>
          <a:p>
            <a:pPr lvl="1"/>
            <a:r>
              <a:rPr lang="es-ES" dirty="0" smtClean="0"/>
              <a:t>Con </a:t>
            </a:r>
            <a:r>
              <a:rPr lang="es-ES" dirty="0"/>
              <a:t>una conciencia tranquila y transparente, se adelanta a sus enemigos y los confronta, preguntando: “¿A quién buscáis</a:t>
            </a:r>
            <a:r>
              <a:rPr lang="es-ES" dirty="0" smtClean="0"/>
              <a:t>?”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29011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Mostró </a:t>
            </a:r>
            <a:r>
              <a:rPr lang="es-ES" dirty="0"/>
              <a:t>valentía (</a:t>
            </a:r>
            <a:r>
              <a:rPr lang="es-ES" dirty="0">
                <a:solidFill>
                  <a:schemeClr val="tx2"/>
                </a:solidFill>
              </a:rPr>
              <a:t>5a</a:t>
            </a:r>
            <a:r>
              <a:rPr lang="es-ES" dirty="0" smtClean="0"/>
              <a:t>).</a:t>
            </a:r>
            <a:endParaRPr lang="es-ES" dirty="0"/>
          </a:p>
          <a:p>
            <a:pPr lvl="1"/>
            <a:r>
              <a:rPr lang="es-ES" dirty="0"/>
              <a:t>El Señor no dudó en enfrentarlos con valentía y dijo: “Yo soy”. Su respuesta nuevamente indica su deidad (ver </a:t>
            </a:r>
            <a:r>
              <a:rPr lang="es-ES" dirty="0">
                <a:solidFill>
                  <a:schemeClr val="tx2"/>
                </a:solidFill>
              </a:rPr>
              <a:t>8:58</a:t>
            </a:r>
            <a:r>
              <a:rPr lang="es-ES" dirty="0"/>
              <a:t>).</a:t>
            </a:r>
          </a:p>
          <a:p>
            <a:r>
              <a:rPr lang="es-ES" dirty="0" smtClean="0"/>
              <a:t>Obró </a:t>
            </a:r>
            <a:r>
              <a:rPr lang="es-ES" dirty="0"/>
              <a:t>con poder (</a:t>
            </a:r>
            <a:r>
              <a:rPr lang="es-ES" dirty="0">
                <a:solidFill>
                  <a:schemeClr val="tx2"/>
                </a:solidFill>
              </a:rPr>
              <a:t>5b–6</a:t>
            </a:r>
            <a:r>
              <a:rPr lang="es-ES" dirty="0" smtClean="0"/>
              <a:t>).</a:t>
            </a:r>
            <a:endParaRPr lang="es-ES" dirty="0"/>
          </a:p>
          <a:p>
            <a:pPr lvl="1"/>
            <a:r>
              <a:rPr lang="es-ES" dirty="0" smtClean="0"/>
              <a:t>En </a:t>
            </a:r>
            <a:r>
              <a:rPr lang="es-ES" dirty="0"/>
              <a:t>vez de escapar los enfrenta y les habla con palabras que el mismo Dios usaba. </a:t>
            </a:r>
            <a:endParaRPr lang="es-ES" dirty="0" smtClean="0"/>
          </a:p>
          <a:p>
            <a:pPr lvl="1"/>
            <a:r>
              <a:rPr lang="es-ES" dirty="0" smtClean="0"/>
              <a:t>Cuando </a:t>
            </a:r>
            <a:r>
              <a:rPr lang="es-ES" dirty="0"/>
              <a:t>Jesús se dio a conocer, este grupo de valientes retrocedió y cayó a tierra</a:t>
            </a:r>
            <a:r>
              <a:rPr lang="es-ES" dirty="0" smtClean="0"/>
              <a:t>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669854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10600" cy="4343400"/>
          </a:xfrm>
        </p:spPr>
        <p:txBody>
          <a:bodyPr/>
          <a:lstStyle/>
          <a:p>
            <a:r>
              <a:rPr lang="es-ES" dirty="0" smtClean="0"/>
              <a:t>Pensó </a:t>
            </a:r>
            <a:r>
              <a:rPr lang="es-ES" dirty="0"/>
              <a:t>en sus amigos (</a:t>
            </a:r>
            <a:r>
              <a:rPr lang="es-ES" dirty="0">
                <a:solidFill>
                  <a:schemeClr val="tx2"/>
                </a:solidFill>
              </a:rPr>
              <a:t>7–9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Una vez que vuelve a confirmarles su identidad, se asegura de que dejen libres a sus amigos y lo lleven sólo a él.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medio de una crisis que lo llevaría a la cruz, se preocupa por sus compañeros y los ayuda en forma práctica, protegiéndolos del </a:t>
            </a:r>
            <a:r>
              <a:rPr lang="es-ES" dirty="0" smtClean="0"/>
              <a:t>peligro. (</a:t>
            </a:r>
            <a:r>
              <a:rPr lang="en-US" dirty="0" smtClean="0"/>
              <a:t>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/>
              <a:t>La omnisciencia de </a:t>
            </a:r>
            <a:r>
              <a:rPr lang="es-PR" dirty="0" smtClean="0"/>
              <a:t>Jesús (</a:t>
            </a:r>
            <a:r>
              <a:rPr lang="es-PR" dirty="0"/>
              <a:t>Juan 18:4-9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7185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</a:t>
            </a:r>
            <a:r>
              <a:rPr lang="es-PR" dirty="0" smtClean="0"/>
              <a:t>criminal (</a:t>
            </a:r>
            <a:r>
              <a:rPr lang="es-PR" dirty="0"/>
              <a:t>Juan 18:10-14)</a:t>
            </a:r>
            <a:endParaRPr lang="es-P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175"/>
          <a:stretch/>
        </p:blipFill>
        <p:spPr>
          <a:xfrm>
            <a:off x="-12700" y="1747838"/>
            <a:ext cx="9156700" cy="511016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487680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Entonces Simón Pedro, que tenía una espada, la desenvainó, e hirió al siervo del sumo sacerdote, y le cortó la oreja derecha. Y el siervo se llamaba </a:t>
            </a:r>
            <a:r>
              <a:rPr lang="es-ES" dirty="0" err="1" smtClean="0"/>
              <a:t>Malco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</a:t>
            </a:r>
            <a:r>
              <a:rPr lang="es-PR" dirty="0" smtClean="0"/>
              <a:t>criminal (</a:t>
            </a:r>
            <a:r>
              <a:rPr lang="es-PR" dirty="0"/>
              <a:t>Juan 18:10-14)</a:t>
            </a:r>
            <a:endParaRPr lang="es-PR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433" y="1828800"/>
            <a:ext cx="3296567" cy="50457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510540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Jesús </a:t>
            </a:r>
            <a:r>
              <a:rPr lang="es-ES" dirty="0"/>
              <a:t>entonces dijo a Pedro: Mete tu espada en la vaina; la copa que el Padre me ha dado, ¿no la he de beber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</a:t>
            </a:r>
            <a:r>
              <a:rPr lang="es-PR" dirty="0" smtClean="0"/>
              <a:t>criminal (</a:t>
            </a:r>
            <a:r>
              <a:rPr lang="es-PR" dirty="0"/>
              <a:t>Juan 18:10-14)</a:t>
            </a:r>
            <a:endParaRPr lang="es-PR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433" y="1828800"/>
            <a:ext cx="3296567" cy="504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041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576558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Juan</a:t>
            </a:r>
          </a:p>
          <a:p>
            <a:pPr lvl="1" eaLnBrk="1" hangingPunct="1"/>
            <a:r>
              <a:rPr lang="es-PR" dirty="0" smtClean="0"/>
              <a:t>18:1-14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18:1-14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281942"/>
            <a:ext cx="5276850" cy="39616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Entonces </a:t>
            </a:r>
            <a:r>
              <a:rPr lang="es-ES" dirty="0"/>
              <a:t>la compañía de soldados, el tribuno y los alguaciles de los judíos, prendieron a Jesús y le ataron, y le llevaron primeramente a </a:t>
            </a:r>
            <a:r>
              <a:rPr lang="es-ES" dirty="0" err="1"/>
              <a:t>Anás</a:t>
            </a:r>
            <a:r>
              <a:rPr lang="es-ES" dirty="0" smtClean="0"/>
              <a:t>;  </a:t>
            </a:r>
            <a:r>
              <a:rPr lang="es-ES" dirty="0"/>
              <a:t>porque era suegro de Caifás, que era sumo sacerdote aquel año. Era Caifás el que había dado el consejo a los judíos, de que convenía que un solo hombre muriese por el pueblo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</a:t>
            </a:r>
            <a:r>
              <a:rPr lang="es-PR" dirty="0" smtClean="0"/>
              <a:t>criminal 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s-ES" dirty="0"/>
              <a:t>Simón Pedro (</a:t>
            </a:r>
            <a:r>
              <a:rPr lang="es-ES" dirty="0">
                <a:solidFill>
                  <a:schemeClr val="tx2"/>
                </a:solidFill>
              </a:rPr>
              <a:t>10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Simón </a:t>
            </a:r>
            <a:r>
              <a:rPr lang="es-ES" dirty="0"/>
              <a:t>Pedro era sincero, impulsivo y arrebatado. </a:t>
            </a:r>
            <a:endParaRPr lang="es-ES" dirty="0" smtClean="0"/>
          </a:p>
          <a:p>
            <a:pPr lvl="1"/>
            <a:r>
              <a:rPr lang="es-ES" dirty="0" smtClean="0"/>
              <a:t>Ni </a:t>
            </a:r>
            <a:r>
              <a:rPr lang="es-ES" dirty="0"/>
              <a:t>bien vio llegar a Judas con los soldados, quiso hacer uso de la fuerza, </a:t>
            </a:r>
            <a:r>
              <a:rPr lang="es-ES" dirty="0" smtClean="0"/>
              <a:t>hiriendo </a:t>
            </a:r>
            <a:r>
              <a:rPr lang="es-ES" dirty="0"/>
              <a:t>a espada </a:t>
            </a:r>
            <a:r>
              <a:rPr lang="es-ES" dirty="0" smtClean="0"/>
              <a:t>a </a:t>
            </a:r>
            <a:r>
              <a:rPr lang="es-ES" dirty="0" err="1" smtClean="0"/>
              <a:t>Malco</a:t>
            </a:r>
            <a:r>
              <a:rPr lang="es-ES" dirty="0"/>
              <a:t>, siervo del sumo sacerdote</a:t>
            </a:r>
            <a:r>
              <a:rPr lang="es-ES" dirty="0" smtClean="0"/>
              <a:t>.</a:t>
            </a:r>
            <a:r>
              <a:rPr lang="es-ES" baseline="30000" dirty="0" smtClean="0"/>
              <a:t> </a:t>
            </a:r>
          </a:p>
          <a:p>
            <a:pPr lvl="1"/>
            <a:r>
              <a:rPr lang="es-ES" dirty="0" smtClean="0"/>
              <a:t>Sin </a:t>
            </a:r>
            <a:r>
              <a:rPr lang="es-ES" dirty="0"/>
              <a:t>quererlo, Pedro estaba estorbando los propósitos de Dios. </a:t>
            </a:r>
            <a:endParaRPr lang="es-ES" dirty="0" smtClean="0"/>
          </a:p>
          <a:p>
            <a:pPr lvl="1"/>
            <a:r>
              <a:rPr lang="es-ES" dirty="0" smtClean="0"/>
              <a:t>Quienes </a:t>
            </a:r>
            <a:r>
              <a:rPr lang="es-ES" dirty="0"/>
              <a:t>tenemos tendencia a un carácter colérico, impulsivo y violento, debemos cuidar nuestras reacciones.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(Juan </a:t>
            </a:r>
            <a:r>
              <a:rPr lang="es-PR" dirty="0"/>
              <a:t>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865201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s-ES" dirty="0"/>
              <a:t>Simón Pedro (</a:t>
            </a:r>
            <a:r>
              <a:rPr lang="es-ES" dirty="0">
                <a:solidFill>
                  <a:schemeClr val="tx2"/>
                </a:solidFill>
              </a:rPr>
              <a:t>10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Dios </a:t>
            </a:r>
            <a:r>
              <a:rPr lang="es-ES" dirty="0"/>
              <a:t>es lento para enojarse, y la ira del hombre no promueve la justicia de Dios (</a:t>
            </a:r>
            <a:r>
              <a:rPr lang="es-ES" dirty="0" err="1">
                <a:solidFill>
                  <a:schemeClr val="tx2"/>
                </a:solidFill>
              </a:rPr>
              <a:t>Stg</a:t>
            </a:r>
            <a:r>
              <a:rPr lang="es-ES" dirty="0">
                <a:solidFill>
                  <a:schemeClr val="tx2"/>
                </a:solidFill>
              </a:rPr>
              <a:t>. 1:19–20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Señor Jesús tuvo que reprender a Pedro delante de sus enemigos porque su sinceridad era un impulso carnal.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mismo Pedro que había estado listo para defender a Jesucristo con una espada, horas más tarde no estaría dispuesto a admitir que era discípulo de Jesús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515420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s-ES" dirty="0" err="1" smtClean="0"/>
              <a:t>Jes</a:t>
            </a:r>
            <a:r>
              <a:rPr lang="en-US" dirty="0" err="1" smtClean="0"/>
              <a:t>ús</a:t>
            </a:r>
            <a:r>
              <a:rPr lang="en-US" dirty="0" smtClean="0"/>
              <a:t> </a:t>
            </a:r>
            <a:r>
              <a:rPr lang="es-ES" dirty="0" smtClean="0"/>
              <a:t>quiso </a:t>
            </a:r>
            <a:r>
              <a:rPr lang="es-ES" dirty="0"/>
              <a:t>cumplir los propósitos del Padre (</a:t>
            </a:r>
            <a:r>
              <a:rPr lang="es-ES" dirty="0">
                <a:solidFill>
                  <a:schemeClr val="tx2"/>
                </a:solidFill>
              </a:rPr>
              <a:t>11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Una vez que los discípulos estuvieron a salvo, vemos a Cristo dispuesto a todo para cumplir los propósitos de su Padre celestial. </a:t>
            </a:r>
            <a:endParaRPr lang="es-ES" dirty="0" smtClean="0"/>
          </a:p>
          <a:p>
            <a:pPr lvl="1"/>
            <a:r>
              <a:rPr lang="es-ES" dirty="0" smtClean="0"/>
              <a:t>Jesús </a:t>
            </a:r>
            <a:r>
              <a:rPr lang="es-ES" dirty="0"/>
              <a:t>no permitiría que nada ni nadie se interpusiera en la finalización de lo que su Padre le había encomendado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575705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n-US" dirty="0" err="1" smtClean="0"/>
              <a:t>Negación</a:t>
            </a:r>
            <a:r>
              <a:rPr lang="en-US" dirty="0" smtClean="0"/>
              <a:t> y </a:t>
            </a:r>
            <a:r>
              <a:rPr lang="en-US" dirty="0" err="1" smtClean="0"/>
              <a:t>confesión</a:t>
            </a:r>
            <a:r>
              <a:rPr lang="en-US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12-14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/>
              <a:t>Los soldados dejaron ir a los discípulos, apresaron a Jesús y se lo llevaron atado para presentarlo primeramente a </a:t>
            </a:r>
            <a:r>
              <a:rPr lang="es-ES" dirty="0" err="1"/>
              <a:t>Anás</a:t>
            </a:r>
            <a:r>
              <a:rPr lang="es-ES" dirty="0"/>
              <a:t>, suegro del sumo sacerdote.</a:t>
            </a:r>
          </a:p>
          <a:p>
            <a:pPr lvl="1"/>
            <a:r>
              <a:rPr lang="es-ES" dirty="0" err="1"/>
              <a:t>Anás</a:t>
            </a:r>
            <a:r>
              <a:rPr lang="es-ES" dirty="0"/>
              <a:t> había sido sumo sacerdote, un oficio de por vida según el Antiguo Testamento.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romanos, sin embargo, lo habían depuesto y habían nombrado en su lugar a su yerno Caifás (ver </a:t>
            </a:r>
            <a:r>
              <a:rPr lang="es-ES" dirty="0" err="1">
                <a:solidFill>
                  <a:schemeClr val="tx2"/>
                </a:solidFill>
              </a:rPr>
              <a:t>Lc</a:t>
            </a:r>
            <a:r>
              <a:rPr lang="es-ES" dirty="0">
                <a:solidFill>
                  <a:schemeClr val="tx2"/>
                </a:solidFill>
              </a:rPr>
              <a:t>. </a:t>
            </a:r>
            <a:r>
              <a:rPr lang="es-ES" dirty="0" smtClean="0">
                <a:solidFill>
                  <a:schemeClr val="tx2"/>
                </a:solidFill>
              </a:rPr>
              <a:t>3:2</a:t>
            </a:r>
            <a:r>
              <a:rPr lang="es-ES" dirty="0" smtClean="0"/>
              <a:t>).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194888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n-US" dirty="0" err="1" smtClean="0"/>
              <a:t>Negación</a:t>
            </a:r>
            <a:r>
              <a:rPr lang="en-US" dirty="0" smtClean="0"/>
              <a:t> y </a:t>
            </a:r>
            <a:r>
              <a:rPr lang="en-US" dirty="0" err="1" smtClean="0"/>
              <a:t>confesión</a:t>
            </a:r>
            <a:r>
              <a:rPr lang="en-US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12-14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Es </a:t>
            </a:r>
            <a:r>
              <a:rPr lang="es-ES" dirty="0"/>
              <a:t>posible que para muchos judíos </a:t>
            </a:r>
            <a:r>
              <a:rPr lang="es-ES" dirty="0" err="1"/>
              <a:t>Anás</a:t>
            </a:r>
            <a:r>
              <a:rPr lang="es-ES" dirty="0"/>
              <a:t> todavía fuera considerado como el legítimo sumo sacerdote, y además es probable que ejerciera el poder, aunque técnicamente ya no lo ostentara.</a:t>
            </a:r>
          </a:p>
          <a:p>
            <a:pPr marL="457200" lvl="1" indent="0">
              <a:buNone/>
            </a:pP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931963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n-US" dirty="0" err="1" smtClean="0"/>
              <a:t>Negación</a:t>
            </a:r>
            <a:r>
              <a:rPr lang="en-US" dirty="0" smtClean="0"/>
              <a:t> y </a:t>
            </a:r>
            <a:r>
              <a:rPr lang="en-US" dirty="0" err="1" smtClean="0"/>
              <a:t>confesión</a:t>
            </a:r>
            <a:r>
              <a:rPr lang="en-US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12-14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De </a:t>
            </a:r>
            <a:r>
              <a:rPr lang="es-ES" dirty="0"/>
              <a:t>acuerdo a la ley judía, un prisionero no podía ser juzgado y sentenciado el mismo día, a menos que fuese absuelto.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hecho de haber llevado a Jesús primero a </a:t>
            </a:r>
            <a:r>
              <a:rPr lang="es-ES" dirty="0" err="1"/>
              <a:t>Anás</a:t>
            </a:r>
            <a:r>
              <a:rPr lang="es-ES" dirty="0"/>
              <a:t> (en lo que aparentaba ser un interrogatorio inicial informal), no cumplía todos los requisitos legales. </a:t>
            </a:r>
            <a:endParaRPr lang="es-ES" dirty="0" smtClean="0"/>
          </a:p>
          <a:p>
            <a:pPr lvl="1"/>
            <a:r>
              <a:rPr lang="es-ES" dirty="0" smtClean="0"/>
              <a:t>Cubría </a:t>
            </a:r>
            <a:r>
              <a:rPr lang="es-ES" dirty="0"/>
              <a:t>las </a:t>
            </a:r>
            <a:r>
              <a:rPr lang="es-ES" dirty="0" smtClean="0"/>
              <a:t>apariencias, simulando </a:t>
            </a:r>
            <a:r>
              <a:rPr lang="es-ES" dirty="0"/>
              <a:t>un encuentro </a:t>
            </a:r>
            <a:r>
              <a:rPr lang="es-ES" dirty="0" smtClean="0"/>
              <a:t>antes </a:t>
            </a:r>
            <a:r>
              <a:rPr lang="es-ES" dirty="0"/>
              <a:t>del juicio ante Caifás, donde se pronunciaría la sentencia definitiva</a:t>
            </a:r>
            <a:r>
              <a:rPr lang="es-ES" dirty="0" smtClean="0"/>
              <a:t>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1456101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2057400"/>
            <a:ext cx="8870951" cy="4114800"/>
          </a:xfrm>
        </p:spPr>
        <p:txBody>
          <a:bodyPr/>
          <a:lstStyle/>
          <a:p>
            <a:r>
              <a:rPr lang="en-US" dirty="0" err="1" smtClean="0"/>
              <a:t>Negación</a:t>
            </a:r>
            <a:r>
              <a:rPr lang="en-US" dirty="0" smtClean="0"/>
              <a:t> y </a:t>
            </a:r>
            <a:r>
              <a:rPr lang="en-US" dirty="0" err="1" smtClean="0"/>
              <a:t>confesión</a:t>
            </a:r>
            <a:r>
              <a:rPr lang="en-US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12-14</a:t>
            </a:r>
            <a:r>
              <a:rPr lang="es-ES" dirty="0" smtClean="0"/>
              <a:t>)</a:t>
            </a:r>
            <a:endParaRPr lang="es-ES" dirty="0"/>
          </a:p>
          <a:p>
            <a:pPr lvl="1"/>
            <a:r>
              <a:rPr lang="es-ES" dirty="0" smtClean="0"/>
              <a:t>El </a:t>
            </a:r>
            <a:r>
              <a:rPr lang="es-ES" dirty="0">
                <a:solidFill>
                  <a:schemeClr val="tx2"/>
                </a:solidFill>
              </a:rPr>
              <a:t>versículo 14 </a:t>
            </a:r>
            <a:r>
              <a:rPr lang="es-ES" dirty="0"/>
              <a:t>hace referencia a la profecía que sin darse cuenta había hecho el sumo sacerdote Caifás. </a:t>
            </a:r>
            <a:endParaRPr lang="es-ES" dirty="0" smtClean="0"/>
          </a:p>
          <a:p>
            <a:pPr lvl="1"/>
            <a:r>
              <a:rPr lang="es-ES" dirty="0" smtClean="0"/>
              <a:t>Dios </a:t>
            </a:r>
            <a:r>
              <a:rPr lang="es-ES" dirty="0"/>
              <a:t>había hablado por medio de él no porque fuese un gran varón de Dios sino simplemente porque era sumo sacerdote (ver 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. 11:49–50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profecía era que un hombre debía morir por el pueblo (</a:t>
            </a:r>
            <a:r>
              <a:rPr lang="es-ES" dirty="0" err="1">
                <a:solidFill>
                  <a:schemeClr val="tx2"/>
                </a:solidFill>
              </a:rPr>
              <a:t>Is</a:t>
            </a:r>
            <a:r>
              <a:rPr lang="es-ES" dirty="0">
                <a:solidFill>
                  <a:schemeClr val="tx2"/>
                </a:solidFill>
              </a:rPr>
              <a:t>. 53:12</a:t>
            </a:r>
            <a:r>
              <a:rPr lang="es-ES" dirty="0"/>
              <a:t>), y así sucedió con el Mesías (</a:t>
            </a:r>
            <a:r>
              <a:rPr lang="es-ES" dirty="0">
                <a:solidFill>
                  <a:schemeClr val="tx2"/>
                </a:solidFill>
              </a:rPr>
              <a:t>1 P. 2:24; 3:18; He. 2:9</a:t>
            </a:r>
            <a:r>
              <a:rPr lang="es-ES" dirty="0" smtClean="0"/>
              <a:t>). </a:t>
            </a:r>
            <a:r>
              <a:rPr lang="en-US" dirty="0" smtClean="0"/>
              <a:t>(Palau</a:t>
            </a:r>
            <a:r>
              <a:rPr lang="es-ES" dirty="0" smtClean="0"/>
              <a:t>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PR" dirty="0"/>
              <a:t>Prendido como un criminal </a:t>
            </a:r>
            <a:r>
              <a:rPr lang="es-PR" dirty="0" smtClean="0"/>
              <a:t>(</a:t>
            </a:r>
            <a:r>
              <a:rPr lang="es-PR" dirty="0"/>
              <a:t>Juan 18:10-14)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0677894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Una misión sin atajos.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Tenemos el ejemplo de Jesús, quien pudo tomar el atajo de la violencia, pero prefirió seguir el camino trazado por el Padre, llegar hasta la cruz.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Haciendo el bien a todos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El ejemplo de Jesús nos orienta a hacer el bien a las personas que se hallan dispuestas a hacernos mal, como </a:t>
            </a:r>
            <a:r>
              <a:rPr lang="es-PR" dirty="0" err="1" smtClean="0"/>
              <a:t>Malco</a:t>
            </a:r>
            <a:r>
              <a:rPr lang="es-PR" dirty="0" smtClean="0"/>
              <a:t>.</a:t>
            </a:r>
            <a:endParaRPr lang="es-P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438400"/>
            <a:ext cx="38862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“Entonces la compañía de soldados, el tribuno y los alguaciles de los judíos, prendieron a Jesús y le ataron,” (</a:t>
            </a:r>
            <a:r>
              <a:rPr lang="es-ES" sz="2800" dirty="0">
                <a:solidFill>
                  <a:schemeClr val="tx2"/>
                </a:solidFill>
              </a:rPr>
              <a:t>Juan 18.12, 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2369" y="1828800"/>
            <a:ext cx="3651692" cy="5029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dirty="0" smtClean="0"/>
              <a:t>Hay que enfrentar con valentía los problemas</a:t>
            </a:r>
          </a:p>
          <a:p>
            <a:pPr lvl="1">
              <a:spcAft>
                <a:spcPts val="600"/>
              </a:spcAft>
            </a:pPr>
            <a:r>
              <a:rPr lang="es-PR" dirty="0" smtClean="0"/>
              <a:t>EL camino de la paz no se halla en contraposición con el camino del valor y el amor sacrificial al contrario se identifica más.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245-251.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27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32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9: Pasión y resurrección de </a:t>
            </a:r>
            <a:r>
              <a:rPr lang="es-P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35:                                         “Jesús es negado por Pedro”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Juan 18:15-27)                                                    17 de junio de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El negocio del traidor           </a:t>
            </a:r>
            <a:r>
              <a:rPr lang="en-US" sz="3600" dirty="0" smtClean="0"/>
              <a:t>      </a:t>
            </a:r>
            <a:r>
              <a:rPr lang="es-PR" sz="3600" dirty="0" smtClean="0"/>
              <a:t>  (</a:t>
            </a:r>
            <a:r>
              <a:rPr lang="es-PR" sz="3600" dirty="0" smtClean="0">
                <a:solidFill>
                  <a:schemeClr val="tx2"/>
                </a:solidFill>
              </a:rPr>
              <a:t>Juan 18:1-3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La omnisciencia de Jesús                 </a:t>
            </a:r>
            <a:r>
              <a:rPr lang="es-PR" sz="3600" dirty="0"/>
              <a:t>(</a:t>
            </a:r>
            <a:r>
              <a:rPr lang="es-PR" sz="3600" dirty="0">
                <a:solidFill>
                  <a:schemeClr val="tx2"/>
                </a:solidFill>
              </a:rPr>
              <a:t>Juan </a:t>
            </a:r>
            <a:r>
              <a:rPr lang="es-PR" sz="3600" dirty="0" smtClean="0">
                <a:solidFill>
                  <a:schemeClr val="tx2"/>
                </a:solidFill>
              </a:rPr>
              <a:t>18:4-9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Prendido como un criminal        </a:t>
            </a:r>
            <a:r>
              <a:rPr lang="en-US" sz="3600" dirty="0" smtClean="0"/>
              <a:t>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Juan 18:10-14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968" b="10287"/>
          <a:stretch/>
        </p:blipFill>
        <p:spPr>
          <a:xfrm>
            <a:off x="1295400" y="1752600"/>
            <a:ext cx="6553200" cy="5105400"/>
          </a:xfrm>
          <a:prstGeom prst="rect">
            <a:avLst/>
          </a:prstGeom>
        </p:spPr>
      </p:pic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</a:t>
            </a:r>
            <a:r>
              <a:rPr lang="es-PR" dirty="0" smtClean="0"/>
              <a:t>traidor (Juan </a:t>
            </a:r>
            <a:r>
              <a:rPr lang="es-PR" dirty="0"/>
              <a:t>18:1-3</a:t>
            </a:r>
            <a:r>
              <a:rPr lang="es-PR" dirty="0" smtClean="0"/>
              <a:t>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“Habiendo dicho Jesús estas cosas, salió con sus discípulos al otro lado del torrente de Cedrón, donde había un huerto, en el cual entró con sus discípulos</a:t>
            </a:r>
            <a:r>
              <a:rPr lang="es-ES" dirty="0" smtClean="0"/>
              <a:t>. Y </a:t>
            </a:r>
            <a:r>
              <a:rPr lang="es-ES" dirty="0"/>
              <a:t>también Judas, el que le entregaba, conocía aquel lugar, porque muchas veces Jesús se había reunido allí con sus discípulos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traidor           </a:t>
            </a:r>
            <a:r>
              <a:rPr lang="en-US" dirty="0"/>
              <a:t>      </a:t>
            </a:r>
            <a:r>
              <a:rPr lang="es-PR" dirty="0"/>
              <a:t>  (Juan 18:1-3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495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Judas</a:t>
            </a:r>
            <a:r>
              <a:rPr lang="es-ES" dirty="0"/>
              <a:t>, pues, tomando una compañía de soldados, y alguaciles de los principales sacerdotes y de los fariseos, fue allí con linternas y antorchas, y con armas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traidor           </a:t>
            </a:r>
            <a:r>
              <a:rPr lang="en-US" dirty="0"/>
              <a:t>      </a:t>
            </a:r>
            <a:r>
              <a:rPr lang="es-PR" dirty="0"/>
              <a:t>  (Juan 18:1-3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43357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arresto tuvo lugar en un jardín. </a:t>
            </a:r>
            <a:endParaRPr lang="es-ES" dirty="0" smtClean="0"/>
          </a:p>
          <a:p>
            <a:pPr lvl="1"/>
            <a:r>
              <a:rPr lang="es-ES" dirty="0" smtClean="0"/>
              <a:t>Cristo</a:t>
            </a:r>
            <a:r>
              <a:rPr lang="es-ES" dirty="0"/>
              <a:t>, el postrer Adán (</a:t>
            </a:r>
            <a:r>
              <a:rPr lang="es-ES" dirty="0">
                <a:solidFill>
                  <a:schemeClr val="tx2"/>
                </a:solidFill>
              </a:rPr>
              <a:t>1 Co 15.45</a:t>
            </a:r>
            <a:r>
              <a:rPr lang="es-ES" dirty="0"/>
              <a:t>), salió al encuentro del enemigo en un jardín y triunfó, en tanto que el primer Adán se encontró con el enemigo en un jardín y fracasó. </a:t>
            </a:r>
            <a:endParaRPr lang="es-ES" dirty="0" smtClean="0"/>
          </a:p>
          <a:p>
            <a:pPr lvl="1"/>
            <a:r>
              <a:rPr lang="es-ES" dirty="0" smtClean="0"/>
              <a:t>Adán </a:t>
            </a:r>
            <a:r>
              <a:rPr lang="es-ES" dirty="0"/>
              <a:t>se escondió, pero Cristo se reveló abiertamente. </a:t>
            </a:r>
            <a:endParaRPr lang="es-ES" dirty="0" smtClean="0"/>
          </a:p>
          <a:p>
            <a:pPr lvl="1"/>
            <a:r>
              <a:rPr lang="es-ES" dirty="0" smtClean="0"/>
              <a:t>Al </a:t>
            </a:r>
            <a:r>
              <a:rPr lang="es-ES" dirty="0"/>
              <a:t>meditar en estas dos escenas de los dos jardines, vea qué otros contrastes puede hallar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traidor           </a:t>
            </a:r>
            <a:r>
              <a:rPr lang="en-US" dirty="0"/>
              <a:t>      </a:t>
            </a:r>
            <a:r>
              <a:rPr lang="es-PR" dirty="0"/>
              <a:t>  (Juan 18:1-3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06159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458200" cy="4648200"/>
          </a:xfrm>
        </p:spPr>
        <p:txBody>
          <a:bodyPr/>
          <a:lstStyle/>
          <a:p>
            <a:r>
              <a:rPr lang="es-ES" dirty="0"/>
              <a:t>El traidor (</a:t>
            </a:r>
            <a:r>
              <a:rPr lang="es-ES" dirty="0">
                <a:solidFill>
                  <a:schemeClr val="tx2"/>
                </a:solidFill>
              </a:rPr>
              <a:t>1–3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Es </a:t>
            </a:r>
            <a:r>
              <a:rPr lang="es-ES" dirty="0"/>
              <a:t>interesante notar que Jesús se dirigió al lugar donde Judas sabía que podría encontrarlo. No intentó ocultarse de sus enemigos.</a:t>
            </a:r>
          </a:p>
          <a:p>
            <a:pPr lvl="1"/>
            <a:r>
              <a:rPr lang="es-ES" dirty="0" smtClean="0"/>
              <a:t>Judas llegó con soldados </a:t>
            </a:r>
            <a:r>
              <a:rPr lang="es-ES" dirty="0"/>
              <a:t>guardaespaldas porque estaba temeroso, sabiendo que venía a cometer un acto de traición civil. </a:t>
            </a:r>
            <a:endParaRPr lang="es-ES" dirty="0" smtClean="0"/>
          </a:p>
          <a:p>
            <a:pPr lvl="1"/>
            <a:r>
              <a:rPr lang="es-ES" dirty="0" smtClean="0"/>
              <a:t>Juan </a:t>
            </a:r>
            <a:r>
              <a:rPr lang="es-ES" dirty="0"/>
              <a:t>menciona una compañía de soldados, que era la décima parte de una legión</a:t>
            </a:r>
            <a:r>
              <a:rPr lang="es-ES" dirty="0" smtClean="0"/>
              <a:t>.</a:t>
            </a:r>
            <a:r>
              <a:rPr lang="en-US" dirty="0" smtClean="0"/>
              <a:t> (Palau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086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dirty="0"/>
              <a:t>El negocio del traidor           </a:t>
            </a:r>
            <a:r>
              <a:rPr lang="en-US" dirty="0"/>
              <a:t>      </a:t>
            </a:r>
            <a:r>
              <a:rPr lang="es-PR" dirty="0"/>
              <a:t>  (Juan 18:1-3</a:t>
            </a:r>
            <a:r>
              <a:rPr lang="es-PR" dirty="0" smtClean="0"/>
              <a:t>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251405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82015</TotalTime>
  <Words>2062</Words>
  <Application>Microsoft Office PowerPoint</Application>
  <PresentationFormat>On-screen Show (4:3)</PresentationFormat>
  <Paragraphs>225</Paragraphs>
  <Slides>33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El negocio del traidor (Juan 18:1-3)</vt:lpstr>
      <vt:lpstr>El negocio del traidor                   (Juan 18:1-3)</vt:lpstr>
      <vt:lpstr>El negocio del traidor                   (Juan 18:1-3)</vt:lpstr>
      <vt:lpstr>El negocio del traidor                   (Juan 18:1-3)</vt:lpstr>
      <vt:lpstr>El negocio del traidor                   (Juan 18:1-3)</vt:lpstr>
      <vt:lpstr>El negocio del traidor                   (Juan 18:1-3)</vt:lpstr>
      <vt:lpstr>La omnisciencia de Jesús (Juan 18:4-9)</vt:lpstr>
      <vt:lpstr>La omnisciencia de Jesús (Juan 18:4-9)</vt:lpstr>
      <vt:lpstr>La omnisciencia de Jesús (Juan 18:4-9)</vt:lpstr>
      <vt:lpstr>La omnisciencia de Jesús (Juan 18:4-9)</vt:lpstr>
      <vt:lpstr>La omnisciencia de Jesús (Juan 18:4-9)</vt:lpstr>
      <vt:lpstr>La omnisciencia de Jesús (Juan 18:4-9)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Prendido como un criminal (Juan 18:10-14)</vt:lpstr>
      <vt:lpstr>Aplicaciones</vt:lpstr>
      <vt:lpstr>Aplicaciones</vt:lpstr>
      <vt:lpstr>Aplicaciones</vt:lpstr>
      <vt:lpstr>Bibliografía</vt:lpstr>
      <vt:lpstr>Próximo Estudio (Libro 7)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JRIVERA</dc:creator>
  <cp:lastModifiedBy>Tito Ortega</cp:lastModifiedBy>
  <cp:revision>3138</cp:revision>
  <cp:lastPrinted>2013-09-24T20:44:31Z</cp:lastPrinted>
  <dcterms:created xsi:type="dcterms:W3CDTF">2007-01-24T21:53:34Z</dcterms:created>
  <dcterms:modified xsi:type="dcterms:W3CDTF">2014-06-12T01:06:16Z</dcterms:modified>
</cp:coreProperties>
</file>