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51"/>
  </p:notesMasterIdLst>
  <p:handoutMasterIdLst>
    <p:handoutMasterId r:id="rId52"/>
  </p:handoutMasterIdLst>
  <p:sldIdLst>
    <p:sldId id="2767" r:id="rId7"/>
    <p:sldId id="565" r:id="rId8"/>
    <p:sldId id="566" r:id="rId9"/>
    <p:sldId id="571" r:id="rId10"/>
    <p:sldId id="2182" r:id="rId11"/>
    <p:sldId id="3041" r:id="rId12"/>
    <p:sldId id="3283" r:id="rId13"/>
    <p:sldId id="3276" r:id="rId14"/>
    <p:sldId id="3284" r:id="rId15"/>
    <p:sldId id="3225" r:id="rId16"/>
    <p:sldId id="3226" r:id="rId17"/>
    <p:sldId id="3281" r:id="rId18"/>
    <p:sldId id="3282" r:id="rId19"/>
    <p:sldId id="3227" r:id="rId20"/>
    <p:sldId id="3043" r:id="rId21"/>
    <p:sldId id="3044" r:id="rId22"/>
    <p:sldId id="3285" r:id="rId23"/>
    <p:sldId id="3230" r:id="rId24"/>
    <p:sldId id="3286" r:id="rId25"/>
    <p:sldId id="3277" r:id="rId26"/>
    <p:sldId id="3263" r:id="rId27"/>
    <p:sldId id="3231" r:id="rId28"/>
    <p:sldId id="3274" r:id="rId29"/>
    <p:sldId id="3232" r:id="rId30"/>
    <p:sldId id="3264" r:id="rId31"/>
    <p:sldId id="3233" r:id="rId32"/>
    <p:sldId id="3265" r:id="rId33"/>
    <p:sldId id="3280" r:id="rId34"/>
    <p:sldId id="3145" r:id="rId35"/>
    <p:sldId id="3146" r:id="rId36"/>
    <p:sldId id="3236" r:id="rId37"/>
    <p:sldId id="3266" r:id="rId38"/>
    <p:sldId id="3237" r:id="rId39"/>
    <p:sldId id="3260" r:id="rId40"/>
    <p:sldId id="3240" r:id="rId41"/>
    <p:sldId id="3275" r:id="rId42"/>
    <p:sldId id="3278" r:id="rId43"/>
    <p:sldId id="3279" r:id="rId44"/>
    <p:sldId id="2914" r:id="rId45"/>
    <p:sldId id="3206" r:id="rId46"/>
    <p:sldId id="3221" r:id="rId47"/>
    <p:sldId id="1391" r:id="rId48"/>
    <p:sldId id="1843" r:id="rId49"/>
    <p:sldId id="627" r:id="rId5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235" autoAdjust="0"/>
    <p:restoredTop sz="94533" autoAdjust="0"/>
  </p:normalViewPr>
  <p:slideViewPr>
    <p:cSldViewPr>
      <p:cViewPr varScale="1">
        <p:scale>
          <a:sx n="72" d="100"/>
          <a:sy n="72" d="100"/>
        </p:scale>
        <p:origin x="930" y="72"/>
      </p:cViewPr>
      <p:guideLst>
        <p:guide orient="horz" pos="2160"/>
        <p:guide pos="2880"/>
      </p:guideLst>
    </p:cSldViewPr>
  </p:slideViewPr>
  <p:outlineViewPr>
    <p:cViewPr>
      <p:scale>
        <a:sx n="33" d="100"/>
        <a:sy n="33" d="100"/>
      </p:scale>
      <p:origin x="0" y="-4850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6/18/2014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772109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76771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76771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76771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780437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923681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4140211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864241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79562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864241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403286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764216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27642164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488037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2695622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0393479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629021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6290219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1184052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5050362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9294603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8570712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40769082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24153585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0666649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10666649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0666649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0666649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8665483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42</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43</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44</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4099934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1630371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6/18/2014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7.wdp"/></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9.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6.wdp"/></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16.wdp"/></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16.wdp"/></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2.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8.wdp"/></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40292" name="Picture 4" descr="http://redemptionministry.org/wp-content/uploads/2014/04/Peter-Deny.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5000"/>
                    </a14:imgEffect>
                    <a14:imgEffect>
                      <a14:brightnessContrast bright="15000"/>
                    </a14:imgEffect>
                  </a14:imgLayer>
                </a14:imgProps>
              </a:ext>
            </a:extLst>
          </a:blip>
          <a:srcRect/>
          <a:stretch>
            <a:fillRect/>
          </a:stretch>
        </p:blipFill>
        <p:spPr bwMode="auto">
          <a:xfrm>
            <a:off x="0" y="0"/>
            <a:ext cx="9155443" cy="6858000"/>
          </a:xfrm>
          <a:prstGeom prst="rect">
            <a:avLst/>
          </a:prstGeom>
          <a:noFill/>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370505" y="838200"/>
            <a:ext cx="8402990" cy="4876800"/>
          </a:xfrm>
          <a:solidFill>
            <a:schemeClr val="tx1">
              <a:alpha val="44000"/>
            </a:schemeClr>
          </a:solidFill>
          <a:ln/>
          <a:effectLst>
            <a:softEdge rad="127000"/>
          </a:effectLst>
        </p:spPr>
        <p:txBody>
          <a:bodyPr anchor="ctr"/>
          <a:lstStyle/>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9: Pasión y resurrección de Jesús</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35: </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es negado por Pedro</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4.43 a 5.18) </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17 de junio de 2014</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0290" name="AutoShape 2" descr="http://redemptionministry.org/wp-content/uploads/2014/04/Peter-Deny.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profecía cumplida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18:15-18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828800"/>
            <a:ext cx="8763000" cy="5029200"/>
          </a:xfrm>
        </p:spPr>
        <p:txBody>
          <a:bodyPr>
            <a:normAutofit lnSpcReduction="10000"/>
          </a:bodyPr>
          <a:lstStyle/>
          <a:p>
            <a:r>
              <a:rPr lang="es-PR" dirty="0" smtClean="0">
                <a:latin typeface="Candara" panose="020E0502030303020204" pitchFamily="34" charset="0"/>
              </a:rPr>
              <a:t>Es casi seguro que el “discípulo conocido del sumo sacerdote” era Juan mismo, ya que vemos luego que Juan estaba presente en la crucifixión en </a:t>
            </a:r>
            <a:r>
              <a:rPr lang="es-PR" dirty="0" smtClean="0">
                <a:solidFill>
                  <a:srgbClr val="FF0000"/>
                </a:solidFill>
                <a:latin typeface="Candara" panose="020E0502030303020204" pitchFamily="34" charset="0"/>
              </a:rPr>
              <a:t>Juan 19:26. </a:t>
            </a:r>
            <a:r>
              <a:rPr lang="es-PR" dirty="0" smtClean="0">
                <a:latin typeface="Candara" panose="020E0502030303020204" pitchFamily="34" charset="0"/>
              </a:rPr>
              <a:t>Por cortesía, Juan no menciona su nombre, ya que él mismo está relatando el suceso.</a:t>
            </a:r>
          </a:p>
          <a:p>
            <a:r>
              <a:rPr lang="es-PR" dirty="0" smtClean="0">
                <a:latin typeface="Candara" panose="020E0502030303020204" pitchFamily="34" charset="0"/>
              </a:rPr>
              <a:t>Vemos que Juan entró, pero Pedro se quedó afuera, no entró. Ya su valentía inicial estaba fallando. Lo que Jesús había predicho sucedería.</a:t>
            </a:r>
            <a:endParaRPr lang="es-PR" dirty="0">
              <a:latin typeface="Candara" panose="020E0502030303020204" pitchFamily="34" charset="0"/>
            </a:endParaRPr>
          </a:p>
        </p:txBody>
      </p:sp>
    </p:spTree>
    <p:extLst>
      <p:ext uri="{BB962C8B-B14F-4D97-AF65-F5344CB8AC3E}">
        <p14:creationId xmlns:p14="http://schemas.microsoft.com/office/powerpoint/2010/main" val="1276825799"/>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profecía cumplida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18:15-18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5410200" cy="5029200"/>
          </a:xfrm>
        </p:spPr>
        <p:txBody>
          <a:bodyPr>
            <a:normAutofit lnSpcReduction="10000"/>
          </a:bodyPr>
          <a:lstStyle/>
          <a:p>
            <a:r>
              <a:rPr lang="es-PR" dirty="0" smtClean="0">
                <a:latin typeface="Candara" panose="020E0502030303020204" pitchFamily="34" charset="0"/>
              </a:rPr>
              <a:t>Esto no significa que Cristo obligó a Pedro a que le negara, ni tampoco quiere decir que todas nuestras decisiones están divinamente predeterminadas, sino que Cristo en su omnisciencia sabía que Pedro iba a flaquear en su fe en ese momento específico.</a:t>
            </a:r>
            <a:endParaRPr lang="es-PR" dirty="0">
              <a:latin typeface="Candara" panose="020E0502030303020204" pitchFamily="34" charset="0"/>
            </a:endParaRPr>
          </a:p>
        </p:txBody>
      </p:sp>
      <p:pic>
        <p:nvPicPr>
          <p:cNvPr id="125954" name="Picture 2" descr="http://www.wga.hu/art/d/duccio/maesta/verso_1/verso089.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8000"/>
                    </a14:imgEffect>
                    <a14:imgEffect>
                      <a14:brightnessContrast bright="26000" contrast="11000"/>
                    </a14:imgEffect>
                  </a14:imgLayer>
                </a14:imgProps>
              </a:ext>
            </a:extLst>
          </a:blip>
          <a:srcRect/>
          <a:stretch>
            <a:fillRect/>
          </a:stretch>
        </p:blipFill>
        <p:spPr bwMode="auto">
          <a:xfrm>
            <a:off x="5138841" y="1752600"/>
            <a:ext cx="4005160" cy="5105399"/>
          </a:xfrm>
          <a:prstGeom prst="rect">
            <a:avLst/>
          </a:prstGeom>
          <a:noFill/>
        </p:spPr>
      </p:pic>
    </p:spTree>
    <p:extLst>
      <p:ext uri="{BB962C8B-B14F-4D97-AF65-F5344CB8AC3E}">
        <p14:creationId xmlns:p14="http://schemas.microsoft.com/office/powerpoint/2010/main" val="1846020156"/>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profecía cumplida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18:15-18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5410200" cy="5029200"/>
          </a:xfrm>
        </p:spPr>
        <p:txBody>
          <a:bodyPr>
            <a:normAutofit lnSpcReduction="10000"/>
          </a:bodyPr>
          <a:lstStyle/>
          <a:p>
            <a:r>
              <a:rPr lang="es-PR" dirty="0" smtClean="0">
                <a:latin typeface="Candara" panose="020E0502030303020204" pitchFamily="34" charset="0"/>
              </a:rPr>
              <a:t>Esto no significa que Cristo obligó a Pedro a que le negara, ni tampoco quiere decir que todas nuestras decisiones están divinamente predeterminadas, sino que Cristo en su omnisciencia sabía que Pedro iba a flaquear en su fe en ese momento específico.</a:t>
            </a:r>
            <a:endParaRPr lang="es-PR" dirty="0">
              <a:latin typeface="Candara" panose="020E0502030303020204" pitchFamily="34" charset="0"/>
            </a:endParaRPr>
          </a:p>
        </p:txBody>
      </p:sp>
      <p:pic>
        <p:nvPicPr>
          <p:cNvPr id="8" name="Picture 2" descr="http://www.wga.hu/art/d/duccio/maesta/verso_1/verso089.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8000"/>
                    </a14:imgEffect>
                    <a14:imgEffect>
                      <a14:brightnessContrast bright="26000" contrast="11000"/>
                    </a14:imgEffect>
                  </a14:imgLayer>
                </a14:imgProps>
              </a:ext>
            </a:extLst>
          </a:blip>
          <a:srcRect/>
          <a:stretch>
            <a:fillRect/>
          </a:stretch>
        </p:blipFill>
        <p:spPr bwMode="auto">
          <a:xfrm>
            <a:off x="5138841" y="1752600"/>
            <a:ext cx="4005160" cy="5105399"/>
          </a:xfrm>
          <a:prstGeom prst="rect">
            <a:avLst/>
          </a:prstGeom>
          <a:noFill/>
        </p:spPr>
      </p:pic>
    </p:spTree>
    <p:extLst>
      <p:ext uri="{BB962C8B-B14F-4D97-AF65-F5344CB8AC3E}">
        <p14:creationId xmlns:p14="http://schemas.microsoft.com/office/powerpoint/2010/main" val="1846020156"/>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profecía cumplida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18:15-18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5410200" cy="5029200"/>
          </a:xfrm>
        </p:spPr>
        <p:txBody>
          <a:bodyPr>
            <a:normAutofit/>
          </a:bodyPr>
          <a:lstStyle/>
          <a:p>
            <a:r>
              <a:rPr lang="es-PR" dirty="0" smtClean="0">
                <a:latin typeface="Candara" panose="020E0502030303020204" pitchFamily="34" charset="0"/>
              </a:rPr>
              <a:t>Pedro se encontraba en un momento de confusión. </a:t>
            </a:r>
          </a:p>
          <a:p>
            <a:r>
              <a:rPr lang="es-PR" dirty="0" smtClean="0">
                <a:latin typeface="Candara" panose="020E0502030303020204" pitchFamily="34" charset="0"/>
              </a:rPr>
              <a:t>Tenía miedo de entrar y estar con Jesús, pero tampoco tenía la sabiduría de confiar en Jesús y esperar tranquilamente con los otros discípulos.</a:t>
            </a:r>
            <a:endParaRPr lang="es-PR" dirty="0">
              <a:latin typeface="Candara" panose="020E0502030303020204" pitchFamily="34" charset="0"/>
            </a:endParaRPr>
          </a:p>
        </p:txBody>
      </p:sp>
      <p:pic>
        <p:nvPicPr>
          <p:cNvPr id="8" name="Picture 2" descr="http://www.wga.hu/art/d/duccio/maesta/verso_1/verso089.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8000"/>
                    </a14:imgEffect>
                    <a14:imgEffect>
                      <a14:brightnessContrast bright="26000" contrast="11000"/>
                    </a14:imgEffect>
                  </a14:imgLayer>
                </a14:imgProps>
              </a:ext>
            </a:extLst>
          </a:blip>
          <a:srcRect/>
          <a:stretch>
            <a:fillRect/>
          </a:stretch>
        </p:blipFill>
        <p:spPr bwMode="auto">
          <a:xfrm>
            <a:off x="5138841" y="1752600"/>
            <a:ext cx="4005160" cy="5105399"/>
          </a:xfrm>
          <a:prstGeom prst="rect">
            <a:avLst/>
          </a:prstGeom>
          <a:noFill/>
        </p:spPr>
      </p:pic>
    </p:spTree>
    <p:extLst>
      <p:ext uri="{BB962C8B-B14F-4D97-AF65-F5344CB8AC3E}">
        <p14:creationId xmlns:p14="http://schemas.microsoft.com/office/powerpoint/2010/main" val="1846020156"/>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profecía cumplida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18:15-18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5410200" cy="4872038"/>
          </a:xfrm>
        </p:spPr>
        <p:txBody>
          <a:bodyPr>
            <a:normAutofit/>
          </a:bodyPr>
          <a:lstStyle/>
          <a:p>
            <a:r>
              <a:rPr lang="es-PR" dirty="0" smtClean="0">
                <a:latin typeface="Candara" panose="020E0502030303020204" pitchFamily="34" charset="0"/>
              </a:rPr>
              <a:t>No es hasta después de la resurrección que Pedro se percata de su ignorancia anterior. </a:t>
            </a:r>
            <a:endParaRPr lang="es-PR" dirty="0">
              <a:latin typeface="Candara" panose="020E0502030303020204" pitchFamily="34" charset="0"/>
            </a:endParaRPr>
          </a:p>
          <a:p>
            <a:r>
              <a:rPr lang="es-PR" dirty="0" smtClean="0">
                <a:latin typeface="Candara" panose="020E0502030303020204" pitchFamily="34" charset="0"/>
              </a:rPr>
              <a:t>No obstante esta negación, Jesús tenía grandes planes para Pedro cuando comenzara el periodo de la Iglesia.</a:t>
            </a:r>
          </a:p>
          <a:p>
            <a:endParaRPr lang="es-PR" dirty="0" smtClean="0">
              <a:latin typeface="Candara" panose="020E0502030303020204" pitchFamily="34" charset="0"/>
            </a:endParaRPr>
          </a:p>
        </p:txBody>
      </p:sp>
      <p:pic>
        <p:nvPicPr>
          <p:cNvPr id="123906" name="Picture 2" descr="http://pegponderingagain.files.wordpress.com/2013/03/emptytomb.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6000"/>
                    </a14:imgEffect>
                    <a14:imgEffect>
                      <a14:brightnessContrast bright="10000" contrast="8000"/>
                    </a14:imgEffect>
                  </a14:imgLayer>
                </a14:imgProps>
              </a:ext>
            </a:extLst>
          </a:blip>
          <a:srcRect/>
          <a:stretch>
            <a:fillRect/>
          </a:stretch>
        </p:blipFill>
        <p:spPr bwMode="auto">
          <a:xfrm>
            <a:off x="5210175" y="2049323"/>
            <a:ext cx="3933825" cy="4800601"/>
          </a:xfrm>
          <a:prstGeom prst="rect">
            <a:avLst/>
          </a:prstGeom>
          <a:noFill/>
        </p:spPr>
      </p:pic>
    </p:spTree>
    <p:extLst>
      <p:ext uri="{BB962C8B-B14F-4D97-AF65-F5344CB8AC3E}">
        <p14:creationId xmlns:p14="http://schemas.microsoft.com/office/powerpoint/2010/main" val="3470974938"/>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a:t>
            </a:r>
            <a:r>
              <a:rPr lang="es-PR" dirty="0" err="1" smtClean="0">
                <a:latin typeface="Candara" pitchFamily="34" charset="0"/>
                <a:cs typeface="Calibri" pitchFamily="34" charset="0"/>
              </a:rPr>
              <a:t>Caífás</a:t>
            </a:r>
            <a:r>
              <a:rPr lang="es-PR" dirty="0" smtClean="0">
                <a:latin typeface="Candara" pitchFamily="34" charset="0"/>
                <a:cs typeface="Calibri" pitchFamily="34" charset="0"/>
              </a:rPr>
              <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117762" name="Picture 2" descr="http://upload.wikimedia.org/wikipedia/commons/f/fd/Jes%C3%BAs_en_casa_de_An%C3%A1s_Museo_del_Prado_Jos%C3%A9_de_Madrazo.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8000"/>
                    </a14:imgEffect>
                    <a14:imgEffect>
                      <a14:brightnessContrast bright="9000"/>
                    </a14:imgEffect>
                  </a14:imgLayer>
                </a14:imgProps>
              </a:ext>
            </a:extLst>
          </a:blip>
          <a:srcRect/>
          <a:stretch>
            <a:fillRect/>
          </a:stretch>
        </p:blipFill>
        <p:spPr bwMode="auto">
          <a:xfrm>
            <a:off x="0" y="1676400"/>
            <a:ext cx="9144000" cy="5181600"/>
          </a:xfrm>
          <a:prstGeom prst="rect">
            <a:avLst/>
          </a:prstGeom>
          <a:noFill/>
        </p:spPr>
      </p:pic>
    </p:spTree>
    <p:extLst>
      <p:ext uri="{BB962C8B-B14F-4D97-AF65-F5344CB8AC3E}">
        <p14:creationId xmlns:p14="http://schemas.microsoft.com/office/powerpoint/2010/main" val="3124382748"/>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Caifás</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sz="3400" i="1" dirty="0" smtClean="0">
                <a:latin typeface="Candara" pitchFamily="34" charset="0"/>
              </a:rPr>
              <a:t>“</a:t>
            </a:r>
            <a:r>
              <a:rPr lang="es-ES" sz="3400" i="1" dirty="0" smtClean="0">
                <a:latin typeface="Candara" pitchFamily="34" charset="0"/>
              </a:rPr>
              <a:t>Y el sumo sacerdote preguntó a Jesús acerca de sus discípulos y de su doctrina. Jesús le respondió: Yo públicamente he hablado al mundo; siempre he enseñado en la sinagoga y en el templo, donde se reúnen todos los judíos, y nada he hablado en oculto. ¿Por qué me preguntas a mí?”</a:t>
            </a:r>
            <a:endParaRPr lang="es-PR" i="1" dirty="0">
              <a:solidFill>
                <a:srgbClr val="FF0000"/>
              </a:solidFill>
              <a:latin typeface="Candara" panose="020E0502030303020204" pitchFamily="34" charset="0"/>
            </a:endParaRP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Caifás</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sz="3400" i="1" dirty="0" smtClean="0">
                <a:latin typeface="Candara" pitchFamily="34" charset="0"/>
              </a:rPr>
              <a:t>“</a:t>
            </a:r>
            <a:r>
              <a:rPr lang="es-ES" sz="3400" i="1" dirty="0" smtClean="0">
                <a:latin typeface="Candara" pitchFamily="34" charset="0"/>
              </a:rPr>
              <a:t>…Pregunta a los que han oído, qué les haya yo hablado; he aquí, ellos saben lo que yo he dicho. Cuando Jesús hubo dicho esto, uno de los alguaciles, que estaba allí, le dio una bofetada, diciendo: ¿Así respondes al sumo sacerdote? Jesús le respondió: Si he hablado mal, testifica en qué está el mal; y si bien, ¿por qué me golpeas? </a:t>
            </a:r>
            <a:r>
              <a:rPr lang="es-ES" sz="3400" i="1" dirty="0" err="1" smtClean="0">
                <a:latin typeface="Candara" pitchFamily="34" charset="0"/>
              </a:rPr>
              <a:t>Anás</a:t>
            </a:r>
            <a:r>
              <a:rPr lang="es-ES" sz="3400" i="1" dirty="0" smtClean="0">
                <a:latin typeface="Candara" pitchFamily="34" charset="0"/>
              </a:rPr>
              <a:t> entonces le envió atado a Caifás, el sumo sacerdote.</a:t>
            </a:r>
            <a:r>
              <a:rPr lang="es-PR" sz="3400" i="1" dirty="0" smtClean="0">
                <a:latin typeface="Candara" pitchFamily="34" charset="0"/>
              </a:rPr>
              <a:t>” </a:t>
            </a: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                                             (</a:t>
            </a:r>
            <a:r>
              <a:rPr lang="es-PR" dirty="0">
                <a:solidFill>
                  <a:srgbClr val="FF0000"/>
                </a:solidFill>
                <a:latin typeface="Candara" panose="020E0502030303020204" pitchFamily="34" charset="0"/>
              </a:rPr>
              <a:t>Juan </a:t>
            </a:r>
            <a:r>
              <a:rPr lang="es-PR" dirty="0" smtClean="0">
                <a:solidFill>
                  <a:srgbClr val="FF0000"/>
                </a:solidFill>
                <a:latin typeface="Candara" panose="020E0502030303020204" pitchFamily="34" charset="0"/>
              </a:rPr>
              <a:t>18:19-24, </a:t>
            </a:r>
            <a:r>
              <a:rPr lang="es-PR" dirty="0">
                <a:solidFill>
                  <a:srgbClr val="FF0000"/>
                </a:solidFill>
                <a:latin typeface="Candara" panose="020E0502030303020204" pitchFamily="34" charset="0"/>
              </a:rPr>
              <a:t>RVR60) </a:t>
            </a:r>
          </a:p>
        </p:txBody>
      </p:sp>
    </p:spTree>
    <p:extLst>
      <p:ext uri="{BB962C8B-B14F-4D97-AF65-F5344CB8AC3E}">
        <p14:creationId xmlns:p14="http://schemas.microsoft.com/office/powerpoint/2010/main" val="514250859"/>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Caifás</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905000"/>
            <a:ext cx="4114799" cy="4953000"/>
          </a:xfrm>
        </p:spPr>
        <p:txBody>
          <a:bodyPr>
            <a:normAutofit/>
          </a:bodyPr>
          <a:lstStyle/>
          <a:p>
            <a:r>
              <a:rPr lang="es-PR" dirty="0" err="1" smtClean="0">
                <a:solidFill>
                  <a:schemeClr val="tx1">
                    <a:lumMod val="95000"/>
                    <a:lumOff val="5000"/>
                  </a:schemeClr>
                </a:solidFill>
                <a:latin typeface="Candara" panose="020E0502030303020204" pitchFamily="34" charset="0"/>
              </a:rPr>
              <a:t>Anás</a:t>
            </a:r>
            <a:r>
              <a:rPr lang="es-PR" dirty="0" smtClean="0">
                <a:solidFill>
                  <a:schemeClr val="tx1">
                    <a:lumMod val="95000"/>
                    <a:lumOff val="5000"/>
                  </a:schemeClr>
                </a:solidFill>
                <a:latin typeface="Candara" panose="020E0502030303020204" pitchFamily="34" charset="0"/>
              </a:rPr>
              <a:t> y </a:t>
            </a:r>
            <a:r>
              <a:rPr lang="es-PR" dirty="0" err="1" smtClean="0">
                <a:solidFill>
                  <a:schemeClr val="tx1">
                    <a:lumMod val="95000"/>
                    <a:lumOff val="5000"/>
                  </a:schemeClr>
                </a:solidFill>
                <a:latin typeface="Candara" panose="020E0502030303020204" pitchFamily="34" charset="0"/>
              </a:rPr>
              <a:t>Caífás</a:t>
            </a:r>
            <a:r>
              <a:rPr lang="es-PR" dirty="0" smtClean="0">
                <a:solidFill>
                  <a:schemeClr val="tx1">
                    <a:lumMod val="95000"/>
                    <a:lumOff val="5000"/>
                  </a:schemeClr>
                </a:solidFill>
                <a:latin typeface="Candara" panose="020E0502030303020204" pitchFamily="34" charset="0"/>
              </a:rPr>
              <a:t>:</a:t>
            </a:r>
          </a:p>
          <a:p>
            <a:r>
              <a:rPr lang="es-PR" dirty="0" smtClean="0">
                <a:solidFill>
                  <a:schemeClr val="tx1">
                    <a:lumMod val="95000"/>
                    <a:lumOff val="5000"/>
                  </a:schemeClr>
                </a:solidFill>
                <a:latin typeface="Candara" panose="020E0502030303020204" pitchFamily="34" charset="0"/>
              </a:rPr>
              <a:t>Mucho antes de que Jesús comenzara su ministerio, el sacerdocio judío había entrado en un periodo de decadencia y corrupción.</a:t>
            </a:r>
          </a:p>
        </p:txBody>
      </p:sp>
      <p:pic>
        <p:nvPicPr>
          <p:cNvPr id="113666" name="Picture 2" descr="http://truthbook.com/images/site_images/James_Tissot_Annas_And_Caiaphas_525.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9000"/>
                    </a14:imgEffect>
                    <a14:imgEffect>
                      <a14:brightnessContrast bright="18000"/>
                    </a14:imgEffect>
                  </a14:imgLayer>
                </a14:imgProps>
              </a:ext>
            </a:extLst>
          </a:blip>
          <a:srcRect/>
          <a:stretch>
            <a:fillRect/>
          </a:stretch>
        </p:blipFill>
        <p:spPr bwMode="auto">
          <a:xfrm>
            <a:off x="4057670" y="1905000"/>
            <a:ext cx="5086330" cy="4953001"/>
          </a:xfrm>
          <a:prstGeom prst="rect">
            <a:avLst/>
          </a:prstGeom>
          <a:noFill/>
        </p:spPr>
      </p:pic>
    </p:spTree>
    <p:extLst>
      <p:ext uri="{BB962C8B-B14F-4D97-AF65-F5344CB8AC3E}">
        <p14:creationId xmlns:p14="http://schemas.microsoft.com/office/powerpoint/2010/main" val="2536522577"/>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Caifás</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4952999" cy="5029200"/>
          </a:xfrm>
        </p:spPr>
        <p:txBody>
          <a:bodyPr>
            <a:normAutofit/>
          </a:bodyPr>
          <a:lstStyle/>
          <a:p>
            <a:r>
              <a:rPr lang="es-PR" dirty="0" err="1" smtClean="0">
                <a:solidFill>
                  <a:schemeClr val="tx1">
                    <a:lumMod val="95000"/>
                    <a:lumOff val="5000"/>
                  </a:schemeClr>
                </a:solidFill>
                <a:latin typeface="Candara" panose="020E0502030303020204" pitchFamily="34" charset="0"/>
              </a:rPr>
              <a:t>Anás</a:t>
            </a:r>
            <a:r>
              <a:rPr lang="es-PR" dirty="0" smtClean="0">
                <a:solidFill>
                  <a:schemeClr val="tx1">
                    <a:lumMod val="95000"/>
                    <a:lumOff val="5000"/>
                  </a:schemeClr>
                </a:solidFill>
                <a:latin typeface="Candara" panose="020E0502030303020204" pitchFamily="34" charset="0"/>
              </a:rPr>
              <a:t> y Caifás: </a:t>
            </a:r>
          </a:p>
          <a:p>
            <a:r>
              <a:rPr lang="es-PR" dirty="0" err="1" smtClean="0">
                <a:solidFill>
                  <a:schemeClr val="tx1">
                    <a:lumMod val="95000"/>
                    <a:lumOff val="5000"/>
                  </a:schemeClr>
                </a:solidFill>
                <a:latin typeface="Candara" panose="020E0502030303020204" pitchFamily="34" charset="0"/>
              </a:rPr>
              <a:t>Anás</a:t>
            </a:r>
            <a:r>
              <a:rPr lang="es-PR" dirty="0" smtClean="0">
                <a:solidFill>
                  <a:schemeClr val="tx1">
                    <a:lumMod val="95000"/>
                    <a:lumOff val="5000"/>
                  </a:schemeClr>
                </a:solidFill>
                <a:latin typeface="Candara" panose="020E0502030303020204" pitchFamily="34" charset="0"/>
              </a:rPr>
              <a:t> era suegro de Caifás, sumo sacerdote en ese tiempo, y anteriormente había sido sumo sacerdote. </a:t>
            </a:r>
          </a:p>
          <a:p>
            <a:r>
              <a:rPr lang="es-PR" dirty="0">
                <a:solidFill>
                  <a:schemeClr val="tx1">
                    <a:lumMod val="95000"/>
                    <a:lumOff val="5000"/>
                  </a:schemeClr>
                </a:solidFill>
                <a:latin typeface="Candara" panose="020E0502030303020204" pitchFamily="34" charset="0"/>
              </a:rPr>
              <a:t>También tuvo 5 hijos que llegaron a este puesto. </a:t>
            </a:r>
          </a:p>
        </p:txBody>
      </p:sp>
      <p:pic>
        <p:nvPicPr>
          <p:cNvPr id="8" name="Picture 2" descr="http://truthbook.com/images/site_images/James_Tissot_Annas_And_Caiaphas_525.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9000"/>
                    </a14:imgEffect>
                    <a14:imgEffect>
                      <a14:brightnessContrast bright="18000"/>
                    </a14:imgEffect>
                  </a14:imgLayer>
                </a14:imgProps>
              </a:ext>
            </a:extLst>
          </a:blip>
          <a:srcRect/>
          <a:stretch>
            <a:fillRect/>
          </a:stretch>
        </p:blipFill>
        <p:spPr bwMode="auto">
          <a:xfrm>
            <a:off x="4953000" y="1828800"/>
            <a:ext cx="4191000" cy="4081141"/>
          </a:xfrm>
          <a:prstGeom prst="rect">
            <a:avLst/>
          </a:prstGeom>
          <a:noFill/>
        </p:spPr>
      </p:pic>
    </p:spTree>
    <p:extLst>
      <p:ext uri="{BB962C8B-B14F-4D97-AF65-F5344CB8AC3E}">
        <p14:creationId xmlns:p14="http://schemas.microsoft.com/office/powerpoint/2010/main" val="2496148630"/>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Juan</a:t>
            </a:r>
          </a:p>
          <a:p>
            <a:pPr lvl="1"/>
            <a:r>
              <a:rPr lang="es-PR" sz="3600" dirty="0" smtClean="0">
                <a:latin typeface="Candara" pitchFamily="34" charset="0"/>
                <a:cs typeface="Calibri" pitchFamily="34" charset="0"/>
              </a:rPr>
              <a:t>18:15-27</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Caifás</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4952999" cy="5029200"/>
          </a:xfrm>
        </p:spPr>
        <p:txBody>
          <a:bodyPr>
            <a:normAutofit/>
          </a:bodyPr>
          <a:lstStyle/>
          <a:p>
            <a:r>
              <a:rPr lang="es-PR" dirty="0" smtClean="0">
                <a:solidFill>
                  <a:schemeClr val="tx1">
                    <a:lumMod val="95000"/>
                    <a:lumOff val="5000"/>
                  </a:schemeClr>
                </a:solidFill>
                <a:latin typeface="Candara" panose="020E0502030303020204" pitchFamily="34" charset="0"/>
              </a:rPr>
              <a:t>No es difícil ver cómo había alcanzado tanta fama. </a:t>
            </a:r>
          </a:p>
          <a:p>
            <a:r>
              <a:rPr lang="es-PR" dirty="0" smtClean="0">
                <a:solidFill>
                  <a:schemeClr val="tx1">
                    <a:lumMod val="95000"/>
                    <a:lumOff val="5000"/>
                  </a:schemeClr>
                </a:solidFill>
                <a:latin typeface="Candara" panose="020E0502030303020204" pitchFamily="34" charset="0"/>
              </a:rPr>
              <a:t>Sin embargo, aun con un linaje tan “espiritual” su poder se basaba en lo chanchullero que era.</a:t>
            </a:r>
          </a:p>
          <a:p>
            <a:r>
              <a:rPr lang="es-PR" dirty="0" smtClean="0">
                <a:solidFill>
                  <a:schemeClr val="tx1">
                    <a:lumMod val="95000"/>
                    <a:lumOff val="5000"/>
                  </a:schemeClr>
                </a:solidFill>
                <a:latin typeface="Candara" panose="020E0502030303020204" pitchFamily="34" charset="0"/>
              </a:rPr>
              <a:t>No le creía a la Palabra de Dios.</a:t>
            </a:r>
          </a:p>
        </p:txBody>
      </p:sp>
      <p:pic>
        <p:nvPicPr>
          <p:cNvPr id="9" name="Picture 2" descr="http://truthbook.com/images/site_images/James_Tissot_Annas_And_Caiaphas_525.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9000"/>
                    </a14:imgEffect>
                    <a14:imgEffect>
                      <a14:brightnessContrast bright="18000"/>
                    </a14:imgEffect>
                  </a14:imgLayer>
                </a14:imgProps>
              </a:ext>
            </a:extLst>
          </a:blip>
          <a:srcRect/>
          <a:stretch>
            <a:fillRect/>
          </a:stretch>
        </p:blipFill>
        <p:spPr bwMode="auto">
          <a:xfrm>
            <a:off x="4953000" y="1828800"/>
            <a:ext cx="4191000" cy="4081141"/>
          </a:xfrm>
          <a:prstGeom prst="rect">
            <a:avLst/>
          </a:prstGeom>
          <a:noFill/>
        </p:spPr>
      </p:pic>
    </p:spTree>
    <p:extLst>
      <p:ext uri="{BB962C8B-B14F-4D97-AF65-F5344CB8AC3E}">
        <p14:creationId xmlns:p14="http://schemas.microsoft.com/office/powerpoint/2010/main" val="2536522577"/>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Caifás</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153399" cy="4719638"/>
          </a:xfrm>
        </p:spPr>
        <p:txBody>
          <a:bodyPr>
            <a:normAutofit lnSpcReduction="10000"/>
          </a:bodyPr>
          <a:lstStyle/>
          <a:p>
            <a:r>
              <a:rPr lang="es-PR" dirty="0" smtClean="0">
                <a:latin typeface="Candara" panose="020E0502030303020204" pitchFamily="34" charset="0"/>
              </a:rPr>
              <a:t>Los Saduceos eran una secta compuesta de los levitas y otros líderes aristocráticos. Se cree que el nombre de los saduceos viene de un tal </a:t>
            </a:r>
            <a:r>
              <a:rPr lang="es-PR" dirty="0" err="1" smtClean="0">
                <a:latin typeface="Candara" panose="020E0502030303020204" pitchFamily="34" charset="0"/>
              </a:rPr>
              <a:t>Tzadok</a:t>
            </a:r>
            <a:r>
              <a:rPr lang="es-PR" dirty="0" smtClean="0">
                <a:latin typeface="Candara" panose="020E0502030303020204" pitchFamily="34" charset="0"/>
              </a:rPr>
              <a:t>, uno de los sumo sacerdotes del primer templo salomónico. </a:t>
            </a:r>
          </a:p>
          <a:p>
            <a:r>
              <a:rPr lang="es-PR" dirty="0" err="1" smtClean="0">
                <a:latin typeface="Candara" panose="020E0502030303020204" pitchFamily="34" charset="0"/>
              </a:rPr>
              <a:t>Tzadok</a:t>
            </a:r>
            <a:r>
              <a:rPr lang="es-PR" dirty="0" smtClean="0">
                <a:latin typeface="Candara" panose="020E0502030303020204" pitchFamily="34" charset="0"/>
              </a:rPr>
              <a:t> se deriva de  </a:t>
            </a:r>
            <a:r>
              <a:rPr lang="he-IL" dirty="0" smtClean="0">
                <a:latin typeface="Candara" pitchFamily="34" charset="0"/>
              </a:rPr>
              <a:t>צָדַק</a:t>
            </a:r>
            <a:r>
              <a:rPr lang="en-US" dirty="0" smtClean="0">
                <a:latin typeface="Candara" pitchFamily="34" charset="0"/>
              </a:rPr>
              <a:t> </a:t>
            </a:r>
            <a:r>
              <a:rPr lang="en-US" i="1" dirty="0" err="1" smtClean="0">
                <a:latin typeface="Candara" pitchFamily="34" charset="0"/>
              </a:rPr>
              <a:t>ṣādaq</a:t>
            </a:r>
            <a:r>
              <a:rPr lang="en-US" i="1" dirty="0" smtClean="0">
                <a:latin typeface="Candara" pitchFamily="34" charset="0"/>
              </a:rPr>
              <a:t>, </a:t>
            </a:r>
            <a:r>
              <a:rPr lang="en-US" dirty="0" smtClean="0">
                <a:latin typeface="Candara" pitchFamily="34" charset="0"/>
              </a:rPr>
              <a:t>(</a:t>
            </a:r>
            <a:r>
              <a:rPr lang="en-US" dirty="0" err="1" smtClean="0">
                <a:latin typeface="Candara" pitchFamily="34" charset="0"/>
              </a:rPr>
              <a:t>justicia</a:t>
            </a:r>
            <a:r>
              <a:rPr lang="en-US" dirty="0" smtClean="0">
                <a:latin typeface="Candara" pitchFamily="34" charset="0"/>
              </a:rPr>
              <a:t>, ser </a:t>
            </a:r>
            <a:r>
              <a:rPr lang="en-US" dirty="0" err="1" smtClean="0">
                <a:latin typeface="Candara" pitchFamily="34" charset="0"/>
              </a:rPr>
              <a:t>justo</a:t>
            </a:r>
            <a:r>
              <a:rPr lang="en-US" dirty="0" smtClean="0">
                <a:latin typeface="Candara" pitchFamily="34" charset="0"/>
              </a:rPr>
              <a:t>) y </a:t>
            </a:r>
            <a:r>
              <a:rPr lang="en-US" dirty="0" err="1" smtClean="0">
                <a:latin typeface="Candara" pitchFamily="34" charset="0"/>
              </a:rPr>
              <a:t>puede</a:t>
            </a:r>
            <a:r>
              <a:rPr lang="en-US" dirty="0" smtClean="0">
                <a:latin typeface="Candara" pitchFamily="34" charset="0"/>
              </a:rPr>
              <a:t> </a:t>
            </a:r>
            <a:r>
              <a:rPr lang="en-US" dirty="0" err="1" smtClean="0">
                <a:latin typeface="Candara" pitchFamily="34" charset="0"/>
              </a:rPr>
              <a:t>referirse</a:t>
            </a:r>
            <a:r>
              <a:rPr lang="en-US" dirty="0" smtClean="0">
                <a:latin typeface="Candara" pitchFamily="34" charset="0"/>
              </a:rPr>
              <a:t> al </a:t>
            </a:r>
            <a:r>
              <a:rPr lang="en-US" dirty="0" err="1" smtClean="0">
                <a:latin typeface="Candara" pitchFamily="34" charset="0"/>
              </a:rPr>
              <a:t>poder</a:t>
            </a:r>
            <a:r>
              <a:rPr lang="en-US" dirty="0" smtClean="0">
                <a:latin typeface="Candara" pitchFamily="34" charset="0"/>
              </a:rPr>
              <a:t> </a:t>
            </a:r>
            <a:r>
              <a:rPr lang="en-US" dirty="0" err="1" smtClean="0">
                <a:latin typeface="Candara" pitchFamily="34" charset="0"/>
              </a:rPr>
              <a:t>aristocrático</a:t>
            </a:r>
            <a:r>
              <a:rPr lang="en-US" dirty="0" smtClean="0">
                <a:latin typeface="Candara" pitchFamily="34" charset="0"/>
              </a:rPr>
              <a:t> e </a:t>
            </a:r>
            <a:r>
              <a:rPr lang="en-US" dirty="0" err="1" smtClean="0">
                <a:latin typeface="Candara" pitchFamily="34" charset="0"/>
              </a:rPr>
              <a:t>influencia</a:t>
            </a:r>
            <a:r>
              <a:rPr lang="en-US" dirty="0" smtClean="0">
                <a:latin typeface="Candara" pitchFamily="34" charset="0"/>
              </a:rPr>
              <a:t> </a:t>
            </a:r>
            <a:r>
              <a:rPr lang="en-US" dirty="0" err="1" smtClean="0">
                <a:latin typeface="Candara" pitchFamily="34" charset="0"/>
              </a:rPr>
              <a:t>religiosa</a:t>
            </a:r>
            <a:r>
              <a:rPr lang="en-US" dirty="0" smtClean="0">
                <a:latin typeface="Candara" pitchFamily="34" charset="0"/>
              </a:rPr>
              <a:t> </a:t>
            </a:r>
            <a:r>
              <a:rPr lang="en-US" dirty="0" err="1" smtClean="0">
                <a:latin typeface="Candara" pitchFamily="34" charset="0"/>
              </a:rPr>
              <a:t>que</a:t>
            </a:r>
            <a:r>
              <a:rPr lang="en-US" dirty="0" smtClean="0">
                <a:latin typeface="Candara" pitchFamily="34" charset="0"/>
              </a:rPr>
              <a:t> </a:t>
            </a:r>
            <a:r>
              <a:rPr lang="en-US" dirty="0" err="1" smtClean="0">
                <a:latin typeface="Candara" pitchFamily="34" charset="0"/>
              </a:rPr>
              <a:t>tenían</a:t>
            </a:r>
            <a:r>
              <a:rPr lang="en-US" dirty="0" smtClean="0">
                <a:latin typeface="Candara" pitchFamily="34" charset="0"/>
              </a:rPr>
              <a:t> los </a:t>
            </a:r>
            <a:r>
              <a:rPr lang="en-US" dirty="0" err="1" smtClean="0">
                <a:latin typeface="Candara" pitchFamily="34" charset="0"/>
              </a:rPr>
              <a:t>saduceos</a:t>
            </a:r>
            <a:r>
              <a:rPr lang="en-US" dirty="0" smtClean="0">
                <a:latin typeface="Candara" pitchFamily="34" charset="0"/>
              </a:rPr>
              <a:t> en </a:t>
            </a:r>
            <a:r>
              <a:rPr lang="en-US" dirty="0" err="1" smtClean="0">
                <a:latin typeface="Candara" pitchFamily="34" charset="0"/>
              </a:rPr>
              <a:t>su</a:t>
            </a:r>
            <a:r>
              <a:rPr lang="en-US" dirty="0" smtClean="0">
                <a:latin typeface="Candara" pitchFamily="34" charset="0"/>
              </a:rPr>
              <a:t> </a:t>
            </a:r>
            <a:r>
              <a:rPr lang="en-US" dirty="0" err="1" smtClean="0">
                <a:latin typeface="Candara" pitchFamily="34" charset="0"/>
              </a:rPr>
              <a:t>comienzos</a:t>
            </a:r>
            <a:r>
              <a:rPr lang="en-US" dirty="0" smtClean="0">
                <a:latin typeface="Candara" pitchFamily="34" charset="0"/>
              </a:rPr>
              <a:t> </a:t>
            </a:r>
            <a:r>
              <a:rPr lang="en-US" dirty="0" err="1" smtClean="0">
                <a:latin typeface="Candara" pitchFamily="34" charset="0"/>
              </a:rPr>
              <a:t>como</a:t>
            </a:r>
            <a:r>
              <a:rPr lang="en-US" dirty="0" smtClean="0">
                <a:latin typeface="Candara" pitchFamily="34" charset="0"/>
              </a:rPr>
              <a:t> </a:t>
            </a:r>
            <a:r>
              <a:rPr lang="en-US" dirty="0" err="1" smtClean="0">
                <a:latin typeface="Candara" pitchFamily="34" charset="0"/>
              </a:rPr>
              <a:t>una</a:t>
            </a:r>
            <a:r>
              <a:rPr lang="en-US" dirty="0" smtClean="0">
                <a:latin typeface="Candara" pitchFamily="34" charset="0"/>
              </a:rPr>
              <a:t> </a:t>
            </a:r>
            <a:r>
              <a:rPr lang="en-US" dirty="0" err="1" smtClean="0">
                <a:latin typeface="Candara" pitchFamily="34" charset="0"/>
              </a:rPr>
              <a:t>secta</a:t>
            </a:r>
            <a:r>
              <a:rPr lang="en-US" dirty="0" smtClean="0">
                <a:latin typeface="Candara" pitchFamily="34" charset="0"/>
              </a:rPr>
              <a:t> </a:t>
            </a:r>
            <a:r>
              <a:rPr lang="en-US" dirty="0" err="1" smtClean="0">
                <a:latin typeface="Candara" pitchFamily="34" charset="0"/>
              </a:rPr>
              <a:t>judía</a:t>
            </a:r>
            <a:r>
              <a:rPr lang="en-US" dirty="0" smtClean="0">
                <a:latin typeface="Candara" pitchFamily="34" charset="0"/>
              </a:rPr>
              <a:t>. </a:t>
            </a:r>
          </a:p>
          <a:p>
            <a:endParaRPr lang="es-PR" dirty="0">
              <a:latin typeface="Candara" pitchFamily="34" charset="0"/>
            </a:endParaRPr>
          </a:p>
        </p:txBody>
      </p:sp>
    </p:spTree>
    <p:extLst>
      <p:ext uri="{BB962C8B-B14F-4D97-AF65-F5344CB8AC3E}">
        <p14:creationId xmlns:p14="http://schemas.microsoft.com/office/powerpoint/2010/main" val="600123788"/>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a:t>
            </a:r>
            <a:r>
              <a:rPr lang="es-PR" dirty="0">
                <a:latin typeface="Candara" pitchFamily="34" charset="0"/>
                <a:cs typeface="Calibri" pitchFamily="34" charset="0"/>
              </a:rPr>
              <a:t>Caifás</a:t>
            </a:r>
            <a:r>
              <a:rPr lang="es-PR" dirty="0" smtClean="0">
                <a:latin typeface="Candara" pitchFamily="34" charset="0"/>
                <a:cs typeface="Calibri" pitchFamily="34" charset="0"/>
              </a:rPr>
              <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981200"/>
            <a:ext cx="9143999" cy="4876800"/>
          </a:xfrm>
        </p:spPr>
        <p:txBody>
          <a:bodyPr>
            <a:normAutofit lnSpcReduction="10000"/>
          </a:bodyPr>
          <a:lstStyle/>
          <a:p>
            <a:r>
              <a:rPr lang="es-PR" dirty="0" smtClean="0">
                <a:solidFill>
                  <a:schemeClr val="tx1">
                    <a:lumMod val="95000"/>
                    <a:lumOff val="5000"/>
                  </a:schemeClr>
                </a:solidFill>
                <a:latin typeface="Candara" panose="020E0502030303020204" pitchFamily="34" charset="0"/>
              </a:rPr>
              <a:t>En </a:t>
            </a:r>
            <a:r>
              <a:rPr lang="es-PR" dirty="0" smtClean="0">
                <a:solidFill>
                  <a:srgbClr val="FF0000"/>
                </a:solidFill>
                <a:latin typeface="Candara" panose="020E0502030303020204" pitchFamily="34" charset="0"/>
              </a:rPr>
              <a:t>Mateo 22:23-33 </a:t>
            </a:r>
            <a:r>
              <a:rPr lang="es-PR" dirty="0" smtClean="0">
                <a:solidFill>
                  <a:schemeClr val="tx1">
                    <a:lumMod val="95000"/>
                    <a:lumOff val="5000"/>
                  </a:schemeClr>
                </a:solidFill>
                <a:latin typeface="Candara" panose="020E0502030303020204" pitchFamily="34" charset="0"/>
              </a:rPr>
              <a:t>vemos que los saduceos no creían en la resurrección. Irónicamente,  los que se llamaban “justos” no creían en lo espiritual. </a:t>
            </a:r>
          </a:p>
          <a:p>
            <a:r>
              <a:rPr lang="es-PR" dirty="0" smtClean="0">
                <a:solidFill>
                  <a:schemeClr val="tx1">
                    <a:lumMod val="95000"/>
                    <a:lumOff val="5000"/>
                  </a:schemeClr>
                </a:solidFill>
                <a:latin typeface="Candara" panose="020E0502030303020204" pitchFamily="34" charset="0"/>
              </a:rPr>
              <a:t>¿Cómo entonces era que se les respetaba como lideres espirituales?</a:t>
            </a:r>
          </a:p>
          <a:p>
            <a:r>
              <a:rPr lang="es-PR" dirty="0" smtClean="0">
                <a:solidFill>
                  <a:schemeClr val="tx1">
                    <a:lumMod val="95000"/>
                    <a:lumOff val="5000"/>
                  </a:schemeClr>
                </a:solidFill>
                <a:latin typeface="Candara" panose="020E0502030303020204" pitchFamily="34" charset="0"/>
              </a:rPr>
              <a:t>Los fariseos, por su parte, a pesar de que gran parte de sus proponentes estaban en contra de Jesús, por razones de celos exagerados en cuanto a la ley de Moisés, sí creían en una realidad espiritual. </a:t>
            </a:r>
            <a:endParaRPr lang="es-PR" dirty="0">
              <a:solidFill>
                <a:schemeClr val="tx1">
                  <a:lumMod val="95000"/>
                  <a:lumOff val="5000"/>
                </a:schemeClr>
              </a:solidFill>
              <a:latin typeface="Candara" panose="020E0502030303020204" pitchFamily="34" charset="0"/>
            </a:endParaRPr>
          </a:p>
        </p:txBody>
      </p:sp>
    </p:spTree>
    <p:extLst>
      <p:ext uri="{BB962C8B-B14F-4D97-AF65-F5344CB8AC3E}">
        <p14:creationId xmlns:p14="http://schemas.microsoft.com/office/powerpoint/2010/main" val="1539075930"/>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a:t>
            </a:r>
            <a:r>
              <a:rPr lang="es-PR" dirty="0" err="1" smtClean="0">
                <a:latin typeface="Candara" pitchFamily="34" charset="0"/>
                <a:cs typeface="Calibri" pitchFamily="34" charset="0"/>
              </a:rPr>
              <a:t>Caífás</a:t>
            </a:r>
            <a:r>
              <a:rPr lang="es-PR" dirty="0" smtClean="0">
                <a:latin typeface="Candara" pitchFamily="34" charset="0"/>
                <a:cs typeface="Calibri" pitchFamily="34" charset="0"/>
              </a:rPr>
              <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981200"/>
            <a:ext cx="5257800" cy="4876800"/>
          </a:xfrm>
        </p:spPr>
        <p:txBody>
          <a:bodyPr>
            <a:normAutofit/>
          </a:bodyPr>
          <a:lstStyle/>
          <a:p>
            <a:r>
              <a:rPr lang="es-PR" dirty="0" smtClean="0">
                <a:solidFill>
                  <a:schemeClr val="tx1">
                    <a:lumMod val="95000"/>
                    <a:lumOff val="5000"/>
                  </a:schemeClr>
                </a:solidFill>
                <a:latin typeface="Candara" panose="020E0502030303020204" pitchFamily="34" charset="0"/>
              </a:rPr>
              <a:t>En </a:t>
            </a:r>
            <a:r>
              <a:rPr lang="es-PR" dirty="0" smtClean="0">
                <a:solidFill>
                  <a:srgbClr val="FF0000"/>
                </a:solidFill>
                <a:latin typeface="Candara" panose="020E0502030303020204" pitchFamily="34" charset="0"/>
              </a:rPr>
              <a:t>Mateo 22:23-33 </a:t>
            </a:r>
            <a:endParaRPr lang="es-PR" dirty="0">
              <a:solidFill>
                <a:schemeClr val="tx1">
                  <a:lumMod val="95000"/>
                  <a:lumOff val="5000"/>
                </a:schemeClr>
              </a:solidFill>
              <a:latin typeface="Candara" panose="020E0502030303020204" pitchFamily="34" charset="0"/>
            </a:endParaRPr>
          </a:p>
        </p:txBody>
      </p:sp>
      <p:pic>
        <p:nvPicPr>
          <p:cNvPr id="178178" name="Picture 2" descr="http://i1.ytimg.com/vi/O2s7a2ANZxk/maxresdefault.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8000"/>
                    </a14:imgEffect>
                    <a14:imgEffect>
                      <a14:brightnessContrast bright="12000"/>
                    </a14:imgEffect>
                  </a14:imgLayer>
                </a14:imgProps>
              </a:ext>
            </a:extLst>
          </a:blip>
          <a:srcRect/>
          <a:stretch>
            <a:fillRect/>
          </a:stretch>
        </p:blipFill>
        <p:spPr bwMode="auto">
          <a:xfrm>
            <a:off x="-1" y="0"/>
            <a:ext cx="9144001" cy="6858000"/>
          </a:xfrm>
          <a:prstGeom prst="rect">
            <a:avLst/>
          </a:prstGeom>
          <a:noFill/>
        </p:spPr>
      </p:pic>
    </p:spTree>
    <p:extLst>
      <p:ext uri="{BB962C8B-B14F-4D97-AF65-F5344CB8AC3E}">
        <p14:creationId xmlns:p14="http://schemas.microsoft.com/office/powerpoint/2010/main" val="1539075930"/>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a:t>
            </a:r>
            <a:r>
              <a:rPr lang="es-PR" dirty="0">
                <a:latin typeface="Candara" pitchFamily="34" charset="0"/>
                <a:cs typeface="Calibri" pitchFamily="34" charset="0"/>
              </a:rPr>
              <a:t>Caifás</a:t>
            </a:r>
            <a:r>
              <a:rPr lang="es-PR" dirty="0" smtClean="0">
                <a:latin typeface="Candara" pitchFamily="34" charset="0"/>
                <a:cs typeface="Calibri" pitchFamily="34" charset="0"/>
              </a:rPr>
              <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828800"/>
            <a:ext cx="8991599" cy="5029200"/>
          </a:xfrm>
        </p:spPr>
        <p:txBody>
          <a:bodyPr>
            <a:normAutofit/>
          </a:bodyPr>
          <a:lstStyle/>
          <a:p>
            <a:r>
              <a:rPr lang="es-PR" dirty="0" smtClean="0">
                <a:solidFill>
                  <a:schemeClr val="tx1">
                    <a:lumMod val="95000"/>
                    <a:lumOff val="5000"/>
                  </a:schemeClr>
                </a:solidFill>
                <a:latin typeface="Candara" panose="020E0502030303020204" pitchFamily="34" charset="0"/>
              </a:rPr>
              <a:t>La realidad es que los Saduceos reinaban en el templo debido a su linaje levítico y su poder económico, además de sus lazos familiares. </a:t>
            </a:r>
          </a:p>
          <a:p>
            <a:r>
              <a:rPr lang="es-PR" dirty="0" err="1" smtClean="0">
                <a:solidFill>
                  <a:schemeClr val="tx1">
                    <a:lumMod val="95000"/>
                    <a:lumOff val="5000"/>
                  </a:schemeClr>
                </a:solidFill>
                <a:latin typeface="Candara" panose="020E0502030303020204" pitchFamily="34" charset="0"/>
              </a:rPr>
              <a:t>Anás</a:t>
            </a:r>
            <a:r>
              <a:rPr lang="es-PR" dirty="0" smtClean="0">
                <a:solidFill>
                  <a:schemeClr val="tx1">
                    <a:lumMod val="95000"/>
                    <a:lumOff val="5000"/>
                  </a:schemeClr>
                </a:solidFill>
                <a:latin typeface="Candara" panose="020E0502030303020204" pitchFamily="34" charset="0"/>
              </a:rPr>
              <a:t> no era el sumo sacerdote, era el suegro de Caifás, el sumo sacerdote de ese año. </a:t>
            </a:r>
          </a:p>
          <a:p>
            <a:r>
              <a:rPr lang="es-PR" dirty="0" smtClean="0">
                <a:solidFill>
                  <a:schemeClr val="tx1">
                    <a:lumMod val="95000"/>
                    <a:lumOff val="5000"/>
                  </a:schemeClr>
                </a:solidFill>
                <a:latin typeface="Candara" panose="020E0502030303020204" pitchFamily="34" charset="0"/>
              </a:rPr>
              <a:t>Los saduceos estaban abusando del poder del sacerdocio, cementando el poder dentro del círculo familiar y apartándolo de su propósito original.</a:t>
            </a:r>
          </a:p>
        </p:txBody>
      </p:sp>
    </p:spTree>
    <p:extLst>
      <p:ext uri="{BB962C8B-B14F-4D97-AF65-F5344CB8AC3E}">
        <p14:creationId xmlns:p14="http://schemas.microsoft.com/office/powerpoint/2010/main" val="2231624446"/>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a:t>
            </a:r>
            <a:r>
              <a:rPr lang="es-PR" dirty="0">
                <a:latin typeface="Candara" pitchFamily="34" charset="0"/>
                <a:cs typeface="Calibri" pitchFamily="34" charset="0"/>
              </a:rPr>
              <a:t>Caifás</a:t>
            </a:r>
            <a:r>
              <a:rPr lang="es-PR" dirty="0" smtClean="0">
                <a:latin typeface="Candara" pitchFamily="34" charset="0"/>
                <a:cs typeface="Calibri" pitchFamily="34" charset="0"/>
              </a:rPr>
              <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981200"/>
            <a:ext cx="4190999" cy="4876800"/>
          </a:xfrm>
        </p:spPr>
        <p:txBody>
          <a:bodyPr>
            <a:normAutofit fontScale="92500" lnSpcReduction="20000"/>
          </a:bodyPr>
          <a:lstStyle/>
          <a:p>
            <a:r>
              <a:rPr lang="es-PR" dirty="0" smtClean="0">
                <a:latin typeface="Candara" panose="020E0502030303020204" pitchFamily="34" charset="0"/>
              </a:rPr>
              <a:t>Sin embargo, fue para este mismo propósito que vino Jesús. Jesús reemplazaría el sacerdocio levítico corrupto por un sacerdocio de sus nuevos santos, la Iglesia y por un sumo sacerdocio de Él mismo, como Sumo Sacerdote eterno.</a:t>
            </a:r>
            <a:endParaRPr lang="es-PR" dirty="0">
              <a:latin typeface="Candara" panose="020E0502030303020204" pitchFamily="34" charset="0"/>
            </a:endParaRPr>
          </a:p>
        </p:txBody>
      </p:sp>
      <p:pic>
        <p:nvPicPr>
          <p:cNvPr id="105474" name="Picture 2" descr="http://eborg3.com/Jesus-Alphabetical/H/600-Jesus-HighPriest520.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30000"/>
                    </a14:imgEffect>
                    <a14:imgEffect>
                      <a14:brightnessContrast bright="19000" contrast="16000"/>
                    </a14:imgEffect>
                  </a14:imgLayer>
                </a14:imgProps>
              </a:ext>
            </a:extLst>
          </a:blip>
          <a:srcRect/>
          <a:stretch>
            <a:fillRect/>
          </a:stretch>
        </p:blipFill>
        <p:spPr bwMode="auto">
          <a:xfrm>
            <a:off x="4171765" y="1981200"/>
            <a:ext cx="4972233" cy="4876800"/>
          </a:xfrm>
          <a:prstGeom prst="rect">
            <a:avLst/>
          </a:prstGeom>
          <a:noFill/>
        </p:spPr>
      </p:pic>
    </p:spTree>
    <p:extLst>
      <p:ext uri="{BB962C8B-B14F-4D97-AF65-F5344CB8AC3E}">
        <p14:creationId xmlns:p14="http://schemas.microsoft.com/office/powerpoint/2010/main" val="544917598"/>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a:t>
            </a:r>
            <a:r>
              <a:rPr lang="es-PR" dirty="0">
                <a:latin typeface="Candara" pitchFamily="34" charset="0"/>
                <a:cs typeface="Calibri" pitchFamily="34" charset="0"/>
              </a:rPr>
              <a:t>Caifás</a:t>
            </a:r>
            <a:r>
              <a:rPr lang="es-PR" dirty="0" smtClean="0">
                <a:latin typeface="Candara" pitchFamily="34" charset="0"/>
                <a:cs typeface="Calibri" pitchFamily="34" charset="0"/>
              </a:rPr>
              <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828800"/>
            <a:ext cx="9143999" cy="5029200"/>
          </a:xfrm>
        </p:spPr>
        <p:txBody>
          <a:bodyPr>
            <a:normAutofit lnSpcReduction="10000"/>
          </a:bodyPr>
          <a:lstStyle/>
          <a:p>
            <a:r>
              <a:rPr lang="es-ES" i="1" dirty="0" smtClean="0">
                <a:latin typeface="Candara" pitchFamily="34" charset="0"/>
              </a:rPr>
              <a:t>“Por tanto, teniendo un gran sumo sacerdote que traspasó los cielos, Jesús el Hijo de Dios, retengamos nuestra profesión. Porque no tenemos un sumo sacerdote que no pueda compadecerse de nuestras debilidades, sino uno que fue tentado en todo según nuestra semejanza, pero sin pecado. Acerquémonos, pues, confiadamente al trono de la gracia, para alcanzar misericordia y hallar gracia para el oportuno socorro.”  </a:t>
            </a:r>
            <a:endParaRPr lang="es-ES" i="1" dirty="0" smtClean="0">
              <a:solidFill>
                <a:srgbClr val="FF0000"/>
              </a:solidFill>
              <a:latin typeface="Candara" pitchFamily="34" charset="0"/>
            </a:endParaRPr>
          </a:p>
          <a:p>
            <a:pPr>
              <a:buNone/>
            </a:pPr>
            <a:r>
              <a:rPr lang="es-ES" dirty="0" smtClean="0">
                <a:solidFill>
                  <a:srgbClr val="FF0000"/>
                </a:solidFill>
                <a:latin typeface="Candara" pitchFamily="34" charset="0"/>
              </a:rPr>
              <a:t>                                                          (Hebreos 4:14-16)</a:t>
            </a:r>
          </a:p>
          <a:p>
            <a:endParaRPr lang="es-ES" dirty="0" smtClean="0">
              <a:latin typeface="Candara" pitchFamily="34" charset="0"/>
            </a:endParaRPr>
          </a:p>
        </p:txBody>
      </p:sp>
    </p:spTree>
    <p:extLst>
      <p:ext uri="{BB962C8B-B14F-4D97-AF65-F5344CB8AC3E}">
        <p14:creationId xmlns:p14="http://schemas.microsoft.com/office/powerpoint/2010/main" val="1203965089"/>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a:t>
            </a:r>
            <a:r>
              <a:rPr lang="es-PR" dirty="0">
                <a:latin typeface="Candara" pitchFamily="34" charset="0"/>
                <a:cs typeface="Calibri" pitchFamily="34" charset="0"/>
              </a:rPr>
              <a:t>Caifás</a:t>
            </a:r>
            <a:r>
              <a:rPr lang="es-PR" dirty="0" smtClean="0">
                <a:latin typeface="Candara" pitchFamily="34" charset="0"/>
                <a:cs typeface="Calibri" pitchFamily="34" charset="0"/>
              </a:rPr>
              <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4800599" cy="5029200"/>
          </a:xfrm>
        </p:spPr>
        <p:txBody>
          <a:bodyPr>
            <a:normAutofit lnSpcReduction="10000"/>
          </a:bodyPr>
          <a:lstStyle/>
          <a:p>
            <a:r>
              <a:rPr lang="es-PR" dirty="0" smtClean="0">
                <a:latin typeface="Candara" panose="020E0502030303020204" pitchFamily="34" charset="0"/>
              </a:rPr>
              <a:t>Cristo testificó de sí mismo, enfatizando que el nunca ejerció su ministerio secretamente, sino que enseñaba en públicamente en las sinagogas. Aun diciendo la verdad, los saduceos no quería </a:t>
            </a:r>
            <a:r>
              <a:rPr lang="es-PR" dirty="0" err="1" smtClean="0">
                <a:latin typeface="Candara" panose="020E0502030303020204" pitchFamily="34" charset="0"/>
              </a:rPr>
              <a:t>oirla</a:t>
            </a:r>
            <a:r>
              <a:rPr lang="es-PR" dirty="0" smtClean="0">
                <a:latin typeface="Candara" panose="020E0502030303020204" pitchFamily="34" charset="0"/>
              </a:rPr>
              <a:t>, querían que confesará sedición.</a:t>
            </a:r>
            <a:endParaRPr lang="es-PR" dirty="0">
              <a:latin typeface="Candara" panose="020E0502030303020204" pitchFamily="34" charset="0"/>
            </a:endParaRPr>
          </a:p>
        </p:txBody>
      </p:sp>
      <p:pic>
        <p:nvPicPr>
          <p:cNvPr id="101378" name="Picture 2" descr="http://www.freebibleimages.org/storydata/photos/FB_Jesus_Nazareth/overview_images/014-jesus-nazareth.jpg?1369911566"/>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5000" contrast="9000"/>
                    </a14:imgEffect>
                  </a14:imgLayer>
                </a14:imgProps>
              </a:ext>
            </a:extLst>
          </a:blip>
          <a:srcRect/>
          <a:stretch>
            <a:fillRect/>
          </a:stretch>
        </p:blipFill>
        <p:spPr bwMode="auto">
          <a:xfrm>
            <a:off x="4724400" y="1798983"/>
            <a:ext cx="4419600" cy="3895241"/>
          </a:xfrm>
          <a:prstGeom prst="rect">
            <a:avLst/>
          </a:prstGeom>
          <a:noFill/>
        </p:spPr>
      </p:pic>
    </p:spTree>
    <p:extLst>
      <p:ext uri="{BB962C8B-B14F-4D97-AF65-F5344CB8AC3E}">
        <p14:creationId xmlns:p14="http://schemas.microsoft.com/office/powerpoint/2010/main" val="2691411068"/>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ante </a:t>
            </a:r>
            <a:r>
              <a:rPr lang="es-PR" dirty="0" err="1" smtClean="0">
                <a:latin typeface="Candara" pitchFamily="34" charset="0"/>
                <a:cs typeface="Calibri" pitchFamily="34" charset="0"/>
              </a:rPr>
              <a:t>Anás</a:t>
            </a:r>
            <a:r>
              <a:rPr lang="es-PR" dirty="0" smtClean="0">
                <a:latin typeface="Candara" pitchFamily="34" charset="0"/>
                <a:cs typeface="Calibri" pitchFamily="34" charset="0"/>
              </a:rPr>
              <a:t> y </a:t>
            </a:r>
            <a:r>
              <a:rPr lang="es-PR" dirty="0">
                <a:latin typeface="Candara" pitchFamily="34" charset="0"/>
                <a:cs typeface="Calibri" pitchFamily="34" charset="0"/>
              </a:rPr>
              <a:t>Caifás</a:t>
            </a:r>
            <a:r>
              <a:rPr lang="es-PR" dirty="0" smtClean="0">
                <a:latin typeface="Candara" pitchFamily="34" charset="0"/>
                <a:cs typeface="Calibri" pitchFamily="34" charset="0"/>
              </a:rPr>
              <a:t/>
            </a:r>
            <a:br>
              <a:rPr lang="es-PR" dirty="0" smtClean="0">
                <a:latin typeface="Candara" pitchFamily="34" charset="0"/>
                <a:cs typeface="Calibri" pitchFamily="34" charset="0"/>
              </a:rPr>
            </a:br>
            <a:r>
              <a:rPr lang="es-PR" dirty="0" smtClean="0">
                <a:latin typeface="Candara" pitchFamily="34" charset="0"/>
                <a:cs typeface="Calibri" pitchFamily="34" charset="0"/>
              </a:rPr>
              <a:t>                                     </a:t>
            </a:r>
            <a:r>
              <a:rPr lang="es-PR" dirty="0" smtClean="0">
                <a:solidFill>
                  <a:srgbClr val="FF0000"/>
                </a:solidFill>
                <a:latin typeface="Candara" pitchFamily="34" charset="0"/>
                <a:cs typeface="Calibri" pitchFamily="34" charset="0"/>
              </a:rPr>
              <a:t>Juan 18:19-24</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4800599" cy="5029200"/>
          </a:xfrm>
        </p:spPr>
        <p:txBody>
          <a:bodyPr>
            <a:normAutofit/>
          </a:bodyPr>
          <a:lstStyle/>
          <a:p>
            <a:r>
              <a:rPr lang="es-PR" dirty="0" smtClean="0">
                <a:latin typeface="Candara" panose="020E0502030303020204" pitchFamily="34" charset="0"/>
              </a:rPr>
              <a:t>El Verbo Verdadero no podía mentir. Los Saduceos creía que eran los “rectos”, pero no creían en la Palabra Verdadera, El Justo. </a:t>
            </a:r>
          </a:p>
          <a:p>
            <a:r>
              <a:rPr lang="es-PR" dirty="0" smtClean="0">
                <a:latin typeface="Candara" panose="020E0502030303020204" pitchFamily="34" charset="0"/>
              </a:rPr>
              <a:t>Lo único que podían hacer era herirlo e injuriarlo.</a:t>
            </a:r>
            <a:endParaRPr lang="es-PR" dirty="0">
              <a:latin typeface="Candara" panose="020E0502030303020204" pitchFamily="34" charset="0"/>
            </a:endParaRPr>
          </a:p>
        </p:txBody>
      </p:sp>
      <p:pic>
        <p:nvPicPr>
          <p:cNvPr id="8" name="Picture 2" descr="http://www.freebibleimages.org/storydata/photos/FB_Jesus_Nazareth/overview_images/014-jesus-nazareth.jpg?1369911566"/>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5000" contrast="9000"/>
                    </a14:imgEffect>
                  </a14:imgLayer>
                </a14:imgProps>
              </a:ext>
            </a:extLst>
          </a:blip>
          <a:srcRect/>
          <a:stretch>
            <a:fillRect/>
          </a:stretch>
        </p:blipFill>
        <p:spPr bwMode="auto">
          <a:xfrm>
            <a:off x="4724400" y="1798983"/>
            <a:ext cx="4419600" cy="3895241"/>
          </a:xfrm>
          <a:prstGeom prst="rect">
            <a:avLst/>
          </a:prstGeom>
          <a:noFill/>
        </p:spPr>
      </p:pic>
    </p:spTree>
    <p:extLst>
      <p:ext uri="{BB962C8B-B14F-4D97-AF65-F5344CB8AC3E}">
        <p14:creationId xmlns:p14="http://schemas.microsoft.com/office/powerpoint/2010/main" val="2691411068"/>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Pedro niega de nuevo a Jesús</a:t>
            </a:r>
            <a:r>
              <a:rPr lang="es-PR" dirty="0">
                <a:latin typeface="Candara" pitchFamily="34" charset="0"/>
                <a:cs typeface="Calibri" pitchFamily="34" charset="0"/>
              </a:rPr>
              <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a:t>
            </a:r>
            <a:r>
              <a:rPr lang="es-PR" dirty="0" smtClean="0">
                <a:solidFill>
                  <a:srgbClr val="FF0000"/>
                </a:solidFill>
                <a:latin typeface="Candara" pitchFamily="34" charset="0"/>
                <a:cs typeface="Calibri" pitchFamily="34" charset="0"/>
              </a:rPr>
              <a:t>18:25-27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5234" name="Picture 2" descr="http://upload.wikimedia.org/wikipedia/commons/7/79/The_Denial_of_Saint_Peter-Caravaggio_(1610).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6000"/>
                    </a14:imgEffect>
                    <a14:imgEffect>
                      <a14:brightnessContrast bright="16000" contrast="20000"/>
                    </a14:imgEffect>
                  </a14:imgLayer>
                </a14:imgProps>
              </a:ext>
            </a:extLst>
          </a:blip>
          <a:srcRect/>
          <a:stretch>
            <a:fillRect/>
          </a:stretch>
        </p:blipFill>
        <p:spPr bwMode="auto">
          <a:xfrm>
            <a:off x="0" y="1676400"/>
            <a:ext cx="9144000" cy="5181600"/>
          </a:xfrm>
          <a:prstGeom prst="rect">
            <a:avLst/>
          </a:prstGeom>
          <a:noFill/>
        </p:spPr>
      </p:pic>
    </p:spTree>
    <p:extLst>
      <p:ext uri="{BB962C8B-B14F-4D97-AF65-F5344CB8AC3E}">
        <p14:creationId xmlns:p14="http://schemas.microsoft.com/office/powerpoint/2010/main" val="1328471220"/>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i="1" dirty="0" smtClean="0">
                <a:latin typeface="Candara" pitchFamily="34" charset="0"/>
              </a:rPr>
              <a:t>“</a:t>
            </a:r>
            <a:r>
              <a:rPr lang="es-ES" sz="3600" i="1" dirty="0" smtClean="0">
                <a:latin typeface="Candara" pitchFamily="34" charset="0"/>
              </a:rPr>
              <a:t>Entonces la criada portera dijo a Pedro: ¿No eres tú también de los discípulos de este hombre? Dijo él: No lo soy.” </a:t>
            </a:r>
          </a:p>
          <a:p>
            <a:pPr>
              <a:buNone/>
            </a:pPr>
            <a:r>
              <a:rPr lang="es-PR" sz="3600" dirty="0" smtClean="0">
                <a:latin typeface="Candara" panose="020E0502030303020204" pitchFamily="34" charset="0"/>
              </a:rPr>
              <a:t> 				 </a:t>
            </a:r>
            <a:r>
              <a:rPr lang="es-PR" sz="3600" dirty="0">
                <a:solidFill>
                  <a:srgbClr val="FF0000"/>
                </a:solidFill>
                <a:latin typeface="Candara" panose="020E0502030303020204" pitchFamily="34" charset="0"/>
              </a:rPr>
              <a:t>(Juan </a:t>
            </a:r>
            <a:r>
              <a:rPr lang="es-PR" sz="3600" dirty="0" smtClean="0">
                <a:solidFill>
                  <a:srgbClr val="FF0000"/>
                </a:solidFill>
                <a:latin typeface="Candara" panose="020E0502030303020204" pitchFamily="34" charset="0"/>
              </a:rPr>
              <a:t>18.17, </a:t>
            </a:r>
            <a:r>
              <a:rPr lang="es-PR" sz="3600" dirty="0">
                <a:solidFill>
                  <a:srgbClr val="FF0000"/>
                </a:solidFill>
                <a:latin typeface="Candara" panose="020E0502030303020204" pitchFamily="34" charset="0"/>
              </a:rPr>
              <a:t>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Pedro niega de nuevo a Jesús</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18:25-27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itchFamily="34" charset="0"/>
              </a:rPr>
              <a:t>“</a:t>
            </a:r>
            <a:r>
              <a:rPr lang="es-ES" dirty="0" smtClean="0">
                <a:latin typeface="Candara" pitchFamily="34" charset="0"/>
              </a:rPr>
              <a:t>Estaba, pues, Pedro en pie, calentándose. Y le dijeron: ¿No eres tú de sus discípulos? El negó, y dijo: No lo soy. Uno de los siervos del sumo sacerdote, pariente de aquel a quien Pedro había cortado la oreja, le dijo: ¿No te vi yo en el huerto con él? Negó Pedro otra vez; y en seguida cantó el gallo.</a:t>
            </a:r>
            <a:r>
              <a:rPr lang="es-PR" i="1" dirty="0" smtClean="0">
                <a:latin typeface="Candara" pitchFamily="34" charset="0"/>
              </a:rPr>
              <a:t>”</a:t>
            </a:r>
          </a:p>
          <a:p>
            <a:endParaRPr lang="es-PR" i="1" dirty="0" smtClean="0">
              <a:latin typeface="Candara" pitchFamily="34" charset="0"/>
            </a:endParaRPr>
          </a:p>
          <a:p>
            <a:pPr>
              <a:buNone/>
            </a:pPr>
            <a:r>
              <a:rPr lang="es-PR" i="1" dirty="0" smtClean="0">
                <a:latin typeface="Candara" pitchFamily="34" charset="0"/>
              </a:rPr>
              <a:t> 							</a:t>
            </a:r>
            <a:r>
              <a:rPr lang="es-PR" dirty="0" smtClean="0">
                <a:solidFill>
                  <a:srgbClr val="FF0000"/>
                </a:solidFill>
                <a:latin typeface="Candara" pitchFamily="34" charset="0"/>
              </a:rPr>
              <a:t>(Juan 18:25-27)</a:t>
            </a:r>
            <a:endParaRPr lang="es-PR" dirty="0">
              <a:latin typeface="Candara" pitchFamily="34" charset="0"/>
            </a:endParaRPr>
          </a:p>
        </p:txBody>
      </p:sp>
    </p:spTree>
    <p:extLst>
      <p:ext uri="{BB962C8B-B14F-4D97-AF65-F5344CB8AC3E}">
        <p14:creationId xmlns:p14="http://schemas.microsoft.com/office/powerpoint/2010/main" val="1594213484"/>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Pedro niega de nuevo a Jesús</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18:25-27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4952999" cy="5029200"/>
          </a:xfrm>
        </p:spPr>
        <p:txBody>
          <a:bodyPr>
            <a:normAutofit fontScale="92500" lnSpcReduction="10000"/>
          </a:bodyPr>
          <a:lstStyle/>
          <a:p>
            <a:r>
              <a:rPr lang="es-PR" dirty="0" smtClean="0">
                <a:latin typeface="Candara" panose="020E0502030303020204" pitchFamily="34" charset="0"/>
              </a:rPr>
              <a:t>A pesar de la predicción de Jesús, Pedro quería comprobar que él verdaderamente podía seguir a Jesús. De un lado, mostró deseo de servir al Señor, al no querer abandonarle, pero de otro lado quería saber más que Dios mismo, creyendo que por sus propias fuerzas podía seguir a Jesús.</a:t>
            </a:r>
          </a:p>
        </p:txBody>
      </p:sp>
      <p:sp>
        <p:nvSpPr>
          <p:cNvPr id="89090" name="AutoShape 2" descr="data:image/jpeg;base64,/9j/4AAQSkZJRgABAQAAAQABAAD/2wCEAAkGBxQTEhUUExQWFhUXGBcYGBgYGBgXGhoYFxcXFxoXGxcaHCggGBolHBUXITEhJSkrLi4uFx8zODMsNygtLisBCgoKDg0OGxAQGzAkICQsLDQsLCw1LC4sMCwsLCwsLCwsLCwsLCwsLCwsLCwsLDQsLCwvLCwsLCwsLCwsLCwsLP/AABEIAMIBAwMBIgACEQEDEQH/xAAbAAACAwEBAQAAAAAAAAAAAAADBAECBQAGB//EAD8QAAEDAgMFBgUBBwMDBQAAAAEAAhEDIQQxQRJRYXGBBSKRobHwEzLB0eFCUmJygpKy8QYUMxWi0iM0Q4PC/8QAGgEAAgMBAQAAAAAAAAAAAAAAAgMAAQQFBv/EADERAAICAQMCBAQGAgMBAAAAAAABAhEDEiExBEETIoHwMlFhkXGhscHR8QXhI1JiFP/aAAwDAQACEQMRAD8A8Syk2FwpqzUelScflBWZanwOdLkXpiCih+iO/BPGYHiEv0UanF20S4yWzIIXN4Jmnh5CKzDfdJ1tvyhuFK2VpTFynTWBAGgS9GgSCQLDVEY0Rn1z+qOONzalNFeJpTUQ3dtHvqpL92iqSIEeYRHOkw0TqRHlyTMmNXrb4AhkdaUuTn1INwb71RwB6XRzXBtsldhwROd+vOwKyy6yel6kPXTK9hVuHIvkPeiIxu7MI1aJb6ZzOu4ITYmxM+CDxNWPn07DI4mpceoeniDqZ5qtStBn0yUspRkAecK2xtCAIvJGSzacbd9jTqmlXcs7EzBtxQ3V28UzgsA15gyFep2S2TeAnLpYJLf8OBT6iV8fqI/FbmpFcAyi0Ozg+Yc0AanNDrYBzbAh3Ix6qPBj7yJ4+TjSNsxoIQGkEmUq6g4aeF/RD2TMIYdGn8Ei5dU18UR01A0Wdnmg/FaZn2UDYvfRGLQWmIm/Dr6rXDoW47yM0utp7IVqv2dZVW45w3oTJLiqvw44zqmKCqn/AAA5tu0GOPnNVdikoacFSGKqa4KcrdsYbi5MI4xZCzy2CDp7spqvBCknJbMip7mkMbKUrOadAklYlDrlFl0mDc1k5BcrQ3Uei5O1P6e/QG/xNHFMgAkR0jPLnzQsPiXNBiEu2qSDLjwBur0WEiU7JnSqS2EwxXcWMvO0bSba6cpUfCExF1WkSCIzGfVNOkXjOMuKyN+JJys0LyJRoqynCYLhG6d2Y16Ie0Rq3iI+ozRdiSYvx+gMZJ0axx5FO8kqSBsdcgQATeVNS9miw6LQZ2ds955jcPwoaWNdBy5e4WafXRcXGCs1Q6J2pSdCdOg7/H3NkxQwLnG0A+JPDmi068nugznusUb48Rk077LLPqJtNP0/o1RwY4u0BZ2bMyTbPgp+GGiG5X53KtUxLv1Ts8d+iR7QZLgWCxGQmJm8bhklxlOb0ye35BtRjuluELY5qZ9+KzqditWg5uy1tgNTviCJ35I83k+pUPMUBEXFt/BdQcDYm2nDVFrtJuXGCbRkeXBKvoBrt+/1hIWTUqGaaCOZsvzlOMxEWJ7uts1j1BuRalF0ZnkmQ2XIGRJjTtm+zlrO7oncHTa8GOP08Vh1KkCG9UYbYaIdFpnLPSZRJJO2BJuqRrSGOEGROX4XVnMdk33qsOq94gyDO7xRKOLABi1spTFOaW1NAVBvdtM1h2cx3yu2T9Ui/APYYs4ye8MoPBLuxziIy4jPxV8NXeTEgGbSM/fBNXUzS4r1FPp4N82AxVOHbjwt5JdzTNrzv+6fxHxJO0Gn3E2ulWERf5t2niiWeTW+4Hgxvyi5aZh33XPZsgHSUWo0WtPvVVdSK1xktOpGdxd0ytOsB+mQeV98/iEtVoRBnuk3zkcxyR3tIIO5DrSf1TOfDgpGanHzc9iSg4y29SzqoIg33JYiclalRdNhxTDqeWhMmOCZplNbi7UXsK2XK3weKlI8GQ3xIhSwDITO9RRcRCd+C1F+EMhHFLjinKw5TimmBZTBvIB4ozCCLZypGD2jA3p2jgwy836eF1E5QdRS25C0qe7ewGng5+bnwR/jUxr0F/MCEZzWNudbSZPmucGtjuxOVgsk1qdzn9jVB6VUIgMQ0uIkWtEm/wD2gotXDh2pEcPyr/F4WRhIzaQg/wCKNXL7e2FeR8RFGYAZ7TyREaegXY/DTGwDtauc8zCcdabjz3blUOmY4dZVqeBPVqb/AE/QFxytVS9+pk4jBPI3kazbPd1Swwjt3mtCvjy0kFo8fwgVO0W6iOM9Ny06vL5QFFuW6IbRLR8ocdSYgcFX4WsRrAt0TOHdtjutkAgSfqeKljDExbedY9VmnkSk1ZojB90C2AIvtTkJd6K4pfszxufquxFSDBgHei0Btj5r+vE8MkqU6jdhKO5fC4MPttEHk3wy+qHUoPBgODuYhCw73B0TdPtqkwPE2sm6oSS2FvVF87GLiKTwbif4bhDxOOtsljmznI8FruaWO2pBjqivxjnCCAZt/mQquLZKfY87tENzEE+aPg4hxIBiOPv8JzEYNm0GkQ07kM9lmD8M21zB8UfmlHgHTFPkS+I7akelvBM/Ec5twBBlSGuYII8vqEGrVBLjcTHHJA5JumqL0NK1uFpvaeI3EkFMHs4tG04iDlCzqYutBrHQM48kOZ18L2LxRv4kdUwZixBE23+CzjSeXx76rXpVtkyAZ8QnBhW1DJEG8RYznnpqlx6qWJb8BzwRnuecOFfdSaWVrDSVuYrCPa3e3Rw9HbufosuuyBxWnF1km/K0In0sK3QoAbRvtca/5FlNZzgCCQb+nmFRryDIV8RU71wMsvNdSMoxg2rOc03JJgXZ3XKwZPsLlWib3/YmqI4X5RJy01R6NDa+qhgJJGQkSStNtMAWPWyRlyJ/Dv798jsWPvIrTECBT6kx6KtKRc0xn+n/AB9VIcZ+e3IH34ob67xlDumz5krJoxvZ36+6Nmqa3QdtQSJpyRltOEW05qtZ5cY2TJP7v1Ko3Eu1ZH8wKI2tOcDrn5JTw4473+r/AHCWSb7CtelWbPcdG+Wnrnmh0O03gFuy4nUxJGmQK0Wu2rSwcyUvWcWXDWkk/pJ4nddFGOOS0um/VfrZHKad716MU/6rs2cx06yL+aip20BeCBHAWWjtOzlpm0SAeYMLDxmH+ZhI3E8wjwYMeVtd16/sgZ5Jwq+A1XH0nmXNdkAIEZDXyWV2nW7u03NrgcptBGuonyQXtLCGn5h7B5IHa9UOaCGgRZ0ZE6GNNU6ONRXlZsjiqV2a/Z2PhhJJmWhwGoLgAY4TPILVxnaFMNmcoETv3eq8Pha9rE23+K0q1VrmE5GRbj9s0vNhU5KQ2rrb+hztDtM7QAENImZB1zmMlo4c90Tn7P2Xn3waYFpHp7KtQ7TLRBmwPHl74K54lppAuNrZG61xmxTJcQsR/aBaGuAnatGRnxTQ7RkDaBHgkSxyQnSx740KKGJM3y+iUp4hp1TAcg4BH6uMYcget1VmNiGi4NuQ4lIAyVYGNVep2DtRqsqgibjgbj0V/wDp1Gp+4dC249+CynPMWkLqjnGCTfejjmmtnuvruDLHF7x2f0KY7sd4+WHgfs5+GaTbjXt7pJgaHT6hatB9Q2BEg5fk5IeNc55iozaI1Gfjqp/xy+n6AuUo87/qBwvaDczInw8VqtrjOmbeV/TovN1KOcTa0Gx/KmhXcw2Njnu8EnL0/vsNhltHr2Y9hbBs4fojPkciEpi2NeJAgx8sT4wsWpXDrzH44pjD4kzBz0I9CNUvH0yi9V/iFLJapFcZRAbJslC2+ckrTxIDoAGmcgzrmkv9reRlmtOLJ5abr3sIyx8ydAP9vxI5Lld+HM2KlNWWX/cW8cf+o9stJG0H+BHXKUZlBgyj+l/jJamWPIEuga/RUo4jbMBp5xb8Km4NVGdJfYNalzEGaoy2mx1HqFIe0D5x0I+6I57Adk2Pvcru2TaZQeE38L9/YLxq5QOlRJEmBuGf+ENpnTMwmqdJsXY09L+ISeKwLjdpjf3irjhyttdvSv5I80OQjKJNwJ3pppJu0XtkY4fKfokGUntE7Tw7dEt8gq4jHPa6HbJgDLu+d0t4c05Ut/uv9fmF4sErZpUqkAtc0G2VpSVUgZgcyBPjmkamMaZJDpPEETvJP2SuLxu0CScs+HSPJHj6aae+3zL8TXtHdlu1sG2oLWePlIHUg8F5fEPc2QW3HUFbVftaQAGwNdCUnW2HC4jiDH4K1xVbG9YlBVe/v3yZFGCbWPFXxQewSMo3WBXYmiPHjCboOMb+eqK6KjHVcfzRLBbwQnNTW0dBHJW2Q4TrkpyU04A31e4G8UZhLhTbOQdc31sM+aUe2Fem+COH3VP5MlJq627jbHyCqU9oZEjkookS46yTn1iE+KTokCQdUmWJrgyZGovcth6xIMiUWhigSARBQJIsQW81Wq61tVmdp0ytKe6NT4s5XUNJGSz6IgynBis9UF0XpGXPNtEUVCdbb80kK7TGnNWmM1Kspol+GcTkcpyS9bCHUQTlxWicc4tDTp49Vei4hsWc055WVeLNLcvwo3secqNLTvCaweJ2BMSARY/dbOO7PBEtcCNx6D6rFxWGIzBB+n1TYTjkW32Fyi4uzRw79pxLDAzIJiPfBFqu18VhtqEQR4/Raze0AQA+J37+B3IZxfP9lxkmqZcNChB+OFyrQxfqanwXNux5G6TI85Hkr1a1SCDDgc/0kHzBvyUNwgA7jiw8bsPCP0oZxhaYeBukGR4p7hjm91T/AA9/kylKaVp2hN4PzAG3CR4iyiniBGWsyM+S1aNYTZ3v6oOOwW3eGzwGyfEJixOT4tfNfx/sjy19GFwzBUEsLhvm/wDhEDgY74nXIjxmR1WG3CVGmJibXy8Vzq1SiSHM6j1CS8OSMqhP8F75C1xkrlE13YwDUHx8ktVxbSYtyI+6yMZ2owgWAkwTuJy5X9UCpiGtMOcG8TPrkVrxKbXmYmehcGjXpNOQ971g4vF32TaNOKdbXH7bL7ntJPIAq9TFNA/9Q0oH7V3f0MDvMhM0yDw5443bRk1cWMh91kVy9zu6PC3incf/AKgaLU/hnT/gaAOW06fILNq9rVni7jHABo8oCOOJjMv+QhJVT9BijTj53DoT6rQwbg47IcN+uS88MW6fmupGKqTIN0fhIXD/ACDjskesZhCd55X/AMKcXgu4XNzEfk5JTBdubA2Sb52N55LUwva4cbwZ1yPAFJcKdo6azxnFxff8jJbU2m5dVAplOVqckjZcwxIBETOsaKMJh3kkOgRqhkkHh1pJJXYtSfBBPVavYtWRszlZG7N/0vWrmWAbINzMN8fsCg4nsuphXkVWFpOV9prgNQ7XO40sleNi16LV/LuZ+rg9NS5v1/0P06kmJlu43HmhYjsz9TNfD7oeHr2Nk9Q7QtBCapQlszm1KO6Mp7HM+YQN+nihisN69C0h06pHE9jtfdvdPDLw0S59NHmLGQzy7oRpvsp+KZsemiDUw7qdiLb9ChmpdZXjcXTH67WxqU8cDmADv0TmGG0c7HUFYLTOSMyoW/KYQShtsWpnqKLdkXy0PXUJ+rhmVbOkiM5iDGm5ecwXamTXkgb9yfpY004LYIMWJseI3FYsmGd2uew5STRndo9lGmSRdu+LdRoVnPYDz3L1TO0tuTbZ1bFx+Fk9oYBp77BF8re+i14ZTltNbrv/ACZ8kUvhMCqXAxKlWxJO0ZChalZlbPZs2gYd47/DJUr4dj5BsdYsZ4rPa5pyLgOZHkbKzy7PbJjeB6xKbj8SOzaki5aHxsyzMKWGziBvzHUIj8fsi4v+03vNP280s3HOFnAE8NVNeu2HA2nMjJVOK1ak9/t+f82XFuqaGaWOBZJH18dyQxlVpEyGjnb7LLrCJgk8jH5WbjMSKdzsgnIwCf6nTPgtPht97Fa1HsH7RrUi0g1KZ/mz4WPldebd2oRLWgFukgTH8QElWxWP2zPeed5sPRIuY43MDrCelfJnlLfYM7tAmxE+P/kl6ji7Pz92XPbGoPH36qseCICyWOjTr+NVZ+8mfeirYfQfUqjnSoUSTuRsOSSBeJvAmBqUABN9nYd9So1jSROcWgC5KpukFCLlJJHo+0Ke2GVKDyNkEMm9hYtPGwuFnYdlTac57dkEjLKTnyk3Xo6NFtOg3LYH6Rnf9R3FL4l0DZFhnzBEg34LL4m1Hof/AIVrUr3fy4A4eu+CSZ0uvW/6J7Hp1y6rV7zGZtJMF0cNF5Ck4kWFkbD4ys8fAa8U6be++TAE5TF3m2ST1EJTxtRdN9/kvoXmyvHFKJ9OxOLqMLG0KVM0hn3zT2bmzWtbAtF75lN4/BtxFJ1N4zBLCc2uAMH3x3r5zhsDTiWV6gdEyHD+2J81s9g/6hqUqnw67tpgDi1/8INlyOo6WWhPHVx+lP8A2YVJp+Zcnncp0OqPSfokH1ryRnfxunsI4ESF0ZWuSIO10GyapY8jPLfqk3u3KwM5qlOSRWlM06WJY6xi+9Ax3YTHDapOAdqw5dClmwp7wHdd0N0ayxezKcJR4MirhnNMOkEKW1o4rfbiWvbFUA/TkdFlY7szZk0ztN8xz3qSxsiyJgjUByTFLF6FZjXBHcJy8Ulqg7NKjWk90wdPeq0qFQZkA8L+X2WDSMEEp2njtpuy7IZO66/dSa1Kl6lxlXI46CbgLldmFfHzt/qXINcV3X5jN/kYz8a8fKQPM9Cq0cW5veIJ628RcJRta8ZojH7lv8OL+Ewa5LkM/tHPu+chUd2haCPETZK16BzH2SdVzvyfd01Qa2YOpPdDdesNHbI3Zk8AfoFgY0tBMjvHeZ5Tv6lTi6xmxganUpIO3eJT4qhM5WTsuN7x7yQah/wigEnj7uShAHqcvvwRiikKXCM810x7+qooQ4lWpskxMKGtlEA88uQ16/dQhdjJNun3K9L/AKawwDXv39xp/uPmvOtMDnbpqvZ9k4aKVMHKNo9b/ZKyuom7/H49WW/kUx74aBv+iVrV5Y0HNoIB3iSQD4nomK575a5oPObcRBCTqUi3NZj0E23ckvoG7OcC2PBM1mCC4DIX4j8TPUrNpNgW0PqnsHUyBuDIPI2KvnYz5YXFMCyteciMlNc7QuZvKA4EEg5gkHmFCpWjmSXZj2ExJJDXXBWjU7P1Yen5WDSqwZW3h8YRBlDkWpbFwaRNOoRZ35R2uByRzUbUEEX03pKtgXN7zbjhmOazKDabG2uA4Vi60BJsxEDveKMHzkhUbIm1yXDFAtvHJMYaoC4bZIG+NeK03YEPaYIJ0jKOCCWfw35i/BjJbHnKuFDhNtrXj00K7DkCxsm6lMj36qjqc3TslT3FQTjsUrloHNKUnbvBNYgSEo5gF9UuHyLkXFV28+KlSHHguR6voBX1MguLD9R7smziGm8395q+yDdK4mhBltuC2zgm9/uZ4yDvqai43LM7SxgAIm+78oWLxsWMz4DqVk1K8mT0/H3TccGuQJzXY6qdXHkB7sFZjIG0+w0bqemnNDb+0bnQfVCe4kybp4gu6oXWFhuU1QG211P0UUjF93mVERncnT6lQops5K5YAJ32A9SrMbc+vquqesRy0+/VQgIHz+uaaw1Lak6D0yA5lKQtGr3abGDNx2nejR9VCylJoc9oGUgeC9/TaNlvGG+WvvReAw9QfEbzXvQyGtdI0Hl+FnzcnY/xkfK2vn+39iHazw0iP0sExnNzc62hZn+42mtM6QnsbTLtuYndvkG685gDMsNiMvqFUYpxs3dRmlDIo9pJ/ezZo08+PsKGEg9VejlvIQyDN0ts1ZMemMSe0X9/a3xPggNer4l0i+9L8FSOZ1kY+Jce6QcOV21TESYSrHEZphrtyjRjD0cS4HMrYwfbEWlYEqc0LSZLaPT1aDaolsA+9EhVa6mYIj0KVwVW0Sea0P8AckiHjab5jklSSbDuuSaNcOtqtbAvLMhtWkjdyWAWi+yZHgRwKawOPLM7j34rPlg2qGwmuT1ZpsqQ5oAmz7crEaLIxeH+E8lvebNxw96qz8QA1tRmeuoN9V1fHNfB2TOoWXDCcXtuvftDZNP8ROpSkS248wkMQ2y03ANMtuNRwTWL7ODqYqM103/nNankiqT78P8AZiXBvg84Kh3Lk0aULkemXyFWjCp1SFTHYl0AWBN+Mb+A8zB0BV8QYuBOVt5mwSGNrEDe9xk6X+gFvBdZJdjHIzsRbM9PeQQ6TdT04/hRsyc5OpRqbddB7hMEEfDn3c8FXEboiEV1XZ5nyH3KABJUKKuOW4eZ9+i4CO8Tck87fc+hV2CTbOQ1vW0qjhDiNxI8LT73qEOpmZG/P6qtR11DTC5mahC9FsuaNAJPqVZ9aXElUDoB3m3TM/RUAsTu+qhBrD09pzRob9WkgevmvSdh9ouqO2HuttOgeK81g6g22Ay0DOLn5Rv3keajAYktqh37025ockFKJq6XqHhmmuO57H47Ktf4QdDo1yMaSNV5jFVWtxDoMt3wmn1xTxNOqJILdozvAdI8gsh9Uuft6zPWZQ446djR1fV+LH6qT+21Gv8AFlrtl2cZajW6s+q9mySdoOGhki2RBuFkCv33ECATJA05cJKPWrZGfyjcU+whdXlSVSdo2aT2Pg7x4H3KpVpRxCyKVQi7cvP/ACtPCYoPGd0mWMe+p8R6u4MuV2qxpTzVDaxS2i7GGPV0qCrtelkoO0p/DVd6zmulXa46IZRskXXJqsBkwOJVKgTnZXaDctkSRGXgnqvZof3qeerd/wBisks1PTNUhix94mVhsVAjQ58fyjseJslcZhCJtBGiDSdcaFNjXIDbR6DCVwAbTw96LqDywkaHMZxxSVF+cGHC8b+X2R2Pnmhl5lXYZGk77h3uaTciVyBsLkPh/UPX9DyBq6nT1y/HVZuJqlzv3sidw3D3vKdxphtikSyIGrrnhv8AsuxFdzkzfYXESQ0XMBGaATH6WSXdM/E2QKnBFPdp3zc6egv6wjFga75z1v78grhuy2dTly/KHUEX3AeeXomq9Ow5DwA/ChQsx2wQd1xz080GVetmR7y/K6pHWfIW+6hAbRNkRggxnopoiGuPIDqR76qKQ7yhA+HaBDjebNB3nU8pS4HdEHN1xyAg/wDeU1Tpy9nEwBwGSDQYBUDT+2B5woWVDJLuAnwIUU22LtxA8Q77IjHfOSMwQeBJ9JsjuoAUNqbl1xu2QY/uUIUeZYHSLOPMBw+6DT+XquqOBaN481bDsLoAzOVxmFCFA/ZMxvB4gqp/x9l1VQPfNQokOg6+iLTxF5Nj+0Psi0mNqMcCYqC7To8at/i3JVlJxBIBO9Qu6N6hXkCc+GR4j7Jj4YcsLs3EwS0kBrt+QOhnNvMb7grZZIJabOGY9DxB0KTNUbMU1JbgatEt5LmuTrTK6rgHC4aSEtrYZe4mSjUqsZ3Qi1SGbkoJxkaFGJkFbODqmA6/Hcd/JeboPc3LLUL0PYOPaQWRHCfJZeoi0rW4yD7PY0nMFWSc4zGfDmPusjEYeDly+62Kjbd03HjG5L1bgA2jVZ8U2tuwco2Y9Imc+q0sPXDoAgEa70lXw5B4e7qtLu3C1OhCbTNt1YcBwXLNb2qIvTBO+SJUpOn/AMj/ABF8zxpMn3mqVTckZGw5DLxz6orYngLD7+pQPmdwFyu4lSOM3bJo0RG27LQb0KuZIndPifwFLq8gDQAAdAoYJd/SPfirITVb3Hfxtb4NR6h7jjpED+YhdiWxSHGsT4bQXY+qPhtaDlc85J+yhBCk2XHhtH+kFVLPQlGwre4938LB/Mdo+TUXBYfbc4fuPJ6AfhQoHWpw0DcGzzJ/whURfxTDTIk67B8wpo0Zd1PkSVRYMVS14cP05dPZQsUO++P2nepP0V6maEy7rmxN+RsfJWUOYCCHz+zddVaWtfTOkOHEWv1EeCrgHgEg628wqkk1Gsd+mW9L29VCxVjocN2vLVPswrGuh5IYe7tj9Ls2O4gj67lnQnaL5aWn9mBzb32jycP5lCIpj8MWOLXkE2cCDIcDJkHigMbJjX6hM4qns7IzBHdnSZ8u9KtjsPEnVph30PvNQgvTbJINvoVRwIMpmNpu1+oZ8ROfNCdcKFFA0mCdfP8AK1sI8kNaTdo7rv3f2TwGUcllN8jmncDXh2y6+4n7oZq0MxSpmtTctLDdoOZm23KEjhjsvB0lb9MAjesOSWl7o2pWtjJxuHY/vMs7Vuh4jissFwK9RsZ7TQfXxSuJ7LFQEsMO3HVFGUZL6k1NGQ1wdmi027JtYpN4LSWuEEItOoYg6ZIJRaG2pI3cLj9rZBIBGt4O4cCfeaJX7QIe4W2QCb6wYjgNywWGLxIubaz+PRNO+GWQ9ok5nfvB3Em86kcUjwY6rA8R0aTMU1wkyBaLE/Nlpnfkl6oLeIKrRoiIdtEEyO84RuFjmFoVaDC0BpcDumf7pTNCX4EbbEfgTkuVzScLZqUNSBPMV8jzSlH5X8h6rly6xzi1Mdzquwn/ACdR6BcuULOxPy/zv/uKFjPouXKFEUf+L/7P/wAFN9m//J/Af72KVyosVo5N6eqZo/P/AFehXLlHwRCVTNLjPqpXKygtA3KZ7T/9w/8AjH0UrlXcvsJVPmPM+qOzTp6qFysgXHf8VPkP7VbHH/j4svxuc1K5UQF2fryKD+o9VK5WUSzI8iup6fwj1XLlTCjyejwV2dFr4HMcguXLD1HBuxjzTcIfaAuuXLLH4kFLgxe3xZh1Iudc1nj5SuXLbl5QOHv6jDPl8FZuXiuXJC5I+DQwWQTy5cqn8Q3H8JzlC5crI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89092" name="AutoShape 4" descr="data:image/jpeg;base64,/9j/4AAQSkZJRgABAQAAAQABAAD/2wCEAAkGBxQTEhUUExQWFhUXGBcYGBgYGBgXGhoYFxcXFxoXGxcaHCggGBolHBUXITEhJSkrLi4uFx8zODMsNygtLisBCgoKDg0OGxAQGzAkICQsLDQsLCw1LC4sMCwsLCwsLCwsLCwsLCwsLCwsLCwsLDQsLCwvLCwsLCwsLCwsLCwsLP/AABEIAMIBAwMBIgACEQEDEQH/xAAbAAACAwEBAQAAAAAAAAAAAAADBAECBQAGB//EAD8QAAEDAgMFBgUBBwMDBQAAAAEAAhEDIQQxQRJRYXGBBSKRobHwEzLB0eFCUmJygpKy8QYUMxWi0iM0Q4PC/8QAGgEAAgMBAQAAAAAAAAAAAAAAAgMAAQQFBv/EADERAAICAQMCBAQGAgMBAAAAAAABAhEDEiExBEETIoHwMlFhkXGhscHR8QXhI1JiFP/aAAwDAQACEQMRAD8A8Syk2FwpqzUelScflBWZanwOdLkXpiCih+iO/BPGYHiEv0UanF20S4yWzIIXN4Jmnh5CKzDfdJ1tvyhuFK2VpTFynTWBAGgS9GgSCQLDVEY0Rn1z+qOONzalNFeJpTUQ3dtHvqpL92iqSIEeYRHOkw0TqRHlyTMmNXrb4AhkdaUuTn1INwb71RwB6XRzXBtsldhwROd+vOwKyy6yel6kPXTK9hVuHIvkPeiIxu7MI1aJb6ZzOu4ITYmxM+CDxNWPn07DI4mpceoeniDqZ5qtStBn0yUspRkAecK2xtCAIvJGSzacbd9jTqmlXcs7EzBtxQ3V28UzgsA15gyFep2S2TeAnLpYJLf8OBT6iV8fqI/FbmpFcAyi0Ozg+Yc0AanNDrYBzbAh3Ix6qPBj7yJ4+TjSNsxoIQGkEmUq6g4aeF/RD2TMIYdGn8Ei5dU18UR01A0Wdnmg/FaZn2UDYvfRGLQWmIm/Dr6rXDoW47yM0utp7IVqv2dZVW45w3oTJLiqvw44zqmKCqn/AAA5tu0GOPnNVdikoacFSGKqa4KcrdsYbi5MI4xZCzy2CDp7spqvBCknJbMip7mkMbKUrOadAklYlDrlFl0mDc1k5BcrQ3Uei5O1P6e/QG/xNHFMgAkR0jPLnzQsPiXNBiEu2qSDLjwBur0WEiU7JnSqS2EwxXcWMvO0bSba6cpUfCExF1WkSCIzGfVNOkXjOMuKyN+JJys0LyJRoqynCYLhG6d2Y16Ie0Rq3iI+ozRdiSYvx+gMZJ0axx5FO8kqSBsdcgQATeVNS9miw6LQZ2ds955jcPwoaWNdBy5e4WafXRcXGCs1Q6J2pSdCdOg7/H3NkxQwLnG0A+JPDmi068nugznusUb48Rk077LLPqJtNP0/o1RwY4u0BZ2bMyTbPgp+GGiG5X53KtUxLv1Ts8d+iR7QZLgWCxGQmJm8bhklxlOb0ye35BtRjuluELY5qZ9+KzqditWg5uy1tgNTviCJ35I83k+pUPMUBEXFt/BdQcDYm2nDVFrtJuXGCbRkeXBKvoBrt+/1hIWTUqGaaCOZsvzlOMxEWJ7uts1j1BuRalF0ZnkmQ2XIGRJjTtm+zlrO7oncHTa8GOP08Vh1KkCG9UYbYaIdFpnLPSZRJJO2BJuqRrSGOEGROX4XVnMdk33qsOq94gyDO7xRKOLABi1spTFOaW1NAVBvdtM1h2cx3yu2T9Ui/APYYs4ye8MoPBLuxziIy4jPxV8NXeTEgGbSM/fBNXUzS4r1FPp4N82AxVOHbjwt5JdzTNrzv+6fxHxJO0Gn3E2ulWERf5t2niiWeTW+4Hgxvyi5aZh33XPZsgHSUWo0WtPvVVdSK1xktOpGdxd0ytOsB+mQeV98/iEtVoRBnuk3zkcxyR3tIIO5DrSf1TOfDgpGanHzc9iSg4y29SzqoIg33JYiclalRdNhxTDqeWhMmOCZplNbi7UXsK2XK3weKlI8GQ3xIhSwDITO9RRcRCd+C1F+EMhHFLjinKw5TimmBZTBvIB4ozCCLZypGD2jA3p2jgwy836eF1E5QdRS25C0qe7ewGng5+bnwR/jUxr0F/MCEZzWNudbSZPmucGtjuxOVgsk1qdzn9jVB6VUIgMQ0uIkWtEm/wD2gotXDh2pEcPyr/F4WRhIzaQg/wCKNXL7e2FeR8RFGYAZ7TyREaegXY/DTGwDtauc8zCcdabjz3blUOmY4dZVqeBPVqb/AE/QFxytVS9+pk4jBPI3kazbPd1Swwjt3mtCvjy0kFo8fwgVO0W6iOM9Ny06vL5QFFuW6IbRLR8ocdSYgcFX4WsRrAt0TOHdtjutkAgSfqeKljDExbedY9VmnkSk1ZojB90C2AIvtTkJd6K4pfszxufquxFSDBgHei0Btj5r+vE8MkqU6jdhKO5fC4MPttEHk3wy+qHUoPBgODuYhCw73B0TdPtqkwPE2sm6oSS2FvVF87GLiKTwbif4bhDxOOtsljmznI8FruaWO2pBjqivxjnCCAZt/mQquLZKfY87tENzEE+aPg4hxIBiOPv8JzEYNm0GkQ07kM9lmD8M21zB8UfmlHgHTFPkS+I7akelvBM/Ec5twBBlSGuYII8vqEGrVBLjcTHHJA5JumqL0NK1uFpvaeI3EkFMHs4tG04iDlCzqYutBrHQM48kOZ18L2LxRv4kdUwZixBE23+CzjSeXx76rXpVtkyAZ8QnBhW1DJEG8RYznnpqlx6qWJb8BzwRnuecOFfdSaWVrDSVuYrCPa3e3Rw9HbufosuuyBxWnF1km/K0In0sK3QoAbRvtca/5FlNZzgCCQb+nmFRryDIV8RU71wMsvNdSMoxg2rOc03JJgXZ3XKwZPsLlWib3/YmqI4X5RJy01R6NDa+qhgJJGQkSStNtMAWPWyRlyJ/Dv798jsWPvIrTECBT6kx6KtKRc0xn+n/AB9VIcZ+e3IH34ob67xlDumz5krJoxvZ36+6Nmqa3QdtQSJpyRltOEW05qtZ5cY2TJP7v1Ko3Eu1ZH8wKI2tOcDrn5JTw4473+r/AHCWSb7CtelWbPcdG+Wnrnmh0O03gFuy4nUxJGmQK0Wu2rSwcyUvWcWXDWkk/pJ4nddFGOOS0um/VfrZHKad716MU/6rs2cx06yL+aip20BeCBHAWWjtOzlpm0SAeYMLDxmH+ZhI3E8wjwYMeVtd16/sgZ5Jwq+A1XH0nmXNdkAIEZDXyWV2nW7u03NrgcptBGuonyQXtLCGn5h7B5IHa9UOaCGgRZ0ZE6GNNU6ONRXlZsjiqV2a/Z2PhhJJmWhwGoLgAY4TPILVxnaFMNmcoETv3eq8Pha9rE23+K0q1VrmE5GRbj9s0vNhU5KQ2rrb+hztDtM7QAENImZB1zmMlo4c90Tn7P2Xn3waYFpHp7KtQ7TLRBmwPHl74K54lppAuNrZG61xmxTJcQsR/aBaGuAnatGRnxTQ7RkDaBHgkSxyQnSx740KKGJM3y+iUp4hp1TAcg4BH6uMYcget1VmNiGi4NuQ4lIAyVYGNVep2DtRqsqgibjgbj0V/wDp1Gp+4dC249+CynPMWkLqjnGCTfejjmmtnuvruDLHF7x2f0KY7sd4+WHgfs5+GaTbjXt7pJgaHT6hatB9Q2BEg5fk5IeNc55iozaI1Gfjqp/xy+n6AuUo87/qBwvaDczInw8VqtrjOmbeV/TovN1KOcTa0Gx/KmhXcw2Njnu8EnL0/vsNhltHr2Y9hbBs4fojPkciEpi2NeJAgx8sT4wsWpXDrzH44pjD4kzBz0I9CNUvH0yi9V/iFLJapFcZRAbJslC2+ckrTxIDoAGmcgzrmkv9reRlmtOLJ5abr3sIyx8ydAP9vxI5Lld+HM2KlNWWX/cW8cf+o9stJG0H+BHXKUZlBgyj+l/jJamWPIEuga/RUo4jbMBp5xb8Km4NVGdJfYNalzEGaoy2mx1HqFIe0D5x0I+6I57Adk2Pvcru2TaZQeE38L9/YLxq5QOlRJEmBuGf+ENpnTMwmqdJsXY09L+ISeKwLjdpjf3irjhyttdvSv5I80OQjKJNwJ3pppJu0XtkY4fKfokGUntE7Tw7dEt8gq4jHPa6HbJgDLu+d0t4c05Ut/uv9fmF4sErZpUqkAtc0G2VpSVUgZgcyBPjmkamMaZJDpPEETvJP2SuLxu0CScs+HSPJHj6aae+3zL8TXtHdlu1sG2oLWePlIHUg8F5fEPc2QW3HUFbVftaQAGwNdCUnW2HC4jiDH4K1xVbG9YlBVe/v3yZFGCbWPFXxQewSMo3WBXYmiPHjCboOMb+eqK6KjHVcfzRLBbwQnNTW0dBHJW2Q4TrkpyU04A31e4G8UZhLhTbOQdc31sM+aUe2Fem+COH3VP5MlJq627jbHyCqU9oZEjkookS46yTn1iE+KTokCQdUmWJrgyZGovcth6xIMiUWhigSARBQJIsQW81Wq61tVmdp0ytKe6NT4s5XUNJGSz6IgynBis9UF0XpGXPNtEUVCdbb80kK7TGnNWmM1Kspol+GcTkcpyS9bCHUQTlxWicc4tDTp49Vei4hsWc055WVeLNLcvwo3secqNLTvCaweJ2BMSARY/dbOO7PBEtcCNx6D6rFxWGIzBB+n1TYTjkW32Fyi4uzRw79pxLDAzIJiPfBFqu18VhtqEQR4/Raze0AQA+J37+B3IZxfP9lxkmqZcNChB+OFyrQxfqanwXNux5G6TI85Hkr1a1SCDDgc/0kHzBvyUNwgA7jiw8bsPCP0oZxhaYeBukGR4p7hjm91T/AA9/kylKaVp2hN4PzAG3CR4iyiniBGWsyM+S1aNYTZ3v6oOOwW3eGzwGyfEJixOT4tfNfx/sjy19GFwzBUEsLhvm/wDhEDgY74nXIjxmR1WG3CVGmJibXy8Vzq1SiSHM6j1CS8OSMqhP8F75C1xkrlE13YwDUHx8ktVxbSYtyI+6yMZ2owgWAkwTuJy5X9UCpiGtMOcG8TPrkVrxKbXmYmehcGjXpNOQ971g4vF32TaNOKdbXH7bL7ntJPIAq9TFNA/9Q0oH7V3f0MDvMhM0yDw5443bRk1cWMh91kVy9zu6PC3incf/AKgaLU/hnT/gaAOW06fILNq9rVni7jHABo8oCOOJjMv+QhJVT9BijTj53DoT6rQwbg47IcN+uS88MW6fmupGKqTIN0fhIXD/ACDjskesZhCd55X/AMKcXgu4XNzEfk5JTBdubA2Sb52N55LUwva4cbwZ1yPAFJcKdo6azxnFxff8jJbU2m5dVAplOVqckjZcwxIBETOsaKMJh3kkOgRqhkkHh1pJJXYtSfBBPVavYtWRszlZG7N/0vWrmWAbINzMN8fsCg4nsuphXkVWFpOV9prgNQ7XO40sleNi16LV/LuZ+rg9NS5v1/0P06kmJlu43HmhYjsz9TNfD7oeHr2Nk9Q7QtBCapQlszm1KO6Mp7HM+YQN+nihisN69C0h06pHE9jtfdvdPDLw0S59NHmLGQzy7oRpvsp+KZsemiDUw7qdiLb9ChmpdZXjcXTH67WxqU8cDmADv0TmGG0c7HUFYLTOSMyoW/KYQShtsWpnqKLdkXy0PXUJ+rhmVbOkiM5iDGm5ecwXamTXkgb9yfpY004LYIMWJseI3FYsmGd2uew5STRndo9lGmSRdu+LdRoVnPYDz3L1TO0tuTbZ1bFx+Fk9oYBp77BF8re+i14ZTltNbrv/ACZ8kUvhMCqXAxKlWxJO0ZChalZlbPZs2gYd47/DJUr4dj5BsdYsZ4rPa5pyLgOZHkbKzy7PbJjeB6xKbj8SOzaki5aHxsyzMKWGziBvzHUIj8fsi4v+03vNP280s3HOFnAE8NVNeu2HA2nMjJVOK1ak9/t+f82XFuqaGaWOBZJH18dyQxlVpEyGjnb7LLrCJgk8jH5WbjMSKdzsgnIwCf6nTPgtPht97Fa1HsH7RrUi0g1KZ/mz4WPldebd2oRLWgFukgTH8QElWxWP2zPeed5sPRIuY43MDrCelfJnlLfYM7tAmxE+P/kl6ji7Pz92XPbGoPH36qseCICyWOjTr+NVZ+8mfeirYfQfUqjnSoUSTuRsOSSBeJvAmBqUABN9nYd9So1jSROcWgC5KpukFCLlJJHo+0Ke2GVKDyNkEMm9hYtPGwuFnYdlTac57dkEjLKTnyk3Xo6NFtOg3LYH6Rnf9R3FL4l0DZFhnzBEg34LL4m1Hof/AIVrUr3fy4A4eu+CSZ0uvW/6J7Hp1y6rV7zGZtJMF0cNF5Ck4kWFkbD4ys8fAa8U6be++TAE5TF3m2ST1EJTxtRdN9/kvoXmyvHFKJ9OxOLqMLG0KVM0hn3zT2bmzWtbAtF75lN4/BtxFJ1N4zBLCc2uAMH3x3r5zhsDTiWV6gdEyHD+2J81s9g/6hqUqnw67tpgDi1/8INlyOo6WWhPHVx+lP8A2YVJp+Zcnncp0OqPSfokH1ryRnfxunsI4ESF0ZWuSIO10GyapY8jPLfqk3u3KwM5qlOSRWlM06WJY6xi+9Ax3YTHDapOAdqw5dClmwp7wHdd0N0ayxezKcJR4MirhnNMOkEKW1o4rfbiWvbFUA/TkdFlY7szZk0ztN8xz3qSxsiyJgjUByTFLF6FZjXBHcJy8Ulqg7NKjWk90wdPeq0qFQZkA8L+X2WDSMEEp2njtpuy7IZO66/dSa1Kl6lxlXI46CbgLldmFfHzt/qXINcV3X5jN/kYz8a8fKQPM9Cq0cW5veIJ628RcJRta8ZojH7lv8OL+Ewa5LkM/tHPu+chUd2haCPETZK16BzH2SdVzvyfd01Qa2YOpPdDdesNHbI3Zk8AfoFgY0tBMjvHeZ5Tv6lTi6xmxganUpIO3eJT4qhM5WTsuN7x7yQah/wigEnj7uShAHqcvvwRiikKXCM810x7+qooQ4lWpskxMKGtlEA88uQ16/dQhdjJNun3K9L/AKawwDXv39xp/uPmvOtMDnbpqvZ9k4aKVMHKNo9b/ZKyuom7/H49WW/kUx74aBv+iVrV5Y0HNoIB3iSQD4nomK575a5oPObcRBCTqUi3NZj0E23ckvoG7OcC2PBM1mCC4DIX4j8TPUrNpNgW0PqnsHUyBuDIPI2KvnYz5YXFMCyteciMlNc7QuZvKA4EEg5gkHmFCpWjmSXZj2ExJJDXXBWjU7P1Yen5WDSqwZW3h8YRBlDkWpbFwaRNOoRZ35R2uByRzUbUEEX03pKtgXN7zbjhmOazKDabG2uA4Vi60BJsxEDveKMHzkhUbIm1yXDFAtvHJMYaoC4bZIG+NeK03YEPaYIJ0jKOCCWfw35i/BjJbHnKuFDhNtrXj00K7DkCxsm6lMj36qjqc3TslT3FQTjsUrloHNKUnbvBNYgSEo5gF9UuHyLkXFV28+KlSHHguR6voBX1MguLD9R7smziGm8395q+yDdK4mhBltuC2zgm9/uZ4yDvqai43LM7SxgAIm+78oWLxsWMz4DqVk1K8mT0/H3TccGuQJzXY6qdXHkB7sFZjIG0+w0bqemnNDb+0bnQfVCe4kybp4gu6oXWFhuU1QG211P0UUjF93mVERncnT6lQops5K5YAJ32A9SrMbc+vquqesRy0+/VQgIHz+uaaw1Lak6D0yA5lKQtGr3abGDNx2nejR9VCylJoc9oGUgeC9/TaNlvGG+WvvReAw9QfEbzXvQyGtdI0Hl+FnzcnY/xkfK2vn+39iHazw0iP0sExnNzc62hZn+42mtM6QnsbTLtuYndvkG685gDMsNiMvqFUYpxs3dRmlDIo9pJ/ezZo08+PsKGEg9VejlvIQyDN0ts1ZMemMSe0X9/a3xPggNer4l0i+9L8FSOZ1kY+Jce6QcOV21TESYSrHEZphrtyjRjD0cS4HMrYwfbEWlYEqc0LSZLaPT1aDaolsA+9EhVa6mYIj0KVwVW0Sea0P8AckiHjab5jklSSbDuuSaNcOtqtbAvLMhtWkjdyWAWi+yZHgRwKawOPLM7j34rPlg2qGwmuT1ZpsqQ5oAmz7crEaLIxeH+E8lvebNxw96qz8QA1tRmeuoN9V1fHNfB2TOoWXDCcXtuvftDZNP8ROpSkS248wkMQ2y03ANMtuNRwTWL7ODqYqM103/nNankiqT78P8AZiXBvg84Kh3Lk0aULkemXyFWjCp1SFTHYl0AWBN+Mb+A8zB0BV8QYuBOVt5mwSGNrEDe9xk6X+gFvBdZJdjHIzsRbM9PeQQ6TdT04/hRsyc5OpRqbddB7hMEEfDn3c8FXEboiEV1XZ5nyH3KABJUKKuOW4eZ9+i4CO8Tck87fc+hV2CTbOQ1vW0qjhDiNxI8LT73qEOpmZG/P6qtR11DTC5mahC9FsuaNAJPqVZ9aXElUDoB3m3TM/RUAsTu+qhBrD09pzRob9WkgevmvSdh9ouqO2HuttOgeK81g6g22Ay0DOLn5Rv3keajAYktqh37025ockFKJq6XqHhmmuO57H47Ktf4QdDo1yMaSNV5jFVWtxDoMt3wmn1xTxNOqJILdozvAdI8gsh9Uuft6zPWZQ446djR1fV+LH6qT+21Gv8AFlrtl2cZajW6s+q9mySdoOGhki2RBuFkCv33ECATJA05cJKPWrZGfyjcU+whdXlSVSdo2aT2Pg7x4H3KpVpRxCyKVQi7cvP/ACtPCYoPGd0mWMe+p8R6u4MuV2qxpTzVDaxS2i7GGPV0qCrtelkoO0p/DVd6zmulXa46IZRskXXJqsBkwOJVKgTnZXaDctkSRGXgnqvZof3qeerd/wBisks1PTNUhix94mVhsVAjQ58fyjseJslcZhCJtBGiDSdcaFNjXIDbR6DCVwAbTw96LqDywkaHMZxxSVF+cGHC8b+X2R2Pnmhl5lXYZGk77h3uaTciVyBsLkPh/UPX9DyBq6nT1y/HVZuJqlzv3sidw3D3vKdxphtikSyIGrrnhv8AsuxFdzkzfYXESQ0XMBGaATH6WSXdM/E2QKnBFPdp3zc6egv6wjFga75z1v78grhuy2dTly/KHUEX3AeeXomq9Ow5DwA/ChQsx2wQd1xz080GVetmR7y/K6pHWfIW+6hAbRNkRggxnopoiGuPIDqR76qKQ7yhA+HaBDjebNB3nU8pS4HdEHN1xyAg/wDeU1Tpy9nEwBwGSDQYBUDT+2B5woWVDJLuAnwIUU22LtxA8Q77IjHfOSMwQeBJ9JsjuoAUNqbl1xu2QY/uUIUeZYHSLOPMBw+6DT+XquqOBaN481bDsLoAzOVxmFCFA/ZMxvB4gqp/x9l1VQPfNQokOg6+iLTxF5Nj+0Psi0mNqMcCYqC7To8at/i3JVlJxBIBO9Qu6N6hXkCc+GR4j7Jj4YcsLs3EwS0kBrt+QOhnNvMb7grZZIJabOGY9DxB0KTNUbMU1JbgatEt5LmuTrTK6rgHC4aSEtrYZe4mSjUqsZ3Qi1SGbkoJxkaFGJkFbODqmA6/Hcd/JeboPc3LLUL0PYOPaQWRHCfJZeoi0rW4yD7PY0nMFWSc4zGfDmPusjEYeDly+62Kjbd03HjG5L1bgA2jVZ8U2tuwco2Y9Imc+q0sPXDoAgEa70lXw5B4e7qtLu3C1OhCbTNt1YcBwXLNb2qIvTBO+SJUpOn/AMj/ABF8zxpMn3mqVTckZGw5DLxz6orYngLD7+pQPmdwFyu4lSOM3bJo0RG27LQb0KuZIndPifwFLq8gDQAAdAoYJd/SPfirITVb3Hfxtb4NR6h7jjpED+YhdiWxSHGsT4bQXY+qPhtaDlc85J+yhBCk2XHhtH+kFVLPQlGwre4938LB/Mdo+TUXBYfbc4fuPJ6AfhQoHWpw0DcGzzJ/whURfxTDTIk67B8wpo0Zd1PkSVRYMVS14cP05dPZQsUO++P2nepP0V6maEy7rmxN+RsfJWUOYCCHz+zddVaWtfTOkOHEWv1EeCrgHgEg628wqkk1Gsd+mW9L29VCxVjocN2vLVPswrGuh5IYe7tj9Ls2O4gj67lnQnaL5aWn9mBzb32jycP5lCIpj8MWOLXkE2cCDIcDJkHigMbJjX6hM4qns7IzBHdnSZ8u9KtjsPEnVph30PvNQgvTbJINvoVRwIMpmNpu1+oZ8ROfNCdcKFFA0mCdfP8AK1sI8kNaTdo7rv3f2TwGUcllN8jmncDXh2y6+4n7oZq0MxSpmtTctLDdoOZm23KEjhjsvB0lb9MAjesOSWl7o2pWtjJxuHY/vMs7Vuh4jissFwK9RsZ7TQfXxSuJ7LFQEsMO3HVFGUZL6k1NGQ1wdmi027JtYpN4LSWuEEItOoYg6ZIJRaG2pI3cLj9rZBIBGt4O4cCfeaJX7QIe4W2QCb6wYjgNywWGLxIubaz+PRNO+GWQ9ok5nfvB3Em86kcUjwY6rA8R0aTMU1wkyBaLE/Nlpnfkl6oLeIKrRoiIdtEEyO84RuFjmFoVaDC0BpcDumf7pTNCX4EbbEfgTkuVzScLZqUNSBPMV8jzSlH5X8h6rly6xzi1Mdzquwn/ACdR6BcuULOxPy/zv/uKFjPouXKFEUf+L/7P/wAFN9m//J/Af72KVyosVo5N6eqZo/P/AFehXLlHwRCVTNLjPqpXKygtA3KZ7T/9w/8AjH0UrlXcvsJVPmPM+qOzTp6qFysgXHf8VPkP7VbHH/j4svxuc1K5UQF2fryKD+o9VK5WUSzI8iup6fwj1XLlTCjyejwV2dFr4HMcguXLD1HBuxjzTcIfaAuuXLLH4kFLgxe3xZh1Iudc1nj5SuXLbl5QOHv6jDPl8FZuXiuXJC5I+DQwWQTy5cqn8Q3H8JzlC5crI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pic>
        <p:nvPicPr>
          <p:cNvPr id="89094" name="Picture 6" descr="http://forums.artrage.com/attachment.php?attachmentid=57069&amp;stc=1&amp;thumb=1&amp;d=1308834545"/>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18000"/>
                    </a14:imgEffect>
                    <a14:imgEffect>
                      <a14:brightnessContrast bright="15000" contrast="5000"/>
                    </a14:imgEffect>
                  </a14:imgLayer>
                </a14:imgProps>
              </a:ext>
            </a:extLst>
          </a:blip>
          <a:srcRect r="18334"/>
          <a:stretch/>
        </p:blipFill>
        <p:spPr bwMode="auto">
          <a:xfrm>
            <a:off x="5105400" y="1828800"/>
            <a:ext cx="4038600" cy="5029200"/>
          </a:xfrm>
          <a:prstGeom prst="rect">
            <a:avLst/>
          </a:prstGeom>
          <a:noFill/>
        </p:spPr>
      </p:pic>
    </p:spTree>
    <p:extLst>
      <p:ext uri="{BB962C8B-B14F-4D97-AF65-F5344CB8AC3E}">
        <p14:creationId xmlns:p14="http://schemas.microsoft.com/office/powerpoint/2010/main" val="2037962993"/>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Pedro niega de nuevo a Jesús</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18:25-27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05799" cy="4719638"/>
          </a:xfrm>
        </p:spPr>
        <p:txBody>
          <a:bodyPr>
            <a:normAutofit lnSpcReduction="10000"/>
          </a:bodyPr>
          <a:lstStyle/>
          <a:p>
            <a:r>
              <a:rPr lang="es-PR" dirty="0" smtClean="0">
                <a:latin typeface="Candara" panose="020E0502030303020204" pitchFamily="34" charset="0"/>
              </a:rPr>
              <a:t>Compare esta debilidad con el denuedo con que Pedro predicó ante los que estaban reunidos en Jerusalén en </a:t>
            </a:r>
            <a:r>
              <a:rPr lang="es-PR" dirty="0" smtClean="0">
                <a:solidFill>
                  <a:srgbClr val="C00000"/>
                </a:solidFill>
                <a:latin typeface="Candara" panose="020E0502030303020204" pitchFamily="34" charset="0"/>
              </a:rPr>
              <a:t>Hechos 2:14-36.</a:t>
            </a:r>
          </a:p>
          <a:p>
            <a:r>
              <a:rPr lang="es-PR" dirty="0" smtClean="0">
                <a:latin typeface="Candara" panose="020E0502030303020204" pitchFamily="34" charset="0"/>
              </a:rPr>
              <a:t>La realidad es que Dios tenía un plan especial con Pedro que solo él podía cumplir. Jesús lo había escogido precisamente por sus cualidades impulsivas para predicar con denuedo la Palabra, pero Pedro tenía que aprender que esto no sería posible sin la ayuda divina de Dios.</a:t>
            </a:r>
            <a:endParaRPr lang="es-PR" dirty="0" smtClean="0"/>
          </a:p>
          <a:p>
            <a:endParaRPr lang="es-PR" dirty="0">
              <a:latin typeface="Candara" panose="020E0502030303020204" pitchFamily="34" charset="0"/>
            </a:endParaRPr>
          </a:p>
        </p:txBody>
      </p:sp>
    </p:spTree>
    <p:extLst>
      <p:ext uri="{BB962C8B-B14F-4D97-AF65-F5344CB8AC3E}">
        <p14:creationId xmlns:p14="http://schemas.microsoft.com/office/powerpoint/2010/main" val="1209117559"/>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Pedro niega de nuevo a Jesús</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18:25-27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905000"/>
            <a:ext cx="5334001" cy="4953000"/>
          </a:xfrm>
        </p:spPr>
        <p:txBody>
          <a:bodyPr>
            <a:normAutofit fontScale="92500"/>
          </a:bodyPr>
          <a:lstStyle/>
          <a:p>
            <a:r>
              <a:rPr lang="es-ES" dirty="0" smtClean="0">
                <a:latin typeface="Candara" pitchFamily="34" charset="0"/>
              </a:rPr>
              <a:t>“Respondiendo Simón Pedro, dijo: Tú eres el Cristo, el Hijo del Dios viviente. Entonces le respondió Jesús: Bienaventurado eres, Simón, hijo de Jonás, porque no te lo reveló carne ni sangre, sino mi Padre que está en los cielos.”</a:t>
            </a:r>
          </a:p>
          <a:p>
            <a:pPr>
              <a:buNone/>
            </a:pPr>
            <a:r>
              <a:rPr lang="es-ES" dirty="0" smtClean="0">
                <a:solidFill>
                  <a:srgbClr val="C00000"/>
                </a:solidFill>
                <a:latin typeface="Candara" pitchFamily="34" charset="0"/>
              </a:rPr>
              <a:t>                      (Mateo 16:16-17)          </a:t>
            </a: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57800" y="1752600"/>
            <a:ext cx="3886200" cy="5105400"/>
          </a:xfrm>
          <a:prstGeom prst="rect">
            <a:avLst/>
          </a:prstGeom>
        </p:spPr>
      </p:pic>
    </p:spTree>
    <p:extLst>
      <p:ext uri="{BB962C8B-B14F-4D97-AF65-F5344CB8AC3E}">
        <p14:creationId xmlns:p14="http://schemas.microsoft.com/office/powerpoint/2010/main" val="2862587530"/>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Las prioridades de los religiosos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5.10-18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a:bodyPr>
          <a:lstStyle/>
          <a:p>
            <a:pPr lvl="1">
              <a:buNone/>
            </a:pPr>
            <a:endParaRPr lang="es-PR" dirty="0">
              <a:latin typeface="Candara" panose="020E0502030303020204" pitchFamily="34" charset="0"/>
            </a:endParaRPr>
          </a:p>
        </p:txBody>
      </p:sp>
      <p:pic>
        <p:nvPicPr>
          <p:cNvPr id="17410" name="Picture 2" descr="http://3.bp.blogspot.com/-rSKl4f-NjDU/TdFa6zTu4RI/AAAAAAAAAfk/fKotiNHl41E/s1600/Jesus+%2526+Thomas.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8000"/>
                    </a14:imgEffect>
                    <a14:imgEffect>
                      <a14:brightnessContrast bright="29000"/>
                    </a14:imgEffect>
                  </a14:imgLayer>
                </a14:imgProps>
              </a:ext>
            </a:extLst>
          </a:blip>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801786813"/>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Pedro niega de nuevo a Jesús</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18:25-27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5181600" cy="5029200"/>
          </a:xfrm>
        </p:spPr>
        <p:txBody>
          <a:bodyPr>
            <a:normAutofit fontScale="92500"/>
          </a:bodyPr>
          <a:lstStyle/>
          <a:p>
            <a:r>
              <a:rPr lang="es-PR" dirty="0" smtClean="0">
                <a:latin typeface="Candara" panose="020E0502030303020204" pitchFamily="34" charset="0"/>
              </a:rPr>
              <a:t>Es costumbre enfatizar la falta de fe de Tomás después de la resurrección, pero podríamos decir que Pedro falló peor aún, queriendo porfiar a Dios.</a:t>
            </a:r>
          </a:p>
          <a:p>
            <a:r>
              <a:rPr lang="es-PR" dirty="0" smtClean="0">
                <a:latin typeface="Candara" panose="020E0502030303020204" pitchFamily="34" charset="0"/>
              </a:rPr>
              <a:t>Tampoco podemos juzgarlo sin ver cómo nosotros negamos a Dios en nuestra vida diaria cuando pecamos.</a:t>
            </a:r>
          </a:p>
        </p:txBody>
      </p:sp>
      <p:pic>
        <p:nvPicPr>
          <p:cNvPr id="74754" name="Picture 2" descr="https://farm9.staticflickr.com/8236/8469004483_555c53cac3.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7000"/>
                    </a14:imgEffect>
                    <a14:imgEffect>
                      <a14:brightnessContrast bright="16000" contrast="32000"/>
                    </a14:imgEffect>
                  </a14:imgLayer>
                </a14:imgProps>
              </a:ext>
            </a:extLst>
          </a:blip>
          <a:srcRect/>
          <a:stretch>
            <a:fillRect/>
          </a:stretch>
        </p:blipFill>
        <p:spPr bwMode="auto">
          <a:xfrm>
            <a:off x="5096250" y="1804884"/>
            <a:ext cx="4067628" cy="4343400"/>
          </a:xfrm>
          <a:prstGeom prst="rect">
            <a:avLst/>
          </a:prstGeom>
          <a:noFill/>
        </p:spPr>
      </p:pic>
    </p:spTree>
    <p:extLst>
      <p:ext uri="{BB962C8B-B14F-4D97-AF65-F5344CB8AC3E}">
        <p14:creationId xmlns:p14="http://schemas.microsoft.com/office/powerpoint/2010/main" val="3739106320"/>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Pedro niega de nuevo a Jesús</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18:25-27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4800600" cy="5029200"/>
          </a:xfrm>
        </p:spPr>
        <p:txBody>
          <a:bodyPr>
            <a:normAutofit/>
          </a:bodyPr>
          <a:lstStyle/>
          <a:p>
            <a:r>
              <a:rPr lang="es-PR" dirty="0" smtClean="0">
                <a:latin typeface="Candara" panose="020E0502030303020204" pitchFamily="34" charset="0"/>
              </a:rPr>
              <a:t>El pecado en la vida del cristiano ocurre por ignorancia, no porque no se sepa que cierta acción es pecado, sino porque se cree que el fruto de esa acción es mejor que el fruto de la santidad.</a:t>
            </a:r>
          </a:p>
          <a:p>
            <a:endParaRPr lang="es-PR" dirty="0" smtClean="0">
              <a:latin typeface="Candara" panose="020E0502030303020204" pitchFamily="34" charset="0"/>
            </a:endParaRPr>
          </a:p>
        </p:txBody>
      </p:sp>
      <p:pic>
        <p:nvPicPr>
          <p:cNvPr id="180226" name="Picture 2" descr="https://encrypted-tbn3.gstatic.com/images?q=tbn:ANd9GcTosoRC4I-J-QkI95FsW9rOj8aUl_GwhhXzxaCYb-WCLXU3cMab"/>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9000"/>
                    </a14:imgEffect>
                    <a14:imgEffect>
                      <a14:brightnessContrast bright="1000" contrast="9000"/>
                    </a14:imgEffect>
                  </a14:imgLayer>
                </a14:imgProps>
              </a:ext>
            </a:extLst>
          </a:blip>
          <a:srcRect l="2511" b="4348"/>
          <a:stretch/>
        </p:blipFill>
        <p:spPr bwMode="auto">
          <a:xfrm>
            <a:off x="4876799" y="1828800"/>
            <a:ext cx="4267201" cy="3352800"/>
          </a:xfrm>
          <a:prstGeom prst="rect">
            <a:avLst/>
          </a:prstGeom>
          <a:noFill/>
        </p:spPr>
      </p:pic>
    </p:spTree>
    <p:extLst>
      <p:ext uri="{BB962C8B-B14F-4D97-AF65-F5344CB8AC3E}">
        <p14:creationId xmlns:p14="http://schemas.microsoft.com/office/powerpoint/2010/main" val="3739106320"/>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Pedro niega de nuevo a Jesús</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18:25-27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828800"/>
            <a:ext cx="4876799" cy="5029200"/>
          </a:xfrm>
        </p:spPr>
        <p:txBody>
          <a:bodyPr>
            <a:normAutofit lnSpcReduction="10000"/>
          </a:bodyPr>
          <a:lstStyle/>
          <a:p>
            <a:r>
              <a:rPr lang="es-PR" dirty="0" smtClean="0">
                <a:latin typeface="Candara" panose="020E0502030303020204" pitchFamily="34" charset="0"/>
              </a:rPr>
              <a:t>Pedro pensó que Jesús estaba equivocado (!), no porque dudaba de Jesús, sino porque se creía ser más valiente de lo que verdaderamente era. A veces lo mismo nos ocurre, creyendo que somos más espirituales que los demás.</a:t>
            </a:r>
          </a:p>
          <a:p>
            <a:endParaRPr lang="es-PR" dirty="0" smtClean="0">
              <a:latin typeface="Candara" panose="020E0502030303020204" pitchFamily="34" charset="0"/>
            </a:endParaRPr>
          </a:p>
        </p:txBody>
      </p:sp>
      <p:pic>
        <p:nvPicPr>
          <p:cNvPr id="8" name="Picture 2" descr="https://encrypted-tbn3.gstatic.com/images?q=tbn:ANd9GcTosoRC4I-J-QkI95FsW9rOj8aUl_GwhhXzxaCYb-WCLXU3cMab"/>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9000"/>
                    </a14:imgEffect>
                    <a14:imgEffect>
                      <a14:brightnessContrast bright="1000" contrast="9000"/>
                    </a14:imgEffect>
                  </a14:imgLayer>
                </a14:imgProps>
              </a:ext>
            </a:extLst>
          </a:blip>
          <a:srcRect l="2511" b="4348"/>
          <a:stretch/>
        </p:blipFill>
        <p:spPr bwMode="auto">
          <a:xfrm>
            <a:off x="4876799" y="1828800"/>
            <a:ext cx="4267201" cy="3352800"/>
          </a:xfrm>
          <a:prstGeom prst="rect">
            <a:avLst/>
          </a:prstGeom>
          <a:noFill/>
        </p:spPr>
      </p:pic>
    </p:spTree>
    <p:extLst>
      <p:ext uri="{BB962C8B-B14F-4D97-AF65-F5344CB8AC3E}">
        <p14:creationId xmlns:p14="http://schemas.microsoft.com/office/powerpoint/2010/main" val="3739106320"/>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Pedro niega de nuevo a Jesús</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18:25-27</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828800"/>
            <a:ext cx="4876799" cy="5029200"/>
          </a:xfrm>
        </p:spPr>
        <p:txBody>
          <a:bodyPr>
            <a:normAutofit/>
          </a:bodyPr>
          <a:lstStyle/>
          <a:p>
            <a:r>
              <a:rPr lang="es-PR" dirty="0" smtClean="0">
                <a:latin typeface="Candara" panose="020E0502030303020204" pitchFamily="34" charset="0"/>
              </a:rPr>
              <a:t>Es necesario que cada uno de nosotros se examine delante de Dios para ver cómo está parado espiritualmente. Todos podemos llegar a negar a Jesús, quizás no en palabra, pero sí en nuestro testimonio.</a:t>
            </a:r>
          </a:p>
          <a:p>
            <a:endParaRPr lang="es-PR" dirty="0" smtClean="0">
              <a:latin typeface="Candara" panose="020E0502030303020204" pitchFamily="34" charset="0"/>
            </a:endParaRPr>
          </a:p>
        </p:txBody>
      </p:sp>
      <p:pic>
        <p:nvPicPr>
          <p:cNvPr id="8" name="Picture 2" descr="https://encrypted-tbn3.gstatic.com/images?q=tbn:ANd9GcTosoRC4I-J-QkI95FsW9rOj8aUl_GwhhXzxaCYb-WCLXU3cMab"/>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9000"/>
                    </a14:imgEffect>
                    <a14:imgEffect>
                      <a14:brightnessContrast bright="1000" contrast="9000"/>
                    </a14:imgEffect>
                  </a14:imgLayer>
                </a14:imgProps>
              </a:ext>
            </a:extLst>
          </a:blip>
          <a:srcRect l="2511" b="4348"/>
          <a:stretch/>
        </p:blipFill>
        <p:spPr bwMode="auto">
          <a:xfrm>
            <a:off x="4876799" y="1828800"/>
            <a:ext cx="4267201" cy="3352800"/>
          </a:xfrm>
          <a:prstGeom prst="rect">
            <a:avLst/>
          </a:prstGeom>
          <a:noFill/>
        </p:spPr>
      </p:pic>
    </p:spTree>
    <p:extLst>
      <p:ext uri="{BB962C8B-B14F-4D97-AF65-F5344CB8AC3E}">
        <p14:creationId xmlns:p14="http://schemas.microsoft.com/office/powerpoint/2010/main" val="3739106320"/>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lnSpcReduction="10000"/>
          </a:bodyPr>
          <a:lstStyle/>
          <a:p>
            <a:r>
              <a:rPr lang="es-PR" sz="3600" dirty="0" smtClean="0">
                <a:latin typeface="Candara" pitchFamily="34" charset="0"/>
                <a:cs typeface="Calibri" pitchFamily="34" charset="0"/>
              </a:rPr>
              <a:t>Jesús nos exige que vivamos en forma valiente.</a:t>
            </a:r>
          </a:p>
          <a:p>
            <a:pPr lvl="1"/>
            <a:r>
              <a:rPr lang="es-PR" sz="3200" dirty="0" smtClean="0">
                <a:latin typeface="Candara" pitchFamily="34" charset="0"/>
                <a:cs typeface="Calibri" pitchFamily="34" charset="0"/>
              </a:rPr>
              <a:t>Vendrán días en la vida de todo cristiano en los cuales Dios nos probará fuertemente. Es necesario estar preparado para esos momentos de persecución. </a:t>
            </a:r>
          </a:p>
          <a:p>
            <a:pPr lvl="1"/>
            <a:r>
              <a:rPr lang="es-PR" sz="3200" dirty="0" smtClean="0">
                <a:latin typeface="Candara" pitchFamily="34" charset="0"/>
                <a:cs typeface="Calibri" pitchFamily="34" charset="0"/>
              </a:rPr>
              <a:t>Tendremos la tentación de no confrontar la situación, pero con la ayuda de Cristo, podremos vencer.</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05600" y="0"/>
            <a:ext cx="2438400" cy="1828800"/>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a:bodyPr>
          <a:lstStyle/>
          <a:p>
            <a:r>
              <a:rPr lang="es-PR" sz="3600" dirty="0" smtClean="0">
                <a:latin typeface="Candara" pitchFamily="34" charset="0"/>
                <a:cs typeface="Calibri" pitchFamily="34" charset="0"/>
              </a:rPr>
              <a:t>La profecía cumplida</a:t>
            </a:r>
            <a:endParaRPr lang="es-PR" sz="3600" noProof="0" dirty="0" smtClean="0">
              <a:latin typeface="Candara" pitchFamily="34" charset="0"/>
              <a:cs typeface="Calibri" pitchFamily="34" charset="0"/>
            </a:endParaRPr>
          </a:p>
          <a:p>
            <a:pPr lvl="1"/>
            <a:r>
              <a:rPr lang="es-PR" sz="3300" noProof="0" dirty="0" smtClean="0">
                <a:solidFill>
                  <a:srgbClr val="FF0000"/>
                </a:solidFill>
                <a:latin typeface="Candara" pitchFamily="34" charset="0"/>
                <a:ea typeface="+mn-ea"/>
                <a:cs typeface="Calibri" pitchFamily="34" charset="0"/>
              </a:rPr>
              <a:t>Juan 18:15-18</a:t>
            </a:r>
          </a:p>
          <a:p>
            <a:r>
              <a:rPr lang="es-PR" sz="3600" dirty="0" smtClean="0">
                <a:latin typeface="Candara" pitchFamily="34" charset="0"/>
                <a:cs typeface="Calibri" pitchFamily="34" charset="0"/>
              </a:rPr>
              <a:t>Jesús ante </a:t>
            </a:r>
            <a:r>
              <a:rPr lang="es-PR" sz="3600" dirty="0" err="1" smtClean="0">
                <a:latin typeface="Candara" pitchFamily="34" charset="0"/>
                <a:cs typeface="Calibri" pitchFamily="34" charset="0"/>
              </a:rPr>
              <a:t>Anás</a:t>
            </a:r>
            <a:r>
              <a:rPr lang="es-PR" sz="3600" dirty="0" smtClean="0">
                <a:latin typeface="Candara" pitchFamily="34" charset="0"/>
                <a:cs typeface="Calibri" pitchFamily="34" charset="0"/>
              </a:rPr>
              <a:t> y Caifás</a:t>
            </a:r>
            <a:endParaRPr lang="es-PR" sz="3600" dirty="0">
              <a:latin typeface="Candara" pitchFamily="34" charset="0"/>
              <a:cs typeface="Calibri" pitchFamily="34" charset="0"/>
            </a:endParaRPr>
          </a:p>
          <a:p>
            <a:pPr lvl="1"/>
            <a:r>
              <a:rPr lang="es-PR" sz="3300" dirty="0" smtClean="0">
                <a:solidFill>
                  <a:srgbClr val="FF0000"/>
                </a:solidFill>
                <a:latin typeface="Candara" pitchFamily="34" charset="0"/>
                <a:cs typeface="Calibri" pitchFamily="34" charset="0"/>
              </a:rPr>
              <a:t>Juan 18:19-24</a:t>
            </a:r>
          </a:p>
          <a:p>
            <a:r>
              <a:rPr lang="es-PR" sz="3600" dirty="0" smtClean="0">
                <a:latin typeface="Candara" pitchFamily="34" charset="0"/>
                <a:cs typeface="Calibri" pitchFamily="34" charset="0"/>
              </a:rPr>
              <a:t>Pedro niega de nuevo a Jesús</a:t>
            </a: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18:25-27</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¿Cuántos </a:t>
            </a:r>
            <a:r>
              <a:rPr lang="es-PR" sz="3600" dirty="0" err="1" smtClean="0">
                <a:latin typeface="Candara" pitchFamily="34" charset="0"/>
                <a:cs typeface="Calibri" pitchFamily="34" charset="0"/>
              </a:rPr>
              <a:t>Pedros</a:t>
            </a:r>
            <a:r>
              <a:rPr lang="es-PR" sz="3600" dirty="0" smtClean="0">
                <a:latin typeface="Candara" pitchFamily="34" charset="0"/>
                <a:cs typeface="Calibri" pitchFamily="34" charset="0"/>
              </a:rPr>
              <a:t> hay?</a:t>
            </a:r>
          </a:p>
          <a:p>
            <a:pPr lvl="1"/>
            <a:r>
              <a:rPr lang="es-PR" sz="3200" dirty="0" smtClean="0">
                <a:latin typeface="Candara" pitchFamily="34" charset="0"/>
                <a:cs typeface="Calibri" pitchFamily="34" charset="0"/>
              </a:rPr>
              <a:t>Todos podríamos actuar como Pedro en un momento de debilidad.  </a:t>
            </a:r>
          </a:p>
          <a:p>
            <a:pPr lvl="1"/>
            <a:r>
              <a:rPr lang="es-PR" sz="3200" dirty="0" smtClean="0">
                <a:latin typeface="Candara" pitchFamily="34" charset="0"/>
                <a:cs typeface="Calibri" pitchFamily="34" charset="0"/>
              </a:rPr>
              <a:t>Como hermanos en Cristo, es necesario ayudar a nuestros hermanos en sus momentos de debilidad para que no caigan. Si caen, debemos ayudarlos a levantarse.</a:t>
            </a:r>
            <a:endParaRPr lang="es-PR" sz="32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05600" y="0"/>
            <a:ext cx="2438400" cy="1828800"/>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¿Cómo hemos negado a Jesús?</a:t>
            </a:r>
          </a:p>
          <a:p>
            <a:pPr lvl="1"/>
            <a:r>
              <a:rPr lang="es-PR" sz="3200" dirty="0" smtClean="0">
                <a:latin typeface="Candara" pitchFamily="34" charset="0"/>
                <a:cs typeface="Calibri" pitchFamily="34" charset="0"/>
              </a:rPr>
              <a:t>Todos debemos  orar más y aprender a confiar más en el Señor para seguir creciendo espiritualmente. </a:t>
            </a:r>
          </a:p>
          <a:p>
            <a:pPr lvl="1"/>
            <a:r>
              <a:rPr lang="es-ES" sz="3200" b="1" i="1" dirty="0" smtClean="0">
                <a:latin typeface="Candara" pitchFamily="34" charset="0"/>
              </a:rPr>
              <a:t>“Así que, el que piensa estar firme, mire que no caiga.”    </a:t>
            </a:r>
          </a:p>
          <a:p>
            <a:pPr lvl="1">
              <a:buNone/>
            </a:pPr>
            <a:r>
              <a:rPr lang="es-ES" sz="3200" b="1" dirty="0" smtClean="0">
                <a:latin typeface="Candara" pitchFamily="34" charset="0"/>
              </a:rPr>
              <a:t>						</a:t>
            </a:r>
            <a:r>
              <a:rPr lang="es-ES" sz="3200" dirty="0" smtClean="0">
                <a:solidFill>
                  <a:srgbClr val="C00000"/>
                </a:solidFill>
                <a:latin typeface="Candara" pitchFamily="34" charset="0"/>
              </a:rPr>
              <a:t>(1 Corintios 10:12)</a:t>
            </a:r>
            <a:endParaRPr lang="es-ES" sz="3200" b="1" dirty="0" smtClean="0">
              <a:latin typeface="Candara" pitchFamily="34" charset="0"/>
            </a:endParaRPr>
          </a:p>
          <a:p>
            <a:pPr lvl="1"/>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05600" y="0"/>
            <a:ext cx="2438400" cy="1828800"/>
          </a:xfrm>
          <a:prstGeom prst="rect">
            <a:avLst/>
          </a:prstGeom>
        </p:spPr>
      </p:pic>
    </p:spTree>
    <p:extLst>
      <p:ext uri="{BB962C8B-B14F-4D97-AF65-F5344CB8AC3E}">
        <p14:creationId xmlns:p14="http://schemas.microsoft.com/office/powerpoint/2010/main" val="62988967"/>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42</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85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42</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122" name="Picture 2" descr="http://www.3dtotal.com/admin/new_cropper/gallery_originals/2014-01-25(149788)_Crucifixion-of-Jesus1920.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7000"/>
                    </a14:imgEffect>
                    <a14:imgEffect>
                      <a14:brightnessContrast bright="9000"/>
                    </a14:imgEffect>
                  </a14:imgLayer>
                </a14:imgProps>
              </a:ext>
            </a:extLst>
          </a:blip>
          <a:srcRect/>
          <a:stretch>
            <a:fillRect/>
          </a:stretch>
        </p:blipFill>
        <p:spPr bwMode="auto">
          <a:xfrm>
            <a:off x="0" y="0"/>
            <a:ext cx="9144000" cy="6858001"/>
          </a:xfrm>
          <a:prstGeom prst="rect">
            <a:avLst/>
          </a:prstGeom>
          <a:noFill/>
        </p:spPr>
      </p:pic>
      <p:sp>
        <p:nvSpPr>
          <p:cNvPr id="5" name="Slide Number Placeholder 3"/>
          <p:cNvSpPr>
            <a:spLocks noGrp="1"/>
          </p:cNvSpPr>
          <p:nvPr>
            <p:ph type="sldNum" sz="quarter" idx="12"/>
          </p:nvPr>
        </p:nvSpPr>
        <p:spPr/>
        <p:txBody>
          <a:bodyPr/>
          <a:lstStyle/>
          <a:p>
            <a:fld id="{6168C845-AC6A-4CB1-AD25-7DB23307EAA9}" type="slidenum">
              <a:rPr lang="en-US"/>
              <a:pPr/>
              <a:t>43</a:t>
            </a:fld>
            <a:endParaRPr lang="en-US"/>
          </a:p>
        </p:txBody>
      </p:sp>
      <p:sp>
        <p:nvSpPr>
          <p:cNvPr id="238596" name="Rectangle 4"/>
          <p:cNvSpPr>
            <a:spLocks noGrp="1" noChangeArrowheads="1"/>
          </p:cNvSpPr>
          <p:nvPr>
            <p:ph type="body" sz="half" idx="4294967295"/>
          </p:nvPr>
        </p:nvSpPr>
        <p:spPr>
          <a:xfrm>
            <a:off x="370505" y="1143000"/>
            <a:ext cx="8402990" cy="4419600"/>
          </a:xfrm>
          <a:solidFill>
            <a:schemeClr val="tx1">
              <a:alpha val="44000"/>
            </a:schemeClr>
          </a:solidFill>
          <a:ln/>
          <a:effectLst>
            <a:softEdge rad="127000"/>
          </a:effectLst>
        </p:spPr>
        <p:txBody>
          <a:bodyPr anchor="ctr"/>
          <a:lstStyle/>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Unidad 9: Pasión y resurrección de Jesús</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36: </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La crucifixión de Jesús</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18:28 a 19:27) </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24 de junio de 2014</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90800" y="0"/>
            <a:ext cx="4813338" cy="707886"/>
          </a:xfrm>
          <a:prstGeom prst="rect">
            <a:avLst/>
          </a:prstGeom>
          <a:noFill/>
        </p:spPr>
        <p:txBody>
          <a:bodyPr wrap="square" rtlCol="0">
            <a:spAutoFit/>
          </a:bodyPr>
          <a:lstStyle/>
          <a:p>
            <a:r>
              <a:rPr lang="en-US" sz="4000" dirty="0" err="1">
                <a:solidFill>
                  <a:srgbClr val="FF0000"/>
                </a:solidFill>
                <a:effectLst>
                  <a:outerShdw blurRad="38100" dist="38100" dir="2700000" algn="tl">
                    <a:srgbClr val="000000">
                      <a:alpha val="43137"/>
                    </a:srgbClr>
                  </a:outerShdw>
                </a:effectLst>
                <a:latin typeface="Candara" pitchFamily="34" charset="0"/>
                <a:cs typeface="+mn-cs"/>
              </a:rPr>
              <a:t>Próximo</a:t>
            </a:r>
            <a:r>
              <a:rPr lang="en-US" sz="4000" dirty="0">
                <a:solidFill>
                  <a:srgbClr val="FF0000"/>
                </a:solidFill>
                <a:effectLst>
                  <a:outerShdw blurRad="38100" dist="38100" dir="2700000" algn="tl">
                    <a:srgbClr val="000000">
                      <a:alpha val="43137"/>
                    </a:srgbClr>
                  </a:outerShdw>
                </a:effectLst>
                <a:latin typeface="Candara" pitchFamily="34" charset="0"/>
                <a:cs typeface="+mn-cs"/>
              </a:rPr>
              <a:t> </a:t>
            </a:r>
            <a:r>
              <a:rPr lang="en-US" sz="4000" dirty="0" err="1">
                <a:solidFill>
                  <a:srgbClr val="FF0000"/>
                </a:solidFill>
                <a:effectLst>
                  <a:outerShdw blurRad="38100" dist="38100" dir="2700000" algn="tl">
                    <a:srgbClr val="000000">
                      <a:alpha val="43137"/>
                    </a:srgbClr>
                  </a:outerShdw>
                </a:effectLst>
                <a:latin typeface="Candara" pitchFamily="34" charset="0"/>
                <a:cs typeface="+mn-cs"/>
              </a:rPr>
              <a:t>Estudio</a:t>
            </a:r>
            <a:endParaRPr lang="en-US" sz="4000" dirty="0">
              <a:solidFill>
                <a:srgbClr val="FF0000"/>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44</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profecía cumplida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18:15-18</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132100" name="Picture 4" descr="http://upload.wikimedia.org/wikipedia/commons/0/0b/Gerard_van_Honthorst_-_The_Denial_of_St_Peter_-_WGA11661.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5000"/>
                    </a14:imgEffect>
                  </a14:imgLayer>
                </a14:imgProps>
              </a:ext>
            </a:extLst>
          </a:blip>
          <a:srcRect/>
          <a:stretch>
            <a:fillRect/>
          </a:stretch>
        </p:blipFill>
        <p:spPr bwMode="auto">
          <a:xfrm>
            <a:off x="0" y="1694329"/>
            <a:ext cx="9144000" cy="5163671"/>
          </a:xfrm>
          <a:prstGeom prst="rect">
            <a:avLst/>
          </a:prstGeom>
          <a:noFill/>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profecía cumplida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18:15-18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905000"/>
            <a:ext cx="9144000" cy="4953000"/>
          </a:xfrm>
        </p:spPr>
        <p:txBody>
          <a:bodyPr>
            <a:normAutofit/>
          </a:bodyPr>
          <a:lstStyle/>
          <a:p>
            <a:r>
              <a:rPr lang="es-PR" sz="3600" i="1" dirty="0" smtClean="0">
                <a:latin typeface="Candara" pitchFamily="34" charset="0"/>
              </a:rPr>
              <a:t>“</a:t>
            </a:r>
            <a:r>
              <a:rPr lang="es-ES" sz="3600" i="1" dirty="0" smtClean="0">
                <a:latin typeface="Candara" pitchFamily="34" charset="0"/>
              </a:rPr>
              <a:t>Y seguían a Jesús Simón Pedro y otro discípulo. Y este discípulo era conocido del sumo sacerdote, y entró con Jesús al patio del sumo sacerdote; mas Pedro estaba fuera, a la puerta. Salió, pues, el discípulo que era conocido del sumo sacerdote, y habló a la portera, e hizo entrar a Pedro…”</a:t>
            </a:r>
            <a:endParaRPr lang="es-PR" sz="3600" i="1" dirty="0">
              <a:solidFill>
                <a:srgbClr val="FF0000"/>
              </a:solidFill>
              <a:latin typeface="Candara" panose="020E0502030303020204" pitchFamily="34" charset="0"/>
            </a:endParaRPr>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profecía cumplida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18:15-18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905000"/>
            <a:ext cx="9144000" cy="4953000"/>
          </a:xfrm>
        </p:spPr>
        <p:txBody>
          <a:bodyPr>
            <a:normAutofit lnSpcReduction="10000"/>
          </a:bodyPr>
          <a:lstStyle/>
          <a:p>
            <a:r>
              <a:rPr lang="es-PR" sz="3600" i="1" dirty="0" smtClean="0">
                <a:latin typeface="Candara" pitchFamily="34" charset="0"/>
              </a:rPr>
              <a:t>“</a:t>
            </a:r>
            <a:r>
              <a:rPr lang="es-ES" sz="3600" i="1" dirty="0" smtClean="0">
                <a:latin typeface="Candara" pitchFamily="34" charset="0"/>
              </a:rPr>
              <a:t>…Entonces la criada portera dijo a Pedro: ¿No eres tú también de los discípulos de este hombre? Dijo él: No lo soy. Y estaban en pie los siervos y los alguaciles que habían encendido un fuego; porque hacía frío, y se calentaban; y también con ellos estaba Pedro en pie, calentándose. </a:t>
            </a:r>
            <a:r>
              <a:rPr lang="es-PR" sz="3600" i="1" dirty="0" smtClean="0">
                <a:latin typeface="Candara" pitchFamily="34" charset="0"/>
              </a:rPr>
              <a:t>” </a:t>
            </a:r>
          </a:p>
          <a:p>
            <a:pPr marL="0" indent="0">
              <a:buNone/>
            </a:pPr>
            <a:r>
              <a:rPr lang="es-PR" dirty="0" smtClean="0">
                <a:latin typeface="Candara" panose="020E0502030303020204" pitchFamily="34" charset="0"/>
              </a:rPr>
              <a:t>	                                                              </a:t>
            </a:r>
          </a:p>
          <a:p>
            <a:pPr marL="0" indent="0">
              <a:buNone/>
            </a:pPr>
            <a:r>
              <a:rPr lang="es-PR" dirty="0" smtClean="0">
                <a:solidFill>
                  <a:srgbClr val="FF0000"/>
                </a:solidFill>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Juan </a:t>
            </a:r>
            <a:r>
              <a:rPr lang="es-PR" sz="3600" dirty="0" smtClean="0">
                <a:solidFill>
                  <a:srgbClr val="FF0000"/>
                </a:solidFill>
                <a:latin typeface="Candara" panose="020E0502030303020204" pitchFamily="34" charset="0"/>
              </a:rPr>
              <a:t>18:15-18, </a:t>
            </a:r>
            <a:r>
              <a:rPr lang="es-PR" sz="3600" dirty="0">
                <a:solidFill>
                  <a:srgbClr val="FF0000"/>
                </a:solidFill>
                <a:latin typeface="Candara" panose="020E0502030303020204" pitchFamily="34" charset="0"/>
              </a:rPr>
              <a:t>RVR60) </a:t>
            </a:r>
          </a:p>
        </p:txBody>
      </p:sp>
    </p:spTree>
    <p:extLst>
      <p:ext uri="{BB962C8B-B14F-4D97-AF65-F5344CB8AC3E}">
        <p14:creationId xmlns:p14="http://schemas.microsoft.com/office/powerpoint/2010/main" val="3126978298"/>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profecía cumplida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18:15-18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828800"/>
            <a:ext cx="9144000" cy="5029200"/>
          </a:xfrm>
        </p:spPr>
        <p:txBody>
          <a:bodyPr>
            <a:noAutofit/>
          </a:bodyPr>
          <a:lstStyle/>
          <a:p>
            <a:r>
              <a:rPr lang="es-PR" sz="3600" i="1" dirty="0" smtClean="0">
                <a:latin typeface="Candara" pitchFamily="34" charset="0"/>
              </a:rPr>
              <a:t>“</a:t>
            </a:r>
            <a:r>
              <a:rPr lang="es-ES" sz="3600" i="1" dirty="0" smtClean="0">
                <a:latin typeface="Candara" pitchFamily="34" charset="0"/>
              </a:rPr>
              <a:t>Y cuando hubieron cantado el himno, salieron al monte de los Olivos. Entonces Jesús les dijo: Todos vosotros os escandalizaréis de mí esta noche; porque escrito está: Heriré al pastor, y las ovejas del rebaño serán dispersadas. Pero después que haya resucitado, iré delante de vosotros a Galilea...”</a:t>
            </a:r>
            <a:endParaRPr lang="es-PR" sz="3600" i="1" dirty="0">
              <a:solidFill>
                <a:srgbClr val="FF0000"/>
              </a:solidFill>
              <a:latin typeface="Candara" panose="020E0502030303020204" pitchFamily="34" charset="0"/>
            </a:endParaRPr>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La profecía cumplida </a:t>
            </a:r>
            <a:br>
              <a:rPr lang="es-PR" dirty="0" smtClean="0">
                <a:latin typeface="Candara" pitchFamily="34" charset="0"/>
                <a:cs typeface="Calibri" pitchFamily="34" charset="0"/>
              </a:rPr>
            </a:br>
            <a:r>
              <a:rPr lang="es-PR" dirty="0" smtClean="0">
                <a:solidFill>
                  <a:srgbClr val="FF0000"/>
                </a:solidFill>
                <a:latin typeface="Candara" pitchFamily="34" charset="0"/>
                <a:cs typeface="Calibri" pitchFamily="34" charset="0"/>
              </a:rPr>
              <a:t>Juan 18:15-18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0" y="1828800"/>
            <a:ext cx="9144000" cy="5029200"/>
          </a:xfrm>
        </p:spPr>
        <p:txBody>
          <a:bodyPr>
            <a:noAutofit/>
          </a:bodyPr>
          <a:lstStyle/>
          <a:p>
            <a:r>
              <a:rPr lang="es-PR" sz="3600" i="1" dirty="0" smtClean="0">
                <a:latin typeface="Candara" pitchFamily="34" charset="0"/>
              </a:rPr>
              <a:t>“</a:t>
            </a:r>
            <a:r>
              <a:rPr lang="es-ES" sz="3600" i="1" dirty="0" smtClean="0">
                <a:latin typeface="Candara" pitchFamily="34" charset="0"/>
              </a:rPr>
              <a:t>…Respondiendo Pedro, le dijo: Aunque todos se escandalicen de ti, yo nunca me escandalizaré. Jesús le dijo: De cierto te digo que esta noche, antes que el gallo cante, me negarás tres veces. Pedro le dijo: Aunque me sea necesario morir contigo, no te negaré. Y todos los discípulos dijeron lo mismo.</a:t>
            </a:r>
            <a:r>
              <a:rPr lang="es-PR" sz="3600" i="1" dirty="0" smtClean="0">
                <a:latin typeface="Candara" pitchFamily="34" charset="0"/>
              </a:rPr>
              <a:t>”                      </a:t>
            </a:r>
            <a:endParaRPr lang="es-PR" sz="3600" i="1" dirty="0" smtClean="0">
              <a:solidFill>
                <a:srgbClr val="FF0000"/>
              </a:solidFill>
              <a:latin typeface="Candara" panose="020E0502030303020204" pitchFamily="34" charset="0"/>
            </a:endParaRPr>
          </a:p>
          <a:p>
            <a:pPr marL="0" indent="0">
              <a:buNone/>
            </a:pPr>
            <a:r>
              <a:rPr lang="es-PR" sz="3600" dirty="0" smtClean="0">
                <a:solidFill>
                  <a:srgbClr val="FF0000"/>
                </a:solidFill>
                <a:latin typeface="Candara" panose="020E0502030303020204" pitchFamily="34" charset="0"/>
              </a:rPr>
              <a:t>			(Mateo 26:30-35, </a:t>
            </a:r>
            <a:r>
              <a:rPr lang="es-PR" sz="3600" dirty="0">
                <a:solidFill>
                  <a:srgbClr val="FF0000"/>
                </a:solidFill>
                <a:latin typeface="Candara" panose="020E0502030303020204" pitchFamily="34" charset="0"/>
              </a:rPr>
              <a:t>RVR60) </a:t>
            </a:r>
          </a:p>
        </p:txBody>
      </p:sp>
    </p:spTree>
    <p:extLst>
      <p:ext uri="{BB962C8B-B14F-4D97-AF65-F5344CB8AC3E}">
        <p14:creationId xmlns:p14="http://schemas.microsoft.com/office/powerpoint/2010/main" val="2752437393"/>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88574</TotalTime>
  <Words>2652</Words>
  <Application>Microsoft Office PowerPoint</Application>
  <PresentationFormat>On-screen Show (4:3)</PresentationFormat>
  <Paragraphs>310</Paragraphs>
  <Slides>44</Slides>
  <Notes>44</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44</vt:i4>
      </vt:variant>
    </vt:vector>
  </HeadingPairs>
  <TitlesOfParts>
    <vt:vector size="55"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La profecía cumplida  Juan 18:15-18</vt:lpstr>
      <vt:lpstr>La profecía cumplida  Juan 18:15-18</vt:lpstr>
      <vt:lpstr>La profecía cumplida  Juan 18:15-18</vt:lpstr>
      <vt:lpstr>La profecía cumplida  Juan 18:15-18</vt:lpstr>
      <vt:lpstr>La profecía cumplida  Juan 18:15-18</vt:lpstr>
      <vt:lpstr>La profecía cumplida  Juan 18:15-18</vt:lpstr>
      <vt:lpstr>La profecía cumplida  Juan 18:15-18</vt:lpstr>
      <vt:lpstr>La profecía cumplida  Juan 18:15-18</vt:lpstr>
      <vt:lpstr>La profecía cumplida  Juan 18:15-18</vt:lpstr>
      <vt:lpstr>La profecía cumplida  Juan 18:15-18</vt:lpstr>
      <vt:lpstr>Jesús ante Anás y Caífás                                      Juan 18:19-24</vt:lpstr>
      <vt:lpstr>Jesús ante Anás y Caifás                                      Juan 18:19-24</vt:lpstr>
      <vt:lpstr>Jesús ante Anás y Caifás                                      Juan 18:19-24</vt:lpstr>
      <vt:lpstr>Jesús ante Anás y Caifás                                      Juan 18:19-24</vt:lpstr>
      <vt:lpstr>Jesús ante Anás y Caifás                                      Juan 18:19-24</vt:lpstr>
      <vt:lpstr>Jesús ante Anás y Caifás                                      Juan 18:19-24</vt:lpstr>
      <vt:lpstr>Jesús ante Anás y Caifás                                      Juan 18:19-24</vt:lpstr>
      <vt:lpstr>Jesús ante Anás y Caifás                                      Juan 18:19-24</vt:lpstr>
      <vt:lpstr>Jesús ante Anás y Caífás                                      Juan 18:19-24</vt:lpstr>
      <vt:lpstr>Jesús ante Anás y Caifás                                      Juan 18:19-24</vt:lpstr>
      <vt:lpstr>Jesús ante Anás y Caifás                                      Juan 18:19-24</vt:lpstr>
      <vt:lpstr>Jesús ante Anás y Caifás                                      Juan 18:19-24</vt:lpstr>
      <vt:lpstr>Jesús ante Anás y Caifás                                      Juan 18:19-24</vt:lpstr>
      <vt:lpstr>Jesús ante Anás y Caifás                                      Juan 18:19-24</vt:lpstr>
      <vt:lpstr>Pedro niega de nuevo a Jesús Juan 18:25-27</vt:lpstr>
      <vt:lpstr>Pedro niega de nuevo a Jesús Juan 18:25-27</vt:lpstr>
      <vt:lpstr>Pedro niega de nuevo a Jesús Juan 18:25-27</vt:lpstr>
      <vt:lpstr>Pedro niega de nuevo a Jesús Juan 18:25-27</vt:lpstr>
      <vt:lpstr>Pedro niega de nuevo a Jesús Juan 18:25-27</vt:lpstr>
      <vt:lpstr>Las prioridades de los religiosos Juan 5.10-18</vt:lpstr>
      <vt:lpstr>Pedro niega de nuevo a Jesús Juan 18:25-27</vt:lpstr>
      <vt:lpstr>Pedro niega de nuevo a Jesús Juan 18:25-27</vt:lpstr>
      <vt:lpstr>Pedro niega de nuevo a Jesús Juan 18:25-27</vt:lpstr>
      <vt:lpstr>Pedro niega de nuevo a Jesús Juan 18:25-27</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Tito Ortega</dc:creator>
  <cp:lastModifiedBy>Tito Ortega</cp:lastModifiedBy>
  <cp:revision>7380</cp:revision>
  <cp:lastPrinted>2012-10-30T21:37:29Z</cp:lastPrinted>
  <dcterms:created xsi:type="dcterms:W3CDTF">2007-01-24T21:53:34Z</dcterms:created>
  <dcterms:modified xsi:type="dcterms:W3CDTF">2014-06-19T02:45:57Z</dcterms:modified>
</cp:coreProperties>
</file>