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slideLayouts/slideLayout15.xml" ContentType="application/vnd.openxmlformats-officedocument.presentationml.slideLayout+xml"/>
  <Override PartName="/ppt/theme/theme4.xml" ContentType="application/vnd.openxmlformats-officedocument.theme+xml"/>
  <Override PartName="/ppt/slideLayouts/slideLayout1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 bookmarkIdSeed="2">
  <p:sldMasterIdLst>
    <p:sldMasterId id="2147483649" r:id="rId1"/>
    <p:sldMasterId id="2147483691" r:id="rId2"/>
    <p:sldMasterId id="2147483693" r:id="rId3"/>
    <p:sldMasterId id="2147483703" r:id="rId4"/>
    <p:sldMasterId id="2147483815" r:id="rId5"/>
  </p:sldMasterIdLst>
  <p:notesMasterIdLst>
    <p:notesMasterId r:id="rId65"/>
  </p:notesMasterIdLst>
  <p:handoutMasterIdLst>
    <p:handoutMasterId r:id="rId66"/>
  </p:handoutMasterIdLst>
  <p:sldIdLst>
    <p:sldId id="3379" r:id="rId6"/>
    <p:sldId id="565" r:id="rId7"/>
    <p:sldId id="566" r:id="rId8"/>
    <p:sldId id="3769" r:id="rId9"/>
    <p:sldId id="571" r:id="rId10"/>
    <p:sldId id="3572" r:id="rId11"/>
    <p:sldId id="3856" r:id="rId12"/>
    <p:sldId id="3855" r:id="rId13"/>
    <p:sldId id="3857" r:id="rId14"/>
    <p:sldId id="3858" r:id="rId15"/>
    <p:sldId id="3853" r:id="rId16"/>
    <p:sldId id="3859" r:id="rId17"/>
    <p:sldId id="3860" r:id="rId18"/>
    <p:sldId id="3861" r:id="rId19"/>
    <p:sldId id="3862" r:id="rId20"/>
    <p:sldId id="2182" r:id="rId21"/>
    <p:sldId id="3854" r:id="rId22"/>
    <p:sldId id="3865" r:id="rId23"/>
    <p:sldId id="3866" r:id="rId24"/>
    <p:sldId id="3867" r:id="rId25"/>
    <p:sldId id="3868" r:id="rId26"/>
    <p:sldId id="3869" r:id="rId27"/>
    <p:sldId id="3571" r:id="rId28"/>
    <p:sldId id="3731" r:id="rId29"/>
    <p:sldId id="3870" r:id="rId30"/>
    <p:sldId id="3871" r:id="rId31"/>
    <p:sldId id="3872" r:id="rId32"/>
    <p:sldId id="3873" r:id="rId33"/>
    <p:sldId id="3874" r:id="rId34"/>
    <p:sldId id="3875" r:id="rId35"/>
    <p:sldId id="3876" r:id="rId36"/>
    <p:sldId id="3730" r:id="rId37"/>
    <p:sldId id="3457" r:id="rId38"/>
    <p:sldId id="3877" r:id="rId39"/>
    <p:sldId id="3878" r:id="rId40"/>
    <p:sldId id="3879" r:id="rId41"/>
    <p:sldId id="3880" r:id="rId42"/>
    <p:sldId id="3881" r:id="rId43"/>
    <p:sldId id="3882" r:id="rId44"/>
    <p:sldId id="3883" r:id="rId45"/>
    <p:sldId id="3884" r:id="rId46"/>
    <p:sldId id="3885" r:id="rId47"/>
    <p:sldId id="3456" r:id="rId48"/>
    <p:sldId id="3041" r:id="rId49"/>
    <p:sldId id="3886" r:id="rId50"/>
    <p:sldId id="3887" r:id="rId51"/>
    <p:sldId id="3888" r:id="rId52"/>
    <p:sldId id="3889" r:id="rId53"/>
    <p:sldId id="3890" r:id="rId54"/>
    <p:sldId id="3891" r:id="rId55"/>
    <p:sldId id="3892" r:id="rId56"/>
    <p:sldId id="3893" r:id="rId57"/>
    <p:sldId id="3894" r:id="rId58"/>
    <p:sldId id="3778" r:id="rId59"/>
    <p:sldId id="3863" r:id="rId60"/>
    <p:sldId id="3864" r:id="rId61"/>
    <p:sldId id="3568" r:id="rId62"/>
    <p:sldId id="1843" r:id="rId63"/>
    <p:sldId id="627" r:id="rId64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2602"/>
    <a:srgbClr val="848484"/>
    <a:srgbClr val="FF66FF"/>
    <a:srgbClr val="FFFF00"/>
    <a:srgbClr val="CC9900"/>
    <a:srgbClr val="996633"/>
    <a:srgbClr val="D5DDA3"/>
    <a:srgbClr val="663300"/>
    <a:srgbClr val="285633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91" autoAdjust="0"/>
    <p:restoredTop sz="94533" autoAdjust="0"/>
  </p:normalViewPr>
  <p:slideViewPr>
    <p:cSldViewPr>
      <p:cViewPr varScale="1">
        <p:scale>
          <a:sx n="68" d="100"/>
          <a:sy n="68" d="100"/>
        </p:scale>
        <p:origin x="1422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46158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63" Type="http://schemas.openxmlformats.org/officeDocument/2006/relationships/slide" Target="slides/slide58.xml"/><Relationship Id="rId68" Type="http://schemas.openxmlformats.org/officeDocument/2006/relationships/viewProps" Target="viewProps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66" Type="http://schemas.openxmlformats.org/officeDocument/2006/relationships/handoutMaster" Target="handoutMasters/handout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61" Type="http://schemas.openxmlformats.org/officeDocument/2006/relationships/slide" Target="slides/slide56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slide" Target="slides/slide59.xml"/><Relationship Id="rId69" Type="http://schemas.openxmlformats.org/officeDocument/2006/relationships/theme" Target="theme/theme1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presProps" Target="presProps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s-P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4A8DE024-E918-4E64-9A15-A46A6E4885D2}" type="datetimeFigureOut">
              <a:rPr lang="en-US" smtClean="0"/>
              <a:pPr/>
              <a:t>12/21/2013</a:t>
            </a:fld>
            <a:endParaRPr lang="es-P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s-P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443DB4A4-8A09-43B9-B8E9-F59D4F18FB14}" type="slidenum">
              <a:rPr lang="es-PR" smtClean="0"/>
              <a:pPr/>
              <a:t>‹#›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34780483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938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040" y="4415790"/>
            <a:ext cx="560832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68617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A654D7-4969-4874-B696-F79E6491E7A0}" type="slidenum">
              <a:rPr lang="en-US" smtClean="0">
                <a:solidFill>
                  <a:srgbClr val="000000"/>
                </a:solidFill>
              </a:rPr>
              <a:pPr/>
              <a:t>1</a:t>
            </a:fld>
            <a:endParaRPr 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2043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16725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281200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533273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476902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822862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379493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285249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466781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209438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0475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BC9417E-63BB-449D-BC72-FFE2165E801D}" type="slidenum">
              <a:rPr lang="en-US" smtClean="0">
                <a:solidFill>
                  <a:srgbClr val="000000"/>
                </a:solidFill>
              </a:rPr>
              <a:pPr/>
              <a:t>2</a:t>
            </a:fld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smtClean="0"/>
          </a:p>
        </p:txBody>
      </p:sp>
    </p:spTree>
    <p:extLst>
      <p:ext uri="{BB962C8B-B14F-4D97-AF65-F5344CB8AC3E}">
        <p14:creationId xmlns:p14="http://schemas.microsoft.com/office/powerpoint/2010/main" val="34792333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9659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078572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151454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786670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416781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72594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255884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502703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45125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51950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AEF668E-9D52-45FD-A50E-B390863C58B5}" type="slidenum">
              <a:rPr lang="en-US" smtClean="0">
                <a:solidFill>
                  <a:srgbClr val="000000"/>
                </a:solidFill>
              </a:rPr>
              <a:pPr/>
              <a:t>3</a:t>
            </a:fld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smtClean="0"/>
          </a:p>
        </p:txBody>
      </p:sp>
    </p:spTree>
    <p:extLst>
      <p:ext uri="{BB962C8B-B14F-4D97-AF65-F5344CB8AC3E}">
        <p14:creationId xmlns:p14="http://schemas.microsoft.com/office/powerpoint/2010/main" val="163978271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53539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070148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57448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914188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325377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921290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177736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822653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142723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8204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AEF668E-9D52-45FD-A50E-B390863C58B5}" type="slidenum">
              <a:rPr lang="en-US" smtClean="0">
                <a:solidFill>
                  <a:srgbClr val="000000"/>
                </a:solidFill>
              </a:rPr>
              <a:pPr/>
              <a:t>4</a:t>
            </a:fld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smtClean="0"/>
          </a:p>
        </p:txBody>
      </p:sp>
    </p:spTree>
    <p:extLst>
      <p:ext uri="{BB962C8B-B14F-4D97-AF65-F5344CB8AC3E}">
        <p14:creationId xmlns:p14="http://schemas.microsoft.com/office/powerpoint/2010/main" val="4250428678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3402993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0623987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7517748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979896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932247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4657518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8514087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304299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8738361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34768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>
                <a:solidFill>
                  <a:srgbClr val="000000"/>
                </a:solidFill>
              </a:rPr>
              <a:pPr/>
              <a:t>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9113572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4862472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0634311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3549058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9869476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9977633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0712496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0559794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2" name="Rectangle 7"/>
          <p:cNvSpPr txBox="1">
            <a:spLocks noGrp="1" noChangeArrowheads="1"/>
          </p:cNvSpPr>
          <p:nvPr/>
        </p:nvSpPr>
        <p:spPr bwMode="auto">
          <a:xfrm>
            <a:off x="3970939" y="8829824"/>
            <a:ext cx="3037840" cy="464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170" tIns="46585" rIns="93170" bIns="46585" anchor="b"/>
          <a:lstStyle/>
          <a:p>
            <a:pPr algn="r"/>
            <a:fld id="{A81C3BFB-BBE1-4283-851A-447CDD52158C}" type="slidenum">
              <a:rPr lang="en-US" sz="1200">
                <a:solidFill>
                  <a:srgbClr val="000000"/>
                </a:solidFill>
                <a:latin typeface="Arial" charset="0"/>
              </a:rPr>
              <a:pPr algn="r"/>
              <a:t>57</a:t>
            </a:fld>
            <a:endParaRPr lang="en-US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61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1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smtClean="0"/>
          </a:p>
        </p:txBody>
      </p:sp>
    </p:spTree>
    <p:extLst>
      <p:ext uri="{BB962C8B-B14F-4D97-AF65-F5344CB8AC3E}">
        <p14:creationId xmlns:p14="http://schemas.microsoft.com/office/powerpoint/2010/main" val="699529262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A654D7-4969-4874-B696-F79E6491E7A0}" type="slidenum">
              <a:rPr lang="en-US" smtClean="0"/>
              <a:pPr/>
              <a:t>58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354118145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>
                <a:solidFill>
                  <a:srgbClr val="000000"/>
                </a:solidFill>
              </a:rPr>
              <a:pPr/>
              <a:t>59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42391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37866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65796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11250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42163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15" name="Rectangle 11"/>
          <p:cNvSpPr>
            <a:spLocks noChangeArrowheads="1"/>
          </p:cNvSpPr>
          <p:nvPr/>
        </p:nvSpPr>
        <p:spPr bwMode="auto">
          <a:xfrm flipV="1">
            <a:off x="315913" y="3260725"/>
            <a:ext cx="8693150" cy="55563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17" name="Picture 16" descr="IBB2.jpg"/>
          <p:cNvPicPr>
            <a:picLocks noChangeAspect="1"/>
          </p:cNvPicPr>
          <p:nvPr userDrawn="1"/>
        </p:nvPicPr>
        <p:blipFill>
          <a:blip r:embed="rId2" cstate="email"/>
          <a:srcRect/>
          <a:stretch>
            <a:fillRect/>
          </a:stretch>
        </p:blipFill>
        <p:spPr>
          <a:xfrm>
            <a:off x="0" y="2819400"/>
            <a:ext cx="1122680" cy="990600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1321620-7B8A-449A-98FB-69EC33E1586B}" type="datetime1">
              <a:rPr lang="en-US">
                <a:solidFill>
                  <a:srgbClr val="000000"/>
                </a:solidFill>
              </a:rPr>
              <a:pPr/>
              <a:t>12/21/2013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426BC6-9C44-4822-8B07-F963A8030F4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 thruBlk="1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 thruBlk="1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 thruBlk="1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4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5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0" y="1752600"/>
            <a:ext cx="8669339" cy="603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14" name="Picture 13" descr="IBB2.jpg"/>
          <p:cNvPicPr>
            <a:picLocks noChangeAspect="1"/>
          </p:cNvPicPr>
          <p:nvPr userDrawn="1"/>
        </p:nvPicPr>
        <p:blipFill>
          <a:blip r:embed="rId14" cstate="email"/>
          <a:srcRect/>
          <a:stretch>
            <a:fillRect/>
          </a:stretch>
        </p:blipFill>
        <p:spPr>
          <a:xfrm>
            <a:off x="0" y="1"/>
            <a:ext cx="1122680" cy="9906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</p:sldLayoutIdLst>
  <p:transition>
    <p:fade thruBlk="1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0" y="1752600"/>
            <a:ext cx="8669339" cy="603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>
              <a:solidFill>
                <a:srgbClr val="000000"/>
              </a:solidFill>
            </a:endParaRPr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4" name="Picture 13" descr="IBB2.jpg"/>
          <p:cNvPicPr>
            <a:picLocks noChangeAspect="1"/>
          </p:cNvPicPr>
          <p:nvPr userDrawn="1"/>
        </p:nvPicPr>
        <p:blipFill>
          <a:blip r:embed="rId3" cstate="email"/>
          <a:srcRect/>
          <a:stretch>
            <a:fillRect/>
          </a:stretch>
        </p:blipFill>
        <p:spPr>
          <a:xfrm>
            <a:off x="0" y="1"/>
            <a:ext cx="1122680" cy="9906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</p:sldLayoutIdLst>
  <p:transition>
    <p:fade thruBlk="1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0" y="1752600"/>
            <a:ext cx="8669339" cy="603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>
              <a:solidFill>
                <a:srgbClr val="000000"/>
              </a:solidFill>
            </a:endParaRPr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5" name="Picture 14" descr="IBB2.jpg"/>
          <p:cNvPicPr>
            <a:picLocks noChangeAspect="1"/>
          </p:cNvPicPr>
          <p:nvPr userDrawn="1"/>
        </p:nvPicPr>
        <p:blipFill>
          <a:blip r:embed="rId3" cstate="email"/>
          <a:srcRect/>
          <a:stretch>
            <a:fillRect/>
          </a:stretch>
        </p:blipFill>
        <p:spPr>
          <a:xfrm>
            <a:off x="0" y="1"/>
            <a:ext cx="1122680" cy="9906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</p:sldLayoutIdLst>
  <p:transition>
    <p:fade thruBlk="1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0" y="1752600"/>
            <a:ext cx="8669339" cy="603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>
              <a:solidFill>
                <a:srgbClr val="000000"/>
              </a:solidFill>
            </a:endParaRPr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4" name="Picture 13" descr="IBB2.jpg"/>
          <p:cNvPicPr>
            <a:picLocks noChangeAspect="1"/>
          </p:cNvPicPr>
          <p:nvPr userDrawn="1"/>
        </p:nvPicPr>
        <p:blipFill>
          <a:blip r:embed="rId3" cstate="email"/>
          <a:srcRect/>
          <a:stretch>
            <a:fillRect/>
          </a:stretch>
        </p:blipFill>
        <p:spPr>
          <a:xfrm>
            <a:off x="0" y="0"/>
            <a:ext cx="1122680" cy="9906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</p:sldLayoutIdLst>
  <p:transition>
    <p:fade thruBlk="1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0" y="1752600"/>
            <a:ext cx="8669339" cy="603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>
              <a:solidFill>
                <a:srgbClr val="000000"/>
              </a:solidFill>
            </a:endParaRPr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4" name="Picture 13" descr="IBB2.jpg"/>
          <p:cNvPicPr>
            <a:picLocks noChangeAspect="1"/>
          </p:cNvPicPr>
          <p:nvPr userDrawn="1"/>
        </p:nvPicPr>
        <p:blipFill>
          <a:blip r:embed="rId3" cstate="email"/>
          <a:srcRect/>
          <a:stretch>
            <a:fillRect/>
          </a:stretch>
        </p:blipFill>
        <p:spPr>
          <a:xfrm>
            <a:off x="0" y="1"/>
            <a:ext cx="1122680" cy="9906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16" r:id="rId1"/>
  </p:sldLayoutIdLst>
  <p:transition>
    <p:fade thruBlk="1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microsoft.com/office/2007/relationships/hdphoto" Target="../media/hdphoto7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8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9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0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1.wdp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2.wdp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3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4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microsoft.com/office/2007/relationships/hdphoto" Target="../media/hdphoto2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5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6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7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8.wdp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9.wdp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0.wdp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1.wdp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0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2.wdp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3.wdp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4.wdp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5.wdp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6.wdp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7.wdp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8.wdp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5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9.wdp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9.wdp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0.wdp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1.wdp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2.wdp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3.wdp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4.wdp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5.wdp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6.wdp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7.wdp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8.wdp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png"/><Relationship Id="rId4" Type="http://schemas.microsoft.com/office/2007/relationships/hdphoto" Target="../media/hdphoto39.wdp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5" Type="http://schemas.openxmlformats.org/officeDocument/2006/relationships/image" Target="../media/image6.png"/><Relationship Id="rId4" Type="http://schemas.microsoft.com/office/2007/relationships/hdphoto" Target="../media/hdphoto3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5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microsoft.com/office/2007/relationships/hdphoto" Target="../media/hdphoto6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726" t="1538" r="12883" b="2066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8C845-AC6A-4CB1-AD25-7DB23307EAA9}" type="slidenum">
              <a:rPr lang="en-US">
                <a:solidFill>
                  <a:prstClr val="white">
                    <a:tint val="75000"/>
                  </a:prstClr>
                </a:solidFill>
              </a:rPr>
              <a:pPr/>
              <a:t>1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238596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685800" y="685800"/>
            <a:ext cx="7772400" cy="5791200"/>
          </a:xfrm>
          <a:solidFill>
            <a:srgbClr val="002060">
              <a:alpha val="65000"/>
            </a:srgbClr>
          </a:solidFill>
          <a:ln/>
          <a:effectLst>
            <a:softEdge rad="127000"/>
          </a:effectLst>
        </p:spPr>
        <p:txBody>
          <a:bodyPr anchor="ctr">
            <a:noAutofit/>
          </a:bodyPr>
          <a:lstStyle/>
          <a:p>
            <a:pPr marL="0" indent="0" algn="ctr">
              <a:spcAft>
                <a:spcPts val="600"/>
              </a:spcAft>
              <a:buFontTx/>
              <a:buNone/>
            </a:pPr>
            <a:r>
              <a:rPr lang="es-PR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Unidad </a:t>
            </a:r>
            <a:r>
              <a:rPr lang="es-PR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16: El Profeta Miqueas</a:t>
            </a:r>
          </a:p>
          <a:p>
            <a:pPr marL="0" indent="0" algn="ctr">
              <a:spcAft>
                <a:spcPts val="600"/>
              </a:spcAft>
              <a:buFontTx/>
              <a:buNone/>
            </a:pPr>
            <a:r>
              <a:rPr lang="es-PR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Estudio 50:</a:t>
            </a:r>
          </a:p>
          <a:p>
            <a:pPr marL="0" indent="0" algn="ctr">
              <a:spcAft>
                <a:spcPts val="600"/>
              </a:spcAft>
              <a:buFontTx/>
              <a:buNone/>
            </a:pPr>
            <a:r>
              <a:rPr lang="es-PR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Los Juicios de Dios</a:t>
            </a:r>
          </a:p>
          <a:p>
            <a:pPr marL="0" indent="0" algn="ctr">
              <a:spcAft>
                <a:spcPts val="600"/>
              </a:spcAft>
              <a:buFontTx/>
              <a:buNone/>
            </a:pPr>
            <a:r>
              <a:rPr lang="es-PR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(Miqueas 1.1 a 2.12) </a:t>
            </a:r>
          </a:p>
          <a:p>
            <a:pPr marL="0" indent="0" algn="ctr">
              <a:spcAft>
                <a:spcPts val="600"/>
              </a:spcAft>
              <a:buFontTx/>
              <a:buNone/>
            </a:pPr>
            <a:r>
              <a:rPr lang="es-PR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17 de diciembre de 2013</a:t>
            </a:r>
          </a:p>
        </p:txBody>
      </p:sp>
    </p:spTree>
    <p:extLst>
      <p:ext uri="{BB962C8B-B14F-4D97-AF65-F5344CB8AC3E}">
        <p14:creationId xmlns:p14="http://schemas.microsoft.com/office/powerpoint/2010/main" val="9582199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3859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8596" grpId="0" build="p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4114" y="186910"/>
            <a:ext cx="7793037" cy="1462087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s-PR" dirty="0" smtClean="0">
                <a:latin typeface="Candara" pitchFamily="34" charset="0"/>
                <a:cs typeface="Calibri" pitchFamily="34" charset="0"/>
              </a:rPr>
              <a:t>Trasfondo de Miqueas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333999" cy="4719638"/>
          </a:xfrm>
        </p:spPr>
        <p:txBody>
          <a:bodyPr>
            <a:normAutofit fontScale="77500" lnSpcReduction="20000"/>
          </a:bodyPr>
          <a:lstStyle/>
          <a:p>
            <a:r>
              <a:rPr lang="es-PR" b="1" dirty="0" smtClean="0">
                <a:latin typeface="Candara" panose="020E0502030303020204" pitchFamily="34" charset="0"/>
              </a:rPr>
              <a:t>Fecha</a:t>
            </a:r>
          </a:p>
          <a:p>
            <a:r>
              <a:rPr lang="es-PR" dirty="0" smtClean="0">
                <a:latin typeface="Candara" panose="020E0502030303020204" pitchFamily="34" charset="0"/>
              </a:rPr>
              <a:t>Miqueas </a:t>
            </a:r>
            <a:r>
              <a:rPr lang="es-PR" dirty="0">
                <a:latin typeface="Candara" panose="020E0502030303020204" pitchFamily="34" charset="0"/>
              </a:rPr>
              <a:t>profetizó aproximadamente desde el 740 hasta el 687 a.C., durante los reinados de </a:t>
            </a:r>
            <a:r>
              <a:rPr lang="es-PR" dirty="0" err="1">
                <a:latin typeface="Candara" panose="020E0502030303020204" pitchFamily="34" charset="0"/>
              </a:rPr>
              <a:t>Jotam</a:t>
            </a:r>
            <a:r>
              <a:rPr lang="es-PR" dirty="0">
                <a:latin typeface="Candara" panose="020E0502030303020204" pitchFamily="34" charset="0"/>
              </a:rPr>
              <a:t>, </a:t>
            </a:r>
            <a:r>
              <a:rPr lang="es-PR" dirty="0" err="1">
                <a:latin typeface="Candara" panose="020E0502030303020204" pitchFamily="34" charset="0"/>
              </a:rPr>
              <a:t>Acaz</a:t>
            </a:r>
            <a:r>
              <a:rPr lang="es-PR" dirty="0">
                <a:latin typeface="Candara" panose="020E0502030303020204" pitchFamily="34" charset="0"/>
              </a:rPr>
              <a:t> y Ezequías.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Aunque </a:t>
            </a:r>
            <a:r>
              <a:rPr lang="es-PR" dirty="0">
                <a:latin typeface="Candara" panose="020E0502030303020204" pitchFamily="34" charset="0"/>
              </a:rPr>
              <a:t>su mensaje principal fue dirigido a Judá, Miqueas predijo la cautividad del reino del norte, que ocurrió en el 722/21 a.C.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Las </a:t>
            </a:r>
            <a:r>
              <a:rPr lang="es-PR" dirty="0">
                <a:latin typeface="Candara" panose="020E0502030303020204" pitchFamily="34" charset="0"/>
              </a:rPr>
              <a:t>fechas en las que él declaró los mensajes que constituyen esta pequeña profecía debieron ser un poco antes de escribirlos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486" t="1654"/>
          <a:stretch/>
        </p:blipFill>
        <p:spPr>
          <a:xfrm>
            <a:off x="5486400" y="1799382"/>
            <a:ext cx="3651299" cy="506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30363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5000" y="0"/>
            <a:ext cx="5218938" cy="685800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2057400"/>
            <a:ext cx="2057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dirty="0"/>
              <a:t>RELACIÓN DE LOS REYES Y PROFETAS DE ISRAEL Y JUDÁ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208360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4114" y="186910"/>
            <a:ext cx="7793037" cy="1462087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s-PR" dirty="0" smtClean="0">
                <a:latin typeface="Candara" pitchFamily="34" charset="0"/>
                <a:cs typeface="Calibri" pitchFamily="34" charset="0"/>
              </a:rPr>
              <a:t>Trasfondo de Miqueas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333999" cy="4719638"/>
          </a:xfrm>
        </p:spPr>
        <p:txBody>
          <a:bodyPr>
            <a:normAutofit fontScale="85000" lnSpcReduction="20000"/>
          </a:bodyPr>
          <a:lstStyle/>
          <a:p>
            <a:r>
              <a:rPr lang="es-PR" b="1" dirty="0" smtClean="0">
                <a:latin typeface="Candara" panose="020E0502030303020204" pitchFamily="34" charset="0"/>
              </a:rPr>
              <a:t>Trasfondo y Tema</a:t>
            </a:r>
          </a:p>
          <a:p>
            <a:r>
              <a:rPr lang="es-PR" dirty="0" smtClean="0">
                <a:latin typeface="Candara" panose="020E0502030303020204" pitchFamily="34" charset="0"/>
              </a:rPr>
              <a:t>Alrededor </a:t>
            </a:r>
            <a:r>
              <a:rPr lang="es-PR" dirty="0">
                <a:latin typeface="Candara" panose="020E0502030303020204" pitchFamily="34" charset="0"/>
              </a:rPr>
              <a:t>del siglo VIII a.C. el antiguo sistema agricultor en Israel y Judá, con su justa distribución de riqueza, se vio paulatinamente reemplazado por una sociedad avariciosa, materialista y dura que dividió al pueblo ásperamente entre «los que tenían» y «los que no».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Los </a:t>
            </a:r>
            <a:r>
              <a:rPr lang="es-PR" dirty="0">
                <a:latin typeface="Candara" panose="020E0502030303020204" pitchFamily="34" charset="0"/>
              </a:rPr>
              <a:t>ricos terratenientes se </a:t>
            </a:r>
            <a:r>
              <a:rPr lang="es-PR" dirty="0" smtClean="0">
                <a:latin typeface="Candara" panose="020E0502030303020204" pitchFamily="34" charset="0"/>
              </a:rPr>
              <a:t>hicieron </a:t>
            </a:r>
            <a:r>
              <a:rPr lang="es-PR" dirty="0">
                <a:latin typeface="Candara" panose="020E0502030303020204" pitchFamily="34" charset="0"/>
              </a:rPr>
              <a:t>más ricos, y los pobres agricultores, más pobres.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4874" r="24378"/>
          <a:stretch/>
        </p:blipFill>
        <p:spPr>
          <a:xfrm>
            <a:off x="5257800" y="1752600"/>
            <a:ext cx="3886200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0553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4114" y="186910"/>
            <a:ext cx="7793037" cy="1462087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s-PR" dirty="0" smtClean="0">
                <a:latin typeface="Candara" pitchFamily="34" charset="0"/>
                <a:cs typeface="Calibri" pitchFamily="34" charset="0"/>
              </a:rPr>
              <a:t>Trasfondo de Miqueas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05399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Estos </a:t>
            </a:r>
            <a:r>
              <a:rPr lang="es-PR" dirty="0">
                <a:latin typeface="Candara" panose="020E0502030303020204" pitchFamily="34" charset="0"/>
              </a:rPr>
              <a:t>últimos emigraron a las ciudades, caracterizadas por la pobreza y vicio en contraste con las clases altas, lujosas y crueles para con los pobres.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La </a:t>
            </a:r>
            <a:r>
              <a:rPr lang="es-PR" dirty="0">
                <a:latin typeface="Candara" panose="020E0502030303020204" pitchFamily="34" charset="0"/>
              </a:rPr>
              <a:t>relación con naciones paganas también introdujo falsos cultos religiosos y descenso moral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36425"/>
          <a:stretch/>
        </p:blipFill>
        <p:spPr>
          <a:xfrm>
            <a:off x="5181600" y="1793587"/>
            <a:ext cx="3989948" cy="5076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22970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4114" y="186910"/>
            <a:ext cx="7793037" cy="1462087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s-PR" dirty="0" smtClean="0">
                <a:latin typeface="Candara" pitchFamily="34" charset="0"/>
                <a:cs typeface="Calibri" pitchFamily="34" charset="0"/>
              </a:rPr>
              <a:t>Trasfondo de Miqueas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05399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Resumiendo</a:t>
            </a:r>
            <a:r>
              <a:rPr lang="es-PR" dirty="0">
                <a:latin typeface="Candara" panose="020E0502030303020204" pitchFamily="34" charset="0"/>
              </a:rPr>
              <a:t>, lo que ocurría era similar a la cristiandad en el mundo occidental de la actualidad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</a:p>
          <a:p>
            <a:r>
              <a:rPr lang="es-PR" dirty="0" smtClean="0">
                <a:latin typeface="Candara" panose="020E0502030303020204" pitchFamily="34" charset="0"/>
              </a:rPr>
              <a:t>Y </a:t>
            </a:r>
            <a:r>
              <a:rPr lang="es-PR" dirty="0">
                <a:latin typeface="Candara" panose="020E0502030303020204" pitchFamily="34" charset="0"/>
              </a:rPr>
              <a:t>fue contra este trasfondo tenebroso y mundano que Miqueas escribió su profecía, dirigiéndose en especial a tres ciudades: Samaria, Jerusalén y Belén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8410" r="18266"/>
          <a:stretch/>
        </p:blipFill>
        <p:spPr>
          <a:xfrm>
            <a:off x="5181600" y="1749147"/>
            <a:ext cx="3962400" cy="5108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90244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4114" y="186910"/>
            <a:ext cx="7793037" cy="1462087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s-PR" dirty="0" smtClean="0">
                <a:latin typeface="Candara" pitchFamily="34" charset="0"/>
                <a:cs typeface="Calibri" pitchFamily="34" charset="0"/>
              </a:rPr>
              <a:t>Bosquejo de Miqueas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794750" cy="4719638"/>
          </a:xfrm>
        </p:spPr>
        <p:txBody>
          <a:bodyPr>
            <a:normAutofit fontScale="85000" lnSpcReduction="10000"/>
          </a:bodyPr>
          <a:lstStyle/>
          <a:p>
            <a:pPr marL="571500" indent="-571500">
              <a:buSzPct val="90000"/>
              <a:buAutoNum type="romanUcPeriod"/>
            </a:pPr>
            <a:r>
              <a:rPr lang="es-PR" dirty="0" smtClean="0">
                <a:latin typeface="Candara" panose="020E0502030303020204" pitchFamily="34" charset="0"/>
              </a:rPr>
              <a:t>PREDICCIÓN </a:t>
            </a:r>
            <a:r>
              <a:rPr lang="es-PR" dirty="0">
                <a:latin typeface="Candara" panose="020E0502030303020204" pitchFamily="34" charset="0"/>
              </a:rPr>
              <a:t>DE IRA CONTRA ISRAEL Y JUDÁ (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Cap. 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1</a:t>
            </a:r>
            <a:r>
              <a:rPr lang="es-PR" dirty="0" smtClean="0">
                <a:latin typeface="Candara" panose="020E0502030303020204" pitchFamily="34" charset="0"/>
              </a:rPr>
              <a:t>)</a:t>
            </a:r>
          </a:p>
          <a:p>
            <a:pPr marL="571500" indent="-571500">
              <a:buSzPct val="90000"/>
              <a:buAutoNum type="romanUcPeriod"/>
            </a:pPr>
            <a:r>
              <a:rPr lang="es-PR" dirty="0" smtClean="0">
                <a:latin typeface="Candara" panose="020E0502030303020204" pitchFamily="34" charset="0"/>
              </a:rPr>
              <a:t>CONDENA </a:t>
            </a:r>
            <a:r>
              <a:rPr lang="es-PR" dirty="0">
                <a:latin typeface="Candara" panose="020E0502030303020204" pitchFamily="34" charset="0"/>
              </a:rPr>
              <a:t>DE LOS OPRESORES RICOS (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2:1–11</a:t>
            </a:r>
            <a:r>
              <a:rPr lang="es-PR" dirty="0" smtClean="0">
                <a:latin typeface="Candara" panose="020E0502030303020204" pitchFamily="34" charset="0"/>
              </a:rPr>
              <a:t>)</a:t>
            </a:r>
          </a:p>
          <a:p>
            <a:pPr marL="571500" indent="-571500">
              <a:buSzPct val="90000"/>
              <a:buAutoNum type="romanUcPeriod"/>
            </a:pPr>
            <a:r>
              <a:rPr lang="es-PR" dirty="0" smtClean="0">
                <a:latin typeface="Candara" panose="020E0502030303020204" pitchFamily="34" charset="0"/>
              </a:rPr>
              <a:t>LA </a:t>
            </a:r>
            <a:r>
              <a:rPr lang="es-PR" dirty="0">
                <a:latin typeface="Candara" panose="020E0502030303020204" pitchFamily="34" charset="0"/>
              </a:rPr>
              <a:t>PROMESA DE RESTAURACIÓN (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2:12–13</a:t>
            </a:r>
            <a:r>
              <a:rPr lang="es-PR" dirty="0" smtClean="0">
                <a:latin typeface="Candara" panose="020E0502030303020204" pitchFamily="34" charset="0"/>
              </a:rPr>
              <a:t>)</a:t>
            </a:r>
          </a:p>
          <a:p>
            <a:pPr marL="571500" indent="-571500">
              <a:buSzPct val="90000"/>
              <a:buAutoNum type="romanUcPeriod"/>
            </a:pPr>
            <a:r>
              <a:rPr lang="es-ES" dirty="0" smtClean="0">
                <a:latin typeface="Candara" panose="020E0502030303020204" pitchFamily="34" charset="0"/>
              </a:rPr>
              <a:t>DENUNCIA </a:t>
            </a:r>
            <a:r>
              <a:rPr lang="es-ES" dirty="0">
                <a:latin typeface="Candara" panose="020E0502030303020204" pitchFamily="34" charset="0"/>
              </a:rPr>
              <a:t>DE LOS PRÍNCIPES, FALSOS PROFETAS Y SACERDOTES (</a:t>
            </a:r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Cap. </a:t>
            </a:r>
            <a:r>
              <a:rPr lang="es-ES" dirty="0" smtClean="0">
                <a:solidFill>
                  <a:srgbClr val="FF0000"/>
                </a:solidFill>
                <a:latin typeface="Candara" panose="020E0502030303020204" pitchFamily="34" charset="0"/>
              </a:rPr>
              <a:t>3</a:t>
            </a:r>
            <a:r>
              <a:rPr lang="es-ES" dirty="0" smtClean="0">
                <a:latin typeface="Candara" panose="020E0502030303020204" pitchFamily="34" charset="0"/>
              </a:rPr>
              <a:t>)</a:t>
            </a:r>
          </a:p>
          <a:p>
            <a:pPr marL="571500" indent="-571500">
              <a:buSzPct val="90000"/>
              <a:buAutoNum type="romanUcPeriod"/>
            </a:pPr>
            <a:r>
              <a:rPr lang="es-PR" dirty="0" smtClean="0">
                <a:latin typeface="Candara" panose="020E0502030303020204" pitchFamily="34" charset="0"/>
              </a:rPr>
              <a:t>LA GLORIA DEL REINO MILENIAL DE CRISTO (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Cap. 4</a:t>
            </a:r>
            <a:r>
              <a:rPr lang="es-PR" dirty="0" smtClean="0">
                <a:latin typeface="Candara" panose="020E0502030303020204" pitchFamily="34" charset="0"/>
              </a:rPr>
              <a:t>)</a:t>
            </a:r>
          </a:p>
          <a:p>
            <a:pPr marL="571500" indent="-571500">
              <a:buSzPct val="90000"/>
              <a:buAutoNum type="romanUcPeriod"/>
            </a:pPr>
            <a:r>
              <a:rPr lang="es-PR" dirty="0" smtClean="0">
                <a:latin typeface="Candara" panose="020E0502030303020204" pitchFamily="34" charset="0"/>
              </a:rPr>
              <a:t>LA </a:t>
            </a:r>
            <a:r>
              <a:rPr lang="es-PR" dirty="0">
                <a:latin typeface="Candara" panose="020E0502030303020204" pitchFamily="34" charset="0"/>
              </a:rPr>
              <a:t>PROMESA DE LA VENIDA DEL MESÍAS (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Cap. 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5</a:t>
            </a:r>
            <a:r>
              <a:rPr lang="es-PR" dirty="0" smtClean="0">
                <a:latin typeface="Candara" panose="020E0502030303020204" pitchFamily="34" charset="0"/>
              </a:rPr>
              <a:t>)</a:t>
            </a:r>
          </a:p>
          <a:p>
            <a:pPr marL="571500" indent="-571500">
              <a:buSzPct val="90000"/>
              <a:buAutoNum type="romanUcPeriod"/>
            </a:pPr>
            <a:r>
              <a:rPr lang="es-PR" dirty="0" smtClean="0">
                <a:latin typeface="Candara" panose="020E0502030303020204" pitchFamily="34" charset="0"/>
              </a:rPr>
              <a:t>ISRAEL </a:t>
            </a:r>
            <a:r>
              <a:rPr lang="es-PR" dirty="0">
                <a:latin typeface="Candara" panose="020E0502030303020204" pitchFamily="34" charset="0"/>
              </a:rPr>
              <a:t>PUESTO A PRUEBA (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Cap. 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6</a:t>
            </a:r>
            <a:r>
              <a:rPr lang="es-PR" dirty="0" smtClean="0">
                <a:latin typeface="Candara" panose="020E0502030303020204" pitchFamily="34" charset="0"/>
              </a:rPr>
              <a:t>)</a:t>
            </a:r>
          </a:p>
          <a:p>
            <a:pPr marL="571500" indent="-571500">
              <a:buSzPct val="90000"/>
              <a:buAutoNum type="romanUcPeriod"/>
            </a:pPr>
            <a:r>
              <a:rPr lang="es-PR" dirty="0" smtClean="0">
                <a:latin typeface="Candara" panose="020E0502030303020204" pitchFamily="34" charset="0"/>
              </a:rPr>
              <a:t>LA </a:t>
            </a:r>
            <a:r>
              <a:rPr lang="es-PR" dirty="0">
                <a:latin typeface="Candara" panose="020E0502030303020204" pitchFamily="34" charset="0"/>
              </a:rPr>
              <a:t>NACIÓN LAMENTA SU TRISTE CONDICIÓN (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7:1–10</a:t>
            </a:r>
            <a:r>
              <a:rPr lang="es-PR" dirty="0" smtClean="0">
                <a:latin typeface="Candara" panose="020E0502030303020204" pitchFamily="34" charset="0"/>
              </a:rPr>
              <a:t>)</a:t>
            </a:r>
          </a:p>
          <a:p>
            <a:pPr marL="571500" indent="-571500">
              <a:buSzPct val="90000"/>
              <a:buAutoNum type="romanUcPeriod"/>
            </a:pPr>
            <a:r>
              <a:rPr lang="es-PR" dirty="0" smtClean="0">
                <a:latin typeface="Candara" panose="020E0502030303020204" pitchFamily="34" charset="0"/>
              </a:rPr>
              <a:t>BENDICIÓN </a:t>
            </a:r>
            <a:r>
              <a:rPr lang="es-PR" dirty="0">
                <a:latin typeface="Candara" panose="020E0502030303020204" pitchFamily="34" charset="0"/>
              </a:rPr>
              <a:t>FUTURA PARA ISRAEL (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7:11–20</a:t>
            </a:r>
            <a:r>
              <a:rPr lang="es-PR" dirty="0" smtClean="0">
                <a:latin typeface="Candara" panose="020E0502030303020204" pitchFamily="34" charset="0"/>
              </a:rPr>
              <a:t>)</a:t>
            </a:r>
            <a:endParaRPr lang="es-PR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306752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4114" y="152400"/>
            <a:ext cx="7793037" cy="1462087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s-PR" dirty="0">
                <a:latin typeface="Candara" pitchFamily="34" charset="0"/>
                <a:cs typeface="Calibri" pitchFamily="34" charset="0"/>
              </a:rPr>
              <a:t>Castigo de Samaria y Jerusalén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Miqueas 1.6-9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037" t="12139" b="5425"/>
          <a:stretch/>
        </p:blipFill>
        <p:spPr>
          <a:xfrm>
            <a:off x="0" y="1614487"/>
            <a:ext cx="9144000" cy="5275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879626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4114" y="186910"/>
            <a:ext cx="7793037" cy="1462087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s-PR" dirty="0">
                <a:latin typeface="Candara" pitchFamily="34" charset="0"/>
                <a:cs typeface="Calibri" pitchFamily="34" charset="0"/>
              </a:rPr>
              <a:t>Castigo de Samaria y Jerusalén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Miqueas 1.6-9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794750" cy="4719638"/>
          </a:xfrm>
        </p:spPr>
        <p:txBody>
          <a:bodyPr>
            <a:normAutofit fontScale="92500" lnSpcReduction="20000"/>
          </a:bodyPr>
          <a:lstStyle/>
          <a:p>
            <a:r>
              <a:rPr lang="es-PR" dirty="0">
                <a:latin typeface="Candara" panose="020E0502030303020204" pitchFamily="34" charset="0"/>
              </a:rPr>
              <a:t>“</a:t>
            </a:r>
            <a:r>
              <a:rPr lang="es-PR" i="1" dirty="0">
                <a:latin typeface="Candara" panose="020E0502030303020204" pitchFamily="34" charset="0"/>
              </a:rPr>
              <a:t>Haré, pues, de Samaria montones de ruinas, y tierra para plantar viñas; y derramaré sus piedras por el valle, y descubriré sus cimientos. Y todas sus estatuas serán despedazadas, y todos sus dones serán quemados en fuego, y asolaré todos sus ídolos; porque de dones de rameras los juntó, y a dones de rameras volverán. Por esto lamentaré y aullaré, y andaré despojado y desnudo; haré aullido como de chacales, y lamento como de avestruces. Porque su llaga es dolorosa, y llegó hasta Judá; llegó hasta la puerta de mi pueblo, hasta Jerusalén.</a:t>
            </a:r>
            <a:r>
              <a:rPr lang="es-PR" dirty="0">
                <a:latin typeface="Candara" panose="020E0502030303020204" pitchFamily="34" charset="0"/>
              </a:rPr>
              <a:t>” </a:t>
            </a:r>
            <a:endParaRPr lang="es-PR" dirty="0" smtClean="0">
              <a:latin typeface="Candara" panose="020E0502030303020204" pitchFamily="34" charset="0"/>
            </a:endParaRPr>
          </a:p>
          <a:p>
            <a:pPr marL="0" indent="0">
              <a:buNone/>
            </a:pP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	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(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Miqueas 1.6–9, RVR60) </a:t>
            </a:r>
          </a:p>
        </p:txBody>
      </p:sp>
    </p:spTree>
    <p:extLst>
      <p:ext uri="{BB962C8B-B14F-4D97-AF65-F5344CB8AC3E}">
        <p14:creationId xmlns:p14="http://schemas.microsoft.com/office/powerpoint/2010/main" val="391337811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4114" y="186910"/>
            <a:ext cx="7793037" cy="1462087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s-PR" dirty="0">
                <a:latin typeface="Candara" pitchFamily="34" charset="0"/>
                <a:cs typeface="Calibri" pitchFamily="34" charset="0"/>
              </a:rPr>
              <a:t>Castigo de Samaria y Jerusalén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Miqueas 1.6-9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714999" cy="4719638"/>
          </a:xfrm>
        </p:spPr>
        <p:txBody>
          <a:bodyPr>
            <a:normAutofit fontScale="77500" lnSpcReduction="20000"/>
          </a:bodyPr>
          <a:lstStyle/>
          <a:p>
            <a:r>
              <a:rPr lang="es-PR" b="1" dirty="0">
                <a:latin typeface="Candara" panose="020E0502030303020204" pitchFamily="34" charset="0"/>
              </a:rPr>
              <a:t>La destrucción de Samaria (</a:t>
            </a:r>
            <a:r>
              <a:rPr lang="es-PR" b="1" dirty="0">
                <a:solidFill>
                  <a:srgbClr val="FF0000"/>
                </a:solidFill>
                <a:latin typeface="Candara" panose="020E0502030303020204" pitchFamily="34" charset="0"/>
              </a:rPr>
              <a:t>vv. 6–7</a:t>
            </a:r>
            <a:r>
              <a:rPr lang="es-PR" b="1" dirty="0">
                <a:latin typeface="Candara" panose="020E0502030303020204" pitchFamily="34" charset="0"/>
              </a:rPr>
              <a:t>). </a:t>
            </a:r>
            <a:endParaRPr lang="es-PR" b="1" dirty="0" smtClean="0">
              <a:latin typeface="Candara" panose="020E0502030303020204" pitchFamily="34" charset="0"/>
            </a:endParaRPr>
          </a:p>
          <a:p>
            <a:r>
              <a:rPr lang="es-PR" dirty="0" err="1" smtClean="0">
                <a:latin typeface="Candara" panose="020E0502030303020204" pitchFamily="34" charset="0"/>
              </a:rPr>
              <a:t>Omri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fundó la capital del reino del norte alrededor de 857 a.C. (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6:16</a:t>
            </a:r>
            <a:r>
              <a:rPr lang="es-PR" dirty="0">
                <a:latin typeface="Candara" panose="020E0502030303020204" pitchFamily="34" charset="0"/>
              </a:rPr>
              <a:t>).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Desde </a:t>
            </a:r>
            <a:r>
              <a:rPr lang="es-PR" dirty="0">
                <a:latin typeface="Candara" panose="020E0502030303020204" pitchFamily="34" charset="0"/>
              </a:rPr>
              <a:t>su comienzo, bajo el gobierno de </a:t>
            </a:r>
            <a:r>
              <a:rPr lang="es-PR" dirty="0" err="1">
                <a:latin typeface="Candara" panose="020E0502030303020204" pitchFamily="34" charset="0"/>
              </a:rPr>
              <a:t>Jeroboam</a:t>
            </a:r>
            <a:r>
              <a:rPr lang="es-PR" dirty="0">
                <a:latin typeface="Candara" panose="020E0502030303020204" pitchFamily="34" charset="0"/>
              </a:rPr>
              <a:t> (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1 Reyes 12:25–33</a:t>
            </a:r>
            <a:r>
              <a:rPr lang="es-PR" dirty="0">
                <a:latin typeface="Candara" panose="020E0502030303020204" pitchFamily="34" charset="0"/>
              </a:rPr>
              <a:t>), este reino se entregó a la idolatría.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Su </a:t>
            </a:r>
            <a:r>
              <a:rPr lang="es-PR" dirty="0">
                <a:latin typeface="Candara" panose="020E0502030303020204" pitchFamily="34" charset="0"/>
              </a:rPr>
              <a:t>castigo sobrevino en 722 a.C. cuando el rey asirio Sargón II destruyó la ciudad y llevó gran parte de su población al exilio. Note especialmente las alusiones a la idolatría en el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v. 7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35297" r="19531"/>
          <a:stretch/>
        </p:blipFill>
        <p:spPr>
          <a:xfrm>
            <a:off x="5867400" y="1752600"/>
            <a:ext cx="3276599" cy="5149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18395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4114" y="186910"/>
            <a:ext cx="7793037" cy="1462087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s-PR" dirty="0">
                <a:latin typeface="Candara" pitchFamily="34" charset="0"/>
                <a:cs typeface="Calibri" pitchFamily="34" charset="0"/>
              </a:rPr>
              <a:t>Castigo de Samaria y Jerusalén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Miqueas 1.6-9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1722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714999" cy="4719638"/>
          </a:xfrm>
        </p:spPr>
        <p:txBody>
          <a:bodyPr>
            <a:normAutofit fontScale="85000" lnSpcReduction="20000"/>
          </a:bodyPr>
          <a:lstStyle/>
          <a:p>
            <a:r>
              <a:rPr lang="es-PR" b="1" dirty="0">
                <a:latin typeface="Candara" panose="020E0502030303020204" pitchFamily="34" charset="0"/>
              </a:rPr>
              <a:t>Jerusalén amenazada (</a:t>
            </a:r>
            <a:r>
              <a:rPr lang="es-PR" b="1" dirty="0">
                <a:solidFill>
                  <a:srgbClr val="FF0000"/>
                </a:solidFill>
                <a:latin typeface="Candara" panose="020E0502030303020204" pitchFamily="34" charset="0"/>
              </a:rPr>
              <a:t>vv. 8–16</a:t>
            </a:r>
            <a:r>
              <a:rPr lang="es-PR" b="1" dirty="0">
                <a:latin typeface="Candara" panose="020E0502030303020204" pitchFamily="34" charset="0"/>
              </a:rPr>
              <a:t>). </a:t>
            </a:r>
            <a:endParaRPr lang="es-PR" b="1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La </a:t>
            </a:r>
            <a:r>
              <a:rPr lang="es-PR" dirty="0">
                <a:latin typeface="Candara" panose="020E0502030303020204" pitchFamily="34" charset="0"/>
              </a:rPr>
              <a:t>disciplina de Samaria fue tan severa que Miqueas no pudo más que lamentarla (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vv. 8–9</a:t>
            </a:r>
            <a:r>
              <a:rPr lang="es-PR" dirty="0">
                <a:latin typeface="Candara" panose="020E0502030303020204" pitchFamily="34" charset="0"/>
              </a:rPr>
              <a:t>).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Pero </a:t>
            </a:r>
            <a:r>
              <a:rPr lang="es-PR" dirty="0">
                <a:latin typeface="Candara" panose="020E0502030303020204" pitchFamily="34" charset="0"/>
              </a:rPr>
              <a:t>lo que más le pesaba era el hecho de que las tropas asirias llegarían a las puertas de Jerusalén (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vv. 9, 12</a:t>
            </a:r>
            <a:r>
              <a:rPr lang="es-PR" dirty="0">
                <a:latin typeface="Candara" panose="020E0502030303020204" pitchFamily="34" charset="0"/>
              </a:rPr>
              <a:t>) con el fin de arrasarla.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Judá </a:t>
            </a:r>
            <a:r>
              <a:rPr lang="es-PR" dirty="0">
                <a:latin typeface="Candara" panose="020E0502030303020204" pitchFamily="34" charset="0"/>
              </a:rPr>
              <a:t>no había aprendido de lo sucedido a Samaria. Participaba de los mismos pecados y por lo tanto, merecía el mismo castigo.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47640"/>
          <a:stretch/>
        </p:blipFill>
        <p:spPr>
          <a:xfrm>
            <a:off x="5562600" y="1752599"/>
            <a:ext cx="3581400" cy="5131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220888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B40BEE61-78A7-4B3C-8981-FE4F09B794B2}" type="slidenum">
              <a:rPr lang="en-US">
                <a:solidFill>
                  <a:srgbClr val="000000"/>
                </a:solidFill>
              </a:rPr>
              <a:pPr>
                <a:defRPr/>
              </a:pPr>
              <a:t>2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838200"/>
            <a:ext cx="3649663" cy="838200"/>
          </a:xfrm>
        </p:spPr>
        <p:txBody>
          <a:bodyPr/>
          <a:lstStyle/>
          <a:p>
            <a:pPr eaLnBrk="1" hangingPunct="1"/>
            <a:r>
              <a:rPr lang="es-PR" noProof="0" dirty="0" smtClean="0">
                <a:latin typeface="Candara" pitchFamily="34" charset="0"/>
                <a:cs typeface="Calibri" pitchFamily="34" charset="0"/>
              </a:rPr>
              <a:t>Contexto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2133600"/>
            <a:ext cx="3886200" cy="2362200"/>
          </a:xfrm>
        </p:spPr>
        <p:txBody>
          <a:bodyPr/>
          <a:lstStyle/>
          <a:p>
            <a:pPr eaLnBrk="1" hangingPunct="1"/>
            <a:r>
              <a:rPr lang="es-PR" sz="4000" dirty="0" smtClean="0">
                <a:latin typeface="Candara" pitchFamily="34" charset="0"/>
                <a:cs typeface="Calibri" pitchFamily="34" charset="0"/>
              </a:rPr>
              <a:t>2 Reyes</a:t>
            </a:r>
          </a:p>
          <a:p>
            <a:pPr lvl="1"/>
            <a:r>
              <a:rPr lang="es-PR" sz="3600" dirty="0">
                <a:latin typeface="Candara" pitchFamily="34" charset="0"/>
                <a:cs typeface="Calibri" pitchFamily="34" charset="0"/>
              </a:rPr>
              <a:t>1.1 a 2.12</a:t>
            </a:r>
            <a:endParaRPr lang="es-PR" sz="2800" noProof="0" dirty="0" smtClean="0">
              <a:latin typeface="Candara" pitchFamily="34" charset="0"/>
              <a:cs typeface="Calibri" pitchFamily="34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email">
            <a:lum bright="10000" contrast="2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208929" y="2286000"/>
            <a:ext cx="4686300" cy="279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4114" y="186910"/>
            <a:ext cx="7793037" cy="1462087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s-PR" dirty="0">
                <a:latin typeface="Candara" pitchFamily="34" charset="0"/>
                <a:cs typeface="Calibri" pitchFamily="34" charset="0"/>
              </a:rPr>
              <a:t>Castigo de Samaria y Jerusalén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Miqueas 1.6-9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1722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486399" cy="4719638"/>
          </a:xfrm>
        </p:spPr>
        <p:txBody>
          <a:bodyPr>
            <a:normAutofit fontScale="92500" lnSpcReduction="20000"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En </a:t>
            </a:r>
            <a:r>
              <a:rPr lang="es-PR" dirty="0">
                <a:latin typeface="Candara" panose="020E0502030303020204" pitchFamily="34" charset="0"/>
              </a:rPr>
              <a:t>701 a.C., </a:t>
            </a:r>
            <a:r>
              <a:rPr lang="es-PR" dirty="0" err="1">
                <a:latin typeface="Candara" panose="020E0502030303020204" pitchFamily="34" charset="0"/>
              </a:rPr>
              <a:t>Senaquerib</a:t>
            </a:r>
            <a:r>
              <a:rPr lang="es-PR" dirty="0">
                <a:latin typeface="Candara" panose="020E0502030303020204" pitchFamily="34" charset="0"/>
              </a:rPr>
              <a:t> sitió la ciudad santa, pero el Señor la libró milagrosamente (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Isaías 37:36–38</a:t>
            </a:r>
            <a:r>
              <a:rPr lang="es-PR" dirty="0">
                <a:latin typeface="Candara" panose="020E0502030303020204" pitchFamily="34" charset="0"/>
              </a:rPr>
              <a:t>).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El </a:t>
            </a:r>
            <a:r>
              <a:rPr lang="es-PR" dirty="0">
                <a:latin typeface="Candara" panose="020E0502030303020204" pitchFamily="34" charset="0"/>
              </a:rPr>
              <a:t>agresor sólo llegó a las puertas, pero no logró entrar para hacer sus fechorías.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En </a:t>
            </a:r>
            <a:r>
              <a:rPr lang="es-PR" dirty="0">
                <a:latin typeface="Candara" panose="020E0502030303020204" pitchFamily="34" charset="0"/>
              </a:rPr>
              <a:t>los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vv. 10–15</a:t>
            </a:r>
            <a:r>
              <a:rPr lang="es-PR" dirty="0">
                <a:latin typeface="Candara" panose="020E0502030303020204" pitchFamily="34" charset="0"/>
              </a:rPr>
              <a:t>, el profeta describe el castigo aplicado a varios de los pueblos de Judá por las tropas asirias antes de llegar a Jerusalén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r="31268"/>
          <a:stretch/>
        </p:blipFill>
        <p:spPr>
          <a:xfrm>
            <a:off x="5410201" y="1813560"/>
            <a:ext cx="3733800" cy="5044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462884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4114" y="186910"/>
            <a:ext cx="7793037" cy="1462087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s-PR" dirty="0">
                <a:latin typeface="Candara" pitchFamily="34" charset="0"/>
                <a:cs typeface="Calibri" pitchFamily="34" charset="0"/>
              </a:rPr>
              <a:t>Castigo de Samaria y Jerusalén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Miqueas 1.6-9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1722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486399" cy="4719638"/>
          </a:xfrm>
        </p:spPr>
        <p:txBody>
          <a:bodyPr>
            <a:normAutofit/>
          </a:bodyPr>
          <a:lstStyle/>
          <a:p>
            <a:r>
              <a:rPr lang="es-PR" dirty="0">
                <a:latin typeface="Candara" panose="020E0502030303020204" pitchFamily="34" charset="0"/>
              </a:rPr>
              <a:t>En cada caso, la palabra clave del castigo suena como el nombre del pueblo.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Miqueas </a:t>
            </a:r>
            <a:r>
              <a:rPr lang="es-PR" dirty="0">
                <a:latin typeface="Candara" panose="020E0502030303020204" pitchFamily="34" charset="0"/>
              </a:rPr>
              <a:t>era un maestro en los juegos de palabras.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n-US" i="1" dirty="0" smtClean="0">
                <a:latin typeface="Candara" panose="020E0502030303020204" pitchFamily="34" charset="0"/>
              </a:rPr>
              <a:t>Samaria [Shamar]= </a:t>
            </a:r>
            <a:r>
              <a:rPr lang="en-US" i="1" dirty="0" err="1" smtClean="0">
                <a:latin typeface="Candara" panose="020E0502030303020204" pitchFamily="34" charset="0"/>
              </a:rPr>
              <a:t>altura</a:t>
            </a:r>
            <a:r>
              <a:rPr lang="en-US" i="1" dirty="0" smtClean="0">
                <a:latin typeface="Candara" panose="020E0502030303020204" pitchFamily="34" charset="0"/>
              </a:rPr>
              <a:t> de </a:t>
            </a:r>
            <a:r>
              <a:rPr lang="en-US" i="1" dirty="0" err="1" smtClean="0">
                <a:latin typeface="Candara" panose="020E0502030303020204" pitchFamily="34" charset="0"/>
              </a:rPr>
              <a:t>vigilancia</a:t>
            </a:r>
            <a:r>
              <a:rPr lang="en-US" i="1" dirty="0" smtClean="0">
                <a:latin typeface="Candara" panose="020E0502030303020204" pitchFamily="34" charset="0"/>
              </a:rPr>
              <a:t> </a:t>
            </a:r>
            <a:r>
              <a:rPr lang="en-US" i="1" dirty="0" smtClean="0">
                <a:latin typeface="Candara" panose="020E0502030303020204" pitchFamily="34" charset="0"/>
                <a:sym typeface="Wingdings" panose="05000000000000000000" pitchFamily="2" charset="2"/>
              </a:rPr>
              <a:t> </a:t>
            </a:r>
            <a:r>
              <a:rPr lang="en-US" i="1" dirty="0" smtClean="0">
                <a:latin typeface="Candara" panose="020E0502030303020204" pitchFamily="34" charset="0"/>
              </a:rPr>
              <a:t> </a:t>
            </a:r>
            <a:r>
              <a:rPr lang="en-US" i="1" dirty="0" err="1" smtClean="0">
                <a:latin typeface="Candara" panose="020E0502030303020204" pitchFamily="34" charset="0"/>
              </a:rPr>
              <a:t>Shomaron</a:t>
            </a:r>
            <a:r>
              <a:rPr lang="en-US" i="1" dirty="0" smtClean="0">
                <a:latin typeface="Candara" panose="020E0502030303020204" pitchFamily="34" charset="0"/>
              </a:rPr>
              <a:t> </a:t>
            </a:r>
            <a:r>
              <a:rPr lang="en-US" i="1" dirty="0">
                <a:latin typeface="Candara" panose="020E0502030303020204" pitchFamily="34" charset="0"/>
              </a:rPr>
              <a:t>[</a:t>
            </a:r>
            <a:r>
              <a:rPr lang="en-US" i="1" dirty="0" err="1">
                <a:latin typeface="Candara" panose="020E0502030303020204" pitchFamily="34" charset="0"/>
              </a:rPr>
              <a:t>Shomaron</a:t>
            </a:r>
            <a:r>
              <a:rPr lang="en-US" i="1" dirty="0" smtClean="0">
                <a:latin typeface="Candara" panose="020E0502030303020204" pitchFamily="34" charset="0"/>
              </a:rPr>
              <a:t>] </a:t>
            </a:r>
            <a:r>
              <a:rPr lang="en-US" i="1" dirty="0" err="1" smtClean="0">
                <a:latin typeface="Candara" panose="020E0502030303020204" pitchFamily="34" charset="0"/>
              </a:rPr>
              <a:t>Montones</a:t>
            </a:r>
            <a:r>
              <a:rPr lang="en-US" i="1" dirty="0" smtClean="0">
                <a:latin typeface="Candara" panose="020E0502030303020204" pitchFamily="34" charset="0"/>
              </a:rPr>
              <a:t> de </a:t>
            </a:r>
            <a:r>
              <a:rPr lang="en-US" i="1" dirty="0" err="1" smtClean="0">
                <a:latin typeface="Candara" panose="020E0502030303020204" pitchFamily="34" charset="0"/>
              </a:rPr>
              <a:t>ruinas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62600" y="1752600"/>
            <a:ext cx="3581400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0600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4114" y="186910"/>
            <a:ext cx="7793037" cy="1462087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s-PR" dirty="0">
                <a:latin typeface="Candara" pitchFamily="34" charset="0"/>
                <a:cs typeface="Calibri" pitchFamily="34" charset="0"/>
              </a:rPr>
              <a:t>Castigo de Samaria y Jerusalén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Miqueas 1.6-9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1722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05399" cy="4719638"/>
          </a:xfrm>
        </p:spPr>
        <p:txBody>
          <a:bodyPr>
            <a:normAutofit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Parece </a:t>
            </a:r>
            <a:r>
              <a:rPr lang="es-PR" dirty="0">
                <a:latin typeface="Candara" panose="020E0502030303020204" pitchFamily="34" charset="0"/>
              </a:rPr>
              <a:t>que en el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v. 16 </a:t>
            </a:r>
            <a:r>
              <a:rPr lang="es-PR" dirty="0">
                <a:latin typeface="Candara" panose="020E0502030303020204" pitchFamily="34" charset="0"/>
              </a:rPr>
              <a:t>el profeta pasa de la amenaza a la realidad de la destrucción.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En </a:t>
            </a:r>
            <a:r>
              <a:rPr lang="es-PR" dirty="0">
                <a:latin typeface="Candara" panose="020E0502030303020204" pitchFamily="34" charset="0"/>
              </a:rPr>
              <a:t>586 a.C. Nabucodonosor acabó con la ciudad y llevó a sus pobladores al cautiverio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57800" y="1752600"/>
            <a:ext cx="3886200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415229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4114" y="76200"/>
            <a:ext cx="7989886" cy="1462087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s-PR" sz="4000" dirty="0">
                <a:latin typeface="Candara" pitchFamily="34" charset="0"/>
                <a:cs typeface="Calibri" pitchFamily="34" charset="0"/>
              </a:rPr>
              <a:t>Pecado y castigo de los gobernantes</a:t>
            </a:r>
            <a:br>
              <a:rPr lang="es-PR" sz="4000" dirty="0">
                <a:latin typeface="Candara" pitchFamily="34" charset="0"/>
                <a:cs typeface="Calibri" pitchFamily="34" charset="0"/>
              </a:rPr>
            </a:b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Miqueas 2.1-5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833" t="3703" b="10641"/>
          <a:stretch/>
        </p:blipFill>
        <p:spPr>
          <a:xfrm>
            <a:off x="0" y="1538287"/>
            <a:ext cx="9144000" cy="5319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595571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152400"/>
            <a:ext cx="7993061" cy="1462087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s-PR" sz="4000" dirty="0">
                <a:latin typeface="Candara" pitchFamily="34" charset="0"/>
                <a:cs typeface="Calibri" pitchFamily="34" charset="0"/>
              </a:rPr>
              <a:t>Pecado y castigo de los gobernantes</a:t>
            </a:r>
            <a:br>
              <a:rPr lang="es-PR" sz="4000" dirty="0">
                <a:latin typeface="Candara" pitchFamily="34" charset="0"/>
                <a:cs typeface="Calibri" pitchFamily="34" charset="0"/>
              </a:rPr>
            </a:b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Miqueas 2.1-5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794750" cy="4719638"/>
          </a:xfrm>
        </p:spPr>
        <p:txBody>
          <a:bodyPr>
            <a:normAutofit fontScale="77500" lnSpcReduction="20000"/>
          </a:bodyPr>
          <a:lstStyle/>
          <a:p>
            <a:r>
              <a:rPr lang="es-PR" dirty="0">
                <a:latin typeface="Candara" panose="020E0502030303020204" pitchFamily="34" charset="0"/>
              </a:rPr>
              <a:t>“</a:t>
            </a:r>
            <a:r>
              <a:rPr lang="es-PR" i="1" dirty="0">
                <a:latin typeface="Candara" panose="020E0502030303020204" pitchFamily="34" charset="0"/>
              </a:rPr>
              <a:t>¡Ay de los que en sus camas piensan iniquidad y maquinan el mal, y cuando llega la mañana lo ejecutan, porque tienen en su mano el </a:t>
            </a:r>
            <a:r>
              <a:rPr lang="es-PR" i="1" dirty="0" smtClean="0">
                <a:latin typeface="Candara" panose="020E0502030303020204" pitchFamily="34" charset="0"/>
              </a:rPr>
              <a:t>poder! Codician </a:t>
            </a:r>
            <a:r>
              <a:rPr lang="es-PR" i="1" dirty="0">
                <a:latin typeface="Candara" panose="020E0502030303020204" pitchFamily="34" charset="0"/>
              </a:rPr>
              <a:t>las heredades, y las roban; y casas, y las toman; oprimen al hombre y a su casa, al hombre y a su </a:t>
            </a:r>
            <a:r>
              <a:rPr lang="es-PR" i="1" dirty="0" smtClean="0">
                <a:latin typeface="Candara" panose="020E0502030303020204" pitchFamily="34" charset="0"/>
              </a:rPr>
              <a:t>heredad. Por </a:t>
            </a:r>
            <a:r>
              <a:rPr lang="es-PR" i="1" dirty="0">
                <a:latin typeface="Candara" panose="020E0502030303020204" pitchFamily="34" charset="0"/>
              </a:rPr>
              <a:t>tanto, así ha dicho Jehová: He aquí, yo pienso contra esta familia un mal del cual no sacaréis vuestros cuellos, ni andaréis erguidos; porque el tiempo será </a:t>
            </a:r>
            <a:r>
              <a:rPr lang="es-PR" i="1" dirty="0" smtClean="0">
                <a:latin typeface="Candara" panose="020E0502030303020204" pitchFamily="34" charset="0"/>
              </a:rPr>
              <a:t>malo. En </a:t>
            </a:r>
            <a:r>
              <a:rPr lang="es-PR" i="1" dirty="0">
                <a:latin typeface="Candara" panose="020E0502030303020204" pitchFamily="34" charset="0"/>
              </a:rPr>
              <a:t>aquel tiempo levantarán sobre vosotros refrán, y se hará endecha de lamentación, diciendo: Del todo fuimos destruidos; él ha cambiado la porción de mi pueblo. ¡Cómo nos quitó nuestros campos! Los dio y los repartió a </a:t>
            </a:r>
            <a:r>
              <a:rPr lang="es-PR" i="1" dirty="0" smtClean="0">
                <a:latin typeface="Candara" panose="020E0502030303020204" pitchFamily="34" charset="0"/>
              </a:rPr>
              <a:t>otros. Por </a:t>
            </a:r>
            <a:r>
              <a:rPr lang="es-PR" i="1" dirty="0">
                <a:latin typeface="Candara" panose="020E0502030303020204" pitchFamily="34" charset="0"/>
              </a:rPr>
              <a:t>tanto, no habrá quien a suerte reparta heredades en la congregación de Jehová.</a:t>
            </a:r>
            <a:r>
              <a:rPr lang="es-PR" dirty="0">
                <a:latin typeface="Candara" panose="020E0502030303020204" pitchFamily="34" charset="0"/>
              </a:rPr>
              <a:t>” </a:t>
            </a:r>
            <a:r>
              <a:rPr lang="es-PR" dirty="0" smtClean="0">
                <a:latin typeface="Candara" panose="020E0502030303020204" pitchFamily="34" charset="0"/>
              </a:rPr>
              <a:t>  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(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Miqueas 2.1–5, RVR60) </a:t>
            </a:r>
          </a:p>
        </p:txBody>
      </p:sp>
    </p:spTree>
    <p:extLst>
      <p:ext uri="{BB962C8B-B14F-4D97-AF65-F5344CB8AC3E}">
        <p14:creationId xmlns:p14="http://schemas.microsoft.com/office/powerpoint/2010/main" val="8216591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152400"/>
            <a:ext cx="7993061" cy="1462087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s-PR" sz="4000" dirty="0">
                <a:latin typeface="Candara" pitchFamily="34" charset="0"/>
                <a:cs typeface="Calibri" pitchFamily="34" charset="0"/>
              </a:rPr>
              <a:t>Pecado y castigo de los gobernantes</a:t>
            </a:r>
            <a:br>
              <a:rPr lang="es-PR" sz="4000" dirty="0">
                <a:latin typeface="Candara" pitchFamily="34" charset="0"/>
                <a:cs typeface="Calibri" pitchFamily="34" charset="0"/>
              </a:rPr>
            </a:b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Miqueas 2.1-5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257799" cy="4719638"/>
          </a:xfrm>
        </p:spPr>
        <p:txBody>
          <a:bodyPr>
            <a:normAutofit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La </a:t>
            </a:r>
            <a:r>
              <a:rPr lang="es-PR" dirty="0">
                <a:latin typeface="Candara" panose="020E0502030303020204" pitchFamily="34" charset="0"/>
              </a:rPr>
              <a:t>palabra Ay en </a:t>
            </a:r>
            <a:r>
              <a:rPr lang="es-PR" dirty="0" smtClean="0">
                <a:latin typeface="Candara" panose="020E0502030303020204" pitchFamily="34" charset="0"/>
              </a:rPr>
              <a:t>hebreo </a:t>
            </a:r>
            <a:r>
              <a:rPr lang="es-PR" dirty="0">
                <a:latin typeface="Candara" panose="020E0502030303020204" pitchFamily="34" charset="0"/>
              </a:rPr>
              <a:t>es una exclamación de desdicha o de lamentación, relacionada con la calamidad.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La </a:t>
            </a:r>
            <a:r>
              <a:rPr lang="es-PR" dirty="0">
                <a:latin typeface="Candara" panose="020E0502030303020204" pitchFamily="34" charset="0"/>
              </a:rPr>
              <a:t>condición del pecador es digna de ser lamentada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57800" y="1752600"/>
            <a:ext cx="3886200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12007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152400"/>
            <a:ext cx="7993061" cy="1462087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s-PR" sz="4000" dirty="0">
                <a:latin typeface="Candara" pitchFamily="34" charset="0"/>
                <a:cs typeface="Calibri" pitchFamily="34" charset="0"/>
              </a:rPr>
              <a:t>Pecado y castigo de los gobernantes</a:t>
            </a:r>
            <a:br>
              <a:rPr lang="es-PR" sz="4000" dirty="0">
                <a:latin typeface="Candara" pitchFamily="34" charset="0"/>
                <a:cs typeface="Calibri" pitchFamily="34" charset="0"/>
              </a:rPr>
            </a:b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Miqueas 2.1-5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257799" cy="4719638"/>
          </a:xfrm>
        </p:spPr>
        <p:txBody>
          <a:bodyPr>
            <a:normAutofit fontScale="85000" lnSpcReduction="20000"/>
          </a:bodyPr>
          <a:lstStyle/>
          <a:p>
            <a:r>
              <a:rPr lang="es-PR" dirty="0">
                <a:latin typeface="Candara" panose="020E0502030303020204" pitchFamily="34" charset="0"/>
              </a:rPr>
              <a:t>Hay muchas manifestaciones del pecado y ninguna de ellas es atractiva.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Aquí </a:t>
            </a:r>
            <a:r>
              <a:rPr lang="es-PR" dirty="0">
                <a:latin typeface="Candara" panose="020E0502030303020204" pitchFamily="34" charset="0"/>
              </a:rPr>
              <a:t>se describe como </a:t>
            </a:r>
            <a:r>
              <a:rPr lang="es-PR" dirty="0" smtClean="0">
                <a:latin typeface="Candara" panose="020E0502030303020204" pitchFamily="34" charset="0"/>
              </a:rPr>
              <a:t>iniquidad, (</a:t>
            </a:r>
            <a:r>
              <a:rPr lang="es-PR" i="1" dirty="0" err="1" smtClean="0">
                <a:latin typeface="Candara" panose="020E0502030303020204" pitchFamily="34" charset="0"/>
              </a:rPr>
              <a:t>aven</a:t>
            </a:r>
            <a:r>
              <a:rPr lang="es-PR" dirty="0">
                <a:latin typeface="Candara" panose="020E0502030303020204" pitchFamily="34" charset="0"/>
              </a:rPr>
              <a:t>) que es vanidad o algo hueco y sin valor.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Traman </a:t>
            </a:r>
            <a:r>
              <a:rPr lang="es-PR" dirty="0">
                <a:latin typeface="Candara" panose="020E0502030303020204" pitchFamily="34" charset="0"/>
              </a:rPr>
              <a:t>el mal </a:t>
            </a:r>
            <a:r>
              <a:rPr lang="es-PR" dirty="0" smtClean="0">
                <a:latin typeface="Candara" panose="020E0502030303020204" pitchFamily="34" charset="0"/>
              </a:rPr>
              <a:t>que </a:t>
            </a:r>
            <a:r>
              <a:rPr lang="es-PR" dirty="0">
                <a:latin typeface="Candara" panose="020E0502030303020204" pitchFamily="34" charset="0"/>
              </a:rPr>
              <a:t>es algo pecaminoso y nocivo, comenzando en sus pensamientos y luego lo realizan cuando tienen el poder de hacerlo.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47400" y="1817432"/>
            <a:ext cx="3991911" cy="5040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84721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152400"/>
            <a:ext cx="7993061" cy="1462087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s-PR" sz="4000" dirty="0">
                <a:latin typeface="Candara" pitchFamily="34" charset="0"/>
                <a:cs typeface="Calibri" pitchFamily="34" charset="0"/>
              </a:rPr>
              <a:t>Pecado y castigo de los gobernantes</a:t>
            </a:r>
            <a:br>
              <a:rPr lang="es-PR" sz="4000" dirty="0">
                <a:latin typeface="Candara" pitchFamily="34" charset="0"/>
                <a:cs typeface="Calibri" pitchFamily="34" charset="0"/>
              </a:rPr>
            </a:b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Miqueas 2.1-5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257799" cy="4719638"/>
          </a:xfrm>
        </p:spPr>
        <p:txBody>
          <a:bodyPr>
            <a:normAutofit fontScale="85000" lnSpcReduction="10000"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Había </a:t>
            </a:r>
            <a:r>
              <a:rPr lang="es-PR" dirty="0">
                <a:latin typeface="Candara" panose="020E0502030303020204" pitchFamily="34" charset="0"/>
              </a:rPr>
              <a:t>gente en Israel que, en su avaricia, buscaba con prepotencia tomar la herencia de los que no se podían defender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</a:p>
          <a:p>
            <a:r>
              <a:rPr lang="es-PR" dirty="0" smtClean="0">
                <a:latin typeface="Candara" panose="020E0502030303020204" pitchFamily="34" charset="0"/>
              </a:rPr>
              <a:t>Incluso </a:t>
            </a:r>
            <a:r>
              <a:rPr lang="es-PR" dirty="0">
                <a:latin typeface="Candara" panose="020E0502030303020204" pitchFamily="34" charset="0"/>
              </a:rPr>
              <a:t>andaban con orgullo (erguidos en el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v. 3</a:t>
            </a:r>
            <a:r>
              <a:rPr lang="es-PR" dirty="0">
                <a:latin typeface="Candara" panose="020E0502030303020204" pitchFamily="34" charset="0"/>
              </a:rPr>
              <a:t>) por sus malos hechos.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La </a:t>
            </a:r>
            <a:r>
              <a:rPr lang="es-PR" dirty="0">
                <a:latin typeface="Candara" panose="020E0502030303020204" pitchFamily="34" charset="0"/>
              </a:rPr>
              <a:t>heredad de cada tribu y familia era porción de Jehovah (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Números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36:9</a:t>
            </a:r>
            <a:r>
              <a:rPr lang="es-PR" dirty="0">
                <a:latin typeface="Candara" panose="020E0502030303020204" pitchFamily="34" charset="0"/>
              </a:rPr>
              <a:t>) y por lo tanto no se podía canjear.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9682" r="22917"/>
          <a:stretch/>
        </p:blipFill>
        <p:spPr>
          <a:xfrm>
            <a:off x="5334000" y="1857301"/>
            <a:ext cx="3810000" cy="5005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349416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152400"/>
            <a:ext cx="7993061" cy="1462087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s-PR" sz="4000" dirty="0">
                <a:latin typeface="Candara" pitchFamily="34" charset="0"/>
                <a:cs typeface="Calibri" pitchFamily="34" charset="0"/>
              </a:rPr>
              <a:t>Pecado y castigo de los gobernantes</a:t>
            </a:r>
            <a:br>
              <a:rPr lang="es-PR" sz="4000" dirty="0">
                <a:latin typeface="Candara" pitchFamily="34" charset="0"/>
                <a:cs typeface="Calibri" pitchFamily="34" charset="0"/>
              </a:rPr>
            </a:b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Miqueas 2.1-5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28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257799" cy="4719638"/>
          </a:xfrm>
        </p:spPr>
        <p:txBody>
          <a:bodyPr>
            <a:normAutofit fontScale="85000" lnSpcReduction="20000"/>
          </a:bodyPr>
          <a:lstStyle/>
          <a:p>
            <a:r>
              <a:rPr lang="es-PR" dirty="0">
                <a:latin typeface="Candara" panose="020E0502030303020204" pitchFamily="34" charset="0"/>
              </a:rPr>
              <a:t>El término familia en el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v. 3 </a:t>
            </a:r>
            <a:r>
              <a:rPr lang="es-PR" dirty="0">
                <a:latin typeface="Candara" panose="020E0502030303020204" pitchFamily="34" charset="0"/>
              </a:rPr>
              <a:t>es interesante.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La </a:t>
            </a:r>
            <a:r>
              <a:rPr lang="es-PR" dirty="0">
                <a:latin typeface="Candara" panose="020E0502030303020204" pitchFamily="34" charset="0"/>
              </a:rPr>
              <a:t>familia es la unidad básica de la sociedad (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Génesis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12:3</a:t>
            </a:r>
            <a:r>
              <a:rPr lang="es-PR" dirty="0">
                <a:latin typeface="Candara" panose="020E0502030303020204" pitchFamily="34" charset="0"/>
              </a:rPr>
              <a:t>) y ahí tiene que empezar la bendición.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El </a:t>
            </a:r>
            <a:r>
              <a:rPr lang="es-PR" dirty="0">
                <a:latin typeface="Candara" panose="020E0502030303020204" pitchFamily="34" charset="0"/>
              </a:rPr>
              <a:t>pueblo de Dios tiene que ser una familia y, como tal, vivir unida.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El </a:t>
            </a:r>
            <a:r>
              <a:rPr lang="es-PR" dirty="0">
                <a:latin typeface="Candara" panose="020E0502030303020204" pitchFamily="34" charset="0"/>
              </a:rPr>
              <a:t>pecado de avaricia y pillaje destruye la familia y resulta en su mal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3504" r="12982"/>
          <a:stretch/>
        </p:blipFill>
        <p:spPr>
          <a:xfrm>
            <a:off x="5410200" y="1776756"/>
            <a:ext cx="3733800" cy="5078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281833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152400"/>
            <a:ext cx="7993061" cy="1462087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s-PR" sz="4000" dirty="0">
                <a:latin typeface="Candara" pitchFamily="34" charset="0"/>
                <a:cs typeface="Calibri" pitchFamily="34" charset="0"/>
              </a:rPr>
              <a:t>Pecado y castigo de los gobernantes</a:t>
            </a:r>
            <a:br>
              <a:rPr lang="es-PR" sz="4000" dirty="0">
                <a:latin typeface="Candara" pitchFamily="34" charset="0"/>
                <a:cs typeface="Calibri" pitchFamily="34" charset="0"/>
              </a:rPr>
            </a:b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Miqueas 2.1-5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29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638799" cy="4719638"/>
          </a:xfrm>
        </p:spPr>
        <p:txBody>
          <a:bodyPr>
            <a:normAutofit fontScale="85000" lnSpcReduction="10000"/>
          </a:bodyPr>
          <a:lstStyle/>
          <a:p>
            <a:r>
              <a:rPr lang="es-PR" dirty="0">
                <a:latin typeface="Candara" panose="020E0502030303020204" pitchFamily="34" charset="0"/>
              </a:rPr>
              <a:t>Otra vez tenemos en esta sección un juego de palabras que pone en relieve el pecado del pillaje que el profeta quiere denunciar.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La </a:t>
            </a:r>
            <a:r>
              <a:rPr lang="es-PR" dirty="0">
                <a:latin typeface="Candara" panose="020E0502030303020204" pitchFamily="34" charset="0"/>
              </a:rPr>
              <a:t>palabra </a:t>
            </a:r>
            <a:r>
              <a:rPr lang="es-PR" u="sng" dirty="0">
                <a:latin typeface="Candara" panose="020E0502030303020204" pitchFamily="34" charset="0"/>
              </a:rPr>
              <a:t>toman</a:t>
            </a:r>
            <a:r>
              <a:rPr lang="es-PR" dirty="0">
                <a:latin typeface="Candara" panose="020E0502030303020204" pitchFamily="34" charset="0"/>
              </a:rPr>
              <a:t> </a:t>
            </a:r>
            <a:r>
              <a:rPr lang="es-PR" dirty="0" smtClean="0">
                <a:latin typeface="Candara" panose="020E0502030303020204" pitchFamily="34" charset="0"/>
              </a:rPr>
              <a:t>[</a:t>
            </a:r>
            <a:r>
              <a:rPr lang="es-PR" dirty="0" err="1" smtClean="0">
                <a:latin typeface="Candara" panose="020E0502030303020204" pitchFamily="34" charset="0"/>
              </a:rPr>
              <a:t>na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sa</a:t>
            </a:r>
            <a:r>
              <a:rPr lang="es-PR" dirty="0" smtClean="0">
                <a:latin typeface="Candara" panose="020E0502030303020204" pitchFamily="34" charset="0"/>
              </a:rPr>
              <a:t>’] en </a:t>
            </a:r>
            <a:r>
              <a:rPr lang="es-PR" dirty="0">
                <a:latin typeface="Candara" panose="020E0502030303020204" pitchFamily="34" charset="0"/>
              </a:rPr>
              <a:t>el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v. 2 </a:t>
            </a:r>
            <a:r>
              <a:rPr lang="es-PR" dirty="0">
                <a:latin typeface="Candara" panose="020E0502030303020204" pitchFamily="34" charset="0"/>
              </a:rPr>
              <a:t>es la misma palabra que emplea Dios en el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v. 4</a:t>
            </a:r>
            <a:r>
              <a:rPr lang="es-PR" dirty="0">
                <a:latin typeface="Candara" panose="020E0502030303020204" pitchFamily="34" charset="0"/>
              </a:rPr>
              <a:t>, traducida se difundirá o “</a:t>
            </a:r>
            <a:r>
              <a:rPr lang="es-PR" u="sng" dirty="0">
                <a:latin typeface="Candara" panose="020E0502030303020204" pitchFamily="34" charset="0"/>
              </a:rPr>
              <a:t>levantará</a:t>
            </a:r>
            <a:r>
              <a:rPr lang="es-PR" dirty="0">
                <a:latin typeface="Candara" panose="020E0502030303020204" pitchFamily="34" charset="0"/>
              </a:rPr>
              <a:t>”.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Como </a:t>
            </a:r>
            <a:r>
              <a:rPr lang="es-PR" dirty="0">
                <a:latin typeface="Candara" panose="020E0502030303020204" pitchFamily="34" charset="0"/>
              </a:rPr>
              <a:t>estos avaros levantaban su mano para tomar de lo ajeno, Dios les levantaría un refrán.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6422" r="22917"/>
          <a:stretch/>
        </p:blipFill>
        <p:spPr>
          <a:xfrm>
            <a:off x="5715000" y="1852612"/>
            <a:ext cx="3429000" cy="5005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385040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244539E1-5723-46F7-AC1E-E9CCE0994344}" type="slidenum">
              <a:rPr lang="en-US">
                <a:solidFill>
                  <a:srgbClr val="000000"/>
                </a:solidFill>
              </a:rPr>
              <a:pPr>
                <a:defRPr/>
              </a:pPr>
              <a:t>3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5122" name="Picture 2" descr="rollos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 cstate="email">
            <a:lum bright="10000" contrast="2000"/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123" name="Rectangle 3"/>
          <p:cNvSpPr>
            <a:spLocks noGrp="1" noChangeArrowheads="1"/>
          </p:cNvSpPr>
          <p:nvPr>
            <p:ph type="title"/>
          </p:nvPr>
        </p:nvSpPr>
        <p:spPr>
          <a:xfrm>
            <a:off x="2293938" y="214313"/>
            <a:ext cx="5326062" cy="1462087"/>
          </a:xfrm>
        </p:spPr>
        <p:txBody>
          <a:bodyPr/>
          <a:lstStyle/>
          <a:p>
            <a:pPr eaLnBrk="1" hangingPunct="1"/>
            <a:r>
              <a:rPr lang="es-PR" noProof="0" dirty="0" smtClean="0">
                <a:latin typeface="Candara" pitchFamily="34" charset="0"/>
                <a:cs typeface="Calibri" pitchFamily="34" charset="0"/>
              </a:rPr>
              <a:t>Versículo Clave: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981200" y="1600200"/>
            <a:ext cx="6858000" cy="4876800"/>
          </a:xfrm>
        </p:spPr>
        <p:txBody>
          <a:bodyPr>
            <a:normAutofit/>
          </a:bodyPr>
          <a:lstStyle/>
          <a:p>
            <a:r>
              <a:rPr lang="es-PR" dirty="0">
                <a:latin typeface="Candara" panose="020E0502030303020204" pitchFamily="34" charset="0"/>
              </a:rPr>
              <a:t>“</a:t>
            </a:r>
            <a:r>
              <a:rPr lang="es-PR" i="1" dirty="0">
                <a:latin typeface="Candara" panose="020E0502030303020204" pitchFamily="34" charset="0"/>
              </a:rPr>
              <a:t>Mas yo estoy lleno de poder del Espíritu de Jehová, y de juicio y de fuerza, para denunciar a Jacob su rebelión, y a Israel su pecado.</a:t>
            </a:r>
            <a:r>
              <a:rPr lang="es-PR" dirty="0">
                <a:latin typeface="Candara" panose="020E0502030303020204" pitchFamily="34" charset="0"/>
              </a:rPr>
              <a:t>”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(Miqueas 3.8, RVR60) 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152400"/>
            <a:ext cx="7993061" cy="1462087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s-PR" sz="4000" dirty="0">
                <a:latin typeface="Candara" pitchFamily="34" charset="0"/>
                <a:cs typeface="Calibri" pitchFamily="34" charset="0"/>
              </a:rPr>
              <a:t>Pecado y castigo de los gobernantes</a:t>
            </a:r>
            <a:br>
              <a:rPr lang="es-PR" sz="4000" dirty="0">
                <a:latin typeface="Candara" pitchFamily="34" charset="0"/>
                <a:cs typeface="Calibri" pitchFamily="34" charset="0"/>
              </a:rPr>
            </a:b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Miqueas 2.1-5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30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257799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El </a:t>
            </a:r>
            <a:r>
              <a:rPr lang="es-PR" dirty="0">
                <a:latin typeface="Candara" panose="020E0502030303020204" pitchFamily="34" charset="0"/>
              </a:rPr>
              <a:t>refrán diría (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v. 4</a:t>
            </a:r>
            <a:r>
              <a:rPr lang="es-PR" dirty="0">
                <a:latin typeface="Candara" panose="020E0502030303020204" pitchFamily="34" charset="0"/>
              </a:rPr>
              <a:t>) </a:t>
            </a:r>
            <a:r>
              <a:rPr lang="es-PR" dirty="0" smtClean="0">
                <a:latin typeface="Candara" panose="020E0502030303020204" pitchFamily="34" charset="0"/>
              </a:rPr>
              <a:t>“</a:t>
            </a:r>
            <a:r>
              <a:rPr lang="es-PR" dirty="0" err="1" smtClean="0">
                <a:latin typeface="Candara" panose="020E0502030303020204" pitchFamily="34" charset="0"/>
              </a:rPr>
              <a:t>shadod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neshadunu</a:t>
            </a:r>
            <a:r>
              <a:rPr lang="es-PR" dirty="0" smtClean="0">
                <a:latin typeface="Candara" panose="020E0502030303020204" pitchFamily="34" charset="0"/>
              </a:rPr>
              <a:t>”, </a:t>
            </a:r>
            <a:r>
              <a:rPr lang="es-PR" dirty="0">
                <a:latin typeface="Candara" panose="020E0502030303020204" pitchFamily="34" charset="0"/>
              </a:rPr>
              <a:t>es decir “ser destruidos” o “somos destruidos”, y con esto </a:t>
            </a:r>
            <a:r>
              <a:rPr lang="es-PR" dirty="0" smtClean="0">
                <a:latin typeface="Candara" panose="020E0502030303020204" pitchFamily="34" charset="0"/>
              </a:rPr>
              <a:t>hacen </a:t>
            </a:r>
            <a:r>
              <a:rPr lang="es-PR" dirty="0">
                <a:latin typeface="Candara" panose="020E0502030303020204" pitchFamily="34" charset="0"/>
              </a:rPr>
              <a:t>rima </a:t>
            </a:r>
            <a:r>
              <a:rPr lang="es-PR" dirty="0" smtClean="0">
                <a:latin typeface="Candara" panose="020E0502030303020204" pitchFamily="34" charset="0"/>
              </a:rPr>
              <a:t>las palabras “nuestros campos” “</a:t>
            </a:r>
            <a:r>
              <a:rPr lang="es-PR" dirty="0" err="1" smtClean="0">
                <a:latin typeface="Candara" panose="020E0502030303020204" pitchFamily="34" charset="0"/>
              </a:rPr>
              <a:t>shade</a:t>
            </a:r>
            <a:r>
              <a:rPr lang="es-PR" dirty="0" smtClean="0">
                <a:latin typeface="Candara" panose="020E0502030303020204" pitchFamily="34" charset="0"/>
              </a:rPr>
              <a:t>’ </a:t>
            </a:r>
            <a:r>
              <a:rPr lang="es-PR" dirty="0" err="1" smtClean="0">
                <a:latin typeface="Candara" panose="020E0502030303020204" pitchFamily="34" charset="0"/>
              </a:rPr>
              <a:t>anah’un</a:t>
            </a:r>
            <a:r>
              <a:rPr lang="es-PR" dirty="0" smtClean="0">
                <a:latin typeface="Candara" panose="020E0502030303020204" pitchFamily="34" charset="0"/>
              </a:rPr>
              <a:t>”. </a:t>
            </a:r>
          </a:p>
          <a:p>
            <a:r>
              <a:rPr lang="es-PR" dirty="0" smtClean="0">
                <a:latin typeface="Candara" panose="020E0502030303020204" pitchFamily="34" charset="0"/>
              </a:rPr>
              <a:t>Esto </a:t>
            </a:r>
            <a:r>
              <a:rPr lang="es-PR" dirty="0">
                <a:latin typeface="Candara" panose="020E0502030303020204" pitchFamily="34" charset="0"/>
              </a:rPr>
              <a:t>es algo típico del método poético hebreo para dar énfasis a lo muy importante.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44017"/>
          <a:stretch/>
        </p:blipFill>
        <p:spPr>
          <a:xfrm>
            <a:off x="5334000" y="1752600"/>
            <a:ext cx="3810000" cy="5104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941112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152400"/>
            <a:ext cx="7993061" cy="1462087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s-PR" sz="4000" dirty="0">
                <a:latin typeface="Candara" pitchFamily="34" charset="0"/>
                <a:cs typeface="Calibri" pitchFamily="34" charset="0"/>
              </a:rPr>
              <a:t>Pecado y castigo de los gobernantes</a:t>
            </a:r>
            <a:br>
              <a:rPr lang="es-PR" sz="4000" dirty="0">
                <a:latin typeface="Candara" pitchFamily="34" charset="0"/>
                <a:cs typeface="Calibri" pitchFamily="34" charset="0"/>
              </a:rPr>
            </a:b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Miqueas 2.1-5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31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2" y="1981200"/>
            <a:ext cx="4908550" cy="4719638"/>
          </a:xfrm>
        </p:spPr>
        <p:txBody>
          <a:bodyPr>
            <a:normAutofit/>
          </a:bodyPr>
          <a:lstStyle/>
          <a:p>
            <a:r>
              <a:rPr lang="es-PR" dirty="0">
                <a:latin typeface="Candara" panose="020E0502030303020204" pitchFamily="34" charset="0"/>
              </a:rPr>
              <a:t>No habría por lo tanto ninguno para repartir la tierra (echar suertes) porque todos serían llevados en cautiverio por su pecado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57800" y="1752600"/>
            <a:ext cx="3886200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97914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4114" y="139744"/>
            <a:ext cx="7793037" cy="1462087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s-PR" dirty="0">
                <a:latin typeface="Candara" pitchFamily="34" charset="0"/>
                <a:cs typeface="Calibri" pitchFamily="34" charset="0"/>
              </a:rPr>
              <a:t>La esperanza de un remanente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Miqueas 2.12-13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32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4696" b="11145"/>
          <a:stretch/>
        </p:blipFill>
        <p:spPr>
          <a:xfrm>
            <a:off x="0" y="1601831"/>
            <a:ext cx="9144000" cy="5256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72774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28600"/>
            <a:ext cx="7793037" cy="1462087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s-PR" dirty="0">
                <a:latin typeface="Candara" pitchFamily="34" charset="0"/>
                <a:cs typeface="Calibri" pitchFamily="34" charset="0"/>
              </a:rPr>
              <a:t>La esperanza de un remanente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Miqueas 2.12-13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33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794750" cy="4719638"/>
          </a:xfrm>
        </p:spPr>
        <p:txBody>
          <a:bodyPr>
            <a:normAutofit/>
          </a:bodyPr>
          <a:lstStyle/>
          <a:p>
            <a:r>
              <a:rPr lang="es-PR" dirty="0">
                <a:latin typeface="Candara" panose="020E0502030303020204" pitchFamily="34" charset="0"/>
              </a:rPr>
              <a:t>“</a:t>
            </a:r>
            <a:r>
              <a:rPr lang="es-PR" i="1" dirty="0">
                <a:latin typeface="Candara" panose="020E0502030303020204" pitchFamily="34" charset="0"/>
              </a:rPr>
              <a:t>De cierto te juntaré todo, oh Jacob; recogeré ciertamente el resto de Israel; lo reuniré como ovejas de </a:t>
            </a:r>
            <a:r>
              <a:rPr lang="es-PR" i="1" dirty="0" err="1">
                <a:latin typeface="Candara" panose="020E0502030303020204" pitchFamily="34" charset="0"/>
              </a:rPr>
              <a:t>Bosra</a:t>
            </a:r>
            <a:r>
              <a:rPr lang="es-PR" i="1" dirty="0">
                <a:latin typeface="Candara" panose="020E0502030303020204" pitchFamily="34" charset="0"/>
              </a:rPr>
              <a:t>, como rebaño en medio de su aprisco; harán estruendo por la multitud de hombres. Subirá el que abre caminos delante de ellos; abrirán camino y pasarán la puerta, y saldrán por ella; y su rey pasará delante de ellos, y a la cabeza de ellos Jehová.</a:t>
            </a:r>
            <a:r>
              <a:rPr lang="es-PR" dirty="0">
                <a:latin typeface="Candara" panose="020E0502030303020204" pitchFamily="34" charset="0"/>
              </a:rPr>
              <a:t>”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(Miqueas 2.12–13, RVR60) </a:t>
            </a:r>
          </a:p>
        </p:txBody>
      </p:sp>
    </p:spTree>
    <p:extLst>
      <p:ext uri="{BB962C8B-B14F-4D97-AF65-F5344CB8AC3E}">
        <p14:creationId xmlns:p14="http://schemas.microsoft.com/office/powerpoint/2010/main" val="13731843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28600"/>
            <a:ext cx="7793037" cy="1462087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s-PR" dirty="0">
                <a:latin typeface="Candara" pitchFamily="34" charset="0"/>
                <a:cs typeface="Calibri" pitchFamily="34" charset="0"/>
              </a:rPr>
              <a:t>La esperanza de un remanente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Miqueas 2.12-13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34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05399" cy="4719638"/>
          </a:xfrm>
        </p:spPr>
        <p:txBody>
          <a:bodyPr>
            <a:normAutofit fontScale="85000" lnSpcReduction="20000"/>
          </a:bodyPr>
          <a:lstStyle/>
          <a:p>
            <a:r>
              <a:rPr lang="es-PR" dirty="0">
                <a:latin typeface="Candara" panose="020E0502030303020204" pitchFamily="34" charset="0"/>
              </a:rPr>
              <a:t>Aquí se introduce un tema importante en Miqueas.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El </a:t>
            </a:r>
            <a:r>
              <a:rPr lang="es-PR" dirty="0">
                <a:latin typeface="Candara" panose="020E0502030303020204" pitchFamily="34" charset="0"/>
              </a:rPr>
              <a:t>remanente (o resto) se menciona también en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4:7; 5:7, 8; y 7:18</a:t>
            </a:r>
            <a:r>
              <a:rPr lang="es-PR" dirty="0">
                <a:latin typeface="Candara" panose="020E0502030303020204" pitchFamily="34" charset="0"/>
              </a:rPr>
              <a:t>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Se </a:t>
            </a:r>
            <a:r>
              <a:rPr lang="es-PR" dirty="0">
                <a:latin typeface="Candara" panose="020E0502030303020204" pitchFamily="34" charset="0"/>
              </a:rPr>
              <a:t>refiere a los salvos en Israel.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Siempre </a:t>
            </a:r>
            <a:r>
              <a:rPr lang="es-PR" dirty="0">
                <a:latin typeface="Candara" panose="020E0502030303020204" pitchFamily="34" charset="0"/>
              </a:rPr>
              <a:t>los ha habido y siempre los habrá. Isaías, profetizando en tiempo de Miqueas, tiene un hijo llamado </a:t>
            </a:r>
            <a:r>
              <a:rPr lang="es-PR" dirty="0" err="1">
                <a:latin typeface="Candara" panose="020E0502030303020204" pitchFamily="34" charset="0"/>
              </a:rPr>
              <a:t>Sear-yasuv</a:t>
            </a:r>
            <a:r>
              <a:rPr lang="es-PR" dirty="0">
                <a:latin typeface="Candara" panose="020E0502030303020204" pitchFamily="34" charset="0"/>
              </a:rPr>
              <a:t> (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Isaías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7:3</a:t>
            </a:r>
            <a:r>
              <a:rPr lang="es-PR" dirty="0">
                <a:latin typeface="Candara" panose="020E0502030303020204" pitchFamily="34" charset="0"/>
              </a:rPr>
              <a:t>).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0968" r="8980"/>
          <a:stretch/>
        </p:blipFill>
        <p:spPr>
          <a:xfrm>
            <a:off x="4724400" y="1828800"/>
            <a:ext cx="4419600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914566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28600"/>
            <a:ext cx="7793037" cy="1462087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s-PR" dirty="0">
                <a:latin typeface="Candara" pitchFamily="34" charset="0"/>
                <a:cs typeface="Calibri" pitchFamily="34" charset="0"/>
              </a:rPr>
              <a:t>La esperanza de un remanente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Miqueas 2.12-13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35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05399" cy="4719638"/>
          </a:xfrm>
        </p:spPr>
        <p:txBody>
          <a:bodyPr>
            <a:normAutofit/>
          </a:bodyPr>
          <a:lstStyle/>
          <a:p>
            <a:r>
              <a:rPr lang="es-PR" dirty="0" err="1" smtClean="0">
                <a:latin typeface="Candara" panose="020E0502030303020204" pitchFamily="34" charset="0"/>
              </a:rPr>
              <a:t>Sear-yasuv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quiere decir “un remanente volverá”.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Aunque </a:t>
            </a:r>
            <a:r>
              <a:rPr lang="es-PR" dirty="0">
                <a:latin typeface="Candara" panose="020E0502030303020204" pitchFamily="34" charset="0"/>
              </a:rPr>
              <a:t>Dios disciplina a Jacob, con todo reuniría al fin a un remanente y lo ubicaría otra vez en la tierra.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5000" t="4000" r="41240" b="8000"/>
          <a:stretch/>
        </p:blipFill>
        <p:spPr>
          <a:xfrm>
            <a:off x="5047457" y="1826419"/>
            <a:ext cx="4096543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61816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28600"/>
            <a:ext cx="7793037" cy="1462087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s-PR" dirty="0">
                <a:latin typeface="Candara" pitchFamily="34" charset="0"/>
                <a:cs typeface="Calibri" pitchFamily="34" charset="0"/>
              </a:rPr>
              <a:t>La esperanza de un remanente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Miqueas 2.12-13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36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05399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Note </a:t>
            </a:r>
            <a:r>
              <a:rPr lang="es-PR" dirty="0">
                <a:latin typeface="Candara" panose="020E0502030303020204" pitchFamily="34" charset="0"/>
              </a:rPr>
              <a:t>aquí la yuxtaposición de “Jacob” con “Israel”, nombres del patriarca antes y después de su experiencia de conversión con el ángel de Jehovah.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Así </a:t>
            </a:r>
            <a:r>
              <a:rPr lang="es-PR" dirty="0">
                <a:latin typeface="Candara" panose="020E0502030303020204" pitchFamily="34" charset="0"/>
              </a:rPr>
              <a:t>quedará un remanente al final que heredará la tierra en el reino del Mesías (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Romanos 9:27</a:t>
            </a:r>
            <a:r>
              <a:rPr lang="es-PR" dirty="0" smtClean="0">
                <a:latin typeface="Candara" panose="020E0502030303020204" pitchFamily="34" charset="0"/>
              </a:rPr>
              <a:t>).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r="34426"/>
          <a:stretch/>
        </p:blipFill>
        <p:spPr>
          <a:xfrm>
            <a:off x="5059180" y="1785938"/>
            <a:ext cx="4084820" cy="507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694432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28600"/>
            <a:ext cx="7793037" cy="1462087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s-PR" dirty="0">
                <a:latin typeface="Candara" pitchFamily="34" charset="0"/>
                <a:cs typeface="Calibri" pitchFamily="34" charset="0"/>
              </a:rPr>
              <a:t>La esperanza de un remanente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Miqueas 2.12-13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37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05399" cy="4719638"/>
          </a:xfrm>
        </p:spPr>
        <p:txBody>
          <a:bodyPr>
            <a:normAutofit fontScale="85000" lnSpcReduction="10000"/>
          </a:bodyPr>
          <a:lstStyle/>
          <a:p>
            <a:r>
              <a:rPr lang="es-PR" dirty="0">
                <a:latin typeface="Candara" panose="020E0502030303020204" pitchFamily="34" charset="0"/>
              </a:rPr>
              <a:t>La abundancia de ovejas en </a:t>
            </a:r>
            <a:r>
              <a:rPr lang="es-PR" dirty="0" err="1">
                <a:latin typeface="Candara" panose="020E0502030303020204" pitchFamily="34" charset="0"/>
              </a:rPr>
              <a:t>Bosra</a:t>
            </a:r>
            <a:r>
              <a:rPr lang="es-PR" dirty="0">
                <a:latin typeface="Candara" panose="020E0502030303020204" pitchFamily="34" charset="0"/>
              </a:rPr>
              <a:t> (el norte de </a:t>
            </a:r>
            <a:r>
              <a:rPr lang="es-PR" dirty="0" err="1">
                <a:latin typeface="Candara" panose="020E0502030303020204" pitchFamily="34" charset="0"/>
              </a:rPr>
              <a:t>Edom</a:t>
            </a:r>
            <a:r>
              <a:rPr lang="es-PR" dirty="0">
                <a:latin typeface="Candara" panose="020E0502030303020204" pitchFamily="34" charset="0"/>
              </a:rPr>
              <a:t>) tenía fama en el mundo de entonces (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Isaías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34:6</a:t>
            </a:r>
            <a:r>
              <a:rPr lang="es-PR" dirty="0">
                <a:latin typeface="Candara" panose="020E0502030303020204" pitchFamily="34" charset="0"/>
              </a:rPr>
              <a:t>).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Dios </a:t>
            </a:r>
            <a:r>
              <a:rPr lang="es-PR" dirty="0">
                <a:latin typeface="Candara" panose="020E0502030303020204" pitchFamily="34" charset="0"/>
              </a:rPr>
              <a:t>es el que librará del cautiverio a su pueblo (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v. 13</a:t>
            </a:r>
            <a:r>
              <a:rPr lang="es-PR" dirty="0">
                <a:latin typeface="Candara" panose="020E0502030303020204" pitchFamily="34" charset="0"/>
              </a:rPr>
              <a:t>) e irá a la cabeza de su pueblo como rey (ver también 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Éxodo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14:19</a:t>
            </a:r>
            <a:r>
              <a:rPr lang="es-PR" dirty="0">
                <a:latin typeface="Candara" panose="020E0502030303020204" pitchFamily="34" charset="0"/>
              </a:rPr>
              <a:t> y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2 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Crónicas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34:31 </a:t>
            </a:r>
            <a:r>
              <a:rPr lang="es-PR" dirty="0">
                <a:latin typeface="Candara" panose="020E0502030303020204" pitchFamily="34" charset="0"/>
              </a:rPr>
              <a:t>para desarrollar este pensamiento</a:t>
            </a:r>
            <a:r>
              <a:rPr lang="es-PR" dirty="0" smtClean="0">
                <a:latin typeface="Candara" panose="020E0502030303020204" pitchFamily="34" charset="0"/>
              </a:rPr>
              <a:t>).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0860" r="28885"/>
          <a:stretch/>
        </p:blipFill>
        <p:spPr>
          <a:xfrm>
            <a:off x="5257800" y="1828800"/>
            <a:ext cx="3886201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166376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39411" r="17561" b="22754"/>
          <a:stretch/>
        </p:blipFill>
        <p:spPr>
          <a:xfrm>
            <a:off x="5391443" y="1805354"/>
            <a:ext cx="3752557" cy="5052646"/>
          </a:xfrm>
          <a:prstGeom prst="rect">
            <a:avLst/>
          </a:prstGeom>
        </p:spPr>
      </p:pic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28600"/>
            <a:ext cx="7793037" cy="1462087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s-PR" dirty="0">
                <a:latin typeface="Candara" pitchFamily="34" charset="0"/>
                <a:cs typeface="Calibri" pitchFamily="34" charset="0"/>
              </a:rPr>
              <a:t>La esperanza de un remanente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Miqueas 2.12-13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38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257799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>
                <a:latin typeface="Candara" panose="020E0502030303020204" pitchFamily="34" charset="0"/>
              </a:rPr>
              <a:t>El tan esperado tiempo de bendición para Israel se cumplirá en el milenio.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Algunos </a:t>
            </a:r>
            <a:r>
              <a:rPr lang="es-PR" dirty="0">
                <a:latin typeface="Candara" panose="020E0502030303020204" pitchFamily="34" charset="0"/>
              </a:rPr>
              <a:t>intérpretes de la Biblia dicen que esa promesa se está cumpliendo actualmente en la iglesia y que no habrá un cumplimiento futuro para Israel. </a:t>
            </a:r>
            <a:endParaRPr lang="es-PR" dirty="0" smtClean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972862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28600"/>
            <a:ext cx="7793037" cy="1462087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s-PR" dirty="0">
                <a:latin typeface="Candara" pitchFamily="34" charset="0"/>
                <a:cs typeface="Calibri" pitchFamily="34" charset="0"/>
              </a:rPr>
              <a:t>La esperanza de un remanente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Miqueas 2.12-13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39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257799" cy="4719638"/>
          </a:xfrm>
        </p:spPr>
        <p:txBody>
          <a:bodyPr>
            <a:normAutofit lnSpcReduction="10000"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Sin </a:t>
            </a:r>
            <a:r>
              <a:rPr lang="es-PR" dirty="0">
                <a:latin typeface="Candara" panose="020E0502030303020204" pitchFamily="34" charset="0"/>
              </a:rPr>
              <a:t>embargo, si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Miqueas 2:12 </a:t>
            </a:r>
            <a:r>
              <a:rPr lang="es-PR" dirty="0">
                <a:latin typeface="Candara" panose="020E0502030303020204" pitchFamily="34" charset="0"/>
              </a:rPr>
              <a:t>se refiere a bendiciones espirituales para la iglesia, entonces los judíos han estado equivocados todos estos siglos desde el tiempo de Abraham pensando que heredarán la tierra para siempre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5000" t="4000" r="41240" b="8000"/>
          <a:stretch/>
        </p:blipFill>
        <p:spPr>
          <a:xfrm>
            <a:off x="5257800" y="1826419"/>
            <a:ext cx="3886200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530798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244539E1-5723-46F7-AC1E-E9CCE0994344}" type="slidenum">
              <a:rPr lang="en-US">
                <a:solidFill>
                  <a:srgbClr val="000000"/>
                </a:solidFill>
              </a:rPr>
              <a:pPr>
                <a:defRPr/>
              </a:pPr>
              <a:t>4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5122" name="Picture 2" descr="rollos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 cstate="email">
            <a:lum bright="10000" contrast="2000"/>
          </a:blip>
          <a:srcRect/>
          <a:stretch>
            <a:fillRect/>
          </a:stretch>
        </p:blipFill>
        <p:spPr>
          <a:xfrm>
            <a:off x="2345" y="-12895"/>
            <a:ext cx="9144000" cy="6858000"/>
          </a:xfrm>
        </p:spPr>
      </p:pic>
      <p:sp>
        <p:nvSpPr>
          <p:cNvPr id="5123" name="Rectangle 3"/>
          <p:cNvSpPr>
            <a:spLocks noGrp="1" noChangeArrowheads="1"/>
          </p:cNvSpPr>
          <p:nvPr>
            <p:ph type="title"/>
          </p:nvPr>
        </p:nvSpPr>
        <p:spPr>
          <a:xfrm>
            <a:off x="2293938" y="214313"/>
            <a:ext cx="5326062" cy="1462087"/>
          </a:xfrm>
        </p:spPr>
        <p:txBody>
          <a:bodyPr/>
          <a:lstStyle/>
          <a:p>
            <a:pPr eaLnBrk="1" hangingPunct="1"/>
            <a:r>
              <a:rPr lang="es-PR" noProof="0" dirty="0" smtClean="0">
                <a:latin typeface="Candara" pitchFamily="34" charset="0"/>
                <a:cs typeface="Calibri" pitchFamily="34" charset="0"/>
              </a:rPr>
              <a:t>Verdades Centrales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981200" y="1600200"/>
            <a:ext cx="6858000" cy="4876800"/>
          </a:xfrm>
        </p:spPr>
        <p:txBody>
          <a:bodyPr>
            <a:normAutofit/>
          </a:bodyPr>
          <a:lstStyle/>
          <a:p>
            <a:r>
              <a:rPr lang="es-PR" sz="3600" dirty="0" smtClean="0">
                <a:latin typeface="Candara" panose="020E0502030303020204" pitchFamily="34" charset="0"/>
              </a:rPr>
              <a:t>Los juicios de Dios sobre Samaria y Jerusalén y la destrucción que vino sobre sus ciudades nos enseñan que Jehová castiga las injusticias.</a:t>
            </a:r>
            <a:endParaRPr lang="es-PR" sz="3600" dirty="0">
              <a:solidFill>
                <a:srgbClr val="FF0000"/>
              </a:solidFill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941708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28600"/>
            <a:ext cx="7793037" cy="1462087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s-PR" dirty="0">
                <a:latin typeface="Candara" pitchFamily="34" charset="0"/>
                <a:cs typeface="Calibri" pitchFamily="34" charset="0"/>
              </a:rPr>
              <a:t>La esperanza de un remanente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Miqueas 2.12-13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40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4800599" cy="4719638"/>
          </a:xfrm>
        </p:spPr>
        <p:txBody>
          <a:bodyPr>
            <a:normAutofit lnSpcReduction="10000"/>
          </a:bodyPr>
          <a:lstStyle/>
          <a:p>
            <a:r>
              <a:rPr lang="es-PR" dirty="0">
                <a:latin typeface="Candara" panose="020E0502030303020204" pitchFamily="34" charset="0"/>
              </a:rPr>
              <a:t>Así como un pastor abre los caminos delante de su rebaño y pasa delante de él al abrir la puerta que lo conduce a los pastos, así el Señor quitará todos los obstáculos para bendecir a su pueblo Israel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2385" r="30762"/>
          <a:stretch/>
        </p:blipFill>
        <p:spPr>
          <a:xfrm>
            <a:off x="4855145" y="1828800"/>
            <a:ext cx="4288855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0494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28600"/>
            <a:ext cx="7793037" cy="1462087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s-PR" dirty="0">
                <a:latin typeface="Candara" pitchFamily="34" charset="0"/>
                <a:cs typeface="Calibri" pitchFamily="34" charset="0"/>
              </a:rPr>
              <a:t>La esperanza de un remanente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Miqueas 2.12-13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41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257799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2:13b</a:t>
            </a:r>
            <a:r>
              <a:rPr lang="es-PR" dirty="0">
                <a:latin typeface="Candara" panose="020E0502030303020204" pitchFamily="34" charset="0"/>
              </a:rPr>
              <a:t>. Un segundo hecho acerca de la futura bendición de Israel es que Jehová guiará a su pueblo como </a:t>
            </a:r>
            <a:r>
              <a:rPr lang="es-PR" dirty="0" smtClean="0">
                <a:latin typeface="Candara" panose="020E0502030303020204" pitchFamily="34" charset="0"/>
              </a:rPr>
              <a:t>lo hace </a:t>
            </a:r>
            <a:r>
              <a:rPr lang="es-PR" dirty="0">
                <a:latin typeface="Candara" panose="020E0502030303020204" pitchFamily="34" charset="0"/>
              </a:rPr>
              <a:t>un rey </a:t>
            </a:r>
            <a:r>
              <a:rPr lang="es-PR" dirty="0" smtClean="0">
                <a:latin typeface="Candara" panose="020E0502030303020204" pitchFamily="34" charset="0"/>
              </a:rPr>
              <a:t>(vea 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Isaías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33:22; 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Sofonías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3:15; </a:t>
            </a:r>
            <a:r>
              <a:rPr lang="es-PR" dirty="0" err="1" smtClean="0">
                <a:solidFill>
                  <a:srgbClr val="FF0000"/>
                </a:solidFill>
                <a:latin typeface="Candara" panose="020E0502030303020204" pitchFamily="34" charset="0"/>
              </a:rPr>
              <a:t>Zacarias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14:9</a:t>
            </a:r>
            <a:r>
              <a:rPr lang="es-PR" dirty="0">
                <a:latin typeface="Candara" panose="020E0502030303020204" pitchFamily="34" charset="0"/>
              </a:rPr>
              <a:t>).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Él </a:t>
            </a:r>
            <a:r>
              <a:rPr lang="es-PR" dirty="0">
                <a:latin typeface="Candara" panose="020E0502030303020204" pitchFamily="34" charset="0"/>
              </a:rPr>
              <a:t>no lo ha abandonado.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Irá </a:t>
            </a:r>
            <a:r>
              <a:rPr lang="es-PR" dirty="0">
                <a:latin typeface="Candara" panose="020E0502030303020204" pitchFamily="34" charset="0"/>
              </a:rPr>
              <a:t>delante de ellos, y a la cabeza de ellos.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2384" r="33576"/>
          <a:stretch/>
        </p:blipFill>
        <p:spPr>
          <a:xfrm>
            <a:off x="5067387" y="1811215"/>
            <a:ext cx="4076614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49958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28600"/>
            <a:ext cx="7793037" cy="1462087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s-PR" dirty="0">
                <a:latin typeface="Candara" pitchFamily="34" charset="0"/>
                <a:cs typeface="Calibri" pitchFamily="34" charset="0"/>
              </a:rPr>
              <a:t>La esperanza de un remanente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Miqueas 2.12-13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42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257799" cy="4719638"/>
          </a:xfrm>
        </p:spPr>
        <p:txBody>
          <a:bodyPr>
            <a:normAutofit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Los </a:t>
            </a:r>
            <a:r>
              <a:rPr lang="es-PR" dirty="0">
                <a:latin typeface="Candara" panose="020E0502030303020204" pitchFamily="34" charset="0"/>
              </a:rPr>
              <a:t>falsos profetas tenían parte de razón cuando decían que Dios estaba a favor de su nación pactada.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Él </a:t>
            </a:r>
            <a:r>
              <a:rPr lang="es-PR" dirty="0">
                <a:latin typeface="Candara" panose="020E0502030303020204" pitchFamily="34" charset="0"/>
              </a:rPr>
              <a:t>cumplirá sus promesas a Israel porque como buen rey, ama a su gente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32917" t="1884" r="22598" b="2973"/>
          <a:stretch/>
        </p:blipFill>
        <p:spPr>
          <a:xfrm>
            <a:off x="5334000" y="1764981"/>
            <a:ext cx="3810000" cy="5093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44397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76200"/>
            <a:ext cx="7793037" cy="1462087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s-PR" sz="4000" dirty="0">
                <a:latin typeface="Candara" pitchFamily="34" charset="0"/>
                <a:cs typeface="Calibri" pitchFamily="34" charset="0"/>
              </a:rPr>
              <a:t>Pecado y castigo del profeta falso</a:t>
            </a:r>
            <a:br>
              <a:rPr lang="es-PR" sz="4000" dirty="0">
                <a:latin typeface="Candara" pitchFamily="34" charset="0"/>
                <a:cs typeface="Calibri" pitchFamily="34" charset="0"/>
              </a:rPr>
            </a:b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Miqueas 3.5-8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43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2805" b="10816"/>
          <a:stretch/>
        </p:blipFill>
        <p:spPr>
          <a:xfrm>
            <a:off x="0" y="1538287"/>
            <a:ext cx="9144000" cy="5319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10471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76200"/>
            <a:ext cx="7793037" cy="1462087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s-PR" sz="4000" dirty="0">
                <a:latin typeface="Candara" pitchFamily="34" charset="0"/>
                <a:cs typeface="Calibri" pitchFamily="34" charset="0"/>
              </a:rPr>
              <a:t>Pecado y castigo del profeta falso</a:t>
            </a:r>
            <a:br>
              <a:rPr lang="es-PR" sz="4000" dirty="0">
                <a:latin typeface="Candara" pitchFamily="34" charset="0"/>
                <a:cs typeface="Calibri" pitchFamily="34" charset="0"/>
              </a:rPr>
            </a:b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Miqueas 3.5-8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44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534399" cy="4719638"/>
          </a:xfrm>
        </p:spPr>
        <p:txBody>
          <a:bodyPr>
            <a:normAutofit fontScale="85000" lnSpcReduction="20000"/>
          </a:bodyPr>
          <a:lstStyle/>
          <a:p>
            <a:r>
              <a:rPr lang="es-PR" dirty="0">
                <a:latin typeface="Candara" panose="020E0502030303020204" pitchFamily="34" charset="0"/>
              </a:rPr>
              <a:t>“</a:t>
            </a:r>
            <a:r>
              <a:rPr lang="es-PR" i="1" dirty="0">
                <a:latin typeface="Candara" panose="020E0502030303020204" pitchFamily="34" charset="0"/>
              </a:rPr>
              <a:t>Así ha dicho Jehová acerca de los profetas que hacen errar a mi pueblo, y claman: Paz, cuando tienen algo que comer, y al que no les da de comer, proclaman guerra contra él: Por tanto, de la profecía se os hará noche, y oscuridad del adivinar; y sobre los profetas se pondrá el sol, y el día se entenebrecerá sobre ellos. Y serán avergonzados los profetas, y se confundirán los adivinos; y ellos todos cerrarán sus labios, porque no hay respuesta de Dios. Mas yo estoy lleno de poder del Espíritu de Jehová, y de juicio y de fuerza, para denunciar a Jacob su rebelión, y a Israel su pecado.</a:t>
            </a:r>
            <a:r>
              <a:rPr lang="es-PR" dirty="0">
                <a:latin typeface="Candara" panose="020E0502030303020204" pitchFamily="34" charset="0"/>
              </a:rPr>
              <a:t>” </a:t>
            </a:r>
            <a:endParaRPr lang="es-PR" dirty="0" smtClean="0">
              <a:latin typeface="Candara" panose="020E0502030303020204" pitchFamily="34" charset="0"/>
            </a:endParaRPr>
          </a:p>
          <a:p>
            <a:pPr marL="0" indent="0">
              <a:buNone/>
            </a:pP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	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(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Miqueas 3.5–8, RVR60) </a:t>
            </a:r>
          </a:p>
        </p:txBody>
      </p:sp>
    </p:spTree>
    <p:extLst>
      <p:ext uri="{BB962C8B-B14F-4D97-AF65-F5344CB8AC3E}">
        <p14:creationId xmlns:p14="http://schemas.microsoft.com/office/powerpoint/2010/main" val="273648660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76200"/>
            <a:ext cx="7793037" cy="1462087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s-PR" sz="4000" dirty="0">
                <a:latin typeface="Candara" pitchFamily="34" charset="0"/>
                <a:cs typeface="Calibri" pitchFamily="34" charset="0"/>
              </a:rPr>
              <a:t>Pecado y castigo del profeta falso</a:t>
            </a:r>
            <a:br>
              <a:rPr lang="es-PR" sz="4000" dirty="0">
                <a:latin typeface="Candara" pitchFamily="34" charset="0"/>
                <a:cs typeface="Calibri" pitchFamily="34" charset="0"/>
              </a:rPr>
            </a:b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Miqueas 3.5-8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45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410199" cy="4719638"/>
          </a:xfrm>
        </p:spPr>
        <p:txBody>
          <a:bodyPr>
            <a:normAutofit fontScale="77500" lnSpcReduction="20000"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3:5. </a:t>
            </a:r>
            <a:r>
              <a:rPr lang="es-PR" dirty="0">
                <a:latin typeface="Candara" panose="020E0502030303020204" pitchFamily="34" charset="0"/>
              </a:rPr>
              <a:t>En vez de actuar como pastores de la nación, cuidándola y dirigiéndola correctamente, los profetas falsos hicieron errar al pueblo de Dios.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Le </a:t>
            </a:r>
            <a:r>
              <a:rPr lang="es-PR" dirty="0">
                <a:latin typeface="Candara" panose="020E0502030303020204" pitchFamily="34" charset="0"/>
              </a:rPr>
              <a:t>dieron falsas esperanzas al decirle que el Señor no lo castigaría y que no sufriría ninguna calamidad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</a:p>
          <a:p>
            <a:r>
              <a:rPr lang="es-PR" dirty="0" smtClean="0">
                <a:latin typeface="Candara" panose="020E0502030303020204" pitchFamily="34" charset="0"/>
              </a:rPr>
              <a:t>Si </a:t>
            </a:r>
            <a:r>
              <a:rPr lang="es-PR" dirty="0">
                <a:latin typeface="Candara" panose="020E0502030303020204" pitchFamily="34" charset="0"/>
              </a:rPr>
              <a:t>les pagaban bien (cuando tienen algo que comer) entonces los falsos pastores pronunciaban un mensaje de paz.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82534" y="1752600"/>
            <a:ext cx="3561466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10696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r="3494"/>
          <a:stretch/>
        </p:blipFill>
        <p:spPr>
          <a:xfrm>
            <a:off x="4937126" y="1538287"/>
            <a:ext cx="4210050" cy="3943350"/>
          </a:xfrm>
          <a:prstGeom prst="rect">
            <a:avLst/>
          </a:prstGeom>
        </p:spPr>
      </p:pic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76200"/>
            <a:ext cx="7793037" cy="1462087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s-PR" sz="4000" dirty="0">
                <a:latin typeface="Candara" pitchFamily="34" charset="0"/>
                <a:cs typeface="Calibri" pitchFamily="34" charset="0"/>
              </a:rPr>
              <a:t>Pecado y castigo del profeta falso</a:t>
            </a:r>
            <a:br>
              <a:rPr lang="es-PR" sz="4000" dirty="0">
                <a:latin typeface="Candara" pitchFamily="34" charset="0"/>
                <a:cs typeface="Calibri" pitchFamily="34" charset="0"/>
              </a:rPr>
            </a:b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Miqueas 3.5-8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46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05399" cy="4719638"/>
          </a:xfrm>
        </p:spPr>
        <p:txBody>
          <a:bodyPr>
            <a:normAutofit fontScale="85000" lnSpcReduction="20000"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En </a:t>
            </a:r>
            <a:r>
              <a:rPr lang="es-PR" dirty="0">
                <a:latin typeface="Candara" panose="020E0502030303020204" pitchFamily="34" charset="0"/>
              </a:rPr>
              <a:t>otras palabras, decían a las personas lo que querían </a:t>
            </a:r>
            <a:r>
              <a:rPr lang="es-PR" dirty="0" smtClean="0">
                <a:latin typeface="Candara" panose="020E0502030303020204" pitchFamily="34" charset="0"/>
              </a:rPr>
              <a:t>oír </a:t>
            </a:r>
            <a:r>
              <a:rPr lang="es-PR" dirty="0">
                <a:latin typeface="Candara" panose="020E0502030303020204" pitchFamily="34" charset="0"/>
              </a:rPr>
              <a:t>a cambio de cierta cantidad de dinero (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v. 11</a:t>
            </a:r>
            <a:r>
              <a:rPr lang="es-PR" dirty="0">
                <a:latin typeface="Candara" panose="020E0502030303020204" pitchFamily="34" charset="0"/>
              </a:rPr>
              <a:t>).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Pero </a:t>
            </a:r>
            <a:r>
              <a:rPr lang="es-PR" dirty="0">
                <a:latin typeface="Candara" panose="020E0502030303020204" pitchFamily="34" charset="0"/>
              </a:rPr>
              <a:t>si no se les daba de comer (i.e., no se les pagaba una cantidad) daban mensajes negativos (proclaman guerra).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Los </a:t>
            </a:r>
            <a:r>
              <a:rPr lang="es-PR" dirty="0">
                <a:latin typeface="Candara" panose="020E0502030303020204" pitchFamily="34" charset="0"/>
              </a:rPr>
              <a:t>profetas estaban más ocupados en su bienestar que en el de la nación. Su amo era el materialismo </a:t>
            </a:r>
            <a:r>
              <a:rPr lang="es-PR" dirty="0" smtClean="0">
                <a:latin typeface="Candara" panose="020E0502030303020204" pitchFamily="34" charset="0"/>
              </a:rPr>
              <a:t>(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v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. 11</a:t>
            </a:r>
            <a:r>
              <a:rPr lang="es-PR" dirty="0" smtClean="0">
                <a:latin typeface="Candara" panose="020E0502030303020204" pitchFamily="34" charset="0"/>
              </a:rPr>
              <a:t>).</a:t>
            </a:r>
            <a:endParaRPr lang="es-PR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855404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76200"/>
            <a:ext cx="7793037" cy="1462087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s-PR" sz="4000" dirty="0">
                <a:latin typeface="Candara" pitchFamily="34" charset="0"/>
                <a:cs typeface="Calibri" pitchFamily="34" charset="0"/>
              </a:rPr>
              <a:t>Pecado y castigo del profeta falso</a:t>
            </a:r>
            <a:br>
              <a:rPr lang="es-PR" sz="4000" dirty="0">
                <a:latin typeface="Candara" pitchFamily="34" charset="0"/>
                <a:cs typeface="Calibri" pitchFamily="34" charset="0"/>
              </a:rPr>
            </a:b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Miqueas 3.5-8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47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562599" cy="4719638"/>
          </a:xfrm>
        </p:spPr>
        <p:txBody>
          <a:bodyPr>
            <a:normAutofit fontScale="77500" lnSpcReduction="20000"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3:6–7</a:t>
            </a:r>
            <a:r>
              <a:rPr lang="es-PR" dirty="0">
                <a:latin typeface="Candara" panose="020E0502030303020204" pitchFamily="34" charset="0"/>
              </a:rPr>
              <a:t>. Los falsos profetas no dirigían al pueblo correctamente y se aprovechaban de él materialmente, así que esos líderes serían avergonzados y humillados.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La </a:t>
            </a:r>
            <a:r>
              <a:rPr lang="es-PR" dirty="0">
                <a:latin typeface="Candara" panose="020E0502030303020204" pitchFamily="34" charset="0"/>
              </a:rPr>
              <a:t>noche los iba a sobrecoger, el sol se pondría sobre los profetas </a:t>
            </a:r>
            <a:r>
              <a:rPr lang="es-PR" dirty="0" smtClean="0">
                <a:latin typeface="Candara" panose="020E0502030303020204" pitchFamily="34" charset="0"/>
              </a:rPr>
              <a:t>y </a:t>
            </a:r>
            <a:r>
              <a:rPr lang="es-PR" dirty="0">
                <a:latin typeface="Candara" panose="020E0502030303020204" pitchFamily="34" charset="0"/>
              </a:rPr>
              <a:t>el día se iba a oscurecer sobre ellos.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La </a:t>
            </a:r>
            <a:r>
              <a:rPr lang="es-PR" dirty="0">
                <a:latin typeface="Candara" panose="020E0502030303020204" pitchFamily="34" charset="0"/>
              </a:rPr>
              <a:t>caída de la noche ilustra una destrucción inminente.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Cuando </a:t>
            </a:r>
            <a:r>
              <a:rPr lang="es-PR" dirty="0">
                <a:latin typeface="Candara" panose="020E0502030303020204" pitchFamily="34" charset="0"/>
              </a:rPr>
              <a:t>ocurriera la devastación, los profetas no profetizarían ni podrían adivinar.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r="20131"/>
          <a:stretch/>
        </p:blipFill>
        <p:spPr>
          <a:xfrm>
            <a:off x="5585173" y="1828800"/>
            <a:ext cx="3558827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695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76200"/>
            <a:ext cx="7793037" cy="1462087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s-PR" sz="4000" dirty="0">
                <a:latin typeface="Candara" pitchFamily="34" charset="0"/>
                <a:cs typeface="Calibri" pitchFamily="34" charset="0"/>
              </a:rPr>
              <a:t>Pecado y castigo del profeta falso</a:t>
            </a:r>
            <a:br>
              <a:rPr lang="es-PR" sz="4000" dirty="0">
                <a:latin typeface="Candara" pitchFamily="34" charset="0"/>
                <a:cs typeface="Calibri" pitchFamily="34" charset="0"/>
              </a:rPr>
            </a:b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Miqueas 3.5-8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48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05399" cy="4719638"/>
          </a:xfrm>
        </p:spPr>
        <p:txBody>
          <a:bodyPr>
            <a:normAutofit fontScale="85000" lnSpcReduction="20000"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Aconsejaban </a:t>
            </a:r>
            <a:r>
              <a:rPr lang="es-PR" dirty="0">
                <a:latin typeface="Candara" panose="020E0502030303020204" pitchFamily="34" charset="0"/>
              </a:rPr>
              <a:t>a la gente a que viviera como lo estaba haciendo, pensando que Dios no juzgaría a su propio pueblo. Pero el castigo llegaría de repente.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Y </a:t>
            </a:r>
            <a:r>
              <a:rPr lang="es-PR" dirty="0">
                <a:latin typeface="Candara" panose="020E0502030303020204" pitchFamily="34" charset="0"/>
              </a:rPr>
              <a:t>cuando sucediera, la gente preguntaría “¿por qué?”, pero ellos no podrían explicarlo.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Los </a:t>
            </a:r>
            <a:r>
              <a:rPr lang="es-PR" dirty="0">
                <a:latin typeface="Candara" panose="020E0502030303020204" pitchFamily="34" charset="0"/>
              </a:rPr>
              <a:t>profetas (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v. 7</a:t>
            </a:r>
            <a:r>
              <a:rPr lang="es-PR" dirty="0">
                <a:latin typeface="Candara" panose="020E0502030303020204" pitchFamily="34" charset="0"/>
              </a:rPr>
              <a:t>; “videntes”, </a:t>
            </a:r>
            <a:r>
              <a:rPr lang="es-PR" dirty="0" smtClean="0">
                <a:latin typeface="Candara" panose="020E0502030303020204" pitchFamily="34" charset="0"/>
              </a:rPr>
              <a:t>sería otra traducción; vea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v. 6</a:t>
            </a:r>
            <a:r>
              <a:rPr lang="es-PR" dirty="0">
                <a:latin typeface="Candara" panose="020E0502030303020204" pitchFamily="34" charset="0"/>
              </a:rPr>
              <a:t>) serán avergonzados </a:t>
            </a:r>
            <a:r>
              <a:rPr lang="es-PR" dirty="0" smtClean="0">
                <a:latin typeface="Candara" panose="020E0502030303020204" pitchFamily="34" charset="0"/>
              </a:rPr>
              <a:t>(vea 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Zacarías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13:4</a:t>
            </a:r>
            <a:r>
              <a:rPr lang="es-PR" dirty="0" smtClean="0">
                <a:latin typeface="Candara" panose="020E0502030303020204" pitchFamily="34" charset="0"/>
              </a:rPr>
              <a:t>).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3884" r="44547"/>
          <a:stretch/>
        </p:blipFill>
        <p:spPr>
          <a:xfrm>
            <a:off x="5334001" y="1757362"/>
            <a:ext cx="3806084" cy="5100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126070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76200"/>
            <a:ext cx="7793037" cy="1462087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s-PR" sz="4000" dirty="0">
                <a:latin typeface="Candara" pitchFamily="34" charset="0"/>
                <a:cs typeface="Calibri" pitchFamily="34" charset="0"/>
              </a:rPr>
              <a:t>Pecado y castigo del profeta falso</a:t>
            </a:r>
            <a:br>
              <a:rPr lang="es-PR" sz="4000" dirty="0">
                <a:latin typeface="Candara" pitchFamily="34" charset="0"/>
                <a:cs typeface="Calibri" pitchFamily="34" charset="0"/>
              </a:rPr>
            </a:b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Miqueas 3.5-8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49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05399" cy="4719638"/>
          </a:xfrm>
        </p:spPr>
        <p:txBody>
          <a:bodyPr>
            <a:normAutofit fontScale="77500" lnSpcReduction="20000"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Y </a:t>
            </a:r>
            <a:r>
              <a:rPr lang="es-PR" dirty="0">
                <a:latin typeface="Candara" panose="020E0502030303020204" pitchFamily="34" charset="0"/>
              </a:rPr>
              <a:t>los adivinos (que corresponde a la palabra </a:t>
            </a:r>
            <a:r>
              <a:rPr lang="es-PR" dirty="0" smtClean="0">
                <a:latin typeface="Candara" panose="020E0502030303020204" pitchFamily="34" charset="0"/>
              </a:rPr>
              <a:t>hebrea </a:t>
            </a:r>
            <a:r>
              <a:rPr lang="es-PR" dirty="0">
                <a:latin typeface="Candara" panose="020E0502030303020204" pitchFamily="34" charset="0"/>
              </a:rPr>
              <a:t>“adivinar” en 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Miqueas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3:6</a:t>
            </a:r>
            <a:r>
              <a:rPr lang="es-PR" dirty="0" smtClean="0">
                <a:latin typeface="Candara" panose="020E0502030303020204" pitchFamily="34" charset="0"/>
              </a:rPr>
              <a:t>.) </a:t>
            </a:r>
            <a:r>
              <a:rPr lang="es-PR" dirty="0">
                <a:latin typeface="Candara" panose="020E0502030303020204" pitchFamily="34" charset="0"/>
              </a:rPr>
              <a:t>se confundirán </a:t>
            </a:r>
            <a:r>
              <a:rPr lang="es-PR" dirty="0" smtClean="0">
                <a:latin typeface="Candara" panose="020E0502030303020204" pitchFamily="34" charset="0"/>
              </a:rPr>
              <a:t>(vea 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Miqueas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2:6</a:t>
            </a:r>
            <a:r>
              <a:rPr lang="es-PR" dirty="0">
                <a:latin typeface="Candara" panose="020E0502030303020204" pitchFamily="34" charset="0"/>
              </a:rPr>
              <a:t>).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Los </a:t>
            </a:r>
            <a:r>
              <a:rPr lang="es-PR" dirty="0">
                <a:latin typeface="Candara" panose="020E0502030303020204" pitchFamily="34" charset="0"/>
              </a:rPr>
              <a:t>profetas cerrarán sus labios en señal de humillación, pues se percatarán de que no hay respuesta de Dios </a:t>
            </a:r>
            <a:r>
              <a:rPr lang="es-PR" dirty="0" smtClean="0">
                <a:latin typeface="Candara" panose="020E0502030303020204" pitchFamily="34" charset="0"/>
              </a:rPr>
              <a:t>(vea 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3:4</a:t>
            </a:r>
            <a:r>
              <a:rPr lang="es-PR" dirty="0">
                <a:latin typeface="Candara" panose="020E0502030303020204" pitchFamily="34" charset="0"/>
              </a:rPr>
              <a:t>).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La </a:t>
            </a:r>
            <a:r>
              <a:rPr lang="es-PR" dirty="0">
                <a:latin typeface="Candara" panose="020E0502030303020204" pitchFamily="34" charset="0"/>
              </a:rPr>
              <a:t>gente sabía que después de todo, esos profetas eran falsos.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Dios </a:t>
            </a:r>
            <a:r>
              <a:rPr lang="es-PR" dirty="0">
                <a:latin typeface="Candara" panose="020E0502030303020204" pitchFamily="34" charset="0"/>
              </a:rPr>
              <a:t>escondería su rostro de ellos (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v. 4</a:t>
            </a:r>
            <a:r>
              <a:rPr lang="es-PR" dirty="0">
                <a:latin typeface="Candara" panose="020E0502030303020204" pitchFamily="34" charset="0"/>
              </a:rPr>
              <a:t>) y los falsos pastores “cerrarían sus labios</a:t>
            </a:r>
            <a:r>
              <a:rPr lang="es-PR" dirty="0" smtClean="0">
                <a:latin typeface="Candara" panose="020E0502030303020204" pitchFamily="34" charset="0"/>
              </a:rPr>
              <a:t>”.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5333" r="6904"/>
          <a:stretch/>
        </p:blipFill>
        <p:spPr>
          <a:xfrm>
            <a:off x="5257799" y="1739705"/>
            <a:ext cx="3874477" cy="5118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55849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noProof="0" dirty="0" smtClean="0">
                <a:latin typeface="Candara" pitchFamily="34" charset="0"/>
                <a:cs typeface="Calibri" pitchFamily="34" charset="0"/>
              </a:rPr>
              <a:t>Bosquejo de Estudio</a:t>
            </a:r>
            <a:endParaRPr lang="es-PR" noProof="0" dirty="0">
              <a:latin typeface="Candara" pitchFamily="34" charset="0"/>
              <a:cs typeface="Calibri" pitchFamily="34" charset="0"/>
            </a:endParaRPr>
          </a:p>
        </p:txBody>
      </p:sp>
      <p:sp>
        <p:nvSpPr>
          <p:cNvPr id="317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981200"/>
            <a:ext cx="8153400" cy="472440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es-PR" sz="3600" dirty="0" smtClean="0">
                <a:latin typeface="Candara" pitchFamily="34" charset="0"/>
                <a:cs typeface="Calibri" pitchFamily="34" charset="0"/>
              </a:rPr>
              <a:t>Castigo de Samaria y Jerusalén</a:t>
            </a:r>
            <a:endParaRPr lang="es-PR" sz="3600" dirty="0">
              <a:latin typeface="Candara" pitchFamily="34" charset="0"/>
              <a:cs typeface="Calibri" pitchFamily="34" charset="0"/>
            </a:endParaRPr>
          </a:p>
          <a:p>
            <a:pPr lvl="1">
              <a:spcBef>
                <a:spcPts val="0"/>
              </a:spcBef>
            </a:pPr>
            <a:r>
              <a:rPr lang="es-PR" sz="36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Miqueas 1.6-9</a:t>
            </a:r>
          </a:p>
          <a:p>
            <a:pPr>
              <a:spcBef>
                <a:spcPts val="0"/>
              </a:spcBef>
            </a:pPr>
            <a:r>
              <a:rPr lang="es-PR" sz="3600" dirty="0" smtClean="0">
                <a:latin typeface="Candara" pitchFamily="34" charset="0"/>
                <a:cs typeface="Calibri" pitchFamily="34" charset="0"/>
              </a:rPr>
              <a:t>Pecado y castigo de los gobernantes</a:t>
            </a:r>
          </a:p>
          <a:p>
            <a:pPr lvl="1">
              <a:spcBef>
                <a:spcPts val="0"/>
              </a:spcBef>
            </a:pPr>
            <a:r>
              <a:rPr lang="es-PR" sz="36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Miqueas </a:t>
            </a:r>
            <a:r>
              <a:rPr lang="es-PR" sz="36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2.1-5</a:t>
            </a:r>
            <a:endParaRPr lang="es-PR" sz="36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  <a:p>
            <a:pPr>
              <a:spcBef>
                <a:spcPts val="0"/>
              </a:spcBef>
            </a:pPr>
            <a:r>
              <a:rPr lang="es-PR" sz="3600" dirty="0" smtClean="0">
                <a:latin typeface="Candara" pitchFamily="34" charset="0"/>
                <a:cs typeface="Calibri" pitchFamily="34" charset="0"/>
              </a:rPr>
              <a:t>La esperanza de un remanente</a:t>
            </a:r>
          </a:p>
          <a:p>
            <a:pPr lvl="1">
              <a:spcBef>
                <a:spcPts val="0"/>
              </a:spcBef>
            </a:pPr>
            <a:r>
              <a:rPr lang="es-PR" sz="36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Miqueas </a:t>
            </a:r>
            <a:r>
              <a:rPr lang="es-PR" sz="36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2.12-13</a:t>
            </a:r>
            <a:endParaRPr lang="es-PR" sz="36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  <a:p>
            <a:pPr>
              <a:spcBef>
                <a:spcPts val="0"/>
              </a:spcBef>
            </a:pPr>
            <a:r>
              <a:rPr lang="es-PR" sz="3600" dirty="0">
                <a:latin typeface="Candara" pitchFamily="34" charset="0"/>
                <a:cs typeface="Calibri" pitchFamily="34" charset="0"/>
              </a:rPr>
              <a:t>Pecado y castigo </a:t>
            </a:r>
            <a:r>
              <a:rPr lang="es-PR" sz="3600" dirty="0" smtClean="0">
                <a:latin typeface="Candara" pitchFamily="34" charset="0"/>
                <a:cs typeface="Calibri" pitchFamily="34" charset="0"/>
              </a:rPr>
              <a:t>del profeta falso</a:t>
            </a:r>
            <a:endParaRPr lang="es-PR" sz="3600" dirty="0">
              <a:latin typeface="Candara" pitchFamily="34" charset="0"/>
              <a:cs typeface="Calibri" pitchFamily="34" charset="0"/>
            </a:endParaRPr>
          </a:p>
          <a:p>
            <a:pPr lvl="1">
              <a:spcBef>
                <a:spcPts val="0"/>
              </a:spcBef>
            </a:pPr>
            <a:r>
              <a:rPr lang="es-PR" sz="36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Miqueas 3.5-8</a:t>
            </a:r>
            <a:endParaRPr lang="es-PR" sz="36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91704-8AD3-4869-913C-6C059867AFF4}" type="slidenum">
              <a:rPr lang="en-US" smtClean="0">
                <a:solidFill>
                  <a:srgbClr val="000000"/>
                </a:solidFill>
              </a:rPr>
              <a:pPr/>
              <a:t>5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76200"/>
            <a:ext cx="7793037" cy="1462087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s-PR" sz="4000" dirty="0">
                <a:latin typeface="Candara" pitchFamily="34" charset="0"/>
                <a:cs typeface="Calibri" pitchFamily="34" charset="0"/>
              </a:rPr>
              <a:t>Pecado y castigo del profeta falso</a:t>
            </a:r>
            <a:br>
              <a:rPr lang="es-PR" sz="4000" dirty="0">
                <a:latin typeface="Candara" pitchFamily="34" charset="0"/>
                <a:cs typeface="Calibri" pitchFamily="34" charset="0"/>
              </a:rPr>
            </a:b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Miqueas 3.5-8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50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05399" cy="4719638"/>
          </a:xfrm>
        </p:spPr>
        <p:txBody>
          <a:bodyPr>
            <a:normAutofit fontScale="92500" lnSpcReduction="20000"/>
          </a:bodyPr>
          <a:lstStyle/>
          <a:p>
            <a:r>
              <a:rPr lang="es-PR" dirty="0">
                <a:latin typeface="Candara" panose="020E0502030303020204" pitchFamily="34" charset="0"/>
              </a:rPr>
              <a:t>Miqueas advirtió al pueblo y sus líderes acerca del juicio inminente para que se dieran cuenta de su insensatez y se volvieran a Dios.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El </a:t>
            </a:r>
            <a:r>
              <a:rPr lang="es-PR" dirty="0">
                <a:latin typeface="Candara" panose="020E0502030303020204" pitchFamily="34" charset="0"/>
              </a:rPr>
              <a:t>profeta verdadero les advirtió de la destrucción que vendría con la esperanza de que cambiaran sus malos caminos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05400" y="1788052"/>
            <a:ext cx="4038600" cy="5106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84855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76200"/>
            <a:ext cx="7793037" cy="1462087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s-PR" sz="4000" dirty="0">
                <a:latin typeface="Candara" pitchFamily="34" charset="0"/>
                <a:cs typeface="Calibri" pitchFamily="34" charset="0"/>
              </a:rPr>
              <a:t>Pecado y castigo del profeta falso</a:t>
            </a:r>
            <a:br>
              <a:rPr lang="es-PR" sz="4000" dirty="0">
                <a:latin typeface="Candara" pitchFamily="34" charset="0"/>
                <a:cs typeface="Calibri" pitchFamily="34" charset="0"/>
              </a:rPr>
            </a:b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Miqueas 3.5-8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51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2" y="1981200"/>
            <a:ext cx="4756150" cy="4719638"/>
          </a:xfrm>
        </p:spPr>
        <p:txBody>
          <a:bodyPr>
            <a:normAutofit fontScale="92500" lnSpcReduction="10000"/>
          </a:bodyPr>
          <a:lstStyle/>
          <a:p>
            <a:r>
              <a:rPr lang="es-PR" b="1" dirty="0">
                <a:solidFill>
                  <a:srgbClr val="FF0000"/>
                </a:solidFill>
                <a:latin typeface="Candara" panose="020E0502030303020204" pitchFamily="34" charset="0"/>
              </a:rPr>
              <a:t>3:8. </a:t>
            </a:r>
            <a:r>
              <a:rPr lang="es-PR" dirty="0">
                <a:latin typeface="Candara" panose="020E0502030303020204" pitchFamily="34" charset="0"/>
              </a:rPr>
              <a:t>En contraste con los líderes (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vv. 1–4</a:t>
            </a:r>
            <a:r>
              <a:rPr lang="es-PR" dirty="0">
                <a:latin typeface="Candara" panose="020E0502030303020204" pitchFamily="34" charset="0"/>
              </a:rPr>
              <a:t>) y los falsos profetas (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vv. 5–7</a:t>
            </a:r>
            <a:r>
              <a:rPr lang="es-PR" dirty="0">
                <a:latin typeface="Candara" panose="020E0502030303020204" pitchFamily="34" charset="0"/>
              </a:rPr>
              <a:t>), que no comunicaban el mensaje de Dios, Miqueas estaba lleno de poder para hablar con la autoridad del Espíritu de Jehová al denunciar el pecado del pueblo y predecir su castigo.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05400" y="1788052"/>
            <a:ext cx="4038600" cy="5106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9097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76200"/>
            <a:ext cx="7793037" cy="1462087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s-PR" sz="4000" dirty="0">
                <a:latin typeface="Candara" pitchFamily="34" charset="0"/>
                <a:cs typeface="Calibri" pitchFamily="34" charset="0"/>
              </a:rPr>
              <a:t>Pecado y castigo del profeta falso</a:t>
            </a:r>
            <a:br>
              <a:rPr lang="es-PR" sz="4000" dirty="0">
                <a:latin typeface="Candara" pitchFamily="34" charset="0"/>
                <a:cs typeface="Calibri" pitchFamily="34" charset="0"/>
              </a:rPr>
            </a:b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Miqueas 3.5-8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52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333999" cy="4719638"/>
          </a:xfrm>
        </p:spPr>
        <p:txBody>
          <a:bodyPr>
            <a:normAutofit fontScale="85000" lnSpcReduction="10000"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El </a:t>
            </a:r>
            <a:r>
              <a:rPr lang="es-PR" dirty="0">
                <a:latin typeface="Candara" panose="020E0502030303020204" pitchFamily="34" charset="0"/>
              </a:rPr>
              <a:t>profeta dijo que sus palabras eran de juicio porque el Señor es justo al castigar a su pueblo del pacto.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Y </a:t>
            </a:r>
            <a:r>
              <a:rPr lang="es-PR" dirty="0">
                <a:latin typeface="Candara" panose="020E0502030303020204" pitchFamily="34" charset="0"/>
              </a:rPr>
              <a:t>lo que Miqueas dijo tenía fuerza, porque Dios es totalmente capaz de ejecutar su sentencia contra su pueblo.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Sin </a:t>
            </a:r>
            <a:r>
              <a:rPr lang="es-PR" dirty="0">
                <a:latin typeface="Candara" panose="020E0502030303020204" pitchFamily="34" charset="0"/>
              </a:rPr>
              <a:t>embargo, los líderes lo trataban injustamente </a:t>
            </a:r>
            <a:r>
              <a:rPr lang="es-PR" dirty="0" smtClean="0">
                <a:latin typeface="Candara" panose="020E0502030303020204" pitchFamily="34" charset="0"/>
              </a:rPr>
              <a:t>(vea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vv. 9–10</a:t>
            </a:r>
            <a:r>
              <a:rPr lang="es-PR" dirty="0">
                <a:latin typeface="Candara" panose="020E0502030303020204" pitchFamily="34" charset="0"/>
              </a:rPr>
              <a:t>) y sus profetas no tenían poder espiritual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43457" t="2905" r="7922" b="-211"/>
          <a:stretch/>
        </p:blipFill>
        <p:spPr>
          <a:xfrm>
            <a:off x="5410200" y="1788319"/>
            <a:ext cx="3742006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24164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76200"/>
            <a:ext cx="7793037" cy="1462087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s-PR" sz="4000" dirty="0">
                <a:latin typeface="Candara" pitchFamily="34" charset="0"/>
                <a:cs typeface="Calibri" pitchFamily="34" charset="0"/>
              </a:rPr>
              <a:t>Pecado y castigo del profeta falso</a:t>
            </a:r>
            <a:br>
              <a:rPr lang="es-PR" sz="4000" dirty="0">
                <a:latin typeface="Candara" pitchFamily="34" charset="0"/>
                <a:cs typeface="Calibri" pitchFamily="34" charset="0"/>
              </a:rPr>
            </a:b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Miqueas 3.5-8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53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333999" cy="4719638"/>
          </a:xfrm>
        </p:spPr>
        <p:txBody>
          <a:bodyPr>
            <a:normAutofit fontScale="85000" lnSpcReduction="10000"/>
          </a:bodyPr>
          <a:lstStyle/>
          <a:p>
            <a:r>
              <a:rPr lang="es-PR" dirty="0">
                <a:latin typeface="Candara" panose="020E0502030303020204" pitchFamily="34" charset="0"/>
              </a:rPr>
              <a:t>Miqueas denunció la rebelión y el pecado </a:t>
            </a:r>
            <a:r>
              <a:rPr lang="es-PR" dirty="0" smtClean="0">
                <a:latin typeface="Candara" panose="020E0502030303020204" pitchFamily="34" charset="0"/>
              </a:rPr>
              <a:t>(vea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1:5; 6:7; 7:18</a:t>
            </a:r>
            <a:r>
              <a:rPr lang="es-PR" dirty="0">
                <a:latin typeface="Candara" panose="020E0502030303020204" pitchFamily="34" charset="0"/>
              </a:rPr>
              <a:t>) de la nación (Jacob e Israel son sinónimos; </a:t>
            </a:r>
            <a:r>
              <a:rPr lang="es-PR" dirty="0" smtClean="0">
                <a:latin typeface="Candara" panose="020E0502030303020204" pitchFamily="34" charset="0"/>
              </a:rPr>
              <a:t>vea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3:1, 9</a:t>
            </a:r>
            <a:r>
              <a:rPr lang="es-PR" dirty="0">
                <a:latin typeface="Candara" panose="020E0502030303020204" pitchFamily="34" charset="0"/>
              </a:rPr>
              <a:t>, de toda la </a:t>
            </a:r>
            <a:r>
              <a:rPr lang="es-PR" dirty="0" smtClean="0">
                <a:latin typeface="Candara" panose="020E0502030303020204" pitchFamily="34" charset="0"/>
              </a:rPr>
              <a:t>nación). </a:t>
            </a:r>
          </a:p>
          <a:p>
            <a:r>
              <a:rPr lang="es-PR" dirty="0" smtClean="0">
                <a:latin typeface="Candara" panose="020E0502030303020204" pitchFamily="34" charset="0"/>
              </a:rPr>
              <a:t>El </a:t>
            </a:r>
            <a:r>
              <a:rPr lang="es-PR" dirty="0">
                <a:latin typeface="Candara" panose="020E0502030303020204" pitchFamily="34" charset="0"/>
              </a:rPr>
              <a:t>profeta podía ver lo que estaba sucediendo en el pueblo desde la perspectiva divina.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Israel </a:t>
            </a:r>
            <a:r>
              <a:rPr lang="es-PR" dirty="0">
                <a:latin typeface="Candara" panose="020E0502030303020204" pitchFamily="34" charset="0"/>
              </a:rPr>
              <a:t>no vivía de acuerdo con las estipulaciones del pacto, por lo tanto, tenía que ser castigado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51491" t="1291" r="866" b="1887"/>
          <a:stretch/>
        </p:blipFill>
        <p:spPr>
          <a:xfrm>
            <a:off x="5434955" y="1828799"/>
            <a:ext cx="3702695" cy="5049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97719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000" noProof="0" dirty="0" smtClean="0">
                <a:latin typeface="Candara" pitchFamily="34" charset="0"/>
                <a:cs typeface="Calibri" pitchFamily="34" charset="0"/>
              </a:rPr>
              <a:t>Aplicaciones</a:t>
            </a:r>
            <a:endParaRPr lang="es-PR" sz="3600" noProof="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52399" y="2017712"/>
            <a:ext cx="8534401" cy="4683126"/>
          </a:xfrm>
        </p:spPr>
        <p:txBody>
          <a:bodyPr>
            <a:normAutofit/>
          </a:bodyPr>
          <a:lstStyle/>
          <a:p>
            <a:r>
              <a:rPr lang="es-PR" sz="3600" dirty="0" smtClean="0">
                <a:latin typeface="Candara" pitchFamily="34" charset="0"/>
                <a:cs typeface="Calibri" pitchFamily="34" charset="0"/>
              </a:rPr>
              <a:t>Vivir en infidelidad, avaricia e injusticia es traicionar a Dios quien quiere darnos libertad y una herencia con Él.</a:t>
            </a:r>
          </a:p>
          <a:p>
            <a:pPr lvl="1"/>
            <a:r>
              <a:rPr lang="es-PR" sz="3200" dirty="0" smtClean="0">
                <a:latin typeface="Candara" pitchFamily="34" charset="0"/>
                <a:cs typeface="Calibri" pitchFamily="34" charset="0"/>
              </a:rPr>
              <a:t>El problema del pecador no es que comete un error inocentemente o que no sabe que su acción es mala.</a:t>
            </a:r>
          </a:p>
          <a:p>
            <a:pPr lvl="1"/>
            <a:r>
              <a:rPr lang="es-PR" sz="3200" dirty="0" smtClean="0">
                <a:latin typeface="Candara" pitchFamily="34" charset="0"/>
                <a:cs typeface="Calibri" pitchFamily="34" charset="0"/>
              </a:rPr>
              <a:t>Al buscar lo suyo el pecador rechaza a Dios como dueño de la vida.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54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067084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000" noProof="0" dirty="0" smtClean="0">
                <a:latin typeface="Candara" pitchFamily="34" charset="0"/>
                <a:cs typeface="Calibri" pitchFamily="34" charset="0"/>
              </a:rPr>
              <a:t>Aplicaciones</a:t>
            </a:r>
            <a:endParaRPr lang="es-PR" sz="3600" noProof="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52399" y="2017712"/>
            <a:ext cx="8534401" cy="4683126"/>
          </a:xfrm>
        </p:spPr>
        <p:txBody>
          <a:bodyPr>
            <a:normAutofit/>
          </a:bodyPr>
          <a:lstStyle/>
          <a:p>
            <a:r>
              <a:rPr lang="es-PR" sz="3600" dirty="0" smtClean="0">
                <a:latin typeface="Candara" pitchFamily="34" charset="0"/>
                <a:cs typeface="Calibri" pitchFamily="34" charset="0"/>
              </a:rPr>
              <a:t>El hombre de Dios se identifica con los oprimidos y los humildes.</a:t>
            </a:r>
          </a:p>
          <a:p>
            <a:pPr lvl="1"/>
            <a:r>
              <a:rPr lang="es-PR" sz="3200" dirty="0" smtClean="0">
                <a:latin typeface="Candara" pitchFamily="34" charset="0"/>
                <a:cs typeface="Calibri" pitchFamily="34" charset="0"/>
              </a:rPr>
              <a:t>Al ministrar no podemos ayudar solamente a los que nos pueden recompensar.</a:t>
            </a:r>
          </a:p>
          <a:p>
            <a:pPr lvl="1"/>
            <a:r>
              <a:rPr lang="es-PR" sz="3200" dirty="0" smtClean="0">
                <a:latin typeface="Candara" pitchFamily="34" charset="0"/>
                <a:cs typeface="Calibri" pitchFamily="34" charset="0"/>
              </a:rPr>
              <a:t>Dios demanda un ministerio a los “pequeños” (</a:t>
            </a:r>
            <a:r>
              <a:rPr lang="es-PR" sz="32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Mateo 25.34-46</a:t>
            </a:r>
            <a:r>
              <a:rPr lang="es-PR" sz="3200" dirty="0" smtClean="0">
                <a:latin typeface="Candara" pitchFamily="34" charset="0"/>
                <a:cs typeface="Calibri" pitchFamily="34" charset="0"/>
              </a:rPr>
              <a:t>).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55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235652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000" noProof="0" dirty="0" smtClean="0">
                <a:latin typeface="Candara" pitchFamily="34" charset="0"/>
                <a:cs typeface="Calibri" pitchFamily="34" charset="0"/>
              </a:rPr>
              <a:t>Aplicaciones</a:t>
            </a:r>
            <a:endParaRPr lang="es-PR" sz="3600" noProof="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52399" y="2017712"/>
            <a:ext cx="8534401" cy="4683126"/>
          </a:xfrm>
        </p:spPr>
        <p:txBody>
          <a:bodyPr>
            <a:normAutofit/>
          </a:bodyPr>
          <a:lstStyle/>
          <a:p>
            <a:r>
              <a:rPr lang="es-PR" sz="3600" dirty="0" smtClean="0">
                <a:latin typeface="Candara" pitchFamily="34" charset="0"/>
                <a:cs typeface="Calibri" pitchFamily="34" charset="0"/>
              </a:rPr>
              <a:t>Dios concede poder espiritual, juicio y valor al creyente que le sirve.</a:t>
            </a:r>
          </a:p>
          <a:p>
            <a:pPr lvl="1"/>
            <a:r>
              <a:rPr lang="es-PR" sz="3200" dirty="0" smtClean="0">
                <a:latin typeface="Candara" pitchFamily="34" charset="0"/>
                <a:cs typeface="Calibri" pitchFamily="34" charset="0"/>
              </a:rPr>
              <a:t>Esta persona no vive por sus propios recursos, sino que recibe todo de Dios.</a:t>
            </a:r>
          </a:p>
          <a:p>
            <a:pPr lvl="1"/>
            <a:r>
              <a:rPr lang="es-PR" sz="3200" dirty="0" smtClean="0">
                <a:latin typeface="Candara" pitchFamily="34" charset="0"/>
                <a:cs typeface="Calibri" pitchFamily="34" charset="0"/>
              </a:rPr>
              <a:t>Como una vasija, puede recibir, retener y repartir lo que Dios le da.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56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055378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218A1B8D-2211-4267-85EA-46D8260B611F}" type="slidenum">
              <a:rPr lang="en-US">
                <a:solidFill>
                  <a:srgbClr val="000000"/>
                </a:solidFill>
              </a:rPr>
              <a:pPr>
                <a:defRPr/>
              </a:pPr>
              <a:t>57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26009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s-PR" noProof="0" dirty="0" smtClean="0">
                <a:latin typeface="Candara" pitchFamily="34" charset="0"/>
                <a:cs typeface="Calibri" pitchFamily="34" charset="0"/>
              </a:rPr>
              <a:t>Bibliografía</a:t>
            </a:r>
          </a:p>
        </p:txBody>
      </p:sp>
      <p:sp>
        <p:nvSpPr>
          <p:cNvPr id="2600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2400" y="1941513"/>
            <a:ext cx="8534400" cy="4459287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dirty="0">
                <a:latin typeface="Candara" pitchFamily="34" charset="0"/>
                <a:cs typeface="Calibri" pitchFamily="34" charset="0"/>
              </a:rPr>
              <a:t> Lloyd, Roberto. Estudios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Bı́blicos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 ELA: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íTu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 Dios reina! (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Isaı́as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 y Miqueas). Puebla, Pue.,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México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: Ediciones Las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Américas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A. C., 1995.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Print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dirty="0">
                <a:latin typeface="Candara" pitchFamily="34" charset="0"/>
                <a:cs typeface="Calibri" pitchFamily="34" charset="0"/>
              </a:rPr>
              <a:t>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Connerly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Rodrick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 et al.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with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 Bryan,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Jesse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Harry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Byrd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y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César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Caruachı́n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Carroll R. y M. Daniel. Comentario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bı́blico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 mundo hispano Oseas--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Malaquı́as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. 1. ed. El Paso, TX: Editorial Mundo Hispano, 2003.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Print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dirty="0">
                <a:latin typeface="Candara" pitchFamily="34" charset="0"/>
                <a:cs typeface="Calibri" pitchFamily="34" charset="0"/>
              </a:rPr>
              <a:t>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Walvoord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John F., y Roy B.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Zuck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. El conocimiento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bíblico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un comentario expositivo: Antiguo Testamento, tomo 6: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Daniel-Malaquías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. Puebla,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México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: Ediciones Las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Américas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A.C., 2001.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Print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Douglas, J.D. </a:t>
            </a:r>
            <a:r>
              <a:rPr lang="es-PR" sz="1400" i="1" noProof="0" dirty="0" smtClean="0">
                <a:latin typeface="Candara" pitchFamily="34" charset="0"/>
                <a:cs typeface="Calibri" pitchFamily="34" charset="0"/>
              </a:rPr>
              <a:t>Nuevo Diccionario Bíblico : Primera Edición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. Miami: Sociedades Bíblicas Unidas, 2000.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i="1" noProof="0" dirty="0" smtClean="0">
                <a:latin typeface="Candara" pitchFamily="34" charset="0"/>
                <a:cs typeface="Calibri" pitchFamily="34" charset="0"/>
              </a:rPr>
              <a:t>LBLA Mapas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electronic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ed. La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Habra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CA: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Foundation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Publications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Inc., 2000.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Lockward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Alfonso. </a:t>
            </a:r>
            <a:r>
              <a:rPr lang="es-PR" sz="1400" i="1" noProof="0" dirty="0" smtClean="0">
                <a:latin typeface="Candara" pitchFamily="34" charset="0"/>
                <a:cs typeface="Calibri" pitchFamily="34" charset="0"/>
              </a:rPr>
              <a:t>Nuevo Diccionario De La Biblia.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Miami: Editorial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Unilit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2003.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i="1" noProof="0" dirty="0" smtClean="0">
                <a:latin typeface="Candara" pitchFamily="34" charset="0"/>
                <a:cs typeface="Calibri" pitchFamily="34" charset="0"/>
              </a:rPr>
              <a:t>Mapas De La Biblia Caribe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electronic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ed. Nashville: Editorial Caribe, 2000, c1998.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Martínez, Mario, et al, eds. </a:t>
            </a:r>
            <a:r>
              <a:rPr lang="es-PR" sz="1400" i="1" noProof="0" dirty="0" smtClean="0">
                <a:latin typeface="Candara" pitchFamily="34" charset="0"/>
                <a:cs typeface="Calibri" pitchFamily="34" charset="0"/>
              </a:rPr>
              <a:t>El Expositor Bíblico: La Biblia, Libro por Libro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Maestros de jóvenes y Adultos, Volumen 5, 5nta Ed. El Paso, Texas: Casa Bautista de Publicaciones, 2007, c1995.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Nelson,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Wilton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M. y Juan Rojas Mayo, </a:t>
            </a:r>
            <a:r>
              <a:rPr lang="es-PR" sz="1400" i="1" noProof="0" dirty="0" smtClean="0">
                <a:latin typeface="Candara" pitchFamily="34" charset="0"/>
                <a:cs typeface="Calibri" pitchFamily="34" charset="0"/>
              </a:rPr>
              <a:t>Nelson Nuevo Diccionario Ilustrado De La Biblia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electronic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ed. Nashville: Editorial Caribe, 2000, c1998.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dirty="0" smtClean="0">
                <a:latin typeface="Candara" pitchFamily="34" charset="0"/>
                <a:cs typeface="Calibri" pitchFamily="34" charset="0"/>
              </a:rPr>
              <a:t>Vine, W.E. </a:t>
            </a:r>
            <a:r>
              <a:rPr lang="es-PR" sz="1400" i="1" dirty="0" smtClean="0">
                <a:latin typeface="Candara" pitchFamily="34" charset="0"/>
                <a:cs typeface="Calibri" pitchFamily="34" charset="0"/>
              </a:rPr>
              <a:t>Vine Diccionario Expositivo De Palabras Del Antiguo Y Del Nuevo Testamento Exhaustivo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,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electronic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 ed. Nashville: Editorial Caribe, 2000, c1999.</a:t>
            </a:r>
          </a:p>
          <a:p>
            <a:pPr marL="0" indent="0">
              <a:buNone/>
            </a:pPr>
            <a:r>
              <a:rPr lang="es-PR" sz="1400" dirty="0">
                <a:latin typeface="Candara" pitchFamily="34" charset="0"/>
                <a:cs typeface="Calibri" pitchFamily="34" charset="0"/>
              </a:rPr>
              <a:t> Carro, Daniel et al. Comentario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bı́blico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 mundo hispano 1 Reyes, 2 Reyes, y 2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Crónicas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. 1. ed. El Paso, TX: Editorial Mundo Hispano, 1993.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Print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.</a:t>
            </a:r>
          </a:p>
          <a:p>
            <a:pPr marL="0" indent="0">
              <a:buNone/>
            </a:pPr>
            <a:r>
              <a:rPr lang="es-PR" sz="140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Wiersbe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, W. W. (1995). Bosquejos expositivos de la Biblia: Antiguo y Nuevo Testamento (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electronic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 ed.). Nashville: Editorial Caribe.</a:t>
            </a:r>
          </a:p>
          <a:p>
            <a:pPr marL="0" indent="0">
              <a:buNone/>
            </a:pPr>
            <a:r>
              <a:rPr lang="es-PR" sz="140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MacDonald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, W. (2004). Comentario Bíblico de William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MacDonald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: Antiguo Testamento y Nuevo Testamento (46).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Viladecavalls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 (Barcelona),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Espa±a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: Editorial CLIE. Φ</a:t>
            </a:r>
          </a:p>
          <a:p>
            <a:pPr marL="0" indent="0">
              <a:buNone/>
            </a:pPr>
            <a:r>
              <a:rPr lang="es-PR" sz="140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Porter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, R. (2005). Estudios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Bı́blicos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 ELA:  (2 Reyes). Puebla, Pue.,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México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: Ediciones Las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Américas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, A. C.</a:t>
            </a:r>
          </a:p>
          <a:p>
            <a:pPr marL="0" indent="0">
              <a:buNone/>
            </a:pPr>
            <a:endParaRPr lang="es-PR" sz="1400" dirty="0" smtClean="0">
              <a:latin typeface="Candara" pitchFamily="34" charset="0"/>
              <a:cs typeface="Calibri" pitchFamily="34" charset="0"/>
            </a:endParaRPr>
          </a:p>
          <a:p>
            <a:pPr marL="0" indent="0">
              <a:buNone/>
            </a:pPr>
            <a:endParaRPr lang="es-PR" sz="1400" dirty="0" smtClean="0">
              <a:latin typeface="Candara" pitchFamily="34" charset="0"/>
              <a:cs typeface="Calibri" pitchFamily="34" charset="0"/>
            </a:endParaRP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endParaRPr lang="es-PR" sz="1400" noProof="0" dirty="0" smtClean="0">
              <a:latin typeface="Candara" pitchFamily="34" charset="0"/>
              <a:cs typeface="Calibri" pitchFamily="34" charset="0"/>
            </a:endParaRP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endParaRPr lang="es-PR" sz="1400" noProof="0" dirty="0" smtClean="0">
              <a:latin typeface="Candara" pitchFamily="34" charset="0"/>
              <a:cs typeface="Calibri" pitchFamily="34" charset="0"/>
            </a:endParaRPr>
          </a:p>
        </p:txBody>
      </p:sp>
      <p:sp>
        <p:nvSpPr>
          <p:cNvPr id="260100" name="Slide Number Placeholder 3"/>
          <p:cNvSpPr txBox="1">
            <a:spLocks noGrp="1"/>
          </p:cNvSpPr>
          <p:nvPr/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B3F4E463-F5E4-45E0-82AC-34CAC993DA12}" type="slidenum">
              <a:rPr lang="en-US" sz="1400">
                <a:solidFill>
                  <a:srgbClr val="000000"/>
                </a:solidFill>
              </a:rPr>
              <a:pPr algn="r"/>
              <a:t>57</a:t>
            </a:fld>
            <a:endParaRPr lang="en-US" sz="1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577030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833" b="2253"/>
          <a:stretch/>
        </p:blipFill>
        <p:spPr>
          <a:xfrm>
            <a:off x="0" y="-1"/>
            <a:ext cx="9144000" cy="6092548"/>
          </a:xfrm>
          <a:prstGeom prst="rect">
            <a:avLst/>
          </a:prstGeom>
        </p:spPr>
      </p:pic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8C845-AC6A-4CB1-AD25-7DB23307EAA9}" type="slidenum">
              <a:rPr lang="en-US"/>
              <a:pPr/>
              <a:t>58</a:t>
            </a:fld>
            <a:endParaRPr lang="en-US"/>
          </a:p>
        </p:txBody>
      </p:sp>
      <p:sp>
        <p:nvSpPr>
          <p:cNvPr id="238596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81000" y="304800"/>
            <a:ext cx="8402990" cy="5791200"/>
          </a:xfrm>
          <a:solidFill>
            <a:schemeClr val="tx1">
              <a:alpha val="44000"/>
            </a:schemeClr>
          </a:solidFill>
          <a:ln/>
          <a:effectLst>
            <a:softEdge rad="127000"/>
          </a:effectLst>
        </p:spPr>
        <p:txBody>
          <a:bodyPr anchor="ctr"/>
          <a:lstStyle/>
          <a:p>
            <a:pPr marL="0" indent="0" algn="ctr">
              <a:spcAft>
                <a:spcPts val="600"/>
              </a:spcAft>
              <a:buFontTx/>
              <a:buNone/>
            </a:pPr>
            <a:endParaRPr lang="es-PR" sz="36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anose="020E0502030303020204" pitchFamily="34" charset="0"/>
            </a:endParaRPr>
          </a:p>
          <a:p>
            <a:pPr marL="0" indent="0" algn="ctr">
              <a:spcAft>
                <a:spcPts val="600"/>
              </a:spcAft>
              <a:buFontTx/>
              <a:buNone/>
            </a:pPr>
            <a:r>
              <a:rPr lang="es-PR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Unidad 16: </a:t>
            </a:r>
            <a:r>
              <a:rPr lang="es-PR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El </a:t>
            </a:r>
            <a:r>
              <a:rPr lang="es-PR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Profeta Miqueas</a:t>
            </a:r>
            <a:endParaRPr lang="es-PR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anose="020E0502030303020204" pitchFamily="34" charset="0"/>
            </a:endParaRPr>
          </a:p>
          <a:p>
            <a:pPr marL="0" indent="0" algn="ctr">
              <a:spcAft>
                <a:spcPts val="600"/>
              </a:spcAft>
              <a:buFontTx/>
              <a:buNone/>
            </a:pPr>
            <a:r>
              <a:rPr lang="es-PR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Estudio 51:</a:t>
            </a:r>
            <a:endParaRPr lang="es-PR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anose="020E0502030303020204" pitchFamily="34" charset="0"/>
            </a:endParaRPr>
          </a:p>
          <a:p>
            <a:pPr marL="0" indent="0" algn="ctr">
              <a:spcAft>
                <a:spcPts val="600"/>
              </a:spcAft>
              <a:buFontTx/>
              <a:buNone/>
            </a:pPr>
            <a:r>
              <a:rPr lang="es-PR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Consuelo y Esperanza</a:t>
            </a:r>
            <a:endParaRPr lang="es-PR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anose="020E0502030303020204" pitchFamily="34" charset="0"/>
            </a:endParaRPr>
          </a:p>
          <a:p>
            <a:pPr marL="0" indent="0" algn="ctr">
              <a:spcAft>
                <a:spcPts val="600"/>
              </a:spcAft>
              <a:buFontTx/>
              <a:buNone/>
            </a:pPr>
            <a:r>
              <a:rPr lang="es-PR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(Miqueas 4.1 a 5.15) </a:t>
            </a:r>
            <a:endParaRPr lang="es-PR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anose="020E0502030303020204" pitchFamily="34" charset="0"/>
            </a:endParaRPr>
          </a:p>
          <a:p>
            <a:pPr marL="0" indent="0" algn="ctr">
              <a:spcAft>
                <a:spcPts val="600"/>
              </a:spcAft>
              <a:buFontTx/>
              <a:buNone/>
            </a:pPr>
            <a:r>
              <a:rPr lang="es-PR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23 </a:t>
            </a:r>
            <a:r>
              <a:rPr lang="es-PR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de diciembre de 2013</a:t>
            </a: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5060951" y="6468785"/>
            <a:ext cx="3962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P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Iglesia Bíblica Bautista de </a:t>
            </a:r>
            <a:r>
              <a:rPr lang="es-PR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Aguadilla</a:t>
            </a:r>
            <a:endParaRPr lang="es-P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533400" y="6472238"/>
            <a:ext cx="3352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PR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La Biblia Libro por Libro, CBP</a:t>
            </a:r>
            <a:r>
              <a:rPr lang="en-US" i="1" baseline="30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®</a:t>
            </a: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39558" y="6112430"/>
            <a:ext cx="842042" cy="745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698731" y="304800"/>
            <a:ext cx="3746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+mn-cs"/>
              </a:rPr>
              <a:t>Próximo</a:t>
            </a:r>
            <a:r>
              <a:rPr lang="en-US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+mn-cs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+mn-cs"/>
              </a:rPr>
              <a:t>Estudio</a:t>
            </a:r>
            <a:endParaRPr lang="en-US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075825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8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8596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>
                <a:solidFill>
                  <a:srgbClr val="000000"/>
                </a:solidFill>
              </a:rPr>
              <a:pPr/>
              <a:t>59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09600" y="145214"/>
            <a:ext cx="7924800" cy="6636586"/>
          </a:xfrm>
          <a:prstGeom prst="rect">
            <a:avLst/>
          </a:prstGeom>
          <a:noFill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4115" y="186910"/>
            <a:ext cx="3798886" cy="1462087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s-PR" dirty="0" smtClean="0">
                <a:latin typeface="Candara" pitchFamily="34" charset="0"/>
                <a:cs typeface="Calibri" pitchFamily="34" charset="0"/>
              </a:rPr>
              <a:t>Trasfondo de Miqueas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05399" cy="4719638"/>
          </a:xfrm>
        </p:spPr>
        <p:txBody>
          <a:bodyPr>
            <a:normAutofit fontScale="92500" lnSpcReduction="20000"/>
          </a:bodyPr>
          <a:lstStyle/>
          <a:p>
            <a:r>
              <a:rPr lang="es-PR" dirty="0">
                <a:latin typeface="Candara" panose="020E0502030303020204" pitchFamily="34" charset="0"/>
              </a:rPr>
              <a:t>Miqueas es, de los profetas menores, el cuarto en extensión.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Es </a:t>
            </a:r>
            <a:r>
              <a:rPr lang="es-PR" dirty="0">
                <a:latin typeface="Candara" panose="020E0502030303020204" pitchFamily="34" charset="0"/>
              </a:rPr>
              <a:t>citado cinco veces en el Nuevo Testamento, una de ellas por nuestro Señor.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De </a:t>
            </a:r>
            <a:r>
              <a:rPr lang="es-PR" dirty="0">
                <a:latin typeface="Candara" panose="020E0502030303020204" pitchFamily="34" charset="0"/>
              </a:rPr>
              <a:t>éstas, la cita más famosa (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Mateo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2:6</a:t>
            </a:r>
            <a:r>
              <a:rPr lang="es-PR" dirty="0">
                <a:latin typeface="Candara" panose="020E0502030303020204" pitchFamily="34" charset="0"/>
              </a:rPr>
              <a:t>) es el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5:2</a:t>
            </a:r>
            <a:r>
              <a:rPr lang="es-PR" dirty="0">
                <a:latin typeface="Candara" panose="020E0502030303020204" pitchFamily="34" charset="0"/>
              </a:rPr>
              <a:t>, el versículo que predice que el Mesías nacería en Belén </a:t>
            </a:r>
            <a:r>
              <a:rPr lang="es-PR" dirty="0" err="1">
                <a:latin typeface="Candara" panose="020E0502030303020204" pitchFamily="34" charset="0"/>
              </a:rPr>
              <a:t>Efrata</a:t>
            </a:r>
            <a:r>
              <a:rPr lang="es-PR" dirty="0">
                <a:latin typeface="Candara" panose="020E0502030303020204" pitchFamily="34" charset="0"/>
              </a:rPr>
              <a:t> (había otro Belén más al norte</a:t>
            </a:r>
            <a:r>
              <a:rPr lang="es-PR" dirty="0" smtClean="0">
                <a:latin typeface="Candara" panose="020E0502030303020204" pitchFamily="34" charset="0"/>
              </a:rPr>
              <a:t>).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34000" y="1752600"/>
            <a:ext cx="3810000" cy="51054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48400" y="-20231"/>
            <a:ext cx="2895600" cy="1669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82842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4114" y="186910"/>
            <a:ext cx="7793037" cy="1462087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s-PR" dirty="0" smtClean="0">
                <a:latin typeface="Candara" pitchFamily="34" charset="0"/>
                <a:cs typeface="Calibri" pitchFamily="34" charset="0"/>
              </a:rPr>
              <a:t>Trasfondo de Miqueas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05399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>
                <a:latin typeface="Candara" panose="020E0502030303020204" pitchFamily="34" charset="0"/>
              </a:rPr>
              <a:t>Otro rasgo fascinante de Miqueas es el gusto y la habilidad para hacer «paronomasia» o, más popularmente, juegos de palabras.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Esto, sin embargo, lo ha hecho más difícil de traducir debido a que cada idioma es distinto en la semántica.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90380" y="1828800"/>
            <a:ext cx="3953619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19947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4114" y="186910"/>
            <a:ext cx="7793037" cy="1462087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s-PR" dirty="0" smtClean="0">
                <a:latin typeface="Candara" pitchFamily="34" charset="0"/>
                <a:cs typeface="Calibri" pitchFamily="34" charset="0"/>
              </a:rPr>
              <a:t>Trasfondo de Miqueas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05399" cy="4719638"/>
          </a:xfrm>
        </p:spPr>
        <p:txBody>
          <a:bodyPr>
            <a:normAutofit fontScale="92500" lnSpcReduction="20000"/>
          </a:bodyPr>
          <a:lstStyle/>
          <a:p>
            <a:r>
              <a:rPr lang="es-PR" b="1" dirty="0" smtClean="0">
                <a:latin typeface="Candara" panose="020E0502030303020204" pitchFamily="34" charset="0"/>
              </a:rPr>
              <a:t>Autor</a:t>
            </a:r>
          </a:p>
          <a:p>
            <a:r>
              <a:rPr lang="es-PR" dirty="0" smtClean="0">
                <a:latin typeface="Candara" panose="020E0502030303020204" pitchFamily="34" charset="0"/>
              </a:rPr>
              <a:t>El </a:t>
            </a:r>
            <a:r>
              <a:rPr lang="es-PR" dirty="0">
                <a:latin typeface="Candara" panose="020E0502030303020204" pitchFamily="34" charset="0"/>
              </a:rPr>
              <a:t>nombre Miqueas —diminutivo de </a:t>
            </a:r>
            <a:r>
              <a:rPr lang="es-PR" dirty="0" err="1">
                <a:latin typeface="Candara" panose="020E0502030303020204" pitchFamily="34" charset="0"/>
              </a:rPr>
              <a:t>Mîkâyâh</a:t>
            </a:r>
            <a:r>
              <a:rPr lang="es-PR" dirty="0">
                <a:latin typeface="Candara" panose="020E0502030303020204" pitchFamily="34" charset="0"/>
              </a:rPr>
              <a:t> y </a:t>
            </a:r>
            <a:r>
              <a:rPr lang="es-PR" dirty="0" err="1">
                <a:latin typeface="Candara" panose="020E0502030303020204" pitchFamily="34" charset="0"/>
              </a:rPr>
              <a:t>Mîkâyâhû</a:t>
            </a:r>
            <a:r>
              <a:rPr lang="es-PR" dirty="0">
                <a:latin typeface="Candara" panose="020E0502030303020204" pitchFamily="34" charset="0"/>
              </a:rPr>
              <a:t>— (¿Quién como Jehová?) anuncia el hecho de que el profeta era siervo del único Dios verdadero, el Dios de Israel.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Como </a:t>
            </a:r>
            <a:r>
              <a:rPr lang="es-PR" dirty="0">
                <a:latin typeface="Candara" panose="020E0502030303020204" pitchFamily="34" charset="0"/>
              </a:rPr>
              <a:t>muchos de los profetas, tenía el nombre de Dios (el) o Jehová (</a:t>
            </a:r>
            <a:r>
              <a:rPr lang="es-PR" dirty="0" err="1">
                <a:latin typeface="Candara" panose="020E0502030303020204" pitchFamily="34" charset="0"/>
              </a:rPr>
              <a:t>yah</a:t>
            </a:r>
            <a:r>
              <a:rPr lang="es-PR" dirty="0">
                <a:latin typeface="Candara" panose="020E0502030303020204" pitchFamily="34" charset="0"/>
              </a:rPr>
              <a:t>) como parte de su nombre.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1030" name="Picture 6" descr="http://oblatos.webs.com/photos/bbbb/000miqueas.gif"/>
          <p:cNvPicPr>
            <a:picLocks noChangeAspect="1" noChangeArrowheads="1" noCrop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10200" y="2247900"/>
            <a:ext cx="29718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276468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4114" y="186910"/>
            <a:ext cx="7793037" cy="1462087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s-PR" dirty="0" smtClean="0">
                <a:latin typeface="Candara" pitchFamily="34" charset="0"/>
                <a:cs typeface="Calibri" pitchFamily="34" charset="0"/>
              </a:rPr>
              <a:t>Trasfondo de Miqueas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029199" cy="4719638"/>
          </a:xfrm>
        </p:spPr>
        <p:txBody>
          <a:bodyPr>
            <a:normAutofit fontScale="85000" lnSpcReduction="10000"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Probablemente </a:t>
            </a:r>
            <a:r>
              <a:rPr lang="es-PR" dirty="0">
                <a:latin typeface="Candara" panose="020E0502030303020204" pitchFamily="34" charset="0"/>
              </a:rPr>
              <a:t>esté haciendo un juego de palabras con su propio nombre cuando pregunta, en el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7:18</a:t>
            </a:r>
            <a:r>
              <a:rPr lang="es-PR" dirty="0">
                <a:latin typeface="Candara" panose="020E0502030303020204" pitchFamily="34" charset="0"/>
              </a:rPr>
              <a:t>, «¿Qué Dios como tú?»</a:t>
            </a:r>
          </a:p>
          <a:p>
            <a:r>
              <a:rPr lang="es-PR" dirty="0">
                <a:latin typeface="Candara" panose="020E0502030303020204" pitchFamily="34" charset="0"/>
              </a:rPr>
              <a:t>Miqueas era contemporáneo de Isaías, pero pertenecía a una clase social más humilde.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Procedía </a:t>
            </a:r>
            <a:r>
              <a:rPr lang="es-PR" dirty="0">
                <a:latin typeface="Candara" panose="020E0502030303020204" pitchFamily="34" charset="0"/>
              </a:rPr>
              <a:t>de </a:t>
            </a:r>
            <a:r>
              <a:rPr lang="es-PR" dirty="0" err="1">
                <a:latin typeface="Candara" panose="020E0502030303020204" pitchFamily="34" charset="0"/>
              </a:rPr>
              <a:t>Moreset</a:t>
            </a:r>
            <a:r>
              <a:rPr lang="es-PR" dirty="0">
                <a:latin typeface="Candara" panose="020E0502030303020204" pitchFamily="34" charset="0"/>
              </a:rPr>
              <a:t>, cerca de </a:t>
            </a:r>
            <a:r>
              <a:rPr lang="es-PR" dirty="0" err="1">
                <a:latin typeface="Candara" panose="020E0502030303020204" pitchFamily="34" charset="0"/>
              </a:rPr>
              <a:t>Gat</a:t>
            </a:r>
            <a:r>
              <a:rPr lang="es-PR" dirty="0">
                <a:latin typeface="Candara" panose="020E0502030303020204" pitchFamily="34" charset="0"/>
              </a:rPr>
              <a:t>, como a unas veinticinco millas al suroeste de Jerusalén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677" r="11120"/>
          <a:stretch/>
        </p:blipFill>
        <p:spPr>
          <a:xfrm>
            <a:off x="5181601" y="1816473"/>
            <a:ext cx="3962400" cy="3060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159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3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8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64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91782</TotalTime>
  <Words>3945</Words>
  <Application>Microsoft Office PowerPoint</Application>
  <PresentationFormat>On-screen Show (4:3)</PresentationFormat>
  <Paragraphs>444</Paragraphs>
  <Slides>59</Slides>
  <Notes>59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59</vt:i4>
      </vt:variant>
    </vt:vector>
  </HeadingPairs>
  <TitlesOfParts>
    <vt:vector size="69" baseType="lpstr">
      <vt:lpstr>Arial</vt:lpstr>
      <vt:lpstr>Calibri</vt:lpstr>
      <vt:lpstr>Candara</vt:lpstr>
      <vt:lpstr>Tahoma</vt:lpstr>
      <vt:lpstr>Wingdings</vt:lpstr>
      <vt:lpstr>Blends</vt:lpstr>
      <vt:lpstr>2_Blends</vt:lpstr>
      <vt:lpstr>3_Blends</vt:lpstr>
      <vt:lpstr>8_Blends</vt:lpstr>
      <vt:lpstr>64_Blends</vt:lpstr>
      <vt:lpstr>PowerPoint Presentation</vt:lpstr>
      <vt:lpstr>Contexto</vt:lpstr>
      <vt:lpstr>Versículo Clave:</vt:lpstr>
      <vt:lpstr>Verdades Centrales</vt:lpstr>
      <vt:lpstr>Bosquejo de Estudio</vt:lpstr>
      <vt:lpstr>Trasfondo de Miqueas</vt:lpstr>
      <vt:lpstr>Trasfondo de Miqueas</vt:lpstr>
      <vt:lpstr>Trasfondo de Miqueas</vt:lpstr>
      <vt:lpstr>Trasfondo de Miqueas</vt:lpstr>
      <vt:lpstr>Trasfondo de Miqueas</vt:lpstr>
      <vt:lpstr>PowerPoint Presentation</vt:lpstr>
      <vt:lpstr>Trasfondo de Miqueas</vt:lpstr>
      <vt:lpstr>Trasfondo de Miqueas</vt:lpstr>
      <vt:lpstr>Trasfondo de Miqueas</vt:lpstr>
      <vt:lpstr>Bosquejo de Miqueas</vt:lpstr>
      <vt:lpstr>Castigo de Samaria y Jerusalén Miqueas 1.6-9</vt:lpstr>
      <vt:lpstr>Castigo de Samaria y Jerusalén Miqueas 1.6-9</vt:lpstr>
      <vt:lpstr>Castigo de Samaria y Jerusalén Miqueas 1.6-9</vt:lpstr>
      <vt:lpstr>Castigo de Samaria y Jerusalén Miqueas 1.6-9</vt:lpstr>
      <vt:lpstr>Castigo de Samaria y Jerusalén Miqueas 1.6-9</vt:lpstr>
      <vt:lpstr>Castigo de Samaria y Jerusalén Miqueas 1.6-9</vt:lpstr>
      <vt:lpstr>Castigo de Samaria y Jerusalén Miqueas 1.6-9</vt:lpstr>
      <vt:lpstr>Pecado y castigo de los gobernantes Miqueas 2.1-5</vt:lpstr>
      <vt:lpstr>Pecado y castigo de los gobernantes Miqueas 2.1-5</vt:lpstr>
      <vt:lpstr>Pecado y castigo de los gobernantes Miqueas 2.1-5</vt:lpstr>
      <vt:lpstr>Pecado y castigo de los gobernantes Miqueas 2.1-5</vt:lpstr>
      <vt:lpstr>Pecado y castigo de los gobernantes Miqueas 2.1-5</vt:lpstr>
      <vt:lpstr>Pecado y castigo de los gobernantes Miqueas 2.1-5</vt:lpstr>
      <vt:lpstr>Pecado y castigo de los gobernantes Miqueas 2.1-5</vt:lpstr>
      <vt:lpstr>Pecado y castigo de los gobernantes Miqueas 2.1-5</vt:lpstr>
      <vt:lpstr>Pecado y castigo de los gobernantes Miqueas 2.1-5</vt:lpstr>
      <vt:lpstr>La esperanza de un remanente Miqueas 2.12-13</vt:lpstr>
      <vt:lpstr>La esperanza de un remanente Miqueas 2.12-13</vt:lpstr>
      <vt:lpstr>La esperanza de un remanente Miqueas 2.12-13</vt:lpstr>
      <vt:lpstr>La esperanza de un remanente Miqueas 2.12-13</vt:lpstr>
      <vt:lpstr>La esperanza de un remanente Miqueas 2.12-13</vt:lpstr>
      <vt:lpstr>La esperanza de un remanente Miqueas 2.12-13</vt:lpstr>
      <vt:lpstr>La esperanza de un remanente Miqueas 2.12-13</vt:lpstr>
      <vt:lpstr>La esperanza de un remanente Miqueas 2.12-13</vt:lpstr>
      <vt:lpstr>La esperanza de un remanente Miqueas 2.12-13</vt:lpstr>
      <vt:lpstr>La esperanza de un remanente Miqueas 2.12-13</vt:lpstr>
      <vt:lpstr>La esperanza de un remanente Miqueas 2.12-13</vt:lpstr>
      <vt:lpstr>Pecado y castigo del profeta falso Miqueas 3.5-8</vt:lpstr>
      <vt:lpstr>Pecado y castigo del profeta falso Miqueas 3.5-8</vt:lpstr>
      <vt:lpstr>Pecado y castigo del profeta falso Miqueas 3.5-8</vt:lpstr>
      <vt:lpstr>Pecado y castigo del profeta falso Miqueas 3.5-8</vt:lpstr>
      <vt:lpstr>Pecado y castigo del profeta falso Miqueas 3.5-8</vt:lpstr>
      <vt:lpstr>Pecado y castigo del profeta falso Miqueas 3.5-8</vt:lpstr>
      <vt:lpstr>Pecado y castigo del profeta falso Miqueas 3.5-8</vt:lpstr>
      <vt:lpstr>Pecado y castigo del profeta falso Miqueas 3.5-8</vt:lpstr>
      <vt:lpstr>Pecado y castigo del profeta falso Miqueas 3.5-8</vt:lpstr>
      <vt:lpstr>Pecado y castigo del profeta falso Miqueas 3.5-8</vt:lpstr>
      <vt:lpstr>Pecado y castigo del profeta falso Miqueas 3.5-8</vt:lpstr>
      <vt:lpstr>Aplicaciones</vt:lpstr>
      <vt:lpstr>Aplicaciones</vt:lpstr>
      <vt:lpstr>Aplicaciones</vt:lpstr>
      <vt:lpstr>Bibliografía</vt:lpstr>
      <vt:lpstr>PowerPoint Presentation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Miqueas</dc:title>
  <dc:creator>Tito Ortega</dc:creator>
  <cp:lastModifiedBy>Tito Ortega</cp:lastModifiedBy>
  <cp:revision>8565</cp:revision>
  <cp:lastPrinted>2013-12-10T22:06:59Z</cp:lastPrinted>
  <dcterms:created xsi:type="dcterms:W3CDTF">2007-01-24T21:53:34Z</dcterms:created>
  <dcterms:modified xsi:type="dcterms:W3CDTF">2013-12-21T13:45:58Z</dcterms:modified>
</cp:coreProperties>
</file>