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77"/>
  </p:notesMasterIdLst>
  <p:handoutMasterIdLst>
    <p:handoutMasterId r:id="rId78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362" r:id="rId9"/>
    <p:sldId id="1391" r:id="rId10"/>
    <p:sldId id="757" r:id="rId11"/>
    <p:sldId id="1284" r:id="rId12"/>
    <p:sldId id="1388" r:id="rId13"/>
    <p:sldId id="1389" r:id="rId14"/>
    <p:sldId id="1351" r:id="rId15"/>
    <p:sldId id="1392" r:id="rId16"/>
    <p:sldId id="1393" r:id="rId17"/>
    <p:sldId id="1394" r:id="rId18"/>
    <p:sldId id="1395" r:id="rId19"/>
    <p:sldId id="1396" r:id="rId20"/>
    <p:sldId id="1397" r:id="rId21"/>
    <p:sldId id="1398" r:id="rId22"/>
    <p:sldId id="1399" r:id="rId23"/>
    <p:sldId id="1400" r:id="rId24"/>
    <p:sldId id="1401" r:id="rId25"/>
    <p:sldId id="1402" r:id="rId26"/>
    <p:sldId id="1403" r:id="rId27"/>
    <p:sldId id="1404" r:id="rId28"/>
    <p:sldId id="1406" r:id="rId29"/>
    <p:sldId id="1407" r:id="rId30"/>
    <p:sldId id="1286" r:id="rId31"/>
    <p:sldId id="1322" r:id="rId32"/>
    <p:sldId id="1345" r:id="rId33"/>
    <p:sldId id="1408" r:id="rId34"/>
    <p:sldId id="1409" r:id="rId35"/>
    <p:sldId id="1410" r:id="rId36"/>
    <p:sldId id="1411" r:id="rId37"/>
    <p:sldId id="1412" r:id="rId38"/>
    <p:sldId id="1413" r:id="rId39"/>
    <p:sldId id="1414" r:id="rId40"/>
    <p:sldId id="1415" r:id="rId41"/>
    <p:sldId id="1416" r:id="rId42"/>
    <p:sldId id="1417" r:id="rId43"/>
    <p:sldId id="1418" r:id="rId44"/>
    <p:sldId id="1419" r:id="rId45"/>
    <p:sldId id="1420" r:id="rId46"/>
    <p:sldId id="1421" r:id="rId47"/>
    <p:sldId id="1385" r:id="rId48"/>
    <p:sldId id="1386" r:id="rId49"/>
    <p:sldId id="1390" r:id="rId50"/>
    <p:sldId id="1387" r:id="rId51"/>
    <p:sldId id="1422" r:id="rId52"/>
    <p:sldId id="1423" r:id="rId53"/>
    <p:sldId id="1424" r:id="rId54"/>
    <p:sldId id="1425" r:id="rId55"/>
    <p:sldId id="1426" r:id="rId56"/>
    <p:sldId id="1427" r:id="rId57"/>
    <p:sldId id="1428" r:id="rId58"/>
    <p:sldId id="1429" r:id="rId59"/>
    <p:sldId id="1430" r:id="rId60"/>
    <p:sldId id="1431" r:id="rId61"/>
    <p:sldId id="1432" r:id="rId62"/>
    <p:sldId id="1433" r:id="rId63"/>
    <p:sldId id="1434" r:id="rId64"/>
    <p:sldId id="1435" r:id="rId65"/>
    <p:sldId id="1436" r:id="rId66"/>
    <p:sldId id="1437" r:id="rId67"/>
    <p:sldId id="1438" r:id="rId68"/>
    <p:sldId id="1439" r:id="rId69"/>
    <p:sldId id="1440" r:id="rId70"/>
    <p:sldId id="1370" r:id="rId71"/>
    <p:sldId id="1379" r:id="rId72"/>
    <p:sldId id="1380" r:id="rId73"/>
    <p:sldId id="542" r:id="rId74"/>
    <p:sldId id="1371" r:id="rId75"/>
    <p:sldId id="269" r:id="rId76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3474" autoAdjust="0"/>
  </p:normalViewPr>
  <p:slideViewPr>
    <p:cSldViewPr>
      <p:cViewPr varScale="1">
        <p:scale>
          <a:sx n="67" d="100"/>
          <a:sy n="67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77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89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8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4170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364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41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74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32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645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1596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69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453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1463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55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957555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631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7473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58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5124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245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10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39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60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3840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719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322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323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865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089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995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9485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6965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5277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564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6379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0476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9110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635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5775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509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23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5108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06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0199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46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260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321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4157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66448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9260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825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563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958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82376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508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87250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959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4605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9073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596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22905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977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770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3922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06839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59193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72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5163875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23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416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74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0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877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8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5/15/2013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1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5" name="Picture 3" descr="http://3.bp.blogspot.com/-_1X1jT1eHBE/TZlI_onxrJI/AAAAAAAAAwA/sYwdKd0AiZw/s1600/at-the-cross-4-ransom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" y="1447800"/>
            <a:ext cx="9143997" cy="36576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7: El profeta Oseas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“Amor que perdona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        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(Amós 1:1-3:5)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mayo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2013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3600" dirty="0" smtClean="0">
                <a:latin typeface="Candara" panose="020E0502030303020204" pitchFamily="34" charset="0"/>
              </a:rPr>
              <a:t>	"El principio de la palabra de Jehová por medio de Oseas. Dijo Jehová a Oseas: Ve, tómate una mujer fornicaria, e hijos de fornicación; porque la tierra fornica apartándose de Jehová. Fue, pues, y tomó a Gomer hija de </a:t>
            </a:r>
            <a:r>
              <a:rPr lang="es-ES" sz="3600" dirty="0" err="1" smtClean="0">
                <a:latin typeface="Candara" panose="020E0502030303020204" pitchFamily="34" charset="0"/>
              </a:rPr>
              <a:t>Diblaim</a:t>
            </a:r>
            <a:r>
              <a:rPr lang="es-ES" sz="3600" dirty="0" smtClean="0">
                <a:latin typeface="Candara" panose="020E0502030303020204" pitchFamily="34" charset="0"/>
              </a:rPr>
              <a:t>, la cual concibió y le dio a luz un hijo."	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3600" dirty="0" smtClean="0">
                <a:latin typeface="Candara" panose="020E0502030303020204" pitchFamily="34" charset="0"/>
              </a:rPr>
              <a:t>	"Concibió ella otra vez, y dio a luz una hija. Y le dijo Dios: Ponle por nombre Lo-</a:t>
            </a:r>
            <a:r>
              <a:rPr lang="es-ES" sz="3600" dirty="0" err="1" smtClean="0">
                <a:latin typeface="Candara" panose="020E0502030303020204" pitchFamily="34" charset="0"/>
              </a:rPr>
              <a:t>ruhama</a:t>
            </a:r>
            <a:r>
              <a:rPr lang="es-ES" sz="3600" dirty="0" smtClean="0">
                <a:latin typeface="Candara" panose="020E0502030303020204" pitchFamily="34" charset="0"/>
              </a:rPr>
              <a:t>, porque no me compadeceré más de la casa de Israel, sino que los quitaré del todo. Mas de la casa de Judá tendré misericordia, y los salvaré por Jehová su Dios..."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3600" dirty="0" smtClean="0">
                <a:latin typeface="Candara" panose="020E0502030303020204" pitchFamily="34" charset="0"/>
              </a:rPr>
              <a:t>	"...y no los salvaré con arco, ni con espada, ni con batalla, ni con caballos ni jinetes. Después de haber destetado a Lo-</a:t>
            </a:r>
            <a:r>
              <a:rPr lang="es-ES" sz="3600" dirty="0" err="1" smtClean="0">
                <a:latin typeface="Candara" panose="020E0502030303020204" pitchFamily="34" charset="0"/>
              </a:rPr>
              <a:t>ruhama</a:t>
            </a:r>
            <a:r>
              <a:rPr lang="es-ES" sz="3600" dirty="0" smtClean="0">
                <a:latin typeface="Candara" panose="020E0502030303020204" pitchFamily="34" charset="0"/>
              </a:rPr>
              <a:t>, concibió y dio a luz un hijo. Y dijo Dios: Ponle por nombre Lo-</a:t>
            </a:r>
            <a:r>
              <a:rPr lang="es-ES" sz="3600" dirty="0" err="1" smtClean="0">
                <a:latin typeface="Candara" panose="020E0502030303020204" pitchFamily="34" charset="0"/>
              </a:rPr>
              <a:t>ammi</a:t>
            </a:r>
            <a:r>
              <a:rPr lang="es-ES" sz="3600" dirty="0" smtClean="0">
                <a:latin typeface="Candara" panose="020E0502030303020204" pitchFamily="34" charset="0"/>
              </a:rPr>
              <a:t>, porque vosotros no sois mi pueblo, ni yo seré vuestro Dios."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Image: Bible Slides hosea 159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91000" cy="4038600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PR" dirty="0" smtClean="0">
                <a:latin typeface="Candara" panose="020E0502030303020204" pitchFamily="34" charset="0"/>
              </a:rPr>
              <a:t>Oseas declara la destrucción del reino de Israel tanto con palabras como con acciones. </a:t>
            </a:r>
          </a:p>
          <a:p>
            <a:pPr>
              <a:spcAft>
                <a:spcPts val="1200"/>
              </a:spcAft>
            </a:pPr>
            <a:r>
              <a:rPr lang="es-PR" dirty="0" smtClean="0">
                <a:latin typeface="Candara" panose="020E0502030303020204" pitchFamily="34" charset="0"/>
              </a:rPr>
              <a:t>Su familia misma llega a ser un sermón vivo delante del pueblo. (Bryan </a:t>
            </a:r>
            <a:r>
              <a:rPr lang="es-PR" i="1" dirty="0" smtClean="0">
                <a:latin typeface="Candara" panose="020E0502030303020204" pitchFamily="34" charset="0"/>
              </a:rPr>
              <a:t>et al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Image: Bible Slides hosea 159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91000" cy="4038600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v. 2b</a:t>
            </a:r>
            <a:r>
              <a:rPr lang="es-ES" dirty="0" smtClean="0">
                <a:latin typeface="Candara" panose="020E0502030303020204" pitchFamily="34" charset="0"/>
              </a:rPr>
              <a:t>). El </a:t>
            </a:r>
            <a:r>
              <a:rPr lang="es-ES" dirty="0" err="1" smtClean="0">
                <a:latin typeface="Candara" panose="020E0502030303020204" pitchFamily="34" charset="0"/>
              </a:rPr>
              <a:t>heb</a:t>
            </a:r>
            <a:r>
              <a:rPr lang="es-ES" dirty="0" smtClean="0">
                <a:latin typeface="Candara" panose="020E0502030303020204" pitchFamily="34" charset="0"/>
              </a:rPr>
              <a:t>. dice “una mujer de prostituciones”, lo cual ha sido interpretado en varias maneras. </a:t>
            </a:r>
          </a:p>
          <a:p>
            <a:pPr>
              <a:spcAft>
                <a:spcPts val="1200"/>
              </a:spcAft>
            </a:pPr>
            <a:r>
              <a:rPr lang="es-ES" dirty="0" smtClean="0">
                <a:latin typeface="Candara" panose="020E0502030303020204" pitchFamily="34" charset="0"/>
              </a:rPr>
              <a:t>Este capítulo se ha interpretado como visión o alegoría.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Algunos intérpretes dicen que la mujer de prostituciones es una descripción metafórica y esta “prostitución” es la idolatría de Gomer al igual que la de la nación.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51202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Ella es solamente una de los demás israelitas que no adoran al verdadero Dios según las tradiciones de sus padres.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Otra interpretación ve a Gomer como a una mujer que tenía tendencias de prostitución/adulterio, pero que no era prostituta cuando se casó con Oseas.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Luego del matrimonio le fue infiel.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Por medio del dolor de su vida, Oseas aprendió del dolor del Señor con su pueblo infiel.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Por eso, en los años posteriores a estos eventos, Oseas reinterpretó el significado de su matrimonio con Gomer desde la perspectiva divina.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blog.adw.org/wp-content/uploads/Hose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03732" y="-7299"/>
            <a:ext cx="3540267" cy="6865299"/>
          </a:xfrm>
          <a:prstGeom prst="rect">
            <a:avLst/>
          </a:prstGeom>
          <a:noFill/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Oseas</a:t>
            </a:r>
          </a:p>
          <a:p>
            <a:pPr lvl="1" eaLnBrk="1" hangingPunct="1"/>
            <a:r>
              <a:rPr lang="es-PR" dirty="0" smtClean="0">
                <a:latin typeface="Candara" panose="020E0502030303020204" pitchFamily="34" charset="0"/>
              </a:rPr>
              <a:t>1:1-3:5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Texto básico: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1:1-3, 6-9; 2:19-23; 3:1-5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Otros dicen que era una prostituta cultual, comprometida en la adoración de Baal en algún sentido. 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5105400" cy="4343400"/>
          </a:xfrm>
        </p:spPr>
        <p:txBody>
          <a:bodyPr/>
          <a:lstStyle/>
          <a:p>
            <a:r>
              <a:rPr lang="es-ES" dirty="0" err="1" smtClean="0">
                <a:latin typeface="Candara" panose="020E0502030303020204" pitchFamily="34" charset="0"/>
              </a:rPr>
              <a:t>Pod</a:t>
            </a:r>
            <a:r>
              <a:rPr lang="en-US" dirty="0" err="1" smtClean="0">
                <a:latin typeface="Candara" panose="020E0502030303020204" pitchFamily="34" charset="0"/>
              </a:rPr>
              <a:t>ía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s-ES" dirty="0" smtClean="0">
                <a:latin typeface="Candara" panose="020E0502030303020204" pitchFamily="34" charset="0"/>
              </a:rPr>
              <a:t>haber existido la costumbre entre las señoritas israelitas de ofrecerse por un tiempo como prostitutas cultuales antes de casarse para recibir de Baal la fecundidad en su matrimonio. (Bryan)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5165598" y="2438400"/>
            <a:ext cx="3883152" cy="3733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Es imposible probar que esta práctica existiera.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Es más probable que Gomer era una prostituta al servicio del culto a Baal.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dirty="0" smtClean="0">
                <a:latin typeface="Candara" panose="020E0502030303020204" pitchFamily="34" charset="0"/>
              </a:rPr>
              <a:t>El primer hijo recibe por nombre </a:t>
            </a:r>
            <a:r>
              <a:rPr lang="es-ES" dirty="0" err="1" smtClean="0">
                <a:latin typeface="Candara" panose="020E0502030303020204" pitchFamily="34" charset="0"/>
              </a:rPr>
              <a:t>Jezreel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s-ES" dirty="0" smtClean="0">
                <a:latin typeface="Candara" panose="020E0502030303020204" pitchFamily="34" charset="0"/>
              </a:rPr>
              <a:t>El nombre significa “Dios siembra” y puede entenderse como una bendición. </a:t>
            </a:r>
          </a:p>
          <a:p>
            <a:pPr>
              <a:spcAft>
                <a:spcPts val="1200"/>
              </a:spcAft>
            </a:pPr>
            <a:r>
              <a:rPr lang="es-ES" dirty="0" smtClean="0">
                <a:latin typeface="Candara" panose="020E0502030303020204" pitchFamily="34" charset="0"/>
              </a:rPr>
              <a:t>Lugar importante en la agricultura.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4" descr="Image: Bible Slides hosea 159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91000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dirty="0" err="1" smtClean="0">
                <a:latin typeface="Candara" panose="020E0502030303020204" pitchFamily="34" charset="0"/>
              </a:rPr>
              <a:t>Jezreel</a:t>
            </a:r>
            <a:r>
              <a:rPr lang="es-ES" dirty="0" smtClean="0">
                <a:latin typeface="Candara" panose="020E0502030303020204" pitchFamily="34" charset="0"/>
              </a:rPr>
              <a:t> también fue el sitio de batallas y victorias en la historia de Israel, por ejemplo las de Débora y </a:t>
            </a:r>
            <a:r>
              <a:rPr lang="es-ES" dirty="0" err="1" smtClean="0">
                <a:latin typeface="Candara" panose="020E0502030303020204" pitchFamily="34" charset="0"/>
              </a:rPr>
              <a:t>Barac</a:t>
            </a:r>
            <a:r>
              <a:rPr lang="es-ES" dirty="0" smtClean="0">
                <a:latin typeface="Candara" panose="020E0502030303020204" pitchFamily="34" charset="0"/>
              </a:rPr>
              <a:t> (Jue. 4 y 5) y Gedeón (Jue. 6 y 7)</a:t>
            </a:r>
            <a:r>
              <a:rPr lang="es-PR" dirty="0" smtClean="0">
                <a:latin typeface="Candara" panose="020E0502030303020204" pitchFamily="34" charset="0"/>
              </a:rPr>
              <a:t>. (Bryan </a:t>
            </a:r>
            <a:r>
              <a:rPr lang="es-PR" i="1" dirty="0" smtClean="0">
                <a:latin typeface="Candara" panose="020E0502030303020204" pitchFamily="34" charset="0"/>
              </a:rPr>
              <a:t>et al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4" descr="Image: Bible Slides hosea 159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91000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vi-VN" dirty="0" smtClean="0">
                <a:latin typeface="Candara" panose="020E0502030303020204" pitchFamily="34" charset="0"/>
              </a:rPr>
              <a:t>Jezreel también es el nombre de una ciudad </a:t>
            </a:r>
            <a:r>
              <a:rPr lang="en-US" dirty="0" err="1" smtClean="0">
                <a:latin typeface="Candara" panose="020E0502030303020204" pitchFamily="34" charset="0"/>
              </a:rPr>
              <a:t>escenario</a:t>
            </a:r>
            <a:r>
              <a:rPr lang="vi-VN" dirty="0" smtClean="0">
                <a:latin typeface="Candara" panose="020E0502030303020204" pitchFamily="34" charset="0"/>
              </a:rPr>
              <a:t> de sangre, y la casa real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es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condenada</a:t>
            </a:r>
            <a:r>
              <a:rPr lang="vi-VN" dirty="0" smtClean="0">
                <a:latin typeface="Candara" panose="020E0502030303020204" pitchFamily="34" charset="0"/>
              </a:rPr>
              <a:t> por estos pecados</a:t>
            </a:r>
            <a:r>
              <a:rPr lang="es-PR" dirty="0" smtClean="0">
                <a:latin typeface="Candara" panose="020E0502030303020204" pitchFamily="34" charset="0"/>
              </a:rPr>
              <a:t>.  (Bryan </a:t>
            </a:r>
            <a:r>
              <a:rPr lang="es-PR" i="1" dirty="0" smtClean="0">
                <a:latin typeface="Candara" panose="020E0502030303020204" pitchFamily="34" charset="0"/>
              </a:rPr>
              <a:t>et al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4" descr="Image: Bible Slides hosea 159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91000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Image: Bible Slides hosea 159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91000" cy="4038600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Gomer dio a luz una hija a Oseas cuyo nombre sería nombre sería “no recibe el amor del padre”.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Dios dice de su hija Israel: “No la soportaré más”. (Bryan </a:t>
            </a:r>
            <a:r>
              <a:rPr lang="es-ES" i="1" dirty="0" smtClean="0">
                <a:latin typeface="Candara" panose="020E0502030303020204" pitchFamily="34" charset="0"/>
              </a:rPr>
              <a:t>et al</a:t>
            </a:r>
            <a:r>
              <a:rPr lang="es-ES" dirty="0" smtClean="0">
                <a:latin typeface="Candara" panose="020E0502030303020204" pitchFamily="34" charset="0"/>
              </a:rPr>
              <a:t>)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El tercer hijo se llamar</a:t>
            </a:r>
            <a:r>
              <a:rPr lang="en-US" dirty="0" err="1" smtClean="0">
                <a:latin typeface="Candara" panose="020E0502030303020204" pitchFamily="34" charset="0"/>
              </a:rPr>
              <a:t>ía</a:t>
            </a:r>
            <a:r>
              <a:rPr lang="es-ES" i="1" dirty="0" smtClean="0">
                <a:latin typeface="Candara" panose="020E0502030303020204" pitchFamily="34" charset="0"/>
              </a:rPr>
              <a:t> Lo-</a:t>
            </a:r>
            <a:r>
              <a:rPr lang="es-ES" i="1" dirty="0" err="1" smtClean="0">
                <a:latin typeface="Candara" panose="020E0502030303020204" pitchFamily="34" charset="0"/>
              </a:rPr>
              <a:t>ammí</a:t>
            </a:r>
            <a:r>
              <a:rPr lang="es-ES" i="1" dirty="0" smtClean="0">
                <a:latin typeface="Candara" panose="020E0502030303020204" pitchFamily="34" charset="0"/>
              </a:rPr>
              <a:t>, </a:t>
            </a:r>
            <a:r>
              <a:rPr lang="es-ES" dirty="0" smtClean="0">
                <a:latin typeface="Candara" panose="020E0502030303020204" pitchFamily="34" charset="0"/>
              </a:rPr>
              <a:t>“no pueblo mío”.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Dios habla directamente a Israel: Vosotros no sois mi pueblo ni yo soy vuestro Dios.   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51202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4495800" cy="4343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interpretación del nombre Lo-</a:t>
            </a:r>
            <a:r>
              <a:rPr lang="es-ES" dirty="0" err="1" smtClean="0">
                <a:latin typeface="Candara" panose="020E0502030303020204" pitchFamily="34" charset="0"/>
              </a:rPr>
              <a:t>ammí</a:t>
            </a:r>
            <a:r>
              <a:rPr lang="es-ES" dirty="0" smtClean="0">
                <a:latin typeface="Candara" panose="020E0502030303020204" pitchFamily="34" charset="0"/>
              </a:rPr>
              <a:t> sería: “Vosotros no sois mi pueblo, ni soy YO SOY para vosotros”.        (Bryan </a:t>
            </a:r>
            <a:r>
              <a:rPr lang="es-ES" i="1" dirty="0" smtClean="0">
                <a:latin typeface="Candara" panose="020E0502030303020204" pitchFamily="34" charset="0"/>
              </a:rPr>
              <a:t>et al 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9" name="Picture 2" descr="Image: Bible Slides hosea 159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9"/>
          <a:stretch>
            <a:fillRect/>
          </a:stretch>
        </p:blipFill>
        <p:spPr bwMode="auto">
          <a:xfrm>
            <a:off x="4715256" y="2133600"/>
            <a:ext cx="4200144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</a:t>
            </a:r>
            <a:endParaRPr lang="es-PR" dirty="0" smtClean="0">
              <a:latin typeface="Candara" panose="020E0502030303020204" pitchFamily="34" charset="0"/>
            </a:endParaRPr>
          </a:p>
          <a:p>
            <a:pPr>
              <a:buNone/>
            </a:pPr>
            <a:r>
              <a:rPr lang="es-PR" dirty="0" smtClean="0">
                <a:latin typeface="Candara" panose="020E0502030303020204" pitchFamily="34" charset="0"/>
              </a:rPr>
              <a:t>	</a:t>
            </a:r>
          </a:p>
        </p:txBody>
      </p:sp>
      <p:pic>
        <p:nvPicPr>
          <p:cNvPr id="9" name="Picture 2" descr="http://1.bp.blogspot.com/-k1p_9ZHCHnY/UJLqHrLzdgI/AAAAAAAAHhM/2vo9g9L81gI/s1600/PS-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3962400" cy="4718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Texto clave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362200"/>
            <a:ext cx="84582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>
                <a:latin typeface="Candara" panose="020E0502030303020204" pitchFamily="34" charset="0"/>
              </a:rPr>
              <a:t>	</a:t>
            </a:r>
            <a:r>
              <a:rPr lang="es-ES" sz="3600" dirty="0" smtClean="0">
                <a:latin typeface="Candara" panose="020E0502030303020204" pitchFamily="34" charset="0"/>
              </a:rPr>
              <a:t>"Y te desposaré conmigo para siempre; te desposaré conmigo en justicia, juicio, benignidad y misericordia. Y te desposaré conmigo en fidelidad, y conocerás a Jehová." (</a:t>
            </a:r>
            <a:r>
              <a:rPr lang="es-ES" sz="3600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2.19-20, RVR60</a:t>
            </a:r>
            <a:r>
              <a:rPr lang="es-ES" sz="3600" dirty="0" smtClean="0">
                <a:latin typeface="Candara" panose="020E0502030303020204" pitchFamily="34" charset="0"/>
              </a:rPr>
              <a:t>)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8" name="Picture 2" descr="http://blog.adw.org/wp-content/uploads/Hose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239000" y="0"/>
            <a:ext cx="1904999" cy="18041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es-ES" dirty="0" smtClean="0">
                <a:latin typeface="Candara" panose="020E0502030303020204" pitchFamily="34" charset="0"/>
              </a:rPr>
              <a:t>	"Y te desposaré conmigo para siempre; te desposaré conmigo en justicia, juicio, benignidad y misericordia. Y te desposaré conmigo en fidelidad, y conocerás a Jehová." 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2.19-20, RVR60</a:t>
            </a:r>
            <a:r>
              <a:rPr lang="es-ES" dirty="0" smtClean="0">
                <a:latin typeface="Candara" panose="020E0502030303020204" pitchFamily="34" charset="0"/>
              </a:rPr>
              <a:t>) </a:t>
            </a:r>
          </a:p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"Y la sembraré para mí en la tierra, y tendré misericordia de Lo-</a:t>
            </a:r>
            <a:r>
              <a:rPr lang="es-ES" dirty="0" err="1" smtClean="0">
                <a:latin typeface="Candara" panose="020E0502030303020204" pitchFamily="34" charset="0"/>
              </a:rPr>
              <a:t>ruhama</a:t>
            </a:r>
            <a:r>
              <a:rPr lang="es-ES" dirty="0" smtClean="0">
                <a:latin typeface="Candara" panose="020E0502030303020204" pitchFamily="34" charset="0"/>
              </a:rPr>
              <a:t>; y diré a Lo-</a:t>
            </a:r>
            <a:r>
              <a:rPr lang="es-ES" dirty="0" err="1" smtClean="0">
                <a:latin typeface="Candara" panose="020E0502030303020204" pitchFamily="34" charset="0"/>
              </a:rPr>
              <a:t>ammi</a:t>
            </a:r>
            <a:r>
              <a:rPr lang="es-ES" dirty="0" smtClean="0">
                <a:latin typeface="Candara" panose="020E0502030303020204" pitchFamily="34" charset="0"/>
              </a:rPr>
              <a:t>: Tú eres pueblo mío, y él dirá: Dios mío. " 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2.23, RVR60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restauración de la relación matrimonial de Dios con Israel se describe en términos de un desposorio.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La palabra </a:t>
            </a:r>
            <a:r>
              <a:rPr lang="es-ES" b="1" dirty="0" smtClean="0">
                <a:latin typeface="Candara" panose="020E0502030303020204" pitchFamily="34" charset="0"/>
              </a:rPr>
              <a:t>te desposaré</a:t>
            </a:r>
            <a:r>
              <a:rPr lang="es-ES" dirty="0" smtClean="0">
                <a:latin typeface="Candara" panose="020E0502030303020204" pitchFamily="34" charset="0"/>
              </a:rPr>
              <a:t> marca “un nuevo inicio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43010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Será como si el Señor e Israel retornaran a los días de su noviazgo.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El desposorio en Israel era un vínculo más fuerte que el compromiso formal de la sociedad actual.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ley trataba a la pareja desposada como si ya estuviera legalmente casada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Dt.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20:7; 22:23–24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Al tiempo del desposorio, el esposo pagaba un precio convenido.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El precio que el Señor pagará es </a:t>
            </a:r>
            <a:r>
              <a:rPr lang="es-ES" b="1" dirty="0" smtClean="0">
                <a:latin typeface="Candara" panose="020E0502030303020204" pitchFamily="34" charset="0"/>
              </a:rPr>
              <a:t>justicia, juicio, benignidad … misericordia</a:t>
            </a:r>
            <a:r>
              <a:rPr lang="es-ES" dirty="0" smtClean="0">
                <a:latin typeface="Candara" panose="020E0502030303020204" pitchFamily="34" charset="0"/>
              </a:rPr>
              <a:t> y </a:t>
            </a:r>
            <a:r>
              <a:rPr lang="es-ES" b="1" dirty="0" smtClean="0">
                <a:latin typeface="Candara" panose="020E0502030303020204" pitchFamily="34" charset="0"/>
              </a:rPr>
              <a:t>fidelidad</a:t>
            </a:r>
            <a:r>
              <a:rPr lang="es-ES" dirty="0" smtClean="0">
                <a:latin typeface="Candara" panose="020E0502030303020204" pitchFamily="34" charset="0"/>
              </a:rPr>
              <a:t>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“Justicia” (</a:t>
            </a:r>
            <a:r>
              <a:rPr lang="es-ES" i="1" dirty="0" err="1" smtClean="0">
                <a:latin typeface="Candara" panose="020E0502030303020204" pitchFamily="34" charset="0"/>
              </a:rPr>
              <a:t>ṣeḏeq</a:t>
            </a:r>
            <a:r>
              <a:rPr lang="es-ES" i="1" dirty="0" smtClean="0">
                <a:latin typeface="Candara" panose="020E0502030303020204" pitchFamily="34" charset="0"/>
              </a:rPr>
              <a:t>̱</a:t>
            </a:r>
            <a:r>
              <a:rPr lang="es-ES" dirty="0" smtClean="0">
                <a:latin typeface="Candara" panose="020E0502030303020204" pitchFamily="34" charset="0"/>
              </a:rPr>
              <a:t>) y “juicio” (</a:t>
            </a:r>
            <a:r>
              <a:rPr lang="es-ES" i="1" dirty="0" err="1" smtClean="0">
                <a:latin typeface="Candara" panose="020E0502030303020204" pitchFamily="34" charset="0"/>
              </a:rPr>
              <a:t>mišpāṭ</a:t>
            </a:r>
            <a:r>
              <a:rPr lang="es-ES" dirty="0" smtClean="0">
                <a:latin typeface="Candara" panose="020E0502030303020204" pitchFamily="34" charset="0"/>
              </a:rPr>
              <a:t>, “derecho”, </a:t>
            </a:r>
            <a:r>
              <a:rPr lang="es-ES" dirty="0" smtClean="0">
                <a:latin typeface="Candara" panose="020E0502030303020204" pitchFamily="34" charset="0"/>
                <a:hlinkClick r:id="" action="ppaction://hlinkfile"/>
              </a:rPr>
              <a:t>BLA</a:t>
            </a:r>
            <a:r>
              <a:rPr lang="es-ES" dirty="0" smtClean="0">
                <a:latin typeface="Candara" panose="020E0502030303020204" pitchFamily="34" charset="0"/>
              </a:rPr>
              <a:t>) aquí se refieren a la defensa de la causa justa de Israel, que incluye la reivindicación por medio de su liberación. 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“Benignidad” (</a:t>
            </a:r>
            <a:r>
              <a:rPr lang="es-ES" i="1" dirty="0" err="1" smtClean="0">
                <a:latin typeface="Candara" panose="020E0502030303020204" pitchFamily="34" charset="0"/>
              </a:rPr>
              <a:t>ḥeseḏ</a:t>
            </a:r>
            <a:r>
              <a:rPr lang="es-ES" dirty="0" smtClean="0">
                <a:latin typeface="Candara" panose="020E0502030303020204" pitchFamily="34" charset="0"/>
              </a:rPr>
              <a:t> “misericordia” BLA “amor”, NVI99) es una inquebrantable devoción que cumple los deberes de la relación matrimonial.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“Misericordia” </a:t>
            </a:r>
            <a:r>
              <a:rPr lang="es-ES" i="1" dirty="0" smtClean="0">
                <a:latin typeface="Candara" panose="020E0502030303020204" pitchFamily="34" charset="0"/>
              </a:rPr>
              <a:t>(</a:t>
            </a:r>
            <a:r>
              <a:rPr lang="es-ES" i="1" dirty="0" err="1" smtClean="0">
                <a:latin typeface="Candara" panose="020E0502030303020204" pitchFamily="34" charset="0"/>
              </a:rPr>
              <a:t>raḥămîm</a:t>
            </a:r>
            <a:r>
              <a:rPr lang="es-ES" dirty="0" smtClean="0">
                <a:latin typeface="Candara" panose="020E0502030303020204" pitchFamily="34" charset="0"/>
              </a:rPr>
              <a:t>, “compasión”, relacionada con </a:t>
            </a:r>
            <a:r>
              <a:rPr lang="es-ES" i="1" dirty="0" err="1" smtClean="0">
                <a:latin typeface="Candara" panose="020E0502030303020204" pitchFamily="34" charset="0"/>
              </a:rPr>
              <a:t>rāḥam</a:t>
            </a:r>
            <a:r>
              <a:rPr lang="es-ES" dirty="0" smtClean="0">
                <a:latin typeface="Candara" panose="020E0502030303020204" pitchFamily="34" charset="0"/>
              </a:rPr>
              <a:t>; 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1:6–7; 2:1, 4</a:t>
            </a:r>
            <a:r>
              <a:rPr lang="es-ES" dirty="0" smtClean="0">
                <a:latin typeface="Candara" panose="020E0502030303020204" pitchFamily="34" charset="0"/>
              </a:rPr>
              <a:t>) es un tierno sentimiento que motiva a la persona a realizar acciones bondadosas.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“Fidelidad” (</a:t>
            </a:r>
            <a:r>
              <a:rPr lang="es-ES" i="1" dirty="0" smtClean="0">
                <a:latin typeface="Candara" panose="020E0502030303020204" pitchFamily="34" charset="0"/>
              </a:rPr>
              <a:t>’</a:t>
            </a:r>
            <a:r>
              <a:rPr lang="es-ES" i="1" dirty="0" err="1" smtClean="0">
                <a:latin typeface="Candara" panose="020E0502030303020204" pitchFamily="34" charset="0"/>
              </a:rPr>
              <a:t>ĕmûnâh</a:t>
            </a:r>
            <a:r>
              <a:rPr lang="es-ES" dirty="0" smtClean="0">
                <a:latin typeface="Candara" panose="020E0502030303020204" pitchFamily="34" charset="0"/>
              </a:rPr>
              <a:t>) implica confiabilidad y lealtad constantes.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En respuesta al amor divino que se le prodigará, Israel conocerá </a:t>
            </a:r>
            <a:r>
              <a:rPr lang="es-ES" b="1" dirty="0" smtClean="0">
                <a:latin typeface="Candara" panose="020E0502030303020204" pitchFamily="34" charset="0"/>
              </a:rPr>
              <a:t>a Jehová</a:t>
            </a:r>
            <a:r>
              <a:rPr lang="es-ES" dirty="0" smtClean="0">
                <a:latin typeface="Candara" panose="020E0502030303020204" pitchFamily="34" charset="0"/>
              </a:rPr>
              <a:t>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En contraste con su antigua tendencia de olvidar a Dios, la nación reconocerá su autoridad demostrando su lealtad a él.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Bosquejo de Estudio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Dios llama a Oseas (</a:t>
            </a:r>
            <a:r>
              <a:rPr lang="es-PR" sz="3600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1:1</a:t>
            </a:r>
            <a:r>
              <a:rPr lang="es-PR" sz="3600" dirty="0" smtClean="0">
                <a:latin typeface="Candara" panose="020E0502030303020204" pitchFamily="34" charset="0"/>
              </a:rPr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La tragedia de la infidelidad      (</a:t>
            </a:r>
            <a:r>
              <a:rPr lang="es-PR" sz="3600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1:2-3, 6-9</a:t>
            </a:r>
            <a:r>
              <a:rPr lang="es-PR" sz="3600" dirty="0" smtClean="0">
                <a:latin typeface="Candara" panose="020E0502030303020204" pitchFamily="34" charset="0"/>
              </a:rPr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Jehová restaurará a su pueblo  (</a:t>
            </a:r>
            <a:r>
              <a:rPr lang="es-PR" sz="3600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2:19-20, 23</a:t>
            </a:r>
            <a:r>
              <a:rPr lang="es-PR" sz="3600" dirty="0" smtClean="0">
                <a:latin typeface="Candara" panose="020E0502030303020204" pitchFamily="34" charset="0"/>
              </a:rPr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Amor de Oseas por su mujer infiel        (</a:t>
            </a:r>
            <a:r>
              <a:rPr lang="es-PR" sz="3600" dirty="0" smtClean="0">
                <a:solidFill>
                  <a:schemeClr val="tx2"/>
                </a:solidFill>
                <a:latin typeface="Candara" panose="020E0502030303020204" pitchFamily="34" charset="0"/>
              </a:rPr>
              <a:t>Oseas 3:1-5</a:t>
            </a:r>
            <a:r>
              <a:rPr lang="es-PR" sz="3600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8" name="Picture 2" descr="http://blog.adw.org/wp-content/uploads/Hose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0"/>
            <a:ext cx="1904999" cy="18041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b="1" dirty="0" smtClean="0">
                <a:latin typeface="Candara" panose="020E0502030303020204" pitchFamily="34" charset="0"/>
              </a:rPr>
              <a:t>Conocerás</a:t>
            </a:r>
            <a:r>
              <a:rPr lang="es-ES" dirty="0" smtClean="0">
                <a:latin typeface="Candara" panose="020E0502030303020204" pitchFamily="34" charset="0"/>
              </a:rPr>
              <a:t> (</a:t>
            </a:r>
            <a:r>
              <a:rPr lang="es-ES" i="1" dirty="0" err="1" smtClean="0">
                <a:latin typeface="Candara" panose="020E0502030303020204" pitchFamily="34" charset="0"/>
              </a:rPr>
              <a:t>yāḏa</a:t>
            </a:r>
            <a:r>
              <a:rPr lang="es-ES" i="1" dirty="0" smtClean="0">
                <a:latin typeface="Candara" panose="020E0502030303020204" pitchFamily="34" charset="0"/>
              </a:rPr>
              <a:t>‘</a:t>
            </a:r>
            <a:r>
              <a:rPr lang="es-ES" dirty="0" smtClean="0">
                <a:latin typeface="Candara" panose="020E0502030303020204" pitchFamily="34" charset="0"/>
              </a:rPr>
              <a:t>) es una palabra que con frecuencia aparece en los documentos </a:t>
            </a:r>
            <a:r>
              <a:rPr lang="es-ES" dirty="0" err="1" smtClean="0">
                <a:latin typeface="Candara" panose="020E0502030303020204" pitchFamily="34" charset="0"/>
              </a:rPr>
              <a:t>pactales</a:t>
            </a:r>
            <a:r>
              <a:rPr lang="es-ES" dirty="0" smtClean="0">
                <a:latin typeface="Candara" panose="020E0502030303020204" pitchFamily="34" charset="0"/>
              </a:rPr>
              <a:t> con el sentido de “reconocer.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20648" y="1943970"/>
            <a:ext cx="4984752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Por ejemplo, el Señor reconoció (“conoció”) la relación especial entre Israel y él (cf.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Am.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3:2</a:t>
            </a:r>
            <a:r>
              <a:rPr lang="es-ES" dirty="0" smtClean="0">
                <a:latin typeface="Candara" panose="020E0502030303020204" pitchFamily="34" charset="0"/>
              </a:rPr>
              <a:t>). El pueblo, en respuesta, tendría que reconocer (“conocer”) sólo la autoridad de su Señor (cf.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Os.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13:4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57800" y="2050898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En el futuro, todo Israel “conocerá” al Señor porque, como escribió Jeremías, “daré mi ley en su mente, y la escribiré en su corazón”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Jer.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31:33</a:t>
            </a:r>
            <a:r>
              <a:rPr lang="es-ES" dirty="0" smtClean="0">
                <a:latin typeface="Candara" panose="020E0502030303020204" pitchFamily="34" charset="0"/>
              </a:rPr>
              <a:t>).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Esta es la promesa del nuevo pacto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Jer.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31:31–34</a:t>
            </a:r>
            <a:r>
              <a:rPr lang="es-ES" dirty="0" smtClean="0">
                <a:latin typeface="Candara" panose="020E0502030303020204" pitchFamily="34" charset="0"/>
              </a:rPr>
              <a:t>), que corresponde al nuevo matrimonio descrito en Oseas 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2:19–20</a:t>
            </a:r>
            <a:r>
              <a:rPr lang="es-ES" dirty="0" smtClean="0">
                <a:latin typeface="Candara" panose="020E0502030303020204" pitchFamily="34" charset="0"/>
              </a:rPr>
              <a:t>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399" y="1905000"/>
            <a:ext cx="4984751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2:23</a:t>
            </a:r>
            <a:r>
              <a:rPr lang="es-ES" dirty="0" smtClean="0">
                <a:latin typeface="Candara" panose="020E0502030303020204" pitchFamily="34" charset="0"/>
              </a:rPr>
              <a:t>). El Señor plantará a Israel en </a:t>
            </a:r>
            <a:r>
              <a:rPr lang="es-ES" b="1" dirty="0" smtClean="0">
                <a:latin typeface="Candara" panose="020E0502030303020204" pitchFamily="34" charset="0"/>
              </a:rPr>
              <a:t>la tierra</a:t>
            </a:r>
            <a:r>
              <a:rPr lang="es-ES" dirty="0" smtClean="0">
                <a:latin typeface="Candara" panose="020E0502030303020204" pitchFamily="34" charset="0"/>
              </a:rPr>
              <a:t>, donde crecerá bajo el cuidado divino. La nación experimentará la misericordia de Dios y nuevamente será llamada su </a:t>
            </a:r>
            <a:r>
              <a:rPr lang="es-ES" b="1" dirty="0" smtClean="0">
                <a:latin typeface="Candara" panose="020E0502030303020204" pitchFamily="34" charset="0"/>
              </a:rPr>
              <a:t>pueblo</a:t>
            </a:r>
            <a:r>
              <a:rPr lang="es-ES" dirty="0" smtClean="0">
                <a:latin typeface="Candara" panose="020E0502030303020204" pitchFamily="34" charset="0"/>
              </a:rPr>
              <a:t>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578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Los israelitas reconocerán que Jehová, y no Baal, es su </a:t>
            </a:r>
            <a:r>
              <a:rPr lang="es-ES" b="1" dirty="0" smtClean="0">
                <a:latin typeface="Candara" panose="020E0502030303020204" pitchFamily="34" charset="0"/>
              </a:rPr>
              <a:t>Dios</a:t>
            </a:r>
            <a:r>
              <a:rPr lang="es-ES" dirty="0" smtClean="0">
                <a:latin typeface="Candara" panose="020E0502030303020204" pitchFamily="34" charset="0"/>
              </a:rPr>
              <a:t>. Este pasaje es paralelo a 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1:10–2:1</a:t>
            </a:r>
            <a:r>
              <a:rPr lang="es-ES" dirty="0" smtClean="0">
                <a:latin typeface="Candara" panose="020E0502030303020204" pitchFamily="34" charset="0"/>
              </a:rPr>
              <a:t>, donde se ve el mismo cambio en el significado de los nombres simbólicos.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80010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>
                <a:latin typeface="Candara" panose="020E0502030303020204" pitchFamily="34" charset="0"/>
              </a:rPr>
              <a:t>Jehová restaurará a su pueblo  (Oseas 2:19-20, 23)</a:t>
            </a:r>
          </a:p>
        </p:txBody>
      </p:sp>
      <p:pic>
        <p:nvPicPr>
          <p:cNvPr id="9" name="Picture 2" descr="http://www.ldsces.org/content/images/manuals/ot-ssg/179-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133600"/>
            <a:ext cx="3810000" cy="4192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</a:t>
            </a:r>
            <a:endParaRPr lang="es-PR" dirty="0" smtClean="0">
              <a:latin typeface="Candara" panose="020E0502030303020204" pitchFamily="34" charset="0"/>
            </a:endParaRPr>
          </a:p>
          <a:p>
            <a:pPr>
              <a:buNone/>
            </a:pPr>
            <a:r>
              <a:rPr lang="es-PR" dirty="0" smtClean="0">
                <a:latin typeface="Candara" panose="020E0502030303020204" pitchFamily="34" charset="0"/>
              </a:rPr>
              <a:t>	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5400" y="2133600"/>
            <a:ext cx="650439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"Me dijo otra vez Jehová: Ve, ama a una mujer amada de su compañero, aunque adúltera, como el amor de Jehová para con los hijos de Israel, los cuales miran a dioses ajenos, y aman tortas de pasas. La compré entonces para mí por quince siclos de plata y un </a:t>
            </a:r>
            <a:r>
              <a:rPr lang="es-ES" dirty="0" err="1" smtClean="0">
                <a:latin typeface="Candara" panose="020E0502030303020204" pitchFamily="34" charset="0"/>
              </a:rPr>
              <a:t>homer</a:t>
            </a:r>
            <a:r>
              <a:rPr lang="es-ES" dirty="0" smtClean="0">
                <a:latin typeface="Candara" panose="020E0502030303020204" pitchFamily="34" charset="0"/>
              </a:rPr>
              <a:t> y medio de cebada. Y le dije: Tú serás mía durante muchos días; no fornicarás, ni tomarás otro varón..."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"lo mismo haré yo contigo. Porque muchos días estarán los hijos de Israel sin rey, sin príncipe, sin sacrificio, sin estatua, sin efod y sin </a:t>
            </a:r>
            <a:r>
              <a:rPr lang="es-ES" dirty="0" err="1" smtClean="0">
                <a:latin typeface="Candara" panose="020E0502030303020204" pitchFamily="34" charset="0"/>
              </a:rPr>
              <a:t>terafines</a:t>
            </a:r>
            <a:r>
              <a:rPr lang="es-ES" dirty="0" smtClean="0">
                <a:latin typeface="Candara" panose="020E0502030303020204" pitchFamily="34" charset="0"/>
              </a:rPr>
              <a:t>. Después volverán los hijos de Israel, y buscarán a Jehová su Dios, y a David su rey; y temerán a Jehová y a su bondad en el fin de los días."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3:1</a:t>
            </a:r>
            <a:r>
              <a:rPr lang="es-ES" dirty="0" smtClean="0">
                <a:latin typeface="Candara" panose="020E0502030303020204" pitchFamily="34" charset="0"/>
              </a:rPr>
              <a:t>) </a:t>
            </a:r>
            <a:r>
              <a:rPr lang="es-ES" b="1" dirty="0" smtClean="0">
                <a:latin typeface="Candara" panose="020E0502030303020204" pitchFamily="34" charset="0"/>
              </a:rPr>
              <a:t>Jehová</a:t>
            </a:r>
            <a:r>
              <a:rPr lang="es-ES" dirty="0" smtClean="0">
                <a:latin typeface="Candara" panose="020E0502030303020204" pitchFamily="34" charset="0"/>
              </a:rPr>
              <a:t> ordenó a Oseas que demostrara una vez más su </a:t>
            </a:r>
            <a:r>
              <a:rPr lang="es-ES" b="1" dirty="0" smtClean="0">
                <a:latin typeface="Candara" panose="020E0502030303020204" pitchFamily="34" charset="0"/>
              </a:rPr>
              <a:t>amor</a:t>
            </a:r>
            <a:r>
              <a:rPr lang="es-ES" dirty="0" smtClean="0">
                <a:latin typeface="Candara" panose="020E0502030303020204" pitchFamily="34" charset="0"/>
              </a:rPr>
              <a:t> a su esposa </a:t>
            </a:r>
            <a:r>
              <a:rPr lang="es-ES" b="1" dirty="0" smtClean="0">
                <a:latin typeface="Candara" panose="020E0502030303020204" pitchFamily="34" charset="0"/>
              </a:rPr>
              <a:t>adúltera</a:t>
            </a:r>
            <a:r>
              <a:rPr lang="es-ES" dirty="0" smtClean="0">
                <a:latin typeface="Candara" panose="020E0502030303020204" pitchFamily="34" charset="0"/>
              </a:rPr>
              <a:t>. Este acto mostraría el gran amor de Dios (</a:t>
            </a:r>
            <a:r>
              <a:rPr lang="es-ES" i="1" dirty="0" smtClean="0">
                <a:latin typeface="Candara" panose="020E0502030303020204" pitchFamily="34" charset="0"/>
              </a:rPr>
              <a:t>’</a:t>
            </a:r>
            <a:r>
              <a:rPr lang="es-ES" i="1" dirty="0" err="1" smtClean="0">
                <a:latin typeface="Candara" panose="020E0502030303020204" pitchFamily="34" charset="0"/>
              </a:rPr>
              <a:t>ahăḇâh</a:t>
            </a:r>
            <a:r>
              <a:rPr lang="es-ES" dirty="0" smtClean="0">
                <a:latin typeface="Candara" panose="020E0502030303020204" pitchFamily="34" charset="0"/>
              </a:rPr>
              <a:t>) hacia </a:t>
            </a:r>
            <a:r>
              <a:rPr lang="es-ES" b="1" dirty="0" smtClean="0">
                <a:latin typeface="Candara" panose="020E0502030303020204" pitchFamily="34" charset="0"/>
              </a:rPr>
              <a:t>Israel</a:t>
            </a:r>
            <a:r>
              <a:rPr lang="es-ES" dirty="0" smtClean="0">
                <a:latin typeface="Candara" panose="020E0502030303020204" pitchFamily="34" charset="0"/>
              </a:rPr>
              <a:t> a pesar de su notoria infidelidad. 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24578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>
                <a:latin typeface="Candara" panose="020E0502030303020204" pitchFamily="34" charset="0"/>
              </a:rPr>
              <a:t>Dios llama a Oseas   (Oseas 1:1)</a:t>
            </a:r>
          </a:p>
        </p:txBody>
      </p:sp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00200" y="2158424"/>
            <a:ext cx="6096000" cy="4070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El pueblo adoraba a los </a:t>
            </a:r>
            <a:r>
              <a:rPr lang="es-ES" b="1" dirty="0" smtClean="0">
                <a:latin typeface="Candara" panose="020E0502030303020204" pitchFamily="34" charset="0"/>
              </a:rPr>
              <a:t>dioses ajenos</a:t>
            </a:r>
            <a:r>
              <a:rPr lang="es-ES" dirty="0" smtClean="0">
                <a:latin typeface="Candara" panose="020E0502030303020204" pitchFamily="34" charset="0"/>
              </a:rPr>
              <a:t> y amaba (</a:t>
            </a:r>
            <a:r>
              <a:rPr lang="es-ES" i="1" dirty="0" smtClean="0">
                <a:latin typeface="Candara" panose="020E0502030303020204" pitchFamily="34" charset="0"/>
              </a:rPr>
              <a:t>’</a:t>
            </a:r>
            <a:r>
              <a:rPr lang="es-ES" i="1" dirty="0" err="1" smtClean="0">
                <a:latin typeface="Candara" panose="020E0502030303020204" pitchFamily="34" charset="0"/>
              </a:rPr>
              <a:t>āhaḇ</a:t>
            </a:r>
            <a:r>
              <a:rPr lang="es-ES" dirty="0" smtClean="0">
                <a:latin typeface="Candara" panose="020E0502030303020204" pitchFamily="34" charset="0"/>
              </a:rPr>
              <a:t>) las </a:t>
            </a:r>
            <a:r>
              <a:rPr lang="es-ES" b="1" dirty="0" smtClean="0">
                <a:latin typeface="Candara" panose="020E0502030303020204" pitchFamily="34" charset="0"/>
              </a:rPr>
              <a:t>tortas de pasas</a:t>
            </a:r>
            <a:r>
              <a:rPr lang="es-ES" dirty="0" smtClean="0">
                <a:latin typeface="Candara" panose="020E0502030303020204" pitchFamily="34" charset="0"/>
              </a:rPr>
              <a:t>, un platillo que se usaba en las fiestas relacionadas con el culto a Baal.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3:2</a:t>
            </a:r>
            <a:r>
              <a:rPr lang="es-ES" dirty="0" smtClean="0">
                <a:latin typeface="Candara" panose="020E0502030303020204" pitchFamily="34" charset="0"/>
              </a:rPr>
              <a:t>). Oseas obedeció al mandato del Señor.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Compró a su esposa por un gran precio. Un </a:t>
            </a:r>
            <a:r>
              <a:rPr lang="es-ES" b="1" dirty="0" err="1" smtClean="0">
                <a:latin typeface="Candara" panose="020E0502030303020204" pitchFamily="34" charset="0"/>
              </a:rPr>
              <a:t>homer</a:t>
            </a:r>
            <a:r>
              <a:rPr lang="es-ES" b="1" dirty="0" smtClean="0">
                <a:latin typeface="Candara" panose="020E0502030303020204" pitchFamily="34" charset="0"/>
              </a:rPr>
              <a:t> y medio de cebada</a:t>
            </a:r>
            <a:r>
              <a:rPr lang="es-ES" dirty="0" smtClean="0">
                <a:latin typeface="Candara" panose="020E0502030303020204" pitchFamily="34" charset="0"/>
              </a:rPr>
              <a:t> quizá valía </a:t>
            </a:r>
            <a:r>
              <a:rPr lang="es-ES" b="1" dirty="0" smtClean="0">
                <a:latin typeface="Candara" panose="020E0502030303020204" pitchFamily="34" charset="0"/>
              </a:rPr>
              <a:t>quince siclos de plata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Así que en realidad el pago total ascendió a treinta siclos, con lo cual se podía comprar a un esclavo (cf.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Éx.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21:32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Se desconocen las circunstancias que rodearon a la compra.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Tampoco se sabe si Oseas se había divorciado legalmente de Gomer.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Quizá ella se había convertido en prostituta del templo o en propiedad de alguien que la empleaba como concubina o la alquilaba como ramera.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3:3</a:t>
            </a:r>
            <a:r>
              <a:rPr lang="en-US" dirty="0" smtClean="0">
                <a:latin typeface="Candara" panose="020E0502030303020204" pitchFamily="34" charset="0"/>
              </a:rPr>
              <a:t>)</a:t>
            </a:r>
            <a:r>
              <a:rPr lang="es-ES" dirty="0" smtClean="0">
                <a:latin typeface="Candara" panose="020E0502030303020204" pitchFamily="34" charset="0"/>
              </a:rPr>
              <a:t> Después de adquirir legalmente a Gomer, Oseas le dijo que su vida de adúltera había terminado.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Ella permanecería en casa </a:t>
            </a:r>
            <a:r>
              <a:rPr lang="es-ES" i="1" dirty="0" smtClean="0">
                <a:latin typeface="Candara" panose="020E0502030303020204" pitchFamily="34" charset="0"/>
              </a:rPr>
              <a:t>con</a:t>
            </a:r>
            <a:r>
              <a:rPr lang="es-ES" dirty="0" smtClean="0">
                <a:latin typeface="Candara" panose="020E0502030303020204" pitchFamily="34" charset="0"/>
              </a:rPr>
              <a:t> él, lejos de cualquier posible amante.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3:4</a:t>
            </a:r>
            <a:r>
              <a:rPr lang="en-US" dirty="0" smtClean="0">
                <a:latin typeface="Candara" panose="020E0502030303020204" pitchFamily="34" charset="0"/>
              </a:rPr>
              <a:t>)</a:t>
            </a:r>
            <a:r>
              <a:rPr lang="es-ES" dirty="0" smtClean="0">
                <a:latin typeface="Candara" panose="020E0502030303020204" pitchFamily="34" charset="0"/>
              </a:rPr>
              <a:t> El prolongado tiempo (</a:t>
            </a:r>
            <a:r>
              <a:rPr lang="es-ES" b="1" dirty="0" smtClean="0">
                <a:latin typeface="Candara" panose="020E0502030303020204" pitchFamily="34" charset="0"/>
              </a:rPr>
              <a:t>muchos días</a:t>
            </a:r>
            <a:r>
              <a:rPr lang="es-ES" dirty="0" smtClean="0">
                <a:latin typeface="Candara" panose="020E0502030303020204" pitchFamily="34" charset="0"/>
              </a:rPr>
              <a:t>) de aislamiento de Gomer tenía como fin representar el exilio de Israel, cuando la nación estaría separada de sus instituciones y prácticas ilícitas</a:t>
            </a:r>
            <a:r>
              <a:rPr lang="en-US" dirty="0" smtClean="0">
                <a:latin typeface="Candara" panose="020E0502030303020204" pitchFamily="34" charset="0"/>
              </a:rPr>
              <a:t>.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ausencia de </a:t>
            </a:r>
            <a:r>
              <a:rPr lang="es-ES" b="1" dirty="0" smtClean="0">
                <a:latin typeface="Candara" panose="020E0502030303020204" pitchFamily="34" charset="0"/>
              </a:rPr>
              <a:t>rey</a:t>
            </a:r>
            <a:r>
              <a:rPr lang="es-ES" dirty="0" smtClean="0">
                <a:latin typeface="Candara" panose="020E0502030303020204" pitchFamily="34" charset="0"/>
              </a:rPr>
              <a:t> y de </a:t>
            </a:r>
            <a:r>
              <a:rPr lang="es-ES" b="1" dirty="0" smtClean="0">
                <a:latin typeface="Candara" panose="020E0502030303020204" pitchFamily="34" charset="0"/>
              </a:rPr>
              <a:t>príncipe</a:t>
            </a:r>
            <a:r>
              <a:rPr lang="es-ES" dirty="0" smtClean="0">
                <a:latin typeface="Candara" panose="020E0502030303020204" pitchFamily="34" charset="0"/>
              </a:rPr>
              <a:t> implicaba la pérdida de la soberanía nacional.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La supresión del </a:t>
            </a:r>
            <a:r>
              <a:rPr lang="es-ES" b="1" dirty="0" smtClean="0">
                <a:latin typeface="Candara" panose="020E0502030303020204" pitchFamily="34" charset="0"/>
              </a:rPr>
              <a:t>sacrificio</a:t>
            </a:r>
            <a:r>
              <a:rPr lang="es-ES" dirty="0" smtClean="0">
                <a:latin typeface="Candara" panose="020E0502030303020204" pitchFamily="34" charset="0"/>
              </a:rPr>
              <a:t> sugiere la interrupción de las actividades religiosas.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Los sacrificios, que sí habían sido ordenados por el Señor, eran un aspecto legítimo del culto cuando se presentaban con una actitud de completa devoción a Dios.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En Israel se habían contaminado porque el pueblo participaba en el culto a Baal (cf. 4:19), y por el fracaso de la gente de no obedecer “lo más importante de la ley” (</a:t>
            </a:r>
            <a:r>
              <a:rPr lang="es-ES" dirty="0" err="1" smtClean="0">
                <a:latin typeface="Candara" panose="020E0502030303020204" pitchFamily="34" charset="0"/>
              </a:rPr>
              <a:t>Mt.</a:t>
            </a:r>
            <a:r>
              <a:rPr lang="es-ES" dirty="0" smtClean="0">
                <a:latin typeface="Candara" panose="020E0502030303020204" pitchFamily="34" charset="0"/>
              </a:rPr>
              <a:t> 23:23; cf. </a:t>
            </a:r>
            <a:r>
              <a:rPr lang="es-ES" dirty="0" err="1" smtClean="0">
                <a:latin typeface="Candara" panose="020E0502030303020204" pitchFamily="34" charset="0"/>
              </a:rPr>
              <a:t>Os.</a:t>
            </a:r>
            <a:r>
              <a:rPr lang="es-ES" dirty="0" smtClean="0">
                <a:latin typeface="Candara" panose="020E0502030303020204" pitchFamily="34" charset="0"/>
              </a:rPr>
              <a:t> 6:6; 8:11–13).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76200" y="2362200"/>
            <a:ext cx="8915400" cy="44958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</a:t>
            </a:r>
            <a:r>
              <a:rPr lang="es-ES" sz="3600" dirty="0" smtClean="0">
                <a:latin typeface="Candara" panose="020E0502030303020204" pitchFamily="34" charset="0"/>
              </a:rPr>
              <a:t>"Palabra de Jehová que vino a Oseas hijo de </a:t>
            </a:r>
            <a:r>
              <a:rPr lang="es-ES" sz="3600" dirty="0" err="1" smtClean="0">
                <a:latin typeface="Candara" panose="020E0502030303020204" pitchFamily="34" charset="0"/>
              </a:rPr>
              <a:t>Beeri</a:t>
            </a:r>
            <a:r>
              <a:rPr lang="es-ES" sz="3600" dirty="0" smtClean="0">
                <a:latin typeface="Candara" panose="020E0502030303020204" pitchFamily="34" charset="0"/>
              </a:rPr>
              <a:t>, en días de </a:t>
            </a:r>
            <a:r>
              <a:rPr lang="es-ES" sz="3600" dirty="0" err="1" smtClean="0">
                <a:latin typeface="Candara" panose="020E0502030303020204" pitchFamily="34" charset="0"/>
              </a:rPr>
              <a:t>Uzías</a:t>
            </a:r>
            <a:r>
              <a:rPr lang="es-ES" sz="3600" dirty="0" smtClean="0">
                <a:latin typeface="Candara" panose="020E0502030303020204" pitchFamily="34" charset="0"/>
              </a:rPr>
              <a:t>, </a:t>
            </a:r>
            <a:r>
              <a:rPr lang="es-ES" sz="3600" dirty="0" err="1" smtClean="0">
                <a:latin typeface="Candara" panose="020E0502030303020204" pitchFamily="34" charset="0"/>
              </a:rPr>
              <a:t>Jotam</a:t>
            </a:r>
            <a:r>
              <a:rPr lang="es-ES" sz="3600" dirty="0" smtClean="0">
                <a:latin typeface="Candara" panose="020E0502030303020204" pitchFamily="34" charset="0"/>
              </a:rPr>
              <a:t>, </a:t>
            </a:r>
            <a:r>
              <a:rPr lang="es-ES" sz="3600" dirty="0" err="1" smtClean="0">
                <a:latin typeface="Candara" panose="020E0502030303020204" pitchFamily="34" charset="0"/>
              </a:rPr>
              <a:t>Acaz</a:t>
            </a:r>
            <a:r>
              <a:rPr lang="es-ES" sz="3600" dirty="0" smtClean="0">
                <a:latin typeface="Candara" panose="020E0502030303020204" pitchFamily="34" charset="0"/>
              </a:rPr>
              <a:t> y Ezequías, reyes de Judá, y en días de </a:t>
            </a:r>
            <a:r>
              <a:rPr lang="es-ES" sz="3600" dirty="0" err="1" smtClean="0">
                <a:latin typeface="Candara" panose="020E0502030303020204" pitchFamily="34" charset="0"/>
              </a:rPr>
              <a:t>Jeroboam</a:t>
            </a:r>
            <a:r>
              <a:rPr lang="es-ES" sz="3600" dirty="0" smtClean="0">
                <a:latin typeface="Candara" panose="020E0502030303020204" pitchFamily="34" charset="0"/>
              </a:rPr>
              <a:t> hijo de </a:t>
            </a:r>
            <a:r>
              <a:rPr lang="es-ES" sz="3600" dirty="0" err="1" smtClean="0">
                <a:latin typeface="Candara" panose="020E0502030303020204" pitchFamily="34" charset="0"/>
              </a:rPr>
              <a:t>Joás</a:t>
            </a:r>
            <a:r>
              <a:rPr lang="es-ES" sz="3600" dirty="0" smtClean="0">
                <a:latin typeface="Candara" panose="020E0502030303020204" pitchFamily="34" charset="0"/>
              </a:rPr>
              <a:t>, rey de Israel."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>
                <a:latin typeface="Candara" panose="020E0502030303020204" pitchFamily="34" charset="0"/>
              </a:rPr>
              <a:t>Dios llama a Oseas   (Oseas 1:1)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Los altares habían sido una parte legítima del culto patriarcal (ver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Gn.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28:18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Por la relación con la religión pagana, se prohibió a Israel usarlos después de entrar a Canaán.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En violación directa de ese mandato del pacto, Israel había erigido altares como parte del culto a Baal 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2 R. 3:2; 10:26–27; 17:10;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Os.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10:1;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Mi.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5:13</a:t>
            </a:r>
            <a:r>
              <a:rPr lang="es-ES" dirty="0" smtClean="0">
                <a:latin typeface="Candara" panose="020E0502030303020204" pitchFamily="34" charset="0"/>
              </a:rPr>
              <a:t>).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b="1" dirty="0" smtClean="0">
                <a:latin typeface="Candara" panose="020E0502030303020204" pitchFamily="34" charset="0"/>
              </a:rPr>
              <a:t>efod</a:t>
            </a:r>
            <a:r>
              <a:rPr lang="es-ES" dirty="0" smtClean="0">
                <a:latin typeface="Candara" panose="020E0502030303020204" pitchFamily="34" charset="0"/>
              </a:rPr>
              <a:t> y los </a:t>
            </a:r>
            <a:r>
              <a:rPr lang="es-ES" b="1" dirty="0" err="1" smtClean="0">
                <a:latin typeface="Candara" panose="020E0502030303020204" pitchFamily="34" charset="0"/>
              </a:rPr>
              <a:t>terafines</a:t>
            </a:r>
            <a:r>
              <a:rPr lang="es-ES" dirty="0" smtClean="0">
                <a:latin typeface="Candara" panose="020E0502030303020204" pitchFamily="34" charset="0"/>
              </a:rPr>
              <a:t> eran métodos de adivinación.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En este contexto el efod no era la prenda que vestía el sacerdote, sino un objeto de culto (cf. 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Jue. 8:27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Los </a:t>
            </a:r>
            <a:r>
              <a:rPr lang="es-ES" dirty="0" err="1" smtClean="0">
                <a:latin typeface="Candara" panose="020E0502030303020204" pitchFamily="34" charset="0"/>
              </a:rPr>
              <a:t>terafines</a:t>
            </a:r>
            <a:r>
              <a:rPr lang="es-ES" dirty="0" smtClean="0">
                <a:latin typeface="Candara" panose="020E0502030303020204" pitchFamily="34" charset="0"/>
              </a:rPr>
              <a:t> ( “ídolos”) a veces se encontraban en las casas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Gn.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31:19</a:t>
            </a:r>
            <a:r>
              <a:rPr lang="es-ES" dirty="0" smtClean="0">
                <a:latin typeface="Candara" panose="020E0502030303020204" pitchFamily="34" charset="0"/>
              </a:rPr>
              <a:t>) o entre los objetos de adivinación de un rey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Ez.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21:21</a:t>
            </a:r>
            <a:r>
              <a:rPr lang="es-ES" dirty="0" smtClean="0">
                <a:latin typeface="Candara" panose="020E0502030303020204" pitchFamily="34" charset="0"/>
              </a:rPr>
              <a:t>), y eran despreciados por el Señor 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1 S. 15:23; 2 R. 23:24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3:5</a:t>
            </a:r>
            <a:r>
              <a:rPr lang="es-ES" dirty="0" smtClean="0">
                <a:latin typeface="Candara" panose="020E0502030303020204" pitchFamily="34" charset="0"/>
              </a:rPr>
              <a:t>) </a:t>
            </a:r>
            <a:r>
              <a:rPr lang="es-ES" b="1" dirty="0" smtClean="0">
                <a:latin typeface="Candara" panose="020E0502030303020204" pitchFamily="34" charset="0"/>
              </a:rPr>
              <a:t>Después</a:t>
            </a:r>
            <a:r>
              <a:rPr lang="es-ES" dirty="0" smtClean="0">
                <a:latin typeface="Candara" panose="020E0502030303020204" pitchFamily="34" charset="0"/>
              </a:rPr>
              <a:t> de su período de aislamiento, </a:t>
            </a:r>
            <a:r>
              <a:rPr lang="es-ES" b="1" dirty="0" smtClean="0">
                <a:latin typeface="Candara" panose="020E0502030303020204" pitchFamily="34" charset="0"/>
              </a:rPr>
              <a:t>Israel</a:t>
            </a:r>
            <a:r>
              <a:rPr lang="es-ES" dirty="0" smtClean="0">
                <a:latin typeface="Candara" panose="020E0502030303020204" pitchFamily="34" charset="0"/>
              </a:rPr>
              <a:t> se arrepentirá y buscará al Señor, y no a los dioses falsos 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2:7; 5:15; cf.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Dt.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4:29</a:t>
            </a:r>
            <a:r>
              <a:rPr lang="es-ES" dirty="0" smtClean="0">
                <a:latin typeface="Candara" panose="020E0502030303020204" pitchFamily="34" charset="0"/>
              </a:rPr>
              <a:t>).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También reconocerá la autoridad de la dinastía davídica, misma que rechazó en tiempos de </a:t>
            </a:r>
            <a:r>
              <a:rPr lang="es-ES" dirty="0" err="1" smtClean="0">
                <a:latin typeface="Candara" panose="020E0502030303020204" pitchFamily="34" charset="0"/>
              </a:rPr>
              <a:t>Jeroboam</a:t>
            </a:r>
            <a:r>
              <a:rPr lang="es-ES" dirty="0" smtClean="0">
                <a:latin typeface="Candara" panose="020E0502030303020204" pitchFamily="34" charset="0"/>
              </a:rPr>
              <a:t> I (cf. 1 R. 12).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nación se acercará al Señor con un saludable temor (</a:t>
            </a:r>
            <a:r>
              <a:rPr lang="es-ES" b="1" dirty="0" smtClean="0">
                <a:latin typeface="Candara" panose="020E0502030303020204" pitchFamily="34" charset="0"/>
              </a:rPr>
              <a:t>temerán</a:t>
            </a:r>
            <a:r>
              <a:rPr lang="es-ES" dirty="0" smtClean="0">
                <a:latin typeface="Candara" panose="020E0502030303020204" pitchFamily="34" charset="0"/>
              </a:rPr>
              <a:t>), aunque viva bajo la bendición divina.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Antes con arrogancia desobedeció sus mandamientos (cf.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Dt.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8:10–18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Las bendiciones (</a:t>
            </a:r>
            <a:r>
              <a:rPr lang="es-ES" b="1" dirty="0" smtClean="0">
                <a:latin typeface="Candara" panose="020E0502030303020204" pitchFamily="34" charset="0"/>
              </a:rPr>
              <a:t>bondad</a:t>
            </a:r>
            <a:r>
              <a:rPr lang="es-ES" dirty="0" smtClean="0">
                <a:latin typeface="Candara" panose="020E0502030303020204" pitchFamily="34" charset="0"/>
              </a:rPr>
              <a:t>) de Dios que se presentan aquí son la riqueza y bonanza agrícolas.</a:t>
            </a:r>
          </a:p>
          <a:p>
            <a:pPr>
              <a:buNone/>
            </a:pPr>
            <a:r>
              <a:rPr lang="es-ES" dirty="0" smtClean="0">
                <a:latin typeface="Candara" panose="020E0502030303020204" pitchFamily="34" charset="0"/>
              </a:rPr>
              <a:t>	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frase de cierre, </a:t>
            </a:r>
            <a:r>
              <a:rPr lang="es-ES" b="1" dirty="0" smtClean="0">
                <a:latin typeface="Candara" panose="020E0502030303020204" pitchFamily="34" charset="0"/>
              </a:rPr>
              <a:t>en el fin de los días</a:t>
            </a:r>
            <a:r>
              <a:rPr lang="es-ES" dirty="0" smtClean="0">
                <a:latin typeface="Candara" panose="020E0502030303020204" pitchFamily="34" charset="0"/>
              </a:rPr>
              <a:t>, la usaron los profetas del </a:t>
            </a:r>
            <a:r>
              <a:rPr lang="es-ES" dirty="0" smtClean="0">
                <a:latin typeface="Candara" panose="020E0502030303020204" pitchFamily="34" charset="0"/>
                <a:hlinkClick r:id="" action="ppaction://hlinkfile"/>
              </a:rPr>
              <a:t>s.</a:t>
            </a:r>
            <a:r>
              <a:rPr lang="es-ES" dirty="0" smtClean="0">
                <a:latin typeface="Candara" panose="020E0502030303020204" pitchFamily="34" charset="0"/>
              </a:rPr>
              <a:t> VIII a.C. para referirse al tiempo de la restauración de Israel predicho por Moisés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Is.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2:2;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Mi.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4:1; cf. 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Dt.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4:30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>
                <a:latin typeface="Candara" panose="020E0502030303020204" pitchFamily="34" charset="0"/>
              </a:rPr>
              <a:t>Amor de Oseas por su mujer infiel (Oseas 3:1-5)</a:t>
            </a:r>
          </a:p>
        </p:txBody>
      </p:sp>
      <p:pic>
        <p:nvPicPr>
          <p:cNvPr id="9" name="Picture 2" descr="http://www.aprincessinthemaking.com/uploads/7/0/4/4/7044881/9854297.jpg?2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4181" y="2133600"/>
            <a:ext cx="3808819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Aplicaciones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smtClean="0">
                <a:latin typeface="Candara" panose="020E0502030303020204" pitchFamily="34" charset="0"/>
              </a:rPr>
              <a:t>La palabra de Dios puede llegar a nosotros por medio de experiencias difíciles.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>
                <a:latin typeface="Candara" panose="020E0502030303020204" pitchFamily="34" charset="0"/>
              </a:rPr>
              <a:t>En lugar de lamentar nuestra situación debemos estar atentos a la voz de Dios.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En hebreo, el nombre </a:t>
            </a:r>
            <a:r>
              <a:rPr lang="es-ES" b="1" dirty="0" smtClean="0">
                <a:latin typeface="Candara" panose="020E0502030303020204" pitchFamily="34" charset="0"/>
              </a:rPr>
              <a:t>Oseas</a:t>
            </a:r>
            <a:r>
              <a:rPr lang="es-ES" dirty="0" smtClean="0">
                <a:latin typeface="Candara" panose="020E0502030303020204" pitchFamily="34" charset="0"/>
              </a:rPr>
              <a:t> (“salvación”) es idéntico al del último rey de Israel (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2 R. 17:1</a:t>
            </a:r>
            <a:r>
              <a:rPr lang="es-ES" dirty="0" smtClean="0">
                <a:latin typeface="Candara" panose="020E0502030303020204" pitchFamily="34" charset="0"/>
              </a:rPr>
              <a:t>) y también fue el nombre original de Josué (</a:t>
            </a:r>
            <a:r>
              <a:rPr lang="es-ES" dirty="0" err="1" smtClean="0">
                <a:solidFill>
                  <a:schemeClr val="tx2"/>
                </a:solidFill>
                <a:latin typeface="Candara" panose="020E0502030303020204" pitchFamily="34" charset="0"/>
              </a:rPr>
              <a:t>Nm.</a:t>
            </a:r>
            <a:r>
              <a:rPr lang="es-ES" dirty="0" smtClean="0">
                <a:solidFill>
                  <a:schemeClr val="tx2"/>
                </a:solidFill>
                <a:latin typeface="Candara" panose="020E0502030303020204" pitchFamily="34" charset="0"/>
              </a:rPr>
              <a:t> 13:8, 16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Nada se sabe del trasfondo familiar de Oseas, excepto que fue </a:t>
            </a:r>
            <a:r>
              <a:rPr lang="es-ES" b="1" dirty="0" smtClean="0">
                <a:latin typeface="Candara" panose="020E0502030303020204" pitchFamily="34" charset="0"/>
              </a:rPr>
              <a:t>hijo de </a:t>
            </a:r>
            <a:r>
              <a:rPr lang="es-ES" b="1" dirty="0" err="1" smtClean="0">
                <a:latin typeface="Candara" panose="020E0502030303020204" pitchFamily="34" charset="0"/>
              </a:rPr>
              <a:t>Beeri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El ministerio de Oseas abarcó varias décadas de la segunda mitad del </a:t>
            </a:r>
            <a:r>
              <a:rPr lang="es-ES" dirty="0" err="1" smtClean="0">
                <a:latin typeface="Candara" panose="020E0502030303020204" pitchFamily="34" charset="0"/>
              </a:rPr>
              <a:t>Silglo</a:t>
            </a:r>
            <a:r>
              <a:rPr lang="es-ES" dirty="0" smtClean="0">
                <a:latin typeface="Candara" panose="020E0502030303020204" pitchFamily="34" charset="0"/>
              </a:rPr>
              <a:t> VIII a.C.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n-US" dirty="0" smtClean="0">
                <a:latin typeface="Candara" panose="020E0502030303020204" pitchFamily="34" charset="0"/>
              </a:rPr>
              <a:t>)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>
                <a:latin typeface="Candara" panose="020E0502030303020204" pitchFamily="34" charset="0"/>
              </a:rPr>
              <a:t>Dios llama a Oseas   (Oseas 1:1)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Aplicaciones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>
                <a:latin typeface="Candara" panose="020E0502030303020204" pitchFamily="34" charset="0"/>
              </a:rPr>
              <a:t>A veces no vamos a entender lo que Dios va a hacer.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>
                <a:latin typeface="Candara" panose="020E0502030303020204" pitchFamily="34" charset="0"/>
              </a:rPr>
              <a:t>Hay que obedecer y luego sabremos el por qué y para qué de las cosas.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Aplicaciones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>
                <a:latin typeface="Candara" panose="020E0502030303020204" pitchFamily="34" charset="0"/>
              </a:rPr>
              <a:t>Ha gente difícil en el mundo.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>
                <a:latin typeface="Candara" panose="020E0502030303020204" pitchFamily="34" charset="0"/>
              </a:rPr>
              <a:t>Hay que amarlas y buscar lo mejor para ellas, y sobre todo hacer lo posible para que acepten a Cristo como su Salvador y Señor.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>
                <a:latin typeface="Candara" panose="020E0502030303020204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170113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vi-VN" sz="1400" dirty="0" smtClean="0">
                <a:latin typeface="Candara" panose="020E0502030303020204" pitchFamily="34" charset="0"/>
              </a:rPr>
              <a:t>Bryan, Jesse </a:t>
            </a:r>
            <a:r>
              <a:rPr lang="en-US" sz="1400" dirty="0" smtClean="0">
                <a:latin typeface="Candara" panose="020E0502030303020204" pitchFamily="34" charset="0"/>
              </a:rPr>
              <a:t> </a:t>
            </a:r>
            <a:r>
              <a:rPr lang="en-US" sz="1400" i="1" dirty="0" smtClean="0">
                <a:latin typeface="Candara" panose="020E0502030303020204" pitchFamily="34" charset="0"/>
              </a:rPr>
              <a:t>et al</a:t>
            </a:r>
            <a:r>
              <a:rPr lang="en-US" sz="1400" dirty="0" smtClean="0">
                <a:latin typeface="Candara" panose="020E0502030303020204" pitchFamily="34" charset="0"/>
              </a:rPr>
              <a:t>.</a:t>
            </a:r>
            <a:r>
              <a:rPr lang="vi-VN" sz="1400" dirty="0" smtClean="0">
                <a:latin typeface="Candara" panose="020E0502030303020204" pitchFamily="34" charset="0"/>
              </a:rPr>
              <a:t> </a:t>
            </a:r>
            <a:r>
              <a:rPr lang="vi-VN" sz="1400" i="1" dirty="0" smtClean="0">
                <a:latin typeface="Candara" panose="020E0502030303020204" pitchFamily="34" charset="0"/>
              </a:rPr>
              <a:t>Comentario Bı́blico Mundo Hispano Oseas--Malaquı́as</a:t>
            </a:r>
            <a:r>
              <a:rPr lang="vi-VN" sz="1400" dirty="0" smtClean="0">
                <a:latin typeface="Candara" panose="020E0502030303020204" pitchFamily="34" charset="0"/>
              </a:rPr>
              <a:t>, 1. ed. El Paso, TX: Editorial Mundo Hispano, 2003</a:t>
            </a:r>
            <a:r>
              <a:rPr lang="en-US" sz="1400" dirty="0" smtClean="0">
                <a:latin typeface="Candara" panose="020E0502030303020204" pitchFamily="34" charset="0"/>
              </a:rPr>
              <a:t>.</a:t>
            </a:r>
            <a:endParaRPr lang="vi-VN" sz="1400" dirty="0" smtClean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anose="020E0502030303020204" pitchFamily="34" charset="0"/>
              </a:rPr>
              <a:t>Douglas, J.D. </a:t>
            </a:r>
            <a:r>
              <a:rPr lang="es-ES" sz="1400" i="1" dirty="0" smtClean="0">
                <a:latin typeface="Candara" panose="020E0502030303020204" pitchFamily="34" charset="0"/>
              </a:rPr>
              <a:t>Nuevo Diccionario </a:t>
            </a:r>
            <a:r>
              <a:rPr lang="es-ES" sz="1400" i="1" dirty="0" err="1" smtClean="0">
                <a:latin typeface="Candara" panose="020E0502030303020204" pitchFamily="34" charset="0"/>
              </a:rPr>
              <a:t>Biblico</a:t>
            </a:r>
            <a:r>
              <a:rPr lang="es-ES" sz="1400" i="1" dirty="0" smtClean="0">
                <a:latin typeface="Candara" panose="020E0502030303020204" pitchFamily="34" charset="0"/>
              </a:rPr>
              <a:t> : Primera </a:t>
            </a:r>
            <a:r>
              <a:rPr lang="es-ES" sz="1400" i="1" dirty="0" err="1" smtClean="0">
                <a:latin typeface="Candara" panose="020E0502030303020204" pitchFamily="34" charset="0"/>
              </a:rPr>
              <a:t>Edicion</a:t>
            </a:r>
            <a:r>
              <a:rPr lang="es-ES" sz="1400" dirty="0" smtClean="0">
                <a:latin typeface="Candara" panose="020E0502030303020204" pitchFamily="34" charset="0"/>
              </a:rPr>
              <a:t>. Miami: Sociedades </a:t>
            </a:r>
            <a:r>
              <a:rPr lang="es-ES" sz="1400" dirty="0" err="1" smtClean="0">
                <a:latin typeface="Candara" panose="020E0502030303020204" pitchFamily="34" charset="0"/>
              </a:rPr>
              <a:t>Bı́blicas</a:t>
            </a:r>
            <a:r>
              <a:rPr lang="es-ES" sz="1400" dirty="0" smtClean="0">
                <a:latin typeface="Candara" panose="020E0502030303020204" pitchFamily="34" charset="0"/>
              </a:rPr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i="1" dirty="0" smtClean="0">
                <a:latin typeface="Candara" panose="020E0502030303020204" pitchFamily="34" charset="0"/>
              </a:rPr>
              <a:t>LBLA Mapas</a:t>
            </a:r>
            <a:r>
              <a:rPr lang="es-ES" sz="1400" dirty="0" smtClean="0">
                <a:latin typeface="Candara" panose="020E0502030303020204" pitchFamily="34" charset="0"/>
              </a:rPr>
              <a:t>, </a:t>
            </a:r>
            <a:r>
              <a:rPr lang="es-ES" sz="1400" dirty="0" err="1" smtClean="0">
                <a:latin typeface="Candara" panose="020E0502030303020204" pitchFamily="34" charset="0"/>
              </a:rPr>
              <a:t>electronic</a:t>
            </a:r>
            <a:r>
              <a:rPr lang="es-ES" sz="1400" dirty="0" smtClean="0">
                <a:latin typeface="Candara" panose="020E0502030303020204" pitchFamily="34" charset="0"/>
              </a:rPr>
              <a:t> ed. La </a:t>
            </a:r>
            <a:r>
              <a:rPr lang="es-ES" sz="1400" dirty="0" err="1" smtClean="0">
                <a:latin typeface="Candara" panose="020E0502030303020204" pitchFamily="34" charset="0"/>
              </a:rPr>
              <a:t>Habra</a:t>
            </a:r>
            <a:r>
              <a:rPr lang="es-ES" sz="1400" dirty="0" smtClean="0">
                <a:latin typeface="Candara" panose="020E0502030303020204" pitchFamily="34" charset="0"/>
              </a:rPr>
              <a:t>, CA: </a:t>
            </a:r>
            <a:r>
              <a:rPr lang="es-ES" sz="1400" dirty="0" err="1" smtClean="0">
                <a:latin typeface="Candara" panose="020E0502030303020204" pitchFamily="34" charset="0"/>
              </a:rPr>
              <a:t>Foundation</a:t>
            </a:r>
            <a:r>
              <a:rPr lang="es-ES" sz="1400" dirty="0" smtClean="0">
                <a:latin typeface="Candara" panose="020E0502030303020204" pitchFamily="34" charset="0"/>
              </a:rPr>
              <a:t> </a:t>
            </a:r>
            <a:r>
              <a:rPr lang="es-ES" sz="1400" dirty="0" err="1" smtClean="0">
                <a:latin typeface="Candara" panose="020E0502030303020204" pitchFamily="34" charset="0"/>
              </a:rPr>
              <a:t>Publications</a:t>
            </a:r>
            <a:r>
              <a:rPr lang="es-ES" sz="1400" dirty="0" smtClean="0">
                <a:latin typeface="Candara" panose="020E0502030303020204" pitchFamily="34" charset="0"/>
              </a:rPr>
              <a:t>, Inc., 2000.</a:t>
            </a:r>
            <a:endParaRPr lang="en-US" sz="1400" dirty="0" smtClean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>
                <a:latin typeface="Candara" panose="020E0502030303020204" pitchFamily="34" charset="0"/>
              </a:rPr>
              <a:t>Lockward</a:t>
            </a:r>
            <a:r>
              <a:rPr lang="es-ES" sz="1400" dirty="0" smtClean="0">
                <a:latin typeface="Candara" panose="020E0502030303020204" pitchFamily="34" charset="0"/>
              </a:rPr>
              <a:t>, Alfonso. </a:t>
            </a:r>
            <a:r>
              <a:rPr lang="es-ES" sz="1400" i="1" dirty="0" smtClean="0">
                <a:latin typeface="Candara" panose="020E0502030303020204" pitchFamily="34" charset="0"/>
              </a:rPr>
              <a:t>Nuevo Diccionario De La Biblia.</a:t>
            </a:r>
            <a:r>
              <a:rPr lang="es-ES" sz="1400" dirty="0" smtClean="0">
                <a:latin typeface="Candara" panose="020E0502030303020204" pitchFamily="34" charset="0"/>
              </a:rPr>
              <a:t> Miami: Editorial </a:t>
            </a:r>
            <a:r>
              <a:rPr lang="es-ES" sz="1400" dirty="0" err="1" smtClean="0">
                <a:latin typeface="Candara" panose="020E0502030303020204" pitchFamily="34" charset="0"/>
              </a:rPr>
              <a:t>Unilit</a:t>
            </a:r>
            <a:r>
              <a:rPr lang="es-ES" sz="1400" dirty="0" smtClean="0">
                <a:latin typeface="Candara" panose="020E0502030303020204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i="1" dirty="0" smtClean="0">
                <a:latin typeface="Candara" panose="020E0502030303020204" pitchFamily="34" charset="0"/>
              </a:rPr>
              <a:t>Mapas De La Biblia Caribe</a:t>
            </a:r>
            <a:r>
              <a:rPr lang="es-ES" sz="1400" dirty="0" smtClean="0">
                <a:latin typeface="Candara" panose="020E0502030303020204" pitchFamily="34" charset="0"/>
              </a:rPr>
              <a:t>, </a:t>
            </a:r>
            <a:r>
              <a:rPr lang="es-ES" sz="1400" dirty="0" err="1" smtClean="0">
                <a:latin typeface="Candara" panose="020E0502030303020204" pitchFamily="34" charset="0"/>
              </a:rPr>
              <a:t>electronic</a:t>
            </a:r>
            <a:r>
              <a:rPr lang="es-ES" sz="1400" dirty="0" smtClean="0">
                <a:latin typeface="Candara" panose="020E0502030303020204" pitchFamily="34" charset="0"/>
              </a:rPr>
              <a:t> ed. Nashville: Editorial Caribe, 2000, c1998.</a:t>
            </a:r>
            <a:endParaRPr lang="en-US" sz="1400" dirty="0" smtClean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</a:rPr>
              <a:t>Martínez, Mario, et al, eds. </a:t>
            </a:r>
            <a:r>
              <a:rPr lang="es-PR" sz="1400" i="1" dirty="0" smtClean="0">
                <a:latin typeface="Candara" panose="020E0502030303020204" pitchFamily="34" charset="0"/>
              </a:rPr>
              <a:t>El Expositor Bíblico: La Biblia, Libro por Libro</a:t>
            </a:r>
            <a:r>
              <a:rPr lang="es-PR" sz="1400" dirty="0" smtClean="0">
                <a:latin typeface="Candara" panose="020E0502030303020204" pitchFamily="34" charset="0"/>
              </a:rPr>
              <a:t>, Maestros de jóvenes y Adultos, Volumen 5. 5ta Ed. El Paso, Texas: Casa Bautista de Publicaciones, 2002, c1995. 148-154.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anose="020E0502030303020204" pitchFamily="34" charset="0"/>
              </a:rPr>
              <a:t>Nelson, </a:t>
            </a:r>
            <a:r>
              <a:rPr lang="es-ES" sz="1400" dirty="0" err="1" smtClean="0">
                <a:latin typeface="Candara" panose="020E0502030303020204" pitchFamily="34" charset="0"/>
              </a:rPr>
              <a:t>Wilton</a:t>
            </a:r>
            <a:r>
              <a:rPr lang="es-ES" sz="1400" dirty="0" smtClean="0">
                <a:latin typeface="Candara" panose="020E0502030303020204" pitchFamily="34" charset="0"/>
              </a:rPr>
              <a:t> M. y Juan Rojas Mayo, </a:t>
            </a:r>
            <a:r>
              <a:rPr lang="es-ES" sz="1400" i="1" dirty="0" smtClean="0">
                <a:latin typeface="Candara" panose="020E0502030303020204" pitchFamily="34" charset="0"/>
              </a:rPr>
              <a:t>Nelson Nuevo Diccionario Ilustrado De La Biblia</a:t>
            </a:r>
            <a:r>
              <a:rPr lang="es-ES" sz="1400" dirty="0" smtClean="0">
                <a:latin typeface="Candara" panose="020E0502030303020204" pitchFamily="34" charset="0"/>
              </a:rPr>
              <a:t>, </a:t>
            </a:r>
            <a:r>
              <a:rPr lang="es-ES" sz="1400" dirty="0" err="1" smtClean="0">
                <a:latin typeface="Candara" panose="020E0502030303020204" pitchFamily="34" charset="0"/>
              </a:rPr>
              <a:t>electronic</a:t>
            </a:r>
            <a:r>
              <a:rPr lang="es-ES" sz="1400" dirty="0" smtClean="0">
                <a:latin typeface="Candara" panose="020E0502030303020204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latin typeface="Candara" panose="020E0502030303020204" pitchFamily="34" charset="0"/>
              </a:rPr>
              <a:t>Vine, W.E. </a:t>
            </a:r>
            <a:r>
              <a:rPr lang="en-US" sz="1400" i="1" dirty="0" smtClean="0">
                <a:latin typeface="Candara" panose="020E0502030303020204" pitchFamily="34" charset="0"/>
              </a:rPr>
              <a:t>Vine </a:t>
            </a:r>
            <a:r>
              <a:rPr lang="en-US" sz="1400" i="1" dirty="0" err="1" smtClean="0">
                <a:latin typeface="Candara" panose="020E0502030303020204" pitchFamily="34" charset="0"/>
              </a:rPr>
              <a:t>Diccionario</a:t>
            </a:r>
            <a:r>
              <a:rPr lang="en-US" sz="1400" i="1" dirty="0" smtClean="0">
                <a:latin typeface="Candara" panose="020E0502030303020204" pitchFamily="34" charset="0"/>
              </a:rPr>
              <a:t> </a:t>
            </a:r>
            <a:r>
              <a:rPr lang="en-US" sz="1400" i="1" dirty="0" err="1" smtClean="0">
                <a:latin typeface="Candara" panose="020E0502030303020204" pitchFamily="34" charset="0"/>
              </a:rPr>
              <a:t>Expositivo</a:t>
            </a:r>
            <a:r>
              <a:rPr lang="en-US" sz="1400" i="1" dirty="0" smtClean="0">
                <a:latin typeface="Candara" panose="020E0502030303020204" pitchFamily="34" charset="0"/>
              </a:rPr>
              <a:t> De </a:t>
            </a:r>
            <a:r>
              <a:rPr lang="en-US" sz="1400" i="1" dirty="0" err="1" smtClean="0">
                <a:latin typeface="Candara" panose="020E0502030303020204" pitchFamily="34" charset="0"/>
              </a:rPr>
              <a:t>Palabras</a:t>
            </a:r>
            <a:r>
              <a:rPr lang="en-US" sz="1400" i="1" dirty="0" smtClean="0">
                <a:latin typeface="Candara" panose="020E0502030303020204" pitchFamily="34" charset="0"/>
              </a:rPr>
              <a:t> Del </a:t>
            </a:r>
            <a:r>
              <a:rPr lang="en-US" sz="1400" i="1" dirty="0" err="1" smtClean="0">
                <a:latin typeface="Candara" panose="020E0502030303020204" pitchFamily="34" charset="0"/>
              </a:rPr>
              <a:t>Antiguo</a:t>
            </a:r>
            <a:r>
              <a:rPr lang="en-US" sz="1400" i="1" dirty="0" smtClean="0">
                <a:latin typeface="Candara" panose="020E0502030303020204" pitchFamily="34" charset="0"/>
              </a:rPr>
              <a:t> Y Del Nuevo </a:t>
            </a:r>
            <a:r>
              <a:rPr lang="en-US" sz="1400" i="1" dirty="0" err="1" smtClean="0">
                <a:latin typeface="Candara" panose="020E0502030303020204" pitchFamily="34" charset="0"/>
              </a:rPr>
              <a:t>Testamento</a:t>
            </a:r>
            <a:r>
              <a:rPr lang="en-US" sz="1400" i="1" dirty="0" smtClean="0">
                <a:latin typeface="Candara" panose="020E0502030303020204" pitchFamily="34" charset="0"/>
              </a:rPr>
              <a:t> </a:t>
            </a:r>
            <a:r>
              <a:rPr lang="en-US" sz="1400" i="1" dirty="0" err="1" smtClean="0">
                <a:latin typeface="Candara" panose="020E0502030303020204" pitchFamily="34" charset="0"/>
              </a:rPr>
              <a:t>Exhaustivo</a:t>
            </a:r>
            <a:r>
              <a:rPr lang="en-US" sz="1400" dirty="0" smtClean="0">
                <a:latin typeface="Candara" panose="020E0502030303020204" pitchFamily="34" charset="0"/>
              </a:rPr>
              <a:t>, electronic ed. Nashville: Editorial </a:t>
            </a:r>
            <a:r>
              <a:rPr lang="en-US" sz="1400" dirty="0" err="1" smtClean="0">
                <a:latin typeface="Candara" panose="020E0502030303020204" pitchFamily="34" charset="0"/>
              </a:rPr>
              <a:t>Caribe</a:t>
            </a:r>
            <a:r>
              <a:rPr lang="en-US" sz="1400" dirty="0" smtClean="0">
                <a:latin typeface="Candara" panose="020E0502030303020204" pitchFamily="34" charset="0"/>
              </a:rPr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>
                <a:latin typeface="Candara" panose="020E0502030303020204" pitchFamily="34" charset="0"/>
              </a:rPr>
              <a:t>Walvoord</a:t>
            </a:r>
            <a:r>
              <a:rPr lang="es-ES" sz="1400" dirty="0" smtClean="0">
                <a:latin typeface="Candara" panose="020E0502030303020204" pitchFamily="34" charset="0"/>
              </a:rPr>
              <a:t>, John F. y Roy B. </a:t>
            </a:r>
            <a:r>
              <a:rPr lang="es-ES" sz="1400" dirty="0" err="1" smtClean="0">
                <a:latin typeface="Candara" panose="020E0502030303020204" pitchFamily="34" charset="0"/>
              </a:rPr>
              <a:t>Zuck</a:t>
            </a:r>
            <a:r>
              <a:rPr lang="es-ES" sz="1400" dirty="0" smtClean="0">
                <a:latin typeface="Candara" panose="020E0502030303020204" pitchFamily="34" charset="0"/>
              </a:rPr>
              <a:t>, </a:t>
            </a:r>
            <a:r>
              <a:rPr lang="es-ES" sz="1400" i="1" dirty="0" smtClean="0">
                <a:latin typeface="Candara" panose="020E0502030303020204" pitchFamily="34" charset="0"/>
              </a:rPr>
              <a:t>El Conocimiento </a:t>
            </a:r>
            <a:r>
              <a:rPr lang="es-ES" sz="1400" i="1" dirty="0" err="1" smtClean="0">
                <a:latin typeface="Candara" panose="020E0502030303020204" pitchFamily="34" charset="0"/>
              </a:rPr>
              <a:t>Bíblico</a:t>
            </a:r>
            <a:r>
              <a:rPr lang="es-ES" sz="1400" i="1" dirty="0" smtClean="0">
                <a:latin typeface="Candara" panose="020E0502030303020204" pitchFamily="34" charset="0"/>
              </a:rPr>
              <a:t>, Un Comentario Expositivo: Antiguo Testamento, Tomo 6: Daniel-</a:t>
            </a:r>
            <a:r>
              <a:rPr lang="es-ES" sz="1400" i="1" dirty="0" err="1" smtClean="0">
                <a:latin typeface="Candara" panose="020E0502030303020204" pitchFamily="34" charset="0"/>
              </a:rPr>
              <a:t>Malaquías</a:t>
            </a:r>
            <a:r>
              <a:rPr lang="es-ES" sz="1400" i="1" dirty="0" smtClean="0">
                <a:latin typeface="Candara" panose="020E0502030303020204" pitchFamily="34" charset="0"/>
              </a:rPr>
              <a:t>.</a:t>
            </a:r>
            <a:r>
              <a:rPr lang="es-ES" sz="1400" dirty="0" smtClean="0">
                <a:latin typeface="Candara" panose="020E0502030303020204" pitchFamily="34" charset="0"/>
              </a:rPr>
              <a:t> Puebla, </a:t>
            </a:r>
            <a:r>
              <a:rPr lang="es-ES" sz="1400" dirty="0" err="1" smtClean="0">
                <a:latin typeface="Candara" panose="020E0502030303020204" pitchFamily="34" charset="0"/>
              </a:rPr>
              <a:t>México</a:t>
            </a:r>
            <a:r>
              <a:rPr lang="es-ES" sz="1400" dirty="0" smtClean="0">
                <a:latin typeface="Candara" panose="020E0502030303020204" pitchFamily="34" charset="0"/>
              </a:rPr>
              <a:t>: Ediciones Las </a:t>
            </a:r>
            <a:r>
              <a:rPr lang="es-ES" sz="1400" dirty="0" err="1" smtClean="0">
                <a:latin typeface="Candara" panose="020E0502030303020204" pitchFamily="34" charset="0"/>
              </a:rPr>
              <a:t>Américas</a:t>
            </a:r>
            <a:r>
              <a:rPr lang="es-ES" sz="1400" dirty="0" smtClean="0">
                <a:latin typeface="Candara" panose="020E0502030303020204" pitchFamily="34" charset="0"/>
              </a:rPr>
              <a:t>, A.C., 2001</a:t>
            </a:r>
            <a:r>
              <a:rPr lang="es-PR" sz="1400" dirty="0" smtClean="0">
                <a:latin typeface="Candara" panose="020E0502030303020204" pitchFamily="34" charset="0"/>
              </a:rPr>
              <a:t>.</a:t>
            </a:r>
            <a:endParaRPr lang="en-US" sz="1400" dirty="0" smtClean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anose="020E0502030303020204" pitchFamily="34" charset="0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Candara" panose="020E0502030303020204" pitchFamily="34" charset="0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latin typeface="Candara" panose="020E0502030303020204" pitchFamily="34" charset="0"/>
                <a:hlinkClick r:id="rId4"/>
              </a:rPr>
              <a:t>http://st-takla.org/Gallery/Bible/Illustrations/Bible-Slides/OT/Hosea.html</a:t>
            </a:r>
            <a:endParaRPr lang="en-US" sz="1400" dirty="0" smtClean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>
              <a:latin typeface="Candara" panose="020E0502030303020204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6202" y="0"/>
            <a:ext cx="91802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73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>
                <a:latin typeface="Candara" panose="020E0502030303020204" pitchFamily="34" charset="0"/>
              </a:rPr>
              <a:t>Próximo </a:t>
            </a:r>
            <a:r>
              <a:rPr lang="es-PR" dirty="0" smtClean="0">
                <a:latin typeface="Candara" panose="020E0502030303020204" pitchFamily="34" charset="0"/>
              </a:rPr>
              <a:t>Estudio (Libro 5)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447800"/>
            <a:ext cx="7772400" cy="50292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7: El profeta Oseas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21:                                                           “Llamado a la consagración”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Oseas 4:1-7:2)                                                    21 de mayo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74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4400" y="383318"/>
            <a:ext cx="7543800" cy="631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34400" cy="44958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Durante su ministerio profético reinaron cuatro </a:t>
            </a:r>
            <a:r>
              <a:rPr lang="es-ES" b="1" dirty="0" smtClean="0">
                <a:latin typeface="Candara" panose="020E0502030303020204" pitchFamily="34" charset="0"/>
              </a:rPr>
              <a:t>reyes de Judá</a:t>
            </a:r>
            <a:r>
              <a:rPr lang="es-ES" dirty="0" smtClean="0">
                <a:latin typeface="Candara" panose="020E0502030303020204" pitchFamily="34" charset="0"/>
              </a:rPr>
              <a:t> (</a:t>
            </a:r>
            <a:r>
              <a:rPr lang="es-ES" b="1" dirty="0" err="1" smtClean="0">
                <a:latin typeface="Candara" panose="020E0502030303020204" pitchFamily="34" charset="0"/>
              </a:rPr>
              <a:t>Uzías</a:t>
            </a:r>
            <a:r>
              <a:rPr lang="es-ES" dirty="0" smtClean="0">
                <a:latin typeface="Candara" panose="020E0502030303020204" pitchFamily="34" charset="0"/>
              </a:rPr>
              <a:t>, </a:t>
            </a:r>
            <a:r>
              <a:rPr lang="es-ES" b="1" dirty="0" err="1" smtClean="0">
                <a:latin typeface="Candara" panose="020E0502030303020204" pitchFamily="34" charset="0"/>
              </a:rPr>
              <a:t>Jotam</a:t>
            </a:r>
            <a:r>
              <a:rPr lang="es-ES" dirty="0" smtClean="0">
                <a:latin typeface="Candara" panose="020E0502030303020204" pitchFamily="34" charset="0"/>
              </a:rPr>
              <a:t>, </a:t>
            </a:r>
            <a:r>
              <a:rPr lang="es-ES" b="1" dirty="0" err="1" smtClean="0">
                <a:latin typeface="Candara" panose="020E0502030303020204" pitchFamily="34" charset="0"/>
              </a:rPr>
              <a:t>Acaz</a:t>
            </a:r>
            <a:r>
              <a:rPr lang="es-ES" dirty="0" smtClean="0">
                <a:latin typeface="Candara" panose="020E0502030303020204" pitchFamily="34" charset="0"/>
              </a:rPr>
              <a:t> y </a:t>
            </a:r>
            <a:r>
              <a:rPr lang="es-ES" b="1" dirty="0" smtClean="0">
                <a:latin typeface="Candara" panose="020E0502030303020204" pitchFamily="34" charset="0"/>
              </a:rPr>
              <a:t>Ezequías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Sólo se menciona a un </a:t>
            </a:r>
            <a:r>
              <a:rPr lang="es-ES" b="1" dirty="0" smtClean="0">
                <a:latin typeface="Candara" panose="020E0502030303020204" pitchFamily="34" charset="0"/>
              </a:rPr>
              <a:t>rey</a:t>
            </a:r>
            <a:r>
              <a:rPr lang="es-ES" dirty="0" smtClean="0">
                <a:latin typeface="Candara" panose="020E0502030303020204" pitchFamily="34" charset="0"/>
              </a:rPr>
              <a:t> de Israel – </a:t>
            </a:r>
            <a:r>
              <a:rPr lang="es-ES" b="1" dirty="0" err="1" smtClean="0">
                <a:latin typeface="Candara" panose="020E0502030303020204" pitchFamily="34" charset="0"/>
              </a:rPr>
              <a:t>Jeroboam</a:t>
            </a:r>
            <a:r>
              <a:rPr lang="es-ES" dirty="0" smtClean="0">
                <a:latin typeface="Candara" panose="020E0502030303020204" pitchFamily="34" charset="0"/>
              </a:rPr>
              <a:t> II. 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A este le sucedieron seis reyes de </a:t>
            </a:r>
            <a:r>
              <a:rPr lang="es-ES" b="1" dirty="0" smtClean="0">
                <a:latin typeface="Candara" panose="020E0502030303020204" pitchFamily="34" charset="0"/>
              </a:rPr>
              <a:t>Israel</a:t>
            </a:r>
            <a:r>
              <a:rPr lang="es-ES" dirty="0" smtClean="0">
                <a:latin typeface="Candara" panose="020E0502030303020204" pitchFamily="34" charset="0"/>
              </a:rPr>
              <a:t> en el mismo lapso de tiempo en que gobernaron los cuatro reyes de Judá mencionados.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n-US" dirty="0" smtClean="0">
                <a:latin typeface="Candara" panose="020E0502030303020204" pitchFamily="34" charset="0"/>
              </a:rPr>
              <a:t>)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>
                <a:latin typeface="Candara" panose="020E0502030303020204" pitchFamily="34" charset="0"/>
              </a:rPr>
              <a:t>Dios llama a Oseas   (Oseas 1:1)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>
                <a:latin typeface="Candara" panose="020E0502030303020204" pitchFamily="34" charset="0"/>
              </a:rPr>
              <a:t>La tragedia de la infidelidad      (Oseas 1:2-3, 6-9)</a:t>
            </a:r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02084" y="1949201"/>
            <a:ext cx="7051316" cy="475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71773</TotalTime>
  <Words>3243</Words>
  <Application>Microsoft Office PowerPoint</Application>
  <PresentationFormat>On-screen Show (4:3)</PresentationFormat>
  <Paragraphs>469</Paragraphs>
  <Slides>74</Slides>
  <Notes>70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81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Dios llama a Oseas   (Oseas 1:1)</vt:lpstr>
      <vt:lpstr>Dios llama a Oseas   (Oseas 1:1)</vt:lpstr>
      <vt:lpstr>Dios llama a Oseas   (Oseas 1:1)</vt:lpstr>
      <vt:lpstr>Dios llama a Oseas   (Oseas 1:1)</vt:lpstr>
      <vt:lpstr>La tragedia de la infidelidad      (Oseas 1:2-3, 6-9)</vt:lpstr>
      <vt:lpstr>La tragedia de la infidelidad      (Oseas 1:2-3)</vt:lpstr>
      <vt:lpstr>La tragedia de la infidelidad      (Oseas 1:6-9)</vt:lpstr>
      <vt:lpstr>La tragedia de la infidelidad      (Oseas 1:6-9)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La tragedia de la infidelidad      (Oseas 1:2-3, 6-9)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Jehová restaurará a su pueblo  (Oseas 2:19-20, 23)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Amor de Oseas por su mujer infiel (Oseas 3:1-5)</vt:lpstr>
      <vt:lpstr>Aplicaciones</vt:lpstr>
      <vt:lpstr>Aplicaciones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</dc:title>
  <dc:creator>JRIVERA</dc:creator>
  <cp:lastModifiedBy>Tito Ortega</cp:lastModifiedBy>
  <cp:revision>2787</cp:revision>
  <dcterms:created xsi:type="dcterms:W3CDTF">2007-01-24T21:53:34Z</dcterms:created>
  <dcterms:modified xsi:type="dcterms:W3CDTF">2013-05-15T21:43:11Z</dcterms:modified>
</cp:coreProperties>
</file>