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 bookmarkIdSeed="2">
  <p:sldMasterIdLst>
    <p:sldMasterId id="2147483649" r:id="rId1"/>
    <p:sldMasterId id="2147483693" r:id="rId2"/>
    <p:sldMasterId id="2147483703" r:id="rId3"/>
    <p:sldMasterId id="2147483815" r:id="rId4"/>
  </p:sldMasterIdLst>
  <p:notesMasterIdLst>
    <p:notesMasterId r:id="rId60"/>
  </p:notesMasterIdLst>
  <p:handoutMasterIdLst>
    <p:handoutMasterId r:id="rId61"/>
  </p:handoutMasterIdLst>
  <p:sldIdLst>
    <p:sldId id="3461" r:id="rId5"/>
    <p:sldId id="3462" r:id="rId6"/>
    <p:sldId id="566" r:id="rId7"/>
    <p:sldId id="571" r:id="rId8"/>
    <p:sldId id="3594" r:id="rId9"/>
    <p:sldId id="3633" r:id="rId10"/>
    <p:sldId id="3634" r:id="rId11"/>
    <p:sldId id="3668" r:id="rId12"/>
    <p:sldId id="3635" r:id="rId13"/>
    <p:sldId id="3499" r:id="rId14"/>
    <p:sldId id="3415" r:id="rId15"/>
    <p:sldId id="2182" r:id="rId16"/>
    <p:sldId id="3465" r:id="rId17"/>
    <p:sldId id="3641" r:id="rId18"/>
    <p:sldId id="3642" r:id="rId19"/>
    <p:sldId id="3643" r:id="rId20"/>
    <p:sldId id="3644" r:id="rId21"/>
    <p:sldId id="3645" r:id="rId22"/>
    <p:sldId id="3145" r:id="rId23"/>
    <p:sldId id="3259" r:id="rId24"/>
    <p:sldId id="3646" r:id="rId25"/>
    <p:sldId id="3647" r:id="rId26"/>
    <p:sldId id="3648" r:id="rId27"/>
    <p:sldId id="3649" r:id="rId28"/>
    <p:sldId id="3650" r:id="rId29"/>
    <p:sldId id="3651" r:id="rId30"/>
    <p:sldId id="3501" r:id="rId31"/>
    <p:sldId id="3502" r:id="rId32"/>
    <p:sldId id="3636" r:id="rId33"/>
    <p:sldId id="3652" r:id="rId34"/>
    <p:sldId id="3653" r:id="rId35"/>
    <p:sldId id="3654" r:id="rId36"/>
    <p:sldId id="3655" r:id="rId37"/>
    <p:sldId id="3656" r:id="rId38"/>
    <p:sldId id="3657" r:id="rId39"/>
    <p:sldId id="3658" r:id="rId40"/>
    <p:sldId id="3659" r:id="rId41"/>
    <p:sldId id="3667" r:id="rId42"/>
    <p:sldId id="3660" r:id="rId43"/>
    <p:sldId id="3661" r:id="rId44"/>
    <p:sldId id="3670" r:id="rId45"/>
    <p:sldId id="3637" r:id="rId46"/>
    <p:sldId id="3638" r:id="rId47"/>
    <p:sldId id="3662" r:id="rId48"/>
    <p:sldId id="3663" r:id="rId49"/>
    <p:sldId id="3664" r:id="rId50"/>
    <p:sldId id="3665" r:id="rId51"/>
    <p:sldId id="3666" r:id="rId52"/>
    <p:sldId id="3458" r:id="rId53"/>
    <p:sldId id="3639" r:id="rId54"/>
    <p:sldId id="3640" r:id="rId55"/>
    <p:sldId id="3669" r:id="rId56"/>
    <p:sldId id="1391" r:id="rId57"/>
    <p:sldId id="1843" r:id="rId58"/>
    <p:sldId id="627" r:id="rId59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2602"/>
    <a:srgbClr val="848484"/>
    <a:srgbClr val="FF66FF"/>
    <a:srgbClr val="FFFF00"/>
    <a:srgbClr val="CC9900"/>
    <a:srgbClr val="996633"/>
    <a:srgbClr val="D5DDA3"/>
    <a:srgbClr val="663300"/>
    <a:srgbClr val="285633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12" autoAdjust="0"/>
    <p:restoredTop sz="92664" autoAdjust="0"/>
  </p:normalViewPr>
  <p:slideViewPr>
    <p:cSldViewPr>
      <p:cViewPr varScale="1">
        <p:scale>
          <a:sx n="99" d="100"/>
          <a:sy n="99" d="100"/>
        </p:scale>
        <p:origin x="418" y="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0096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39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A8DE024-E918-4E64-9A15-A46A6E4885D2}" type="datetimeFigureOut">
              <a:rPr lang="en-US" smtClean="0"/>
              <a:pPr/>
              <a:t>6/18/2013</a:t>
            </a:fld>
            <a:endParaRPr lang="es-P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43DB4A4-8A09-43B9-B8E9-F59D4F18FB14}" type="slidenum">
              <a:rPr lang="es-PR" smtClean="0"/>
              <a:pPr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4780483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6861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1111958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9547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8524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5960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0947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5621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7087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164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5272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0523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4212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29198242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1146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5435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0866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10831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68623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908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7275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78329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28217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8329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EF668E-9D52-45FD-A50E-B390863C58B5}" type="slidenum">
              <a:rPr lang="en-US" smtClean="0">
                <a:solidFill>
                  <a:srgbClr val="000000"/>
                </a:solidFill>
              </a:rPr>
              <a:pPr/>
              <a:t>3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16397827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8488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1393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344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27349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94890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4437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37887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73984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10699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6469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1357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75339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42294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61503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89477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53145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87041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94625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32544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36523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6883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34355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84639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345492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970939" y="8829824"/>
            <a:ext cx="3037840" cy="464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0" tIns="46585" rIns="93170" bIns="46585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53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263958002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54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5411814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>
                <a:solidFill>
                  <a:srgbClr val="000000"/>
                </a:solidFill>
              </a:rPr>
              <a:pPr/>
              <a:t>55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2391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7171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5557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100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094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5" name="Rectangle 11"/>
          <p:cNvSpPr>
            <a:spLocks noChangeArrowheads="1"/>
          </p:cNvSpPr>
          <p:nvPr/>
        </p:nvSpPr>
        <p:spPr bwMode="auto">
          <a:xfrm flipV="1">
            <a:off x="315913" y="3260725"/>
            <a:ext cx="8693150" cy="5556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7" name="Picture 16" descr="IBB2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>
          <a:xfrm>
            <a:off x="0" y="2819400"/>
            <a:ext cx="1122680" cy="9906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/>
              <a:pPr/>
              <a:t>6/18/2013</a:t>
            </a:fld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088206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15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  <p:sldLayoutId id="2147483817" r:id="rId13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5" name="Picture 14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0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2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3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4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5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6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7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8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8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9.wdp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0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1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2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3.wd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4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5.wdp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6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7.wdp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7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8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9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0.wdp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1.wdp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2.wdp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3.wdp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4.wdp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5.wdp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6.wdp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microsoft.com/office/2007/relationships/hdphoto" Target="../media/hdphoto37.wdp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7000"/>
                    </a14:imgEffect>
                    <a14:imgEffect>
                      <a14:colorTemperature colorTemp="4650"/>
                    </a14:imgEffect>
                    <a14:imgEffect>
                      <a14:saturation sat="135000"/>
                    </a14:imgEffect>
                    <a14:imgEffect>
                      <a14:brightnessContrast bright="1000" contras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2"/>
          <a:stretch/>
        </p:blipFill>
        <p:spPr>
          <a:xfrm>
            <a:off x="0" y="0"/>
            <a:ext cx="9144000" cy="6181154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/>
              <a:pPr/>
              <a:t>1</a:t>
            </a:fld>
            <a:endParaRPr lang="en-US"/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5800" y="1546225"/>
            <a:ext cx="7772400" cy="3787775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>
            <a:noAutofit/>
          </a:bodyPr>
          <a:lstStyle/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Unidad 7: El profeta Oseas</a:t>
            </a: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Estudio 23:                   </a:t>
            </a: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“El Amor Paternal de Dios”</a:t>
            </a:r>
          </a:p>
          <a:p>
            <a:pPr marL="0" indent="0" algn="ctr">
              <a:buFontTx/>
              <a:buNone/>
              <a:tabLst>
                <a:tab pos="457200" algn="l"/>
              </a:tabLst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(</a:t>
            </a:r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Oseas 11.1 a 12.14) </a:t>
            </a:r>
          </a:p>
          <a:p>
            <a:pPr marL="0" indent="0" algn="ctr">
              <a:buFontTx/>
              <a:buNone/>
            </a:pPr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11 de junio de 2013</a:t>
            </a:r>
            <a:endParaRPr lang="es-P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7042151" y="6248400"/>
            <a:ext cx="19050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Tahoma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9pPr>
          </a:lstStyle>
          <a:p>
            <a:fld id="{6168C845-AC6A-4CB1-AD25-7DB23307EAA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6211669"/>
            <a:ext cx="3048000" cy="646331"/>
          </a:xfrm>
          <a:prstGeom prst="rect">
            <a:avLst/>
          </a:prstGeom>
          <a:solidFill>
            <a:schemeClr val="tx1">
              <a:alpha val="63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>
              <a:spcBef>
                <a:spcPct val="50000"/>
              </a:spcBef>
              <a:defRPr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 algn="ctr"/>
            <a:r>
              <a:rPr lang="es-PR" dirty="0"/>
              <a:t>Iglesia Bíblica Bautista de Aguadilla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5791200" y="6211669"/>
            <a:ext cx="3352800" cy="369332"/>
          </a:xfrm>
          <a:prstGeom prst="rect">
            <a:avLst/>
          </a:prstGeom>
          <a:solidFill>
            <a:schemeClr val="tx1">
              <a:alpha val="63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La Biblia Libro por Libro, CBP</a:t>
            </a:r>
            <a:r>
              <a:rPr lang="en-US" i="1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®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pic>
        <p:nvPicPr>
          <p:cNvPr id="9" name="Picture 7" descr="jesus_fish_lg_clr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7400" y="6515100"/>
            <a:ext cx="6858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8040628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38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385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build="p" animBg="1"/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6342" y="0"/>
            <a:ext cx="9180342" cy="6872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03485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50939" y="214315"/>
            <a:ext cx="7793037" cy="928686"/>
          </a:xfrm>
        </p:spPr>
        <p:txBody>
          <a:bodyPr/>
          <a:lstStyle/>
          <a:p>
            <a:r>
              <a:rPr lang="es-PR" dirty="0" smtClean="0">
                <a:solidFill>
                  <a:schemeClr val="bg1"/>
                </a:solidFill>
                <a:latin typeface="Candara" panose="020E0502030303020204" pitchFamily="34" charset="0"/>
              </a:rPr>
              <a:t>Eventos de la época de Oseas</a:t>
            </a:r>
            <a:endParaRPr lang="es-PR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330261"/>
            <a:ext cx="9144000" cy="4379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06424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796212" cy="1462087"/>
          </a:xfrm>
        </p:spPr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amor paternal de Dios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11.1-4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904999"/>
            <a:ext cx="7010400" cy="4721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79626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amor paternal de Dios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11.1-4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“</a:t>
            </a:r>
            <a:r>
              <a:rPr lang="es-PR" i="1" dirty="0">
                <a:latin typeface="Candara" panose="020E0502030303020204" pitchFamily="34" charset="0"/>
              </a:rPr>
              <a:t>Cuando Israel era muchacho, yo lo amé, y de Egipto llamé a mi hijo</a:t>
            </a:r>
            <a:r>
              <a:rPr lang="es-PR" i="1" dirty="0" smtClean="0">
                <a:latin typeface="Candara" panose="020E0502030303020204" pitchFamily="34" charset="0"/>
              </a:rPr>
              <a:t>. Cuanto </a:t>
            </a:r>
            <a:r>
              <a:rPr lang="es-PR" i="1" dirty="0">
                <a:latin typeface="Candara" panose="020E0502030303020204" pitchFamily="34" charset="0"/>
              </a:rPr>
              <a:t>más yo los llamaba, tanto más se alejaban de mí; a los baales sacrificaban, y a los ídolos ofrecían sahumerios. Yo con todo eso enseñaba a andar al mismo Efraín, tomándole de los brazos; y no conoció que yo le cuidaba. Con cuerdas humanas los atraje, con cuerdas de amor; y fui para ellos como los que alzan el yugo de sobre su cerviz, y puse delante de ellos la comida.</a:t>
            </a:r>
            <a:r>
              <a:rPr lang="es-PR" dirty="0">
                <a:latin typeface="Candara" panose="020E0502030303020204" pitchFamily="34" charset="0"/>
              </a:rPr>
              <a:t>” </a:t>
            </a:r>
            <a:endParaRPr lang="es-PR" dirty="0" smtClean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	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Oseas 11.1–4, RVR60) </a:t>
            </a:r>
          </a:p>
        </p:txBody>
      </p:sp>
    </p:spTree>
    <p:extLst>
      <p:ext uri="{BB962C8B-B14F-4D97-AF65-F5344CB8AC3E}">
        <p14:creationId xmlns:p14="http://schemas.microsoft.com/office/powerpoint/2010/main" val="32422626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amor paternal de Dios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11.1-4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92923"/>
            <a:ext cx="5562600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11:1–2.</a:t>
            </a:r>
            <a:r>
              <a:rPr lang="es-PR" dirty="0">
                <a:latin typeface="Candara" panose="020E0502030303020204" pitchFamily="34" charset="0"/>
              </a:rPr>
              <a:t> De nuevo el Señor evocó la historia temprana de Israel para contrastar el pasado con el presente </a:t>
            </a:r>
            <a:r>
              <a:rPr lang="es-PR" dirty="0" smtClean="0">
                <a:latin typeface="Candara" panose="020E0502030303020204" pitchFamily="34" charset="0"/>
              </a:rPr>
              <a:t>(vea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9:10; 10:1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Al </a:t>
            </a:r>
            <a:r>
              <a:rPr lang="es-PR" dirty="0">
                <a:latin typeface="Candara" panose="020E0502030303020204" pitchFamily="34" charset="0"/>
              </a:rPr>
              <a:t>principio, la relación del Señor con Israel había sido como la de un padre hacia un hijo </a:t>
            </a:r>
            <a:r>
              <a:rPr lang="es-PR" dirty="0" smtClean="0">
                <a:latin typeface="Candara" panose="020E0502030303020204" pitchFamily="34" charset="0"/>
              </a:rPr>
              <a:t>(vea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Éxodo 4:22–23</a:t>
            </a:r>
            <a:r>
              <a:rPr lang="es-PR" dirty="0" smtClean="0">
                <a:latin typeface="Candara" panose="020E0502030303020204" pitchFamily="34" charset="0"/>
              </a:rPr>
              <a:t> y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Mateo 2:15</a:t>
            </a:r>
            <a:r>
              <a:rPr lang="es-PR" dirty="0" smtClean="0">
                <a:latin typeface="Candara" panose="020E0502030303020204" pitchFamily="34" charset="0"/>
              </a:rPr>
              <a:t>).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Señor manifestó su amor hacia la nación al rescatarla de Egipto </a:t>
            </a:r>
            <a:r>
              <a:rPr lang="es-PR" dirty="0" smtClean="0">
                <a:latin typeface="Candara" panose="020E0502030303020204" pitchFamily="34" charset="0"/>
              </a:rPr>
              <a:t>(vea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Deuteronomio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7:8</a:t>
            </a:r>
            <a:r>
              <a:rPr lang="es-PR" dirty="0">
                <a:latin typeface="Candara" panose="020E0502030303020204" pitchFamily="34" charset="0"/>
              </a:rPr>
              <a:t>; también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Oseas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12:9, 13; 13:4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40068" y="2121932"/>
            <a:ext cx="3327360" cy="3364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58233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amor paternal de Dios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11.1-4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92923"/>
            <a:ext cx="54101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Sin </a:t>
            </a:r>
            <a:r>
              <a:rPr lang="es-PR" dirty="0">
                <a:latin typeface="Candara" panose="020E0502030303020204" pitchFamily="34" charset="0"/>
              </a:rPr>
              <a:t>embargo, cuando Dios instó al pueblo subsecuentemente a obedecer el pacto por medio de sus profetas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11:2</a:t>
            </a:r>
            <a:r>
              <a:rPr lang="es-PR" dirty="0">
                <a:latin typeface="Candara" panose="020E0502030303020204" pitchFamily="34" charset="0"/>
              </a:rPr>
              <a:t>), este lo desechó </a:t>
            </a:r>
            <a:r>
              <a:rPr lang="es-PR" dirty="0" smtClean="0">
                <a:latin typeface="Candara" panose="020E0502030303020204" pitchFamily="34" charset="0"/>
              </a:rPr>
              <a:t>(vea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Jeremías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7:25–26</a:t>
            </a:r>
            <a:r>
              <a:rPr lang="es-PR" dirty="0">
                <a:latin typeface="Candara" panose="020E0502030303020204" pitchFamily="34" charset="0"/>
              </a:rPr>
              <a:t>) y se volvió a los dioses falsos </a:t>
            </a:r>
            <a:r>
              <a:rPr lang="es-PR" dirty="0" smtClean="0">
                <a:latin typeface="Candara" panose="020E0502030303020204" pitchFamily="34" charset="0"/>
              </a:rPr>
              <a:t>(vea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2 Reyes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17:13–17</a:t>
            </a:r>
            <a:r>
              <a:rPr lang="es-PR" dirty="0">
                <a:latin typeface="Candara" panose="020E0502030303020204" pitchFamily="34" charset="0"/>
              </a:rPr>
              <a:t>) incluyendo a los baales </a:t>
            </a:r>
            <a:r>
              <a:rPr lang="es-PR" dirty="0" smtClean="0">
                <a:latin typeface="Candara" panose="020E0502030303020204" pitchFamily="34" charset="0"/>
              </a:rPr>
              <a:t>(vea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Oseas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2:13, 17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Oseas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11:2a </a:t>
            </a:r>
            <a:r>
              <a:rPr lang="es-PR" dirty="0">
                <a:latin typeface="Candara" panose="020E0502030303020204" pitchFamily="34" charset="0"/>
              </a:rPr>
              <a:t>dice: Cuanto más yo los llamaba (a través de los profetas) tanto más se alejaban (los israelitas) de mí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863" y="2016369"/>
            <a:ext cx="3624137" cy="4372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51378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amor paternal de Dios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11.1-4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92923"/>
            <a:ext cx="5625742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11:3–4. </a:t>
            </a:r>
            <a:r>
              <a:rPr lang="es-PR" dirty="0">
                <a:latin typeface="Candara" panose="020E0502030303020204" pitchFamily="34" charset="0"/>
              </a:rPr>
              <a:t>En esta porción se ilustra más la bondad de Dios hacia Israel.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Como </a:t>
            </a:r>
            <a:r>
              <a:rPr lang="es-PR" dirty="0">
                <a:latin typeface="Candara" panose="020E0502030303020204" pitchFamily="34" charset="0"/>
              </a:rPr>
              <a:t>el padre que pacientemente enseña a andar a su pequeño, así el Señor había ayudado y sustentado a Israel </a:t>
            </a:r>
            <a:r>
              <a:rPr lang="es-PR" dirty="0" smtClean="0">
                <a:latin typeface="Candara" panose="020E0502030303020204" pitchFamily="34" charset="0"/>
              </a:rPr>
              <a:t>(vea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Deuteronomio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1:31;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Isaías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1:2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Aunque </a:t>
            </a:r>
            <a:r>
              <a:rPr lang="es-PR" dirty="0">
                <a:latin typeface="Candara" panose="020E0502030303020204" pitchFamily="34" charset="0"/>
              </a:rPr>
              <a:t>no se diera cuenta de su intervención, le cuidaba, y también restauraría la fuerza de la nación después de los tiempos de juicio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 l="26667" r="13333"/>
          <a:stretch/>
        </p:blipFill>
        <p:spPr>
          <a:xfrm>
            <a:off x="5778142" y="1992923"/>
            <a:ext cx="3365858" cy="3798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4532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amor paternal de Dios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11.1-4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92923"/>
            <a:ext cx="4953000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En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11:4</a:t>
            </a:r>
            <a:r>
              <a:rPr lang="es-PR" dirty="0">
                <a:latin typeface="Candara" panose="020E0502030303020204" pitchFamily="34" charset="0"/>
              </a:rPr>
              <a:t> a Israel se le compara con una bestia de carga </a:t>
            </a:r>
            <a:r>
              <a:rPr lang="es-PR" dirty="0" smtClean="0">
                <a:latin typeface="Candara" panose="020E0502030303020204" pitchFamily="34" charset="0"/>
              </a:rPr>
              <a:t>(vea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10:11</a:t>
            </a:r>
            <a:r>
              <a:rPr lang="es-PR" dirty="0">
                <a:latin typeface="Candara" panose="020E0502030303020204" pitchFamily="34" charset="0"/>
              </a:rPr>
              <a:t>) y al Señor con un amo que con cuidado (con amor; </a:t>
            </a:r>
            <a:r>
              <a:rPr lang="es-PR" dirty="0" smtClean="0">
                <a:latin typeface="Candara" panose="020E0502030303020204" pitchFamily="34" charset="0"/>
              </a:rPr>
              <a:t>vea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11:1</a:t>
            </a:r>
            <a:r>
              <a:rPr lang="es-PR" dirty="0">
                <a:latin typeface="Candara" panose="020E0502030303020204" pitchFamily="34" charset="0"/>
              </a:rPr>
              <a:t>) la dirige y quita (o quizá reacomoda) su yugo para que ingiera con más comodidad la comida que bondadosamente le da.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Señor trató a Israel con amor y compasión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13267" r="5000"/>
          <a:stretch/>
        </p:blipFill>
        <p:spPr>
          <a:xfrm>
            <a:off x="5105401" y="2189678"/>
            <a:ext cx="4038600" cy="3296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04668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amor paternal de Dios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11.1-4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92923"/>
            <a:ext cx="54101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11:5–7</a:t>
            </a:r>
            <a:r>
              <a:rPr lang="es-PR" dirty="0">
                <a:latin typeface="Candara" panose="020E0502030303020204" pitchFamily="34" charset="0"/>
              </a:rPr>
              <a:t>. Sorprendentemente, Israel respondió a la bondad del Señor con ingratitud </a:t>
            </a:r>
            <a:r>
              <a:rPr lang="es-PR" dirty="0" smtClean="0">
                <a:latin typeface="Candara" panose="020E0502030303020204" pitchFamily="34" charset="0"/>
              </a:rPr>
              <a:t>(vea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vv. 2, 3b</a:t>
            </a:r>
            <a:r>
              <a:rPr lang="es-PR" dirty="0">
                <a:latin typeface="Candara" panose="020E0502030303020204" pitchFamily="34" charset="0"/>
              </a:rPr>
              <a:t>), porque cuando lo llamó al arrepentimiento por medio de sus profetas, se negó a hacerlo </a:t>
            </a:r>
            <a:r>
              <a:rPr lang="es-PR" dirty="0" smtClean="0">
                <a:latin typeface="Candara" panose="020E0502030303020204" pitchFamily="34" charset="0"/>
              </a:rPr>
              <a:t>(vea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7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Por </a:t>
            </a:r>
            <a:r>
              <a:rPr lang="es-PR" dirty="0">
                <a:latin typeface="Candara" panose="020E0502030303020204" pitchFamily="34" charset="0"/>
              </a:rPr>
              <a:t>ello le sobrevendría el castigo en forma de derrota militar y exilio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vv. 5a, 6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De </a:t>
            </a:r>
            <a:r>
              <a:rPr lang="es-PR" dirty="0">
                <a:latin typeface="Candara" panose="020E0502030303020204" pitchFamily="34" charset="0"/>
              </a:rPr>
              <a:t>nuevo Egipto aparece como símbolo de esclavitud y exilio </a:t>
            </a:r>
            <a:r>
              <a:rPr lang="es-PR" dirty="0" smtClean="0">
                <a:latin typeface="Candara" panose="020E0502030303020204" pitchFamily="34" charset="0"/>
              </a:rPr>
              <a:t>(vea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8:13; 9:3, 6</a:t>
            </a:r>
            <a:r>
              <a:rPr lang="es-PR" dirty="0" smtClean="0">
                <a:latin typeface="Candara" panose="020E0502030303020204" pitchFamily="34" charset="0"/>
              </a:rPr>
              <a:t>).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l="23149" r="9505"/>
          <a:stretch/>
        </p:blipFill>
        <p:spPr>
          <a:xfrm>
            <a:off x="5715000" y="2124844"/>
            <a:ext cx="3429000" cy="3818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3180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amor de Dios promete 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restauración  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11.8-9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19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6000"/>
                    </a14:imgEffect>
                  </a14:imgLayer>
                </a14:imgProps>
              </a:ext>
            </a:extLst>
          </a:blip>
          <a:srcRect l="1841" r="1116" b="1651"/>
          <a:stretch/>
        </p:blipFill>
        <p:spPr>
          <a:xfrm>
            <a:off x="1219200" y="1938260"/>
            <a:ext cx="6629400" cy="4538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47122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dirty="0" smtClean="0">
                <a:latin typeface="Candara" panose="020E0502030303020204" pitchFamily="34" charset="0"/>
              </a:rPr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362200"/>
            <a:ext cx="4419600" cy="3581400"/>
          </a:xfrm>
        </p:spPr>
        <p:txBody>
          <a:bodyPr/>
          <a:lstStyle/>
          <a:p>
            <a:pPr eaLnBrk="1" hangingPunct="1"/>
            <a:r>
              <a:rPr lang="es-PR" dirty="0" smtClean="0">
                <a:latin typeface="Candara" panose="020E0502030303020204" pitchFamily="34" charset="0"/>
              </a:rPr>
              <a:t>Oseas</a:t>
            </a:r>
          </a:p>
          <a:p>
            <a:pPr lvl="1" eaLnBrk="1" hangingPunct="1"/>
            <a:r>
              <a:rPr lang="es-PR" dirty="0">
                <a:latin typeface="Candara" panose="020E0502030303020204" pitchFamily="34" charset="0"/>
              </a:rPr>
              <a:t>11.1 a </a:t>
            </a:r>
            <a:r>
              <a:rPr lang="es-PR" dirty="0" smtClean="0">
                <a:latin typeface="Candara" panose="020E0502030303020204" pitchFamily="34" charset="0"/>
              </a:rPr>
              <a:t>12.14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9459" y="1960098"/>
            <a:ext cx="3606435" cy="4385603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5108808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amor de Dios promete restauración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11.8-9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/>
          </a:bodyPr>
          <a:lstStyle/>
          <a:p>
            <a:r>
              <a:rPr lang="es-PR" dirty="0">
                <a:latin typeface="Candara" panose="020E0502030303020204" pitchFamily="34" charset="0"/>
              </a:rPr>
              <a:t>“</a:t>
            </a:r>
            <a:r>
              <a:rPr lang="es-PR" i="1" dirty="0">
                <a:latin typeface="Candara" panose="020E0502030303020204" pitchFamily="34" charset="0"/>
              </a:rPr>
              <a:t>¿Cómo podré abandonarte, oh Efraín? ¿Te entregaré yo, Israel? ¿Cómo podré yo hacerte como </a:t>
            </a:r>
            <a:r>
              <a:rPr lang="es-PR" i="1" dirty="0" err="1">
                <a:latin typeface="Candara" panose="020E0502030303020204" pitchFamily="34" charset="0"/>
              </a:rPr>
              <a:t>Adma</a:t>
            </a:r>
            <a:r>
              <a:rPr lang="es-PR" i="1" dirty="0">
                <a:latin typeface="Candara" panose="020E0502030303020204" pitchFamily="34" charset="0"/>
              </a:rPr>
              <a:t>, o ponerte como a </a:t>
            </a:r>
            <a:r>
              <a:rPr lang="es-PR" i="1" dirty="0" err="1">
                <a:latin typeface="Candara" panose="020E0502030303020204" pitchFamily="34" charset="0"/>
              </a:rPr>
              <a:t>Zeboim</a:t>
            </a:r>
            <a:r>
              <a:rPr lang="es-PR" i="1" dirty="0">
                <a:latin typeface="Candara" panose="020E0502030303020204" pitchFamily="34" charset="0"/>
              </a:rPr>
              <a:t>? Mi corazón se conmueve dentro de mí, se inflama toda mi compasión. No ejecutaré el ardor de mi ira, ni volveré para destruir a Efraín; porque Dios soy, y no hombre, el Santo en medio de ti; y no entraré en la ciudad.</a:t>
            </a:r>
            <a:r>
              <a:rPr lang="es-PR" dirty="0">
                <a:latin typeface="Candara" panose="020E0502030303020204" pitchFamily="34" charset="0"/>
              </a:rPr>
              <a:t>”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(Oseas 11.8–9, RVR60) </a:t>
            </a:r>
          </a:p>
        </p:txBody>
      </p:sp>
    </p:spTree>
    <p:extLst>
      <p:ext uri="{BB962C8B-B14F-4D97-AF65-F5344CB8AC3E}">
        <p14:creationId xmlns:p14="http://schemas.microsoft.com/office/powerpoint/2010/main" val="368466712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amor de Dios promete restauración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11.8-9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Como en las secciones anteriores, el mensaje de juicio de Oseas concluye con un súbito giro para hablar de mensaje de salvación </a:t>
            </a:r>
            <a:r>
              <a:rPr lang="es-PR" dirty="0" smtClean="0">
                <a:latin typeface="Candara" panose="020E0502030303020204" pitchFamily="34" charset="0"/>
              </a:rPr>
              <a:t>(vea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1:10–2:1; 2:14–3:5; 5:15–6:3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Estos versos </a:t>
            </a:r>
            <a:r>
              <a:rPr lang="es-PR" dirty="0">
                <a:latin typeface="Candara" panose="020E0502030303020204" pitchFamily="34" charset="0"/>
              </a:rPr>
              <a:t>no deben entenderse como una decisión de detener el castigo que se ha venido anunciando </a:t>
            </a:r>
            <a:r>
              <a:rPr lang="es-PR" dirty="0" smtClean="0">
                <a:latin typeface="Candara" panose="020E0502030303020204" pitchFamily="34" charset="0"/>
              </a:rPr>
              <a:t>a </a:t>
            </a:r>
            <a:r>
              <a:rPr lang="es-PR" dirty="0">
                <a:latin typeface="Candara" panose="020E0502030303020204" pitchFamily="34" charset="0"/>
              </a:rPr>
              <a:t>través de todo el libro.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Mas </a:t>
            </a:r>
            <a:r>
              <a:rPr lang="es-PR" dirty="0">
                <a:latin typeface="Candara" panose="020E0502030303020204" pitchFamily="34" charset="0"/>
              </a:rPr>
              <a:t>bien, son la respuesta divina al sufrimiento y cautiverio de Israel.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Dios </a:t>
            </a:r>
            <a:r>
              <a:rPr lang="es-PR" dirty="0">
                <a:latin typeface="Candara" panose="020E0502030303020204" pitchFamily="34" charset="0"/>
              </a:rPr>
              <a:t>no lo abandonaría del todo, y los efectos de su ira serían aminorados por su compasión.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Finalmente</a:t>
            </a:r>
            <a:r>
              <a:rPr lang="es-PR" dirty="0">
                <a:latin typeface="Candara" panose="020E0502030303020204" pitchFamily="34" charset="0"/>
              </a:rPr>
              <a:t>, él traería a su pueblo del exilio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21385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amor de Dios promete restauración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11.8-9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11:8–9. </a:t>
            </a:r>
            <a:r>
              <a:rPr lang="es-PR" dirty="0">
                <a:latin typeface="Candara" panose="020E0502030303020204" pitchFamily="34" charset="0"/>
              </a:rPr>
              <a:t>En estos vv. se encuentra una de las expresiones más intensas de emoción divina en la Biblia.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Al </a:t>
            </a:r>
            <a:r>
              <a:rPr lang="es-PR" dirty="0">
                <a:latin typeface="Candara" panose="020E0502030303020204" pitchFamily="34" charset="0"/>
              </a:rPr>
              <a:t>reflexionar acerca del castigo que desataría sobre Israel, de pronto, Dios pronunció cuatro preguntas retóricas.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l="11556" r="31555"/>
          <a:stretch/>
        </p:blipFill>
        <p:spPr>
          <a:xfrm>
            <a:off x="5449230" y="2142429"/>
            <a:ext cx="3694770" cy="4329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89978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amor de Dios promete restauración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11.8-9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4101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Ellas </a:t>
            </a:r>
            <a:r>
              <a:rPr lang="es-PR" dirty="0">
                <a:latin typeface="Candara" panose="020E0502030303020204" pitchFamily="34" charset="0"/>
              </a:rPr>
              <a:t>indican que jamás abandonaría completamente a su pueblo.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Efraín</a:t>
            </a:r>
            <a:r>
              <a:rPr lang="es-PR" dirty="0">
                <a:latin typeface="Candara" panose="020E0502030303020204" pitchFamily="34" charset="0"/>
              </a:rPr>
              <a:t>, </a:t>
            </a:r>
            <a:r>
              <a:rPr lang="es-PR" dirty="0" err="1">
                <a:latin typeface="Candara" panose="020E0502030303020204" pitchFamily="34" charset="0"/>
              </a:rPr>
              <a:t>Adma</a:t>
            </a:r>
            <a:r>
              <a:rPr lang="es-PR" dirty="0">
                <a:latin typeface="Candara" panose="020E0502030303020204" pitchFamily="34" charset="0"/>
              </a:rPr>
              <a:t> y </a:t>
            </a:r>
            <a:r>
              <a:rPr lang="es-PR" dirty="0" err="1">
                <a:latin typeface="Candara" panose="020E0502030303020204" pitchFamily="34" charset="0"/>
              </a:rPr>
              <a:t>Zeboim</a:t>
            </a:r>
            <a:r>
              <a:rPr lang="es-PR" dirty="0">
                <a:latin typeface="Candara" panose="020E0502030303020204" pitchFamily="34" charset="0"/>
              </a:rPr>
              <a:t> que fueron aniquilados junto con Sodoma y Gomorra 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Deuteronomio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29:23</a:t>
            </a:r>
            <a:r>
              <a:rPr lang="es-PR" dirty="0">
                <a:latin typeface="Candara" panose="020E0502030303020204" pitchFamily="34" charset="0"/>
              </a:rPr>
              <a:t>; </a:t>
            </a:r>
            <a:r>
              <a:rPr lang="es-PR" dirty="0" smtClean="0">
                <a:latin typeface="Candara" panose="020E0502030303020204" pitchFamily="34" charset="0"/>
              </a:rPr>
              <a:t>vea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Génesis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10:19; 14:2, 8</a:t>
            </a:r>
            <a:r>
              <a:rPr lang="es-PR" dirty="0">
                <a:latin typeface="Candara" panose="020E0502030303020204" pitchFamily="34" charset="0"/>
              </a:rPr>
              <a:t>), eran símbolo de la destrucción divina total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3000"/>
                    </a14:imgEffect>
                    <a14:imgEffect>
                      <a14:brightnessContrast bright="4000" contrast="23000"/>
                    </a14:imgEffect>
                  </a14:imgLayer>
                </a14:imgProps>
              </a:ext>
            </a:extLst>
          </a:blip>
          <a:srcRect l="14773" r="27272"/>
          <a:stretch/>
        </p:blipFill>
        <p:spPr>
          <a:xfrm>
            <a:off x="5715000" y="2004645"/>
            <a:ext cx="3429000" cy="4437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0784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amor de Dios promete restauración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11.8-9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Conmueve es la misma palabra (</a:t>
            </a:r>
            <a:r>
              <a:rPr lang="es-PR" i="1" dirty="0" err="1">
                <a:latin typeface="Candara" panose="020E0502030303020204" pitchFamily="34" charset="0"/>
              </a:rPr>
              <a:t>hāp̱ak</a:t>
            </a:r>
            <a:r>
              <a:rPr lang="es-PR" dirty="0">
                <a:latin typeface="Candara" panose="020E0502030303020204" pitchFamily="34" charset="0"/>
              </a:rPr>
              <a:t>) que se usa para describir la destrucción de esas ciudades </a:t>
            </a:r>
            <a:r>
              <a:rPr lang="es-PR" dirty="0" smtClean="0">
                <a:latin typeface="Candara" panose="020E0502030303020204" pitchFamily="34" charset="0"/>
              </a:rPr>
              <a:t>(vea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Génesis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19:25</a:t>
            </a:r>
            <a:r>
              <a:rPr lang="es-PR" dirty="0">
                <a:latin typeface="Candara" panose="020E0502030303020204" pitchFamily="34" charset="0"/>
              </a:rPr>
              <a:t>;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Deuteronomio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29:23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Israel </a:t>
            </a:r>
            <a:r>
              <a:rPr lang="es-PR" dirty="0">
                <a:latin typeface="Candara" panose="020E0502030303020204" pitchFamily="34" charset="0"/>
              </a:rPr>
              <a:t>no sería completamente ‘raído’ como sucedió con esas ciudades, más bien habría un cambio en el corazón de </a:t>
            </a:r>
            <a:r>
              <a:rPr lang="es-PR" dirty="0" smtClean="0">
                <a:latin typeface="Candara" panose="020E0502030303020204" pitchFamily="34" charset="0"/>
              </a:rPr>
              <a:t>Dios.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5000"/>
                    </a14:imgEffect>
                    <a14:imgEffect>
                      <a14:brightnessContrast bright="7000" contras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688" r="19495"/>
          <a:stretch/>
        </p:blipFill>
        <p:spPr>
          <a:xfrm>
            <a:off x="5410200" y="2080826"/>
            <a:ext cx="3733800" cy="431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3237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amor de Dios promete restauración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11.8-9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410199" cy="4719638"/>
          </a:xfrm>
        </p:spPr>
        <p:txBody>
          <a:bodyPr>
            <a:normAutofit/>
          </a:bodyPr>
          <a:lstStyle/>
          <a:p>
            <a:r>
              <a:rPr lang="es-PR" dirty="0">
                <a:latin typeface="Candara" panose="020E0502030303020204" pitchFamily="34" charset="0"/>
              </a:rPr>
              <a:t>En lugar de dar rienda suelta </a:t>
            </a:r>
            <a:r>
              <a:rPr lang="es-PR" dirty="0" smtClean="0">
                <a:latin typeface="Candara" panose="020E0502030303020204" pitchFamily="34" charset="0"/>
              </a:rPr>
              <a:t>al </a:t>
            </a:r>
            <a:r>
              <a:rPr lang="es-PR" dirty="0">
                <a:latin typeface="Candara" panose="020E0502030303020204" pitchFamily="34" charset="0"/>
              </a:rPr>
              <a:t>ardor de su ira, brotaría la compasión divina.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llama de su enojo sería remplazada por el fuego de su compasión.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¡Efraín </a:t>
            </a:r>
            <a:r>
              <a:rPr lang="es-PR" dirty="0">
                <a:latin typeface="Candara" panose="020E0502030303020204" pitchFamily="34" charset="0"/>
              </a:rPr>
              <a:t>nunca jamás sería castigado por </a:t>
            </a:r>
            <a:r>
              <a:rPr lang="es-PR" dirty="0" smtClean="0">
                <a:latin typeface="Candara" panose="020E0502030303020204" pitchFamily="34" charset="0"/>
              </a:rPr>
              <a:t>Dios!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3000"/>
                    </a14:imgEffect>
                    <a14:imgEffect>
                      <a14:brightnessContrast bright="8000"/>
                    </a14:imgEffect>
                  </a14:imgLayer>
                </a14:imgProps>
              </a:ext>
            </a:extLst>
          </a:blip>
          <a:srcRect l="38782"/>
          <a:stretch/>
        </p:blipFill>
        <p:spPr>
          <a:xfrm>
            <a:off x="5664830" y="2133600"/>
            <a:ext cx="3479169" cy="426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24605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amor de Dios promete restauración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11.8-9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410199" cy="4719638"/>
          </a:xfrm>
        </p:spPr>
        <p:txBody>
          <a:bodyPr>
            <a:normAutofit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Esa </a:t>
            </a:r>
            <a:r>
              <a:rPr lang="es-PR" dirty="0">
                <a:latin typeface="Candara" panose="020E0502030303020204" pitchFamily="34" charset="0"/>
              </a:rPr>
              <a:t>promesa es confiable porque la hizo el Santo </a:t>
            </a:r>
            <a:r>
              <a:rPr lang="es-PR" dirty="0" smtClean="0">
                <a:latin typeface="Candara" panose="020E0502030303020204" pitchFamily="34" charset="0"/>
              </a:rPr>
              <a:t>(vea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Oseas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11:12</a:t>
            </a:r>
            <a:r>
              <a:rPr lang="es-PR" dirty="0">
                <a:latin typeface="Candara" panose="020E0502030303020204" pitchFamily="34" charset="0"/>
              </a:rPr>
              <a:t>), que ha condescendido en habitar entre su pueblo (en medio de ti) y que, aún así, trasciende todo lo que es humano y falible (él no es hombre; </a:t>
            </a:r>
            <a:r>
              <a:rPr lang="es-PR" dirty="0" smtClean="0">
                <a:latin typeface="Candara" panose="020E0502030303020204" pitchFamily="34" charset="0"/>
              </a:rPr>
              <a:t>vea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Samuel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15:29</a:t>
            </a:r>
            <a:r>
              <a:rPr lang="es-PR" dirty="0" smtClean="0">
                <a:latin typeface="Candara" panose="020E0502030303020204" pitchFamily="34" charset="0"/>
              </a:rPr>
              <a:t>).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3000"/>
                    </a14:imgEffect>
                    <a14:imgEffect>
                      <a14:brightnessContrast bright="8000"/>
                    </a14:imgEffect>
                  </a14:imgLayer>
                </a14:imgProps>
              </a:ext>
            </a:extLst>
          </a:blip>
          <a:srcRect l="38782"/>
          <a:stretch/>
        </p:blipFill>
        <p:spPr>
          <a:xfrm>
            <a:off x="5664830" y="2133600"/>
            <a:ext cx="3479169" cy="426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95261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4114" y="214313"/>
            <a:ext cx="7793037" cy="1462087"/>
          </a:xfrm>
        </p:spPr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amor de Dios corrige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12.2-9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27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1026" name="Picture 2" descr="http://st-takla.org/Gallery/var/albums/Bible/Illustrations/Bible-Slides/OT/33-Hosea/www-St-Takla-org--Bible-Slides-hosea-1610.jpg?m=1351540188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6000"/>
                    </a14:imgEffect>
                    <a14:imgEffect>
                      <a14:colorTemperature colorTemp="5020"/>
                    </a14:imgEffect>
                    <a14:imgEffect>
                      <a14:saturation sat="149000"/>
                    </a14:imgEffect>
                    <a14:imgEffect>
                      <a14:brightnessContrast bright="2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87"/>
          <a:stretch/>
        </p:blipFill>
        <p:spPr bwMode="auto">
          <a:xfrm>
            <a:off x="1066800" y="1905000"/>
            <a:ext cx="7128736" cy="4725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616578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amor de Dios corrige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12.2-9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28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/>
          </a:bodyPr>
          <a:lstStyle/>
          <a:p>
            <a:r>
              <a:rPr lang="es-PR" dirty="0">
                <a:latin typeface="Candara" panose="020E0502030303020204" pitchFamily="34" charset="0"/>
              </a:rPr>
              <a:t>“</a:t>
            </a:r>
            <a:r>
              <a:rPr lang="es-PR" i="1" dirty="0">
                <a:latin typeface="Candara" panose="020E0502030303020204" pitchFamily="34" charset="0"/>
              </a:rPr>
              <a:t>Pleito tiene Jehová con Judá para castigar a Jacob conforme a sus caminos; le pagará conforme a sus obras. En el seno materno tomó por el calcañar a su hermano, y con su poder venció al ángel. Venció al ángel, y prevaleció; lloró, y le rogó; en </a:t>
            </a:r>
            <a:r>
              <a:rPr lang="es-PR" i="1" dirty="0" err="1">
                <a:latin typeface="Candara" panose="020E0502030303020204" pitchFamily="34" charset="0"/>
              </a:rPr>
              <a:t>Bet</a:t>
            </a:r>
            <a:r>
              <a:rPr lang="es-PR" i="1" dirty="0">
                <a:latin typeface="Candara" panose="020E0502030303020204" pitchFamily="34" charset="0"/>
              </a:rPr>
              <a:t>-el le halló, y allí habló con nosotros. Mas Jehová es Dios de los ejércitos; Jehová es su </a:t>
            </a:r>
            <a:r>
              <a:rPr lang="es-PR" i="1" dirty="0" smtClean="0">
                <a:latin typeface="Candara" panose="020E0502030303020204" pitchFamily="34" charset="0"/>
              </a:rPr>
              <a:t>nombre…”</a:t>
            </a:r>
            <a:endParaRPr lang="es-P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6992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amor de Dios corrige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12.2-9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29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“</a:t>
            </a:r>
            <a:r>
              <a:rPr lang="es-PR" i="1" dirty="0" smtClean="0">
                <a:latin typeface="Candara" panose="020E0502030303020204" pitchFamily="34" charset="0"/>
              </a:rPr>
              <a:t>…Tú</a:t>
            </a:r>
            <a:r>
              <a:rPr lang="es-PR" i="1" dirty="0">
                <a:latin typeface="Candara" panose="020E0502030303020204" pitchFamily="34" charset="0"/>
              </a:rPr>
              <a:t>, pues, vuélvete a tu Dios; guarda misericordia y juicio, y en tu Dios confía siempre. Mercader que tiene en su mano peso falso, amador de opresión, Efraín dijo: Ciertamente he enriquecido, he hallado riquezas para mí; nadie hallará iniquidad en mí, ni pecado en todos mis trabajos. Pero yo soy Jehová tu Dios desde la tierra de Egipto; aún te haré morar en tiendas, como en los días de la fiesta.</a:t>
            </a:r>
            <a:r>
              <a:rPr lang="es-PR" dirty="0">
                <a:latin typeface="Candara" panose="020E0502030303020204" pitchFamily="34" charset="0"/>
              </a:rPr>
              <a:t>”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(Oseas 12.2–9, RVR60) </a:t>
            </a:r>
          </a:p>
        </p:txBody>
      </p:sp>
    </p:spTree>
    <p:extLst>
      <p:ext uri="{BB962C8B-B14F-4D97-AF65-F5344CB8AC3E}">
        <p14:creationId xmlns:p14="http://schemas.microsoft.com/office/powerpoint/2010/main" val="154658914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44539E1-5723-46F7-AC1E-E9CCE0994344}" type="slidenum">
              <a:rPr lang="en-US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122" name="Picture 2" descr="rollos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email">
            <a:lum bright="10000" contrast="2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>
          <a:xfrm>
            <a:off x="2293938" y="214313"/>
            <a:ext cx="5326062" cy="1462087"/>
          </a:xfrm>
        </p:spPr>
        <p:txBody>
          <a:bodyPr/>
          <a:lstStyle/>
          <a:p>
            <a:pPr eaLnBrk="1" hangingPunct="1"/>
            <a:r>
              <a:rPr lang="es-PR" noProof="0" dirty="0" smtClean="0">
                <a:latin typeface="Candara" pitchFamily="34" charset="0"/>
                <a:cs typeface="Calibri" pitchFamily="34" charset="0"/>
              </a:rPr>
              <a:t>Versículo Clave: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0"/>
            <a:ext cx="6934200" cy="4876800"/>
          </a:xfrm>
        </p:spPr>
        <p:txBody>
          <a:bodyPr>
            <a:normAutofit/>
          </a:bodyPr>
          <a:lstStyle/>
          <a:p>
            <a:r>
              <a:rPr lang="es-PR" sz="3600" dirty="0">
                <a:latin typeface="Candara" panose="020E0502030303020204" pitchFamily="34" charset="0"/>
              </a:rPr>
              <a:t>“</a:t>
            </a:r>
            <a:r>
              <a:rPr lang="es-PR" sz="3600" i="1" dirty="0">
                <a:latin typeface="Candara" panose="020E0502030303020204" pitchFamily="34" charset="0"/>
              </a:rPr>
              <a:t>Con cuerdas humanas los atraje, con cuerdas de amor; y fui para ellos como los que alzan el yugo de sobre su cerviz, y puse delante de ellos la comida.</a:t>
            </a:r>
            <a:r>
              <a:rPr lang="es-PR" sz="3600" dirty="0">
                <a:latin typeface="Candara" panose="020E0502030303020204" pitchFamily="34" charset="0"/>
              </a:rPr>
              <a:t>” </a:t>
            </a:r>
            <a:endParaRPr lang="es-PR" sz="3600" dirty="0" smtClean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es-PR" sz="3600" dirty="0">
                <a:latin typeface="Candara" panose="020E0502030303020204" pitchFamily="34" charset="0"/>
              </a:rPr>
              <a:t>	</a:t>
            </a:r>
            <a:r>
              <a:rPr lang="es-PR" sz="36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(</a:t>
            </a: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</a:rPr>
              <a:t>Oseas 11.4, RVR60) 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amor de Dios corrige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12.2-9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30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12:1–2. </a:t>
            </a:r>
            <a:r>
              <a:rPr lang="es-PR" dirty="0">
                <a:latin typeface="Candara" panose="020E0502030303020204" pitchFamily="34" charset="0"/>
              </a:rPr>
              <a:t>La infidelidad de Israel encontró expresión en la injusticia social (aumentó la mentira y destrucción; </a:t>
            </a:r>
            <a:r>
              <a:rPr lang="es-PR" dirty="0" smtClean="0">
                <a:latin typeface="Candara" panose="020E0502030303020204" pitchFamily="34" charset="0"/>
              </a:rPr>
              <a:t>vea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4:2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; 7:1</a:t>
            </a:r>
            <a:r>
              <a:rPr lang="es-PR" dirty="0">
                <a:latin typeface="Candara" panose="020E0502030303020204" pitchFamily="34" charset="0"/>
              </a:rPr>
              <a:t>) y en su pacto con Asiria y Egipto </a:t>
            </a:r>
            <a:r>
              <a:rPr lang="es-PR" dirty="0" smtClean="0">
                <a:latin typeface="Candara" panose="020E0502030303020204" pitchFamily="34" charset="0"/>
              </a:rPr>
              <a:t>(vea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5:13; 7:8, 11; 8:8–9</a:t>
            </a:r>
            <a:r>
              <a:rPr lang="es-PR" dirty="0">
                <a:latin typeface="Candara" panose="020E0502030303020204" pitchFamily="34" charset="0"/>
              </a:rPr>
              <a:t>;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Reyes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17:3–4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aceite de oliva se usaba en la ceremonias de concertación de pactos o como símbolo de lealtad. </a:t>
            </a:r>
            <a:endParaRPr lang="es-PR" dirty="0" smtClean="0">
              <a:latin typeface="Candara" panose="020E0502030303020204" pitchFamily="34" charset="0"/>
            </a:endParaRP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¡Se habían ido a hacer pactos con Egipto!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10200" y="1828800"/>
            <a:ext cx="3657600" cy="4599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1917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amor de Dios corrige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12.2-9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31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Todas </a:t>
            </a:r>
            <a:r>
              <a:rPr lang="es-PR" dirty="0">
                <a:latin typeface="Candara" panose="020E0502030303020204" pitchFamily="34" charset="0"/>
              </a:rPr>
              <a:t>esas acciones eran fútiles y autodestructivas para Israel, como sugieren las expresiones se apacienta de viento y sigue al viento solano </a:t>
            </a:r>
            <a:r>
              <a:rPr lang="es-PR" dirty="0" smtClean="0">
                <a:latin typeface="Candara" panose="020E0502030303020204" pitchFamily="34" charset="0"/>
              </a:rPr>
              <a:t>(vea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Oseas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8:7; 13:15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Señor había condenado (</a:t>
            </a:r>
            <a:r>
              <a:rPr lang="es-PR" i="1" dirty="0" err="1" smtClean="0">
                <a:latin typeface="Candara" panose="020E0502030303020204" pitchFamily="34" charset="0"/>
              </a:rPr>
              <a:t>rîḇ</a:t>
            </a:r>
            <a:r>
              <a:rPr lang="es-PR" dirty="0" smtClean="0">
                <a:latin typeface="Candara" panose="020E0502030303020204" pitchFamily="34" charset="0"/>
              </a:rPr>
              <a:t>, vea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4:1</a:t>
            </a:r>
            <a:r>
              <a:rPr lang="es-PR" dirty="0" smtClean="0">
                <a:latin typeface="Candara" panose="020E0502030303020204" pitchFamily="34" charset="0"/>
              </a:rPr>
              <a:t>) </a:t>
            </a:r>
            <a:r>
              <a:rPr lang="es-PR" dirty="0">
                <a:latin typeface="Candara" panose="020E0502030303020204" pitchFamily="34" charset="0"/>
              </a:rPr>
              <a:t>a Judá y estaba a punto de castigarlo por sus malos actos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1000"/>
                    </a14:imgEffect>
                    <a14:imgEffect>
                      <a14:brightnessContrast bright="10000" contrast="-1000"/>
                    </a14:imgEffect>
                  </a14:imgLayer>
                </a14:imgProps>
              </a:ext>
            </a:extLst>
          </a:blip>
          <a:srcRect l="6034" t="1795" r="29488" b="3663"/>
          <a:stretch/>
        </p:blipFill>
        <p:spPr>
          <a:xfrm>
            <a:off x="5285869" y="2055019"/>
            <a:ext cx="3858131" cy="4384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079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amor de Dios corrige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12.2-9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32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Antes de seguir desarrollando los temas de la culpabilidad y castigo de Israel </a:t>
            </a:r>
            <a:r>
              <a:rPr lang="es-PR" dirty="0" smtClean="0">
                <a:latin typeface="Candara" panose="020E0502030303020204" pitchFamily="34" charset="0"/>
              </a:rPr>
              <a:t>(vea 1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2:9–13:16</a:t>
            </a:r>
            <a:r>
              <a:rPr lang="es-PR" dirty="0">
                <a:latin typeface="Candara" panose="020E0502030303020204" pitchFamily="34" charset="0"/>
              </a:rPr>
              <a:t>), Oseas recordó a la nación su necesidad de arrepentirse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12:5–6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Para </a:t>
            </a:r>
            <a:r>
              <a:rPr lang="es-PR" dirty="0">
                <a:latin typeface="Candara" panose="020E0502030303020204" pitchFamily="34" charset="0"/>
              </a:rPr>
              <a:t>ello, extrajo una lección de la vida de Jacob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vv. 3–4</a:t>
            </a:r>
            <a:r>
              <a:rPr lang="es-PR" dirty="0" smtClean="0">
                <a:latin typeface="Candara" panose="020E0502030303020204" pitchFamily="34" charset="0"/>
              </a:rPr>
              <a:t>).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3000"/>
                    </a14:imgEffect>
                    <a14:imgEffect>
                      <a14:brightnessContrast bright="9000" contrast="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37981" y="1981200"/>
            <a:ext cx="3601329" cy="4801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81454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amor de Dios corrige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12.2-9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33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12:3–4. </a:t>
            </a:r>
            <a:r>
              <a:rPr lang="es-PR" dirty="0">
                <a:latin typeface="Candara" panose="020E0502030303020204" pitchFamily="34" charset="0"/>
              </a:rPr>
              <a:t>El nacimiento de Jacob proporcionó una pista acerca de la clase de persona que sería.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Al </a:t>
            </a:r>
            <a:r>
              <a:rPr lang="es-PR" dirty="0">
                <a:latin typeface="Candara" panose="020E0502030303020204" pitchFamily="34" charset="0"/>
              </a:rPr>
              <a:t>tomar a Esaú del calcañar </a:t>
            </a:r>
            <a:r>
              <a:rPr lang="es-PR" dirty="0" smtClean="0">
                <a:latin typeface="Candara" panose="020E0502030303020204" pitchFamily="34" charset="0"/>
              </a:rPr>
              <a:t>(vea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Génesis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25:26</a:t>
            </a:r>
            <a:r>
              <a:rPr lang="es-PR" dirty="0">
                <a:latin typeface="Candara" panose="020E0502030303020204" pitchFamily="34" charset="0"/>
              </a:rPr>
              <a:t>), prefiguró el engaño que utilizaría para quitarle a su hermano la bendición y primogenitura </a:t>
            </a:r>
            <a:r>
              <a:rPr lang="es-PR" dirty="0" smtClean="0">
                <a:latin typeface="Candara" panose="020E0502030303020204" pitchFamily="34" charset="0"/>
              </a:rPr>
              <a:t>(vea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Génesis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27:35–36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Sin </a:t>
            </a:r>
            <a:r>
              <a:rPr lang="es-PR" dirty="0">
                <a:latin typeface="Candara" panose="020E0502030303020204" pitchFamily="34" charset="0"/>
              </a:rPr>
              <a:t>embargo, Jacob a fin de cuentas enfrentó un momento decisivo.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9000"/>
                    </a14:imgEffect>
                    <a14:imgEffect>
                      <a14:brightnessContrast bright="6000" contrast="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91200" y="1981200"/>
            <a:ext cx="2802989" cy="487680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50685598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amor de Dios corrige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12.2-9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34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410199" cy="4719638"/>
          </a:xfrm>
        </p:spPr>
        <p:txBody>
          <a:bodyPr>
            <a:normAutofit fontScale="77500" lnSpcReduction="2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Cuando </a:t>
            </a:r>
            <a:r>
              <a:rPr lang="es-PR" dirty="0">
                <a:latin typeface="Candara" panose="020E0502030303020204" pitchFamily="34" charset="0"/>
              </a:rPr>
              <a:t>confrontó la posibilidad de morir a manos de Esaú a su regreso a Canaán, luchó con el ángel de Dios, no permitiendo que le dejara sino hasta recibir su bendición </a:t>
            </a:r>
            <a:r>
              <a:rPr lang="es-PR" dirty="0" smtClean="0">
                <a:latin typeface="Candara" panose="020E0502030303020204" pitchFamily="34" charset="0"/>
              </a:rPr>
              <a:t>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Génesis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32:22–32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Después</a:t>
            </a:r>
            <a:r>
              <a:rPr lang="es-PR" dirty="0">
                <a:latin typeface="Candara" panose="020E0502030303020204" pitchFamily="34" charset="0"/>
              </a:rPr>
              <a:t>, en </a:t>
            </a:r>
            <a:r>
              <a:rPr lang="es-PR" dirty="0" err="1">
                <a:latin typeface="Candara" panose="020E0502030303020204" pitchFamily="34" charset="0"/>
              </a:rPr>
              <a:t>Bet</a:t>
            </a:r>
            <a:r>
              <a:rPr lang="es-PR" dirty="0">
                <a:latin typeface="Candara" panose="020E0502030303020204" pitchFamily="34" charset="0"/>
              </a:rPr>
              <a:t>-el, donde tuvo un sueño algunos años antes </a:t>
            </a:r>
            <a:r>
              <a:rPr lang="es-PR" dirty="0" smtClean="0">
                <a:latin typeface="Candara" panose="020E0502030303020204" pitchFamily="34" charset="0"/>
              </a:rPr>
              <a:t>(vea </a:t>
            </a:r>
            <a:r>
              <a:rPr lang="es-PR" dirty="0" err="1" smtClean="0">
                <a:solidFill>
                  <a:srgbClr val="FF0000"/>
                </a:solidFill>
                <a:latin typeface="Candara" panose="020E0502030303020204" pitchFamily="34" charset="0"/>
              </a:rPr>
              <a:t>Genesis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28:10–22</a:t>
            </a:r>
            <a:r>
              <a:rPr lang="es-PR" dirty="0">
                <a:latin typeface="Candara" panose="020E0502030303020204" pitchFamily="34" charset="0"/>
              </a:rPr>
              <a:t>), Dios se le apareció de nuevo y le cambió el nombre a Israel.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Dios l</a:t>
            </a:r>
            <a:r>
              <a:rPr lang="es-PR" dirty="0" smtClean="0">
                <a:latin typeface="Candara" panose="020E0502030303020204" pitchFamily="34" charset="0"/>
              </a:rPr>
              <a:t>o </a:t>
            </a:r>
            <a:r>
              <a:rPr lang="es-PR" dirty="0">
                <a:latin typeface="Candara" panose="020E0502030303020204" pitchFamily="34" charset="0"/>
              </a:rPr>
              <a:t>bendijo, y renovó su promesa </a:t>
            </a:r>
            <a:r>
              <a:rPr lang="es-PR" dirty="0" err="1">
                <a:latin typeface="Candara" panose="020E0502030303020204" pitchFamily="34" charset="0"/>
              </a:rPr>
              <a:t>pactal</a:t>
            </a:r>
            <a:r>
              <a:rPr lang="es-PR" dirty="0">
                <a:latin typeface="Candara" panose="020E0502030303020204" pitchFamily="34" charset="0"/>
              </a:rPr>
              <a:t> con él </a:t>
            </a:r>
            <a:r>
              <a:rPr lang="es-PR" dirty="0" smtClean="0">
                <a:latin typeface="Candara" panose="020E0502030303020204" pitchFamily="34" charset="0"/>
              </a:rPr>
              <a:t>(vea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Génesis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35:1–14</a:t>
            </a:r>
            <a:r>
              <a:rPr lang="es-PR" dirty="0" smtClean="0">
                <a:latin typeface="Candara" panose="020E0502030303020204" pitchFamily="34" charset="0"/>
              </a:rPr>
              <a:t>).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5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32824" y="2057400"/>
            <a:ext cx="3511176" cy="4414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98031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amor de Dios corrige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12.2-9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35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4101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12:5–6. </a:t>
            </a:r>
            <a:r>
              <a:rPr lang="es-PR" dirty="0">
                <a:latin typeface="Candara" panose="020E0502030303020204" pitchFamily="34" charset="0"/>
              </a:rPr>
              <a:t>Como Jacob, la nación engañadora </a:t>
            </a:r>
            <a:r>
              <a:rPr lang="es-PR" dirty="0" smtClean="0">
                <a:latin typeface="Candara" panose="020E0502030303020204" pitchFamily="34" charset="0"/>
              </a:rPr>
              <a:t>(vea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11:12</a:t>
            </a:r>
            <a:r>
              <a:rPr lang="es-PR" dirty="0">
                <a:latin typeface="Candara" panose="020E0502030303020204" pitchFamily="34" charset="0"/>
              </a:rPr>
              <a:t>) necesitaba regresar con lágrimas y clamor </a:t>
            </a:r>
            <a:r>
              <a:rPr lang="es-PR" dirty="0" smtClean="0">
                <a:latin typeface="Candara" panose="020E0502030303020204" pitchFamily="34" charset="0"/>
              </a:rPr>
              <a:t>(vea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4</a:t>
            </a:r>
            <a:r>
              <a:rPr lang="es-PR" dirty="0">
                <a:latin typeface="Candara" panose="020E0502030303020204" pitchFamily="34" charset="0"/>
              </a:rPr>
              <a:t>): </a:t>
            </a:r>
            <a:r>
              <a:rPr lang="es-PR" i="1" dirty="0" smtClean="0">
                <a:latin typeface="Candara" panose="020E0502030303020204" pitchFamily="34" charset="0"/>
              </a:rPr>
              <a:t>“tú </a:t>
            </a:r>
            <a:r>
              <a:rPr lang="es-PR" i="1" dirty="0">
                <a:latin typeface="Candara" panose="020E0502030303020204" pitchFamily="34" charset="0"/>
              </a:rPr>
              <a:t>pues, vuélvete a tu </a:t>
            </a:r>
            <a:r>
              <a:rPr lang="es-PR" i="1" dirty="0" smtClean="0">
                <a:latin typeface="Candara" panose="020E0502030303020204" pitchFamily="34" charset="0"/>
              </a:rPr>
              <a:t>Dios”</a:t>
            </a:r>
            <a:r>
              <a:rPr lang="es-PR" dirty="0" smtClean="0">
                <a:latin typeface="Candara" panose="020E0502030303020204" pitchFamily="34" charset="0"/>
              </a:rPr>
              <a:t>; </a:t>
            </a:r>
            <a:r>
              <a:rPr lang="es-PR" dirty="0">
                <a:latin typeface="Candara" panose="020E0502030303020204" pitchFamily="34" charset="0"/>
              </a:rPr>
              <a:t>a su jefe </a:t>
            </a:r>
            <a:r>
              <a:rPr lang="es-PR" dirty="0" err="1">
                <a:latin typeface="Candara" panose="020E0502030303020204" pitchFamily="34" charset="0"/>
              </a:rPr>
              <a:t>pactal</a:t>
            </a:r>
            <a:r>
              <a:rPr lang="es-PR" dirty="0">
                <a:latin typeface="Candara" panose="020E0502030303020204" pitchFamily="34" charset="0"/>
              </a:rPr>
              <a:t>, el Señor Todopoderoso.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arrepentimiento genuino debía incluir misericordia </a:t>
            </a:r>
            <a:r>
              <a:rPr lang="es-PR" i="1" dirty="0">
                <a:latin typeface="Candara" panose="020E0502030303020204" pitchFamily="34" charset="0"/>
              </a:rPr>
              <a:t>(</a:t>
            </a:r>
            <a:r>
              <a:rPr lang="es-PR" i="1" dirty="0" err="1">
                <a:latin typeface="Candara" panose="020E0502030303020204" pitchFamily="34" charset="0"/>
              </a:rPr>
              <a:t>ḥeseḏ</a:t>
            </a:r>
            <a:r>
              <a:rPr lang="es-PR" i="1" dirty="0">
                <a:latin typeface="Candara" panose="020E0502030303020204" pitchFamily="34" charset="0"/>
              </a:rPr>
              <a:t>) </a:t>
            </a:r>
            <a:r>
              <a:rPr lang="es-PR" dirty="0">
                <a:latin typeface="Candara" panose="020E0502030303020204" pitchFamily="34" charset="0"/>
              </a:rPr>
              <a:t>y juicio, así como una dependencia total del Señor (en tu Dios confía siempre; </a:t>
            </a:r>
            <a:r>
              <a:rPr lang="es-PR" dirty="0" smtClean="0">
                <a:latin typeface="Candara" panose="020E0502030303020204" pitchFamily="34" charset="0"/>
              </a:rPr>
              <a:t>vea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Salmo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27:14</a:t>
            </a:r>
            <a:r>
              <a:rPr lang="es-PR" dirty="0">
                <a:latin typeface="Candara" panose="020E0502030303020204" pitchFamily="34" charset="0"/>
              </a:rPr>
              <a:t>), en lugar de confiar en sí mismo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7000"/>
                    </a14:imgEffect>
                    <a14:imgEffect>
                      <a14:brightnessContrast bright="32000" contrast="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19800" y="1864207"/>
            <a:ext cx="3124200" cy="453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4145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amor de Dios corrige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12.2-9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36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48923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12:7–8. </a:t>
            </a:r>
            <a:r>
              <a:rPr lang="es-PR" dirty="0">
                <a:latin typeface="Candara" panose="020E0502030303020204" pitchFamily="34" charset="0"/>
              </a:rPr>
              <a:t>El arrepentimiento de Israel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6</a:t>
            </a:r>
            <a:r>
              <a:rPr lang="es-PR" dirty="0">
                <a:latin typeface="Candara" panose="020E0502030303020204" pitchFamily="34" charset="0"/>
              </a:rPr>
              <a:t>) requería un cambio total de actitudes y en sus tratos con Dios.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nación estaba llena de explotación económica (</a:t>
            </a:r>
            <a:r>
              <a:rPr lang="es-PR" dirty="0" smtClean="0">
                <a:latin typeface="Candara" panose="020E0502030303020204" pitchFamily="34" charset="0"/>
              </a:rPr>
              <a:t>opresión, </a:t>
            </a:r>
            <a:r>
              <a:rPr lang="es-PR" i="1" dirty="0" err="1">
                <a:latin typeface="Candara" panose="020E0502030303020204" pitchFamily="34" charset="0"/>
              </a:rPr>
              <a:t>mirmâh</a:t>
            </a:r>
            <a:r>
              <a:rPr lang="es-PR" dirty="0">
                <a:latin typeface="Candara" panose="020E0502030303020204" pitchFamily="34" charset="0"/>
              </a:rPr>
              <a:t>; </a:t>
            </a:r>
            <a:r>
              <a:rPr lang="es-PR" dirty="0" smtClean="0">
                <a:latin typeface="Candara" panose="020E0502030303020204" pitchFamily="34" charset="0"/>
              </a:rPr>
              <a:t>vea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11:12</a:t>
            </a:r>
            <a:r>
              <a:rPr lang="es-PR" dirty="0">
                <a:latin typeface="Candara" panose="020E0502030303020204" pitchFamily="34" charset="0"/>
              </a:rPr>
              <a:t> para la misma palabra) orgullo, e insensibilidad a su pecado.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3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5836" r="7847"/>
          <a:stretch/>
        </p:blipFill>
        <p:spPr>
          <a:xfrm>
            <a:off x="5401324" y="2133600"/>
            <a:ext cx="3742676" cy="3251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52326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amor de Dios corrige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12.2-9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37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4101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Pensaba </a:t>
            </a:r>
            <a:r>
              <a:rPr lang="es-PR" dirty="0">
                <a:latin typeface="Candara" panose="020E0502030303020204" pitchFamily="34" charset="0"/>
              </a:rPr>
              <a:t>que sus riquezas ocultarían su iniquidad.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A.T. frecuentemente habla en contra de usar pesas alteradas para dar menos mercancía al comprador </a:t>
            </a:r>
            <a:r>
              <a:rPr lang="es-PR" dirty="0" smtClean="0">
                <a:latin typeface="Candara" panose="020E0502030303020204" pitchFamily="34" charset="0"/>
              </a:rPr>
              <a:t>(vea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Levítico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19:36;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Deuteronomio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25:13–16;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Proverbios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11:1; 16:11; 20:10, 23;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Amós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8:5;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Miqueas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6:11</a:t>
            </a:r>
            <a:r>
              <a:rPr lang="es-PR" dirty="0" smtClean="0">
                <a:latin typeface="Candara" panose="020E0502030303020204" pitchFamily="34" charset="0"/>
              </a:rPr>
              <a:t>).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6000"/>
                    </a14:imgEffect>
                    <a14:imgEffect>
                      <a14:brightnessContrast brigh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84598" y="2128911"/>
            <a:ext cx="3259402" cy="4338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26524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amor de Dios corrige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12.2-9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38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410199" cy="4719638"/>
          </a:xfrm>
        </p:spPr>
        <p:txBody>
          <a:bodyPr>
            <a:normAutofit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En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v. 7</a:t>
            </a:r>
            <a:r>
              <a:rPr lang="es-PR" dirty="0" smtClean="0">
                <a:latin typeface="Candara" panose="020E0502030303020204" pitchFamily="34" charset="0"/>
              </a:rPr>
              <a:t>, donde dice: “Es </a:t>
            </a:r>
            <a:r>
              <a:rPr lang="es-PR" dirty="0">
                <a:latin typeface="Candara" panose="020E0502030303020204" pitchFamily="34" charset="0"/>
              </a:rPr>
              <a:t>mercader que tiene en su mano peso falso, amador de </a:t>
            </a:r>
            <a:r>
              <a:rPr lang="es-PR" dirty="0" smtClean="0">
                <a:latin typeface="Candara" panose="020E0502030303020204" pitchFamily="34" charset="0"/>
              </a:rPr>
              <a:t>opresión”, se puede traducir</a:t>
            </a:r>
            <a:r>
              <a:rPr lang="es-PR" dirty="0">
                <a:latin typeface="Candara" panose="020E0502030303020204" pitchFamily="34" charset="0"/>
              </a:rPr>
              <a:t>: </a:t>
            </a:r>
            <a:r>
              <a:rPr lang="es-PR" dirty="0" smtClean="0">
                <a:latin typeface="Candara" panose="020E0502030303020204" pitchFamily="34" charset="0"/>
              </a:rPr>
              <a:t>“¡</a:t>
            </a:r>
            <a:r>
              <a:rPr lang="es-PR" dirty="0">
                <a:latin typeface="Candara" panose="020E0502030303020204" pitchFamily="34" charset="0"/>
              </a:rPr>
              <a:t>Canaán! en su mano son balanzas falsas, es amador de </a:t>
            </a:r>
            <a:r>
              <a:rPr lang="es-PR" dirty="0" smtClean="0">
                <a:latin typeface="Candara" panose="020E0502030303020204" pitchFamily="34" charset="0"/>
              </a:rPr>
              <a:t>opresión”.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Así </a:t>
            </a:r>
            <a:r>
              <a:rPr lang="es-PR" dirty="0">
                <a:latin typeface="Candara" panose="020E0502030303020204" pitchFamily="34" charset="0"/>
              </a:rPr>
              <a:t>llama el profeta a Israel </a:t>
            </a:r>
            <a:r>
              <a:rPr lang="es-PR" i="1" dirty="0">
                <a:latin typeface="Candara" panose="020E0502030303020204" pitchFamily="34" charset="0"/>
              </a:rPr>
              <a:t>Canaán</a:t>
            </a:r>
            <a:r>
              <a:rPr lang="es-PR" dirty="0">
                <a:latin typeface="Candara" panose="020E0502030303020204" pitchFamily="34" charset="0"/>
              </a:rPr>
              <a:t>, palabra que significa </a:t>
            </a:r>
            <a:r>
              <a:rPr lang="es-PR" i="1" dirty="0">
                <a:latin typeface="Candara" panose="020E0502030303020204" pitchFamily="34" charset="0"/>
              </a:rPr>
              <a:t>mercader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6000"/>
                    </a14:imgEffect>
                    <a14:imgEffect>
                      <a14:brightnessContrast brigh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84598" y="2128911"/>
            <a:ext cx="3259402" cy="4338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44369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amor de Dios corrige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12.2-9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39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410199" cy="4719638"/>
          </a:xfrm>
        </p:spPr>
        <p:txBody>
          <a:bodyPr>
            <a:normAutofit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12:9. </a:t>
            </a:r>
            <a:r>
              <a:rPr lang="es-PR" dirty="0">
                <a:latin typeface="Candara" panose="020E0502030303020204" pitchFamily="34" charset="0"/>
              </a:rPr>
              <a:t>Pero el Señor no pasaría por alto tan descarada desobediencia e ingratitud.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Como </a:t>
            </a:r>
            <a:r>
              <a:rPr lang="es-PR" dirty="0">
                <a:latin typeface="Candara" panose="020E0502030303020204" pitchFamily="34" charset="0"/>
              </a:rPr>
              <a:t>su Dios, él había dirigido a la nación desde sus días en Egipto, conduciéndola por el desierto a la tierra prometida.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9000"/>
                    </a14:imgEffect>
                    <a14:imgEffect>
                      <a14:brightnessContrast bright="3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62600" y="1981200"/>
            <a:ext cx="2758824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73459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noProof="0" dirty="0" smtClean="0">
                <a:latin typeface="Candara" pitchFamily="34" charset="0"/>
                <a:cs typeface="Calibri" pitchFamily="34" charset="0"/>
              </a:rPr>
              <a:t>Bosquejo de Estudio</a:t>
            </a:r>
            <a:endParaRPr lang="es-PR" noProof="0" dirty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05000"/>
            <a:ext cx="8639176" cy="4800600"/>
          </a:xfrm>
        </p:spPr>
        <p:txBody>
          <a:bodyPr>
            <a:normAutofit lnSpcReduction="10000"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El amor paternal de Dios</a:t>
            </a:r>
            <a:endParaRPr lang="es-PR" sz="3600" noProof="0" dirty="0" smtClean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sz="3200" noProof="0" dirty="0" smtClean="0">
                <a:solidFill>
                  <a:srgbClr val="FF0000"/>
                </a:solidFill>
                <a:latin typeface="Candara" pitchFamily="34" charset="0"/>
                <a:ea typeface="+mn-ea"/>
                <a:cs typeface="Calibri" pitchFamily="34" charset="0"/>
              </a:rPr>
              <a:t>Oseas 11.1-4</a:t>
            </a:r>
          </a:p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El amor de Dios promete restauración</a:t>
            </a:r>
          </a:p>
          <a:p>
            <a:pPr lvl="1"/>
            <a:r>
              <a:rPr lang="es-PR" sz="32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11.8-9</a:t>
            </a:r>
          </a:p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El amor de Dios corrige</a:t>
            </a:r>
            <a:endParaRPr lang="es-PR" sz="3600" dirty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sz="32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</a:t>
            </a:r>
            <a:r>
              <a:rPr lang="es-PR" sz="32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12.2-9</a:t>
            </a:r>
          </a:p>
          <a:p>
            <a:r>
              <a:rPr lang="es-PR" sz="3600" dirty="0">
                <a:latin typeface="Candara" pitchFamily="34" charset="0"/>
                <a:cs typeface="Calibri" pitchFamily="34" charset="0"/>
              </a:rPr>
              <a:t>El amor de Dios 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advierte el peligro</a:t>
            </a:r>
            <a:endParaRPr lang="es-PR" sz="3600" dirty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sz="32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</a:t>
            </a:r>
            <a:r>
              <a:rPr lang="es-PR" sz="32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12.10-14</a:t>
            </a:r>
            <a:endParaRPr lang="es-PR" sz="32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amor de Dios corrige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12.2-9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A </a:t>
            </a:r>
            <a:r>
              <a:rPr lang="es-PR" dirty="0">
                <a:latin typeface="Candara" panose="020E0502030303020204" pitchFamily="34" charset="0"/>
              </a:rPr>
              <a:t>raíz de su castigo inminente, la llevaría de nuevo al desierto a vivir en tiendas.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En </a:t>
            </a:r>
            <a:r>
              <a:rPr lang="es-PR" dirty="0">
                <a:latin typeface="Candara" panose="020E0502030303020204" pitchFamily="34" charset="0"/>
              </a:rPr>
              <a:t>el exilio se daría de nuevo la experiencia del desierto, </a:t>
            </a:r>
            <a:r>
              <a:rPr lang="es-PR" dirty="0" smtClean="0">
                <a:latin typeface="Candara" panose="020E0502030303020204" pitchFamily="34" charset="0"/>
              </a:rPr>
              <a:t>la cual los </a:t>
            </a:r>
            <a:r>
              <a:rPr lang="es-PR" dirty="0">
                <a:latin typeface="Candara" panose="020E0502030303020204" pitchFamily="34" charset="0"/>
              </a:rPr>
              <a:t>judíos celebraban con las fiesta de los tabernáculos </a:t>
            </a:r>
            <a:r>
              <a:rPr lang="es-PR" dirty="0" smtClean="0">
                <a:latin typeface="Candara" panose="020E0502030303020204" pitchFamily="34" charset="0"/>
              </a:rPr>
              <a:t>(vea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Levítico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23:33–43</a:t>
            </a:r>
            <a:r>
              <a:rPr lang="es-PR" dirty="0" smtClean="0">
                <a:latin typeface="Candara" panose="020E0502030303020204" pitchFamily="34" charset="0"/>
              </a:rPr>
              <a:t>).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1000"/>
                    </a14:imgEffect>
                    <a14:imgEffect>
                      <a14:brightnessContrast contrast="23000"/>
                    </a14:imgEffect>
                  </a14:imgLayer>
                </a14:imgProps>
              </a:ext>
            </a:extLst>
          </a:blip>
          <a:srcRect r="29851"/>
          <a:stretch/>
        </p:blipFill>
        <p:spPr>
          <a:xfrm>
            <a:off x="5181600" y="2016918"/>
            <a:ext cx="3951849" cy="4288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10821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amor de Dios corrige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12.2-9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3581399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Esto era una advertencia sobre el nuevo cautiverio que vendría: Babilonia.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8000"/>
                    </a14:imgEffect>
                    <a14:imgEffect>
                      <a14:saturation sat="130000"/>
                    </a14:imgEffect>
                    <a14:imgEffect>
                      <a14:brightnessContrast bright="6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37893" y="2113976"/>
            <a:ext cx="5506107" cy="362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95301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4114" y="214313"/>
            <a:ext cx="7793037" cy="1462087"/>
          </a:xfrm>
        </p:spPr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amor de Dios advierte el 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peligro  </a:t>
            </a:r>
            <a:r>
              <a:rPr lang="es-PR" sz="40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12.10-14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6130"/>
                    </a14:imgEffect>
                    <a14:imgEffect>
                      <a14:saturation sat="142000"/>
                    </a14:imgEffect>
                    <a14:imgEffect>
                      <a14:brightnessContrast bright="4000" contrast="9000"/>
                    </a14:imgEffect>
                  </a14:imgLayer>
                </a14:imgProps>
              </a:ext>
            </a:extLst>
          </a:blip>
          <a:srcRect l="2153" b="2515"/>
          <a:stretch/>
        </p:blipFill>
        <p:spPr>
          <a:xfrm>
            <a:off x="1066800" y="1905001"/>
            <a:ext cx="6927101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13959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amor de Dios advierte el peligro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12.10-14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“</a:t>
            </a:r>
            <a:r>
              <a:rPr lang="es-PR" i="1" dirty="0">
                <a:latin typeface="Candara" panose="020E0502030303020204" pitchFamily="34" charset="0"/>
              </a:rPr>
              <a:t>Y he hablado a los profetas, y aumenté la profecía, y por medio de los profetas usé parábolas. ¿Es Galaad iniquidad? Ciertamente vanidad han sido; en Gilgal sacrificaron bueyes, y sus altares son como montones en los surcos del campo. Pero Jacob huyó a tierra de </a:t>
            </a:r>
            <a:r>
              <a:rPr lang="es-PR" i="1" dirty="0" err="1">
                <a:latin typeface="Candara" panose="020E0502030303020204" pitchFamily="34" charset="0"/>
              </a:rPr>
              <a:t>Aram</a:t>
            </a:r>
            <a:r>
              <a:rPr lang="es-PR" i="1" dirty="0">
                <a:latin typeface="Candara" panose="020E0502030303020204" pitchFamily="34" charset="0"/>
              </a:rPr>
              <a:t>, Israel sirvió para adquirir mujer, y por adquirir mujer fue pastor. Y por un profeta Jehová hizo subir a Israel de Egipto, y por un profeta fue guardado. Efraín ha provocado a Dios con amarguras; por tanto, hará recaer sobre él la sangre que ha derramado, y su Señor le pagará su oprobio</a:t>
            </a:r>
            <a:r>
              <a:rPr lang="es-PR" i="1" dirty="0" smtClean="0">
                <a:latin typeface="Candara" panose="020E0502030303020204" pitchFamily="34" charset="0"/>
              </a:rPr>
              <a:t>.</a:t>
            </a:r>
            <a:r>
              <a:rPr lang="es-PR" dirty="0" smtClean="0">
                <a:latin typeface="Candara" panose="020E0502030303020204" pitchFamily="34" charset="0"/>
              </a:rPr>
              <a:t>”</a:t>
            </a:r>
          </a:p>
          <a:p>
            <a:pPr marL="0" indent="0">
              <a:buNone/>
            </a:pP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	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Oseas 12.10–14, RVR60) </a:t>
            </a:r>
          </a:p>
        </p:txBody>
      </p:sp>
    </p:spTree>
    <p:extLst>
      <p:ext uri="{BB962C8B-B14F-4D97-AF65-F5344CB8AC3E}">
        <p14:creationId xmlns:p14="http://schemas.microsoft.com/office/powerpoint/2010/main" val="54224438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amor de Dios advierte el peligro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12.10-14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3339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12:10–11. </a:t>
            </a:r>
            <a:r>
              <a:rPr lang="es-PR" dirty="0">
                <a:latin typeface="Candara" panose="020E0502030303020204" pitchFamily="34" charset="0"/>
              </a:rPr>
              <a:t>Aunque el Señor había revelado su voluntad a Israel por sus profetas, el pueblo había repudiado esos mensajes; </a:t>
            </a:r>
            <a:r>
              <a:rPr lang="es-PR" dirty="0" smtClean="0">
                <a:latin typeface="Candara" panose="020E0502030303020204" pitchFamily="34" charset="0"/>
              </a:rPr>
              <a:t>(vea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9:7</a:t>
            </a:r>
            <a:r>
              <a:rPr lang="es-PR" dirty="0">
                <a:latin typeface="Candara" panose="020E0502030303020204" pitchFamily="34" charset="0"/>
              </a:rPr>
              <a:t> y el comentario de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11:2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iniquidad e hipocresía manifestadas en Galaad </a:t>
            </a:r>
            <a:r>
              <a:rPr lang="es-PR" dirty="0" smtClean="0">
                <a:latin typeface="Candara" panose="020E0502030303020204" pitchFamily="34" charset="0"/>
              </a:rPr>
              <a:t>(vea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6:8</a:t>
            </a:r>
            <a:r>
              <a:rPr lang="es-PR" dirty="0">
                <a:latin typeface="Candara" panose="020E0502030303020204" pitchFamily="34" charset="0"/>
              </a:rPr>
              <a:t>) y Gilgal </a:t>
            </a:r>
            <a:r>
              <a:rPr lang="es-PR" dirty="0" smtClean="0">
                <a:latin typeface="Candara" panose="020E0502030303020204" pitchFamily="34" charset="0"/>
              </a:rPr>
              <a:t>(vea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4:15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; 9:15</a:t>
            </a:r>
            <a:r>
              <a:rPr lang="es-PR" dirty="0">
                <a:latin typeface="Candara" panose="020E0502030303020204" pitchFamily="34" charset="0"/>
              </a:rPr>
              <a:t>) sólo eran muestra de lo que pasaba en la nación.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6000"/>
                    </a14:imgEffect>
                    <a14:imgEffect>
                      <a14:colorTemperature colorTemp="5575"/>
                    </a14:imgEffect>
                    <a14:imgEffect>
                      <a14:brightnessContrast brigh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301" r="14205"/>
          <a:stretch/>
        </p:blipFill>
        <p:spPr>
          <a:xfrm>
            <a:off x="5638800" y="2133600"/>
            <a:ext cx="3505200" cy="3839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18493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amor de Dios advierte el peligro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12.10-14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3339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En </a:t>
            </a:r>
            <a:r>
              <a:rPr lang="es-PR" dirty="0">
                <a:latin typeface="Candara" panose="020E0502030303020204" pitchFamily="34" charset="0"/>
              </a:rPr>
              <a:t>la invasión que vendría, los altares serían reducidos a montones de escombros (</a:t>
            </a:r>
            <a:r>
              <a:rPr lang="es-PR" i="1" dirty="0" err="1">
                <a:latin typeface="Candara" panose="020E0502030303020204" pitchFamily="34" charset="0"/>
              </a:rPr>
              <a:t>gallîm</a:t>
            </a:r>
            <a:r>
              <a:rPr lang="es-PR" i="1" dirty="0">
                <a:latin typeface="Candara" panose="020E0502030303020204" pitchFamily="34" charset="0"/>
              </a:rPr>
              <a:t>; </a:t>
            </a:r>
            <a:r>
              <a:rPr lang="es-PR" dirty="0" smtClean="0">
                <a:latin typeface="Candara" panose="020E0502030303020204" pitchFamily="34" charset="0"/>
              </a:rPr>
              <a:t>vea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10:8</a:t>
            </a:r>
            <a:r>
              <a:rPr lang="es-PR" dirty="0">
                <a:latin typeface="Candara" panose="020E0502030303020204" pitchFamily="34" charset="0"/>
              </a:rPr>
              <a:t>, “los lugares altos … serán destruidos”).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uso de esta expresión </a:t>
            </a:r>
            <a:r>
              <a:rPr lang="es-PR" dirty="0" smtClean="0">
                <a:latin typeface="Candara" panose="020E0502030303020204" pitchFamily="34" charset="0"/>
              </a:rPr>
              <a:t>hebrea </a:t>
            </a:r>
            <a:r>
              <a:rPr lang="es-PR" dirty="0">
                <a:latin typeface="Candara" panose="020E0502030303020204" pitchFamily="34" charset="0"/>
              </a:rPr>
              <a:t>es un juego de palabras basado en el sustantivo Gilgal, en la repetición de los sonidos “g” y “l”.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Este </a:t>
            </a:r>
            <a:r>
              <a:rPr lang="es-PR" dirty="0">
                <a:latin typeface="Candara" panose="020E0502030303020204" pitchFamily="34" charset="0"/>
              </a:rPr>
              <a:t>es otro ejemplo de las técnicas poéticas de Oseas; Gilgal se convertiría en </a:t>
            </a:r>
            <a:r>
              <a:rPr lang="es-PR" i="1" dirty="0" err="1">
                <a:latin typeface="Candara" panose="020E0502030303020204" pitchFamily="34" charset="0"/>
              </a:rPr>
              <a:t>gallîm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3000"/>
                    </a14:imgEffect>
                    <a14:imgEffect>
                      <a14:brightnessContrast bright="3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62600" y="2057400"/>
            <a:ext cx="3581400" cy="3764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13740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amor de Dios advierte el peligro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12.10-14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3339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12:12–13. </a:t>
            </a:r>
            <a:r>
              <a:rPr lang="es-PR" dirty="0">
                <a:latin typeface="Candara" panose="020E0502030303020204" pitchFamily="34" charset="0"/>
              </a:rPr>
              <a:t>Aquí se evoca de nuevo la bondad de Dios en el pasado.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Regresando </a:t>
            </a:r>
            <a:r>
              <a:rPr lang="es-PR" dirty="0">
                <a:latin typeface="Candara" panose="020E0502030303020204" pitchFamily="34" charset="0"/>
              </a:rPr>
              <a:t>a la experiencia de Jacob </a:t>
            </a:r>
            <a:r>
              <a:rPr lang="es-PR" dirty="0" smtClean="0">
                <a:latin typeface="Candara" panose="020E0502030303020204" pitchFamily="34" charset="0"/>
              </a:rPr>
              <a:t>(vea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vv. 3–4</a:t>
            </a:r>
            <a:r>
              <a:rPr lang="es-PR" dirty="0">
                <a:latin typeface="Candara" panose="020E0502030303020204" pitchFamily="34" charset="0"/>
              </a:rPr>
              <a:t>), Oseas recordó al pueblo su origen humilde.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Temporalmente </a:t>
            </a:r>
            <a:r>
              <a:rPr lang="es-PR" dirty="0">
                <a:latin typeface="Candara" panose="020E0502030303020204" pitchFamily="34" charset="0"/>
              </a:rPr>
              <a:t>el famoso patriarca vivió como refugiado y tuvo que pastorear ovejas para adquirir a su mujer </a:t>
            </a:r>
            <a:r>
              <a:rPr lang="es-PR" dirty="0" smtClean="0">
                <a:latin typeface="Candara" panose="020E0502030303020204" pitchFamily="34" charset="0"/>
              </a:rPr>
              <a:t>(vea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Deuteronomio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26:5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5000"/>
                    </a14:imgEffect>
                    <a14:imgEffect>
                      <a14:brightnessContrast bright="18000" contrast="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10200" y="2112168"/>
            <a:ext cx="3200400" cy="4650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81200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amor de Dios advierte el peligro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12.10-14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333999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Luego </a:t>
            </a:r>
            <a:r>
              <a:rPr lang="es-PR" dirty="0">
                <a:latin typeface="Candara" panose="020E0502030303020204" pitchFamily="34" charset="0"/>
              </a:rPr>
              <a:t>sus descendientes sirvieron a los egipcios hasta que Dios los sacó de Egipto </a:t>
            </a:r>
            <a:r>
              <a:rPr lang="es-PR" dirty="0" smtClean="0">
                <a:latin typeface="Candara" panose="020E0502030303020204" pitchFamily="34" charset="0"/>
              </a:rPr>
              <a:t>(vea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Oseas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11:1; 12:9; 13:4</a:t>
            </a:r>
            <a:r>
              <a:rPr lang="es-PR" dirty="0">
                <a:latin typeface="Candara" panose="020E0502030303020204" pitchFamily="34" charset="0"/>
              </a:rPr>
              <a:t>) y los protegió por medio de su profeta Moisés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2000"/>
                    </a14:imgEffect>
                    <a14:imgEffect>
                      <a14:brightnessContrast bright="23000"/>
                    </a14:imgEffect>
                  </a14:imgLayer>
                </a14:imgProps>
              </a:ext>
            </a:extLst>
          </a:blip>
          <a:srcRect r="42000"/>
          <a:stretch/>
        </p:blipFill>
        <p:spPr>
          <a:xfrm>
            <a:off x="5829300" y="2185988"/>
            <a:ext cx="331470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63622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El amor de Dios advierte el peligro  </a:t>
            </a:r>
            <a:r>
              <a:rPr lang="es-PR" sz="40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12.10-14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333999" cy="4719638"/>
          </a:xfrm>
        </p:spPr>
        <p:txBody>
          <a:bodyPr>
            <a:normAutofit fontScale="77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12:14. </a:t>
            </a:r>
            <a:r>
              <a:rPr lang="es-PR" dirty="0">
                <a:latin typeface="Candara" panose="020E0502030303020204" pitchFamily="34" charset="0"/>
              </a:rPr>
              <a:t>Sin embargo, Israel había provocado la ira de Dios con su pecado.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Quizá </a:t>
            </a:r>
            <a:r>
              <a:rPr lang="es-PR" dirty="0">
                <a:latin typeface="Candara" panose="020E0502030303020204" pitchFamily="34" charset="0"/>
              </a:rPr>
              <a:t>aquí Oseas alude a la idolatría, porque </a:t>
            </a:r>
            <a:r>
              <a:rPr lang="es-PR" i="1" dirty="0" err="1">
                <a:latin typeface="Candara" panose="020E0502030303020204" pitchFamily="34" charset="0"/>
              </a:rPr>
              <a:t>kā‘as</a:t>
            </a:r>
            <a:r>
              <a:rPr lang="es-PR" i="1" dirty="0">
                <a:latin typeface="Candara" panose="020E0502030303020204" pitchFamily="34" charset="0"/>
              </a:rPr>
              <a:t>, </a:t>
            </a:r>
            <a:r>
              <a:rPr lang="es-PR" dirty="0">
                <a:latin typeface="Candara" panose="020E0502030303020204" pitchFamily="34" charset="0"/>
              </a:rPr>
              <a:t>el </a:t>
            </a:r>
            <a:r>
              <a:rPr lang="es-PR" dirty="0" smtClean="0">
                <a:latin typeface="Candara" panose="020E0502030303020204" pitchFamily="34" charset="0"/>
              </a:rPr>
              <a:t>verbo </a:t>
            </a:r>
            <a:r>
              <a:rPr lang="es-PR" dirty="0">
                <a:latin typeface="Candara" panose="020E0502030303020204" pitchFamily="34" charset="0"/>
              </a:rPr>
              <a:t>que significa “provocar a ira” con frecuencia se usa para referirse a los ídolos </a:t>
            </a:r>
            <a:r>
              <a:rPr lang="es-PR" dirty="0" smtClean="0">
                <a:latin typeface="Candara" panose="020E0502030303020204" pitchFamily="34" charset="0"/>
              </a:rPr>
              <a:t>(vea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Deuteronomio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4:25; 9:18; 31:29; 32:16, 21;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Jueces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2:12; 1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Reyes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14:9, 15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En </a:t>
            </a:r>
            <a:r>
              <a:rPr lang="es-PR" dirty="0">
                <a:latin typeface="Candara" panose="020E0502030303020204" pitchFamily="34" charset="0"/>
              </a:rPr>
              <a:t>respuesta a esto, el Señor no lo perdonaría sino que le pagaría su oprobio y retribuiría su maldad </a:t>
            </a:r>
            <a:r>
              <a:rPr lang="es-PR" dirty="0" smtClean="0">
                <a:latin typeface="Candara" panose="020E0502030303020204" pitchFamily="34" charset="0"/>
              </a:rPr>
              <a:t>(vea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Oseas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10:2; 13:12, 16</a:t>
            </a:r>
            <a:r>
              <a:rPr lang="es-PR" dirty="0" smtClean="0">
                <a:latin typeface="Candara" panose="020E0502030303020204" pitchFamily="34" charset="0"/>
              </a:rPr>
              <a:t>).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67400" y="2059782"/>
            <a:ext cx="2867025" cy="3800475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24750510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smtClean="0">
                <a:latin typeface="Candara" pitchFamily="34" charset="0"/>
                <a:cs typeface="Calibri" pitchFamily="34" charset="0"/>
              </a:rPr>
              <a:t>Aplicaciones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El más grande amor que el mundo jamás ha conocido en el amor de Dios.</a:t>
            </a:r>
          </a:p>
          <a:p>
            <a:pPr lvl="1"/>
            <a:r>
              <a:rPr lang="es-PR" dirty="0" smtClean="0">
                <a:latin typeface="Candara" pitchFamily="34" charset="0"/>
                <a:cs typeface="Calibri" pitchFamily="34" charset="0"/>
              </a:rPr>
              <a:t>Por abnegado que sea el amor humano, de madre, padre o hermanos, nunca es tan sacrificial como el amor de Dios (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11.1, 3, 4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).</a:t>
            </a:r>
          </a:p>
          <a:p>
            <a:pPr lvl="1"/>
            <a:endParaRPr lang="es-PR" dirty="0" smtClean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7000"/>
                    </a14:imgEffect>
                    <a14:imgEffect>
                      <a14:colorTemperature colorTemp="4650"/>
                    </a14:imgEffect>
                    <a14:imgEffect>
                      <a14:saturation sat="135000"/>
                    </a14:imgEffect>
                    <a14:imgEffect>
                      <a14:brightnessContrast bright="6000" contras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8990" y="0"/>
            <a:ext cx="259501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62717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1" y="1905000"/>
            <a:ext cx="5029200" cy="4823901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Esta sección termina la segunda parte principal del libro de Oseas.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unidad es paralela a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2:2–23</a:t>
            </a:r>
            <a:r>
              <a:rPr lang="es-PR" dirty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Sin </a:t>
            </a:r>
            <a:r>
              <a:rPr lang="es-PR" dirty="0">
                <a:latin typeface="Candara" panose="020E0502030303020204" pitchFamily="34" charset="0"/>
              </a:rPr>
              <a:t>embargo, en este caso no es un asunto entre una pareja, sino que ahora se trata de un juicio contra un hijo contumaz y rebelde, una ofensa capital </a:t>
            </a:r>
            <a:r>
              <a:rPr lang="es-PR" dirty="0" smtClean="0">
                <a:latin typeface="Candara" panose="020E0502030303020204" pitchFamily="34" charset="0"/>
              </a:rPr>
              <a:t>(vea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Deuteronomio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21:18–21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796212" cy="1462087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r>
              <a:rPr lang="es-PR" sz="4000" dirty="0" smtClean="0">
                <a:latin typeface="Candara" panose="020E0502030303020204" pitchFamily="34" charset="0"/>
              </a:rPr>
              <a:t>¿</a:t>
            </a:r>
            <a:r>
              <a:rPr lang="es-PR" sz="4000" dirty="0">
                <a:latin typeface="Candara" panose="020E0502030303020204" pitchFamily="34" charset="0"/>
              </a:rPr>
              <a:t>Pecado del hombre o amor de Dios</a:t>
            </a:r>
            <a:r>
              <a:rPr lang="es-PR" sz="4000" dirty="0" smtClean="0">
                <a:latin typeface="Candara" panose="020E0502030303020204" pitchFamily="34" charset="0"/>
              </a:rPr>
              <a:t>? </a:t>
            </a:r>
            <a:r>
              <a:rPr lang="es-PR" sz="40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Oseas 11:1-11</a:t>
            </a:r>
            <a:endParaRPr lang="es-PR" sz="4000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4000"/>
                    </a14:imgEffect>
                    <a14:imgEffect>
                      <a14:brightnessContrast bright="9000"/>
                    </a14:imgEffect>
                  </a14:imgLayer>
                </a14:imgProps>
              </a:ext>
            </a:extLst>
          </a:blip>
          <a:srcRect l="46554"/>
          <a:stretch/>
        </p:blipFill>
        <p:spPr>
          <a:xfrm>
            <a:off x="5562600" y="2034704"/>
            <a:ext cx="3581400" cy="4258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43219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smtClean="0">
                <a:latin typeface="Candara" pitchFamily="34" charset="0"/>
                <a:cs typeface="Calibri" pitchFamily="34" charset="0"/>
              </a:rPr>
              <a:t>Aplicaciones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 lnSpcReduction="10000"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El ser humano es egoísta  por naturaleza.</a:t>
            </a:r>
          </a:p>
          <a:p>
            <a:pPr lvl="1"/>
            <a:r>
              <a:rPr lang="es-PR" dirty="0" smtClean="0">
                <a:latin typeface="Candara" pitchFamily="34" charset="0"/>
                <a:cs typeface="Calibri" pitchFamily="34" charset="0"/>
              </a:rPr>
              <a:t>Desde la época de Adán y Eva pensamos que sabemos más que Dios sobre cómo organizar nuestra vida.</a:t>
            </a:r>
          </a:p>
          <a:p>
            <a:pPr lvl="1"/>
            <a:r>
              <a:rPr lang="es-PR" dirty="0" smtClean="0">
                <a:latin typeface="Candara" pitchFamily="34" charset="0"/>
                <a:cs typeface="Calibri" pitchFamily="34" charset="0"/>
              </a:rPr>
              <a:t>La rebelión contra Dios no es una guerra armada, sino tomar nuestras propias decisiones sin tener en cuenta la revelación de Dios y su Palabra que nos llegan constantemente (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11.2, 5, 7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).</a:t>
            </a:r>
          </a:p>
          <a:p>
            <a:pPr lvl="1"/>
            <a:r>
              <a:rPr lang="es-PR" dirty="0" smtClean="0">
                <a:latin typeface="Candara" pitchFamily="34" charset="0"/>
                <a:cs typeface="Calibri" pitchFamily="34" charset="0"/>
              </a:rPr>
              <a:t>Tenemos que vencer, cada día, cualquier indicio de rebelión en nuestro diario vivir.</a:t>
            </a:r>
            <a:endParaRPr lang="es-PR" dirty="0" smtClean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7000"/>
                    </a14:imgEffect>
                    <a14:imgEffect>
                      <a14:colorTemperature colorTemp="4650"/>
                    </a14:imgEffect>
                    <a14:imgEffect>
                      <a14:saturation sat="135000"/>
                    </a14:imgEffect>
                    <a14:imgEffect>
                      <a14:brightnessContrast bright="6000" contras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8990" y="0"/>
            <a:ext cx="259501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31136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smtClean="0">
                <a:latin typeface="Candara" pitchFamily="34" charset="0"/>
                <a:cs typeface="Calibri" pitchFamily="34" charset="0"/>
              </a:rPr>
              <a:t>Aplicaciones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Dios no es como el hombre.</a:t>
            </a:r>
          </a:p>
          <a:p>
            <a:pPr lvl="1"/>
            <a:r>
              <a:rPr lang="es-PR" dirty="0" smtClean="0">
                <a:latin typeface="Candara" pitchFamily="34" charset="0"/>
                <a:cs typeface="Calibri" pitchFamily="34" charset="0"/>
              </a:rPr>
              <a:t>No busca el desquite, no toma represalias, no guarda odio buscando la oportunidad de vengarse.</a:t>
            </a:r>
          </a:p>
          <a:p>
            <a:pPr lvl="1"/>
            <a:r>
              <a:rPr lang="es-PR" dirty="0" smtClean="0">
                <a:latin typeface="Candara" pitchFamily="34" charset="0"/>
                <a:cs typeface="Calibri" pitchFamily="34" charset="0"/>
              </a:rPr>
              <a:t>Él es amor y justicia perfectos; estas dos cualidades solamente se expresan con perfección en la cruz (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Oseas 11.8-9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).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7000"/>
                    </a14:imgEffect>
                    <a14:imgEffect>
                      <a14:colorTemperature colorTemp="4650"/>
                    </a14:imgEffect>
                    <a14:imgEffect>
                      <a14:saturation sat="135000"/>
                    </a14:imgEffect>
                    <a14:imgEffect>
                      <a14:brightnessContrast bright="6000" contras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8990" y="0"/>
            <a:ext cx="259501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18144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smtClean="0">
                <a:latin typeface="Candara" pitchFamily="34" charset="0"/>
                <a:cs typeface="Calibri" pitchFamily="34" charset="0"/>
              </a:rPr>
              <a:t>Aplicaciones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Dios 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aun sigue llamando al arrepentimiento.</a:t>
            </a:r>
            <a:endParaRPr lang="es-PR" sz="3600" dirty="0" smtClean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dirty="0" smtClean="0">
                <a:latin typeface="Candara" pitchFamily="34" charset="0"/>
                <a:cs typeface="Calibri" pitchFamily="34" charset="0"/>
              </a:rPr>
              <a:t>Muchos aun continúan diciendo “vivo a mi manera, ¿por qué no me bendice Dios”.</a:t>
            </a:r>
            <a:endParaRPr lang="es-PR" dirty="0" smtClean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dirty="0" smtClean="0">
                <a:latin typeface="Candara" pitchFamily="34" charset="0"/>
                <a:cs typeface="Calibri" pitchFamily="34" charset="0"/>
              </a:rPr>
              <a:t>El llamado de Dios continúa siendo el mismo: </a:t>
            </a:r>
            <a:r>
              <a:rPr lang="es-PR" i="1" dirty="0" smtClean="0">
                <a:latin typeface="Candara" pitchFamily="34" charset="0"/>
                <a:cs typeface="Calibri" pitchFamily="34" charset="0"/>
              </a:rPr>
              <a:t>“</a:t>
            </a:r>
            <a:r>
              <a:rPr lang="es-ES" i="1" dirty="0">
                <a:latin typeface="Candara" pitchFamily="34" charset="0"/>
                <a:cs typeface="Calibri" pitchFamily="34" charset="0"/>
              </a:rPr>
              <a:t>Volveos a mí, dice Jehová de los ejércitos, y yo me volveré a </a:t>
            </a:r>
            <a:r>
              <a:rPr lang="es-ES" i="1" dirty="0" smtClean="0">
                <a:latin typeface="Candara" pitchFamily="34" charset="0"/>
                <a:cs typeface="Calibri" pitchFamily="34" charset="0"/>
              </a:rPr>
              <a:t>vosotros…” 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(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Zacarías 1.3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).</a:t>
            </a:r>
            <a:endParaRPr lang="es-PR" dirty="0" smtClean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7000"/>
                    </a14:imgEffect>
                    <a14:imgEffect>
                      <a14:colorTemperature colorTemp="4650"/>
                    </a14:imgEffect>
                    <a14:imgEffect>
                      <a14:saturation sat="135000"/>
                    </a14:imgEffect>
                    <a14:imgEffect>
                      <a14:brightnessContrast bright="6000" contras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8990" y="0"/>
            <a:ext cx="259501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62833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53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noProof="0" dirty="0" smtClean="0">
                <a:latin typeface="Candara" pitchFamily="34" charset="0"/>
                <a:cs typeface="Calibri" pitchFamily="34" charset="0"/>
              </a:rPr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09576" y="1981201"/>
            <a:ext cx="8534400" cy="471963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Douglas, J.D.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Diccionario Bíblico : Primera Edición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. Miami: Sociedades Bíblicas Unidas, 2000.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LBLA Mapas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La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Habra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CA: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Foundation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Publications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Inc., 2000.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Lockward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Alfonso.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Diccionario De La Biblia.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Miami: Editorial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Unilit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2003.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Mapas De La Biblia Caribe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Martínez, Mario, et al, eds.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El Expositor Bíblico: La Biblia, Libro por Libro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Maestros de jóvenes y Adultos, Volumen 5, 5nta Ed. El Paso, Texas: Casa Bautista de Publicaciones, 2007, c1995.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Nelson,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Wilton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M. y Juan Rojas Mayo,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Nelson Nuevo Diccionario Ilustrado De La Biblia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Vine, W.E. </a:t>
            </a:r>
            <a:r>
              <a:rPr lang="es-PR" sz="1400" i="1" dirty="0" smtClean="0">
                <a:latin typeface="Candara" pitchFamily="34" charset="0"/>
                <a:cs typeface="Calibri" pitchFamily="34" charset="0"/>
              </a:rPr>
              <a:t>Vine Diccionario Expositivo De Palabras Del Antiguo Y Del Nuevo Testamento Exhaustivo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ed. Nashville: Editorial Caribe, 2000, c1999.</a:t>
            </a:r>
          </a:p>
          <a:p>
            <a:r>
              <a:rPr lang="es-PR" sz="1400" dirty="0">
                <a:latin typeface="Candara" pitchFamily="34" charset="0"/>
                <a:cs typeface="Calibri" pitchFamily="34" charset="0"/>
              </a:rPr>
              <a:t> Bryan, J.,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Byrd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H.,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Caruachı́n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C., Carroll R., M. Daniel,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Connerly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R.,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Gómez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C., A., Light, G.,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Martı́nez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J. F.,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Martı́nez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M., Morales, E., Moreno, P.,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Rodrı́guez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S., Ruiz, J.,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Samol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J. A.,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Sánchez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E.,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Sewell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D.,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Tiuc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Sian, R.,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Welmaker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B., Wilson, R.,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Wyatt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J. C.,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Wyatt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R., &amp; Editorial Mundo Hispano (El Paso, T. (2003). Comentario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bı́blico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mundo hispano Oseas--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Malaquı́as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(1. ed.) (124). El Paso, TX: Editorial Mundo Hispano.</a:t>
            </a:r>
          </a:p>
          <a:p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Wiersbe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W. W. (1995). Bosquejos expositivos de la Biblia: Antiguo y Nuevo Testamento (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ed.). Nashville: Editorial Caribe.</a:t>
            </a:r>
          </a:p>
          <a:p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W. (2004). Comentario Bíblico de William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Antiguo Testamento y Nuevo Testamento (46).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Viladecavalls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(Barcelona),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Espa±a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Editorial CLIE. Φ</a:t>
            </a:r>
          </a:p>
          <a:p>
            <a:r>
              <a:rPr lang="es-PR" sz="1400" dirty="0" smtClean="0">
                <a:latin typeface="Candara" pitchFamily="34" charset="0"/>
                <a:cs typeface="Calibri" pitchFamily="34" charset="0"/>
              </a:rPr>
              <a:t>Vázquez, Bernardino. (2005). Estudios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Bı́blicos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ELA: Dios es Justo y Fiel (Oseas - Habacuc) (171). Puebla, Pue.,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México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Ediciones Las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Américas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A. C.</a:t>
            </a:r>
          </a:p>
          <a:p>
            <a:r>
              <a:rPr lang="es-PR" sz="1400" dirty="0">
                <a:latin typeface="Candara" pitchFamily="34" charset="0"/>
                <a:cs typeface="Calibri" pitchFamily="34" charset="0"/>
              </a:rPr>
              <a:t> Bryan, J.,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Byrd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H.,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Caruachı́n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C., Carroll R., M. Daniel,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Connerly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R.,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Gómez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C., A., Light, G.,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Martı́nez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J. F.,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Martı́nez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M., Morales, E., Moreno, P.,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Rodrı́guez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S., Ruiz, J.,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Samol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J. A.,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Sánchez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E.,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Sewell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D.,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Tiuc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Sian, R.,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Welmaker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B., Wilson, R.,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Wyatt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J. C.,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Wyatt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R., &amp; Editorial Mundo Hispano (El Paso, T. (2003). Comentario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bı́blico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mundo hispano Oseas--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Malaquı́as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(1. ed.) (135). El Paso, TX: Editorial Mundo Hispano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.</a:t>
            </a:r>
          </a:p>
          <a:p>
            <a:r>
              <a:rPr lang="es-PR" sz="1400" dirty="0">
                <a:latin typeface="Candara" pitchFamily="34" charset="0"/>
                <a:cs typeface="Calibri" pitchFamily="34" charset="0"/>
              </a:rPr>
              <a:t> Carson, D., France, R.,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Motyer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J., &amp;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Wenham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G. (2000). Nuevo comentario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Bı́blico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: Siglo veintiuno (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ed.) (Os 4.13). Miami: Sociedades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Bı́blicas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Unidas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.</a:t>
            </a:r>
          </a:p>
          <a:p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Palau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L. (1991). Comentario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bı́blico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del continente nuevo: San Juan I (103). Miami, FL: Editorial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Unilit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.</a:t>
            </a:r>
          </a:p>
          <a:p>
            <a:r>
              <a:rPr lang="es-PR" sz="1400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Gillis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C. (1991). Vol. 3: El Antiguo Testamento: Un Comentario Sobre Su Historia y Literatura, Tomos I-V (242). El Paso, TX: Casa Bautista De Publicaciones.</a:t>
            </a:r>
          </a:p>
          <a:p>
            <a:endParaRPr lang="es-PR" sz="1400" dirty="0">
              <a:latin typeface="Candara" pitchFamily="34" charset="0"/>
              <a:cs typeface="Calibri" pitchFamily="34" charset="0"/>
            </a:endParaRPr>
          </a:p>
          <a:p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</a:pPr>
            <a:endParaRPr lang="es-PR" sz="1400" noProof="0" dirty="0" smtClean="0">
              <a:latin typeface="Candara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</a:pPr>
            <a:endParaRPr lang="es-PR" sz="1400" noProof="0" dirty="0" smtClean="0">
              <a:latin typeface="Candara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7000"/>
                    </a14:imgEffect>
                    <a14:imgEffect>
                      <a14:colorTemperature colorTemp="4650"/>
                    </a14:imgEffect>
                    <a14:imgEffect>
                      <a14:saturation sat="135000"/>
                    </a14:imgEffect>
                    <a14:imgEffect>
                      <a14:brightnessContrast bright="3000" contrast="7000"/>
                    </a14:imgEffect>
                  </a14:imgLayer>
                </a14:imgProps>
              </a:ext>
            </a:extLst>
          </a:blip>
          <a:srcRect l="1185" t="1946" b="5614"/>
          <a:stretch/>
        </p:blipFill>
        <p:spPr>
          <a:xfrm>
            <a:off x="0" y="-19705"/>
            <a:ext cx="9144000" cy="5887105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/>
              <a:pPr/>
              <a:t>54</a:t>
            </a:fld>
            <a:endParaRPr lang="en-US"/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70505" y="1143000"/>
            <a:ext cx="8402990" cy="4419600"/>
          </a:xfrm>
          <a:solidFill>
            <a:schemeClr val="tx1">
              <a:alpha val="44000"/>
            </a:schemeClr>
          </a:solidFill>
          <a:ln/>
          <a:effectLst>
            <a:softEdge rad="127000"/>
          </a:effectLst>
        </p:spPr>
        <p:txBody>
          <a:bodyPr anchor="ctr"/>
          <a:lstStyle/>
          <a:p>
            <a:pPr marL="0" indent="0" algn="ctr">
              <a:buFontTx/>
              <a:buNone/>
            </a:pP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Unidad 7: El profeta Oseas</a:t>
            </a:r>
          </a:p>
          <a:p>
            <a:pPr marL="0" indent="0" algn="ctr">
              <a:buFontTx/>
              <a:buNone/>
            </a:pP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Estudio 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24:                   </a:t>
            </a:r>
            <a:endParaRPr lang="es-P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 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“Amor que Perdona y Restaura”</a:t>
            </a:r>
            <a:endParaRPr lang="es-P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(Oseas 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13.1 </a:t>
            </a: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a 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14.9) </a:t>
            </a:r>
            <a:endParaRPr lang="es-P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18 </a:t>
            </a: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de junio de 2013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4953000" y="6468785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Iglesia Bíblica Bautista de </a:t>
            </a:r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Aguadilla</a:t>
            </a:r>
            <a:endParaRPr lang="es-P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3400" y="6472238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La Biblia Libro por Libro, CBP</a:t>
            </a:r>
            <a:r>
              <a:rPr lang="en-US" i="1" baseline="30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®</a:t>
            </a: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39558" y="6112430"/>
            <a:ext cx="842042" cy="74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54973" y="-19705"/>
            <a:ext cx="3746538" cy="707886"/>
          </a:xfrm>
          <a:prstGeom prst="rect">
            <a:avLst/>
          </a:prstGeom>
          <a:solidFill>
            <a:schemeClr val="tx1">
              <a:alpha val="44000"/>
            </a:schemeClr>
          </a:solidFill>
          <a:ln w="9525">
            <a:noFill/>
            <a:miter lim="800000"/>
            <a:headEnd/>
            <a:tailEnd/>
          </a:ln>
          <a:effectLst>
            <a:softEdge rad="1270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0" indent="0" algn="ctr">
              <a:spcBef>
                <a:spcPct val="20000"/>
              </a:spcBef>
              <a:buClr>
                <a:schemeClr val="folHlink"/>
              </a:buClr>
              <a:buSzPct val="60000"/>
              <a:buFontTx/>
              <a:buNone/>
              <a:defRPr sz="4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latin typeface="+mn-lt"/>
                <a:cs typeface="+mn-cs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latin typeface="+mn-lt"/>
                <a:cs typeface="+mn-cs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9pPr>
          </a:lstStyle>
          <a:p>
            <a:r>
              <a:rPr lang="en-US" dirty="0" err="1"/>
              <a:t>Próximo</a:t>
            </a:r>
            <a:r>
              <a:rPr lang="en-US" dirty="0"/>
              <a:t> </a:t>
            </a:r>
            <a:r>
              <a:rPr lang="en-US" dirty="0" err="1"/>
              <a:t>Estudio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75825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>
                <a:solidFill>
                  <a:srgbClr val="000000"/>
                </a:solidFill>
              </a:rPr>
              <a:pPr/>
              <a:t>55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9600" y="145214"/>
            <a:ext cx="7924800" cy="6636586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" y="1905000"/>
            <a:ext cx="5410199" cy="4823901"/>
          </a:xfrm>
        </p:spPr>
        <p:txBody>
          <a:bodyPr>
            <a:normAutofit fontScale="850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Como </a:t>
            </a:r>
            <a:r>
              <a:rPr lang="es-PR" dirty="0">
                <a:latin typeface="Candara" panose="020E0502030303020204" pitchFamily="34" charset="0"/>
              </a:rPr>
              <a:t>en el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cap. 3 </a:t>
            </a:r>
            <a:r>
              <a:rPr lang="es-PR" dirty="0">
                <a:latin typeface="Candara" panose="020E0502030303020204" pitchFamily="34" charset="0"/>
              </a:rPr>
              <a:t>se ofreció una invitación de reconciliación en un matrimonio roto, este pasaje también ofrece la posibilidad de una reconciliación entre padre e hijo.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profeta nunca niega la realidad del pecado ni su efecto, no obstante, Oseas declara que el amor divino es más poderoso que el pecado.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amor de Dios al fin triunfará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796212" cy="1462087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r>
              <a:rPr lang="es-PR" sz="4000" dirty="0" smtClean="0">
                <a:latin typeface="Candara" panose="020E0502030303020204" pitchFamily="34" charset="0"/>
              </a:rPr>
              <a:t>¿</a:t>
            </a:r>
            <a:r>
              <a:rPr lang="es-PR" sz="4000" dirty="0">
                <a:latin typeface="Candara" panose="020E0502030303020204" pitchFamily="34" charset="0"/>
              </a:rPr>
              <a:t>Pecado del hombre o amor de Dios</a:t>
            </a:r>
            <a:r>
              <a:rPr lang="es-PR" sz="4000" dirty="0" smtClean="0">
                <a:latin typeface="Candara" panose="020E0502030303020204" pitchFamily="34" charset="0"/>
              </a:rPr>
              <a:t>? </a:t>
            </a:r>
            <a:r>
              <a:rPr lang="es-PR" sz="40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Oseas 11:1-11</a:t>
            </a:r>
            <a:endParaRPr lang="es-PR" sz="4000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8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rcRect r="49285"/>
          <a:stretch/>
        </p:blipFill>
        <p:spPr>
          <a:xfrm>
            <a:off x="5791200" y="2023954"/>
            <a:ext cx="3352800" cy="4201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67147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" y="1905000"/>
            <a:ext cx="5105400" cy="4823901"/>
          </a:xfrm>
        </p:spPr>
        <p:txBody>
          <a:bodyPr>
            <a:normAutofit fontScale="850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Igual </a:t>
            </a:r>
            <a:r>
              <a:rPr lang="es-PR" dirty="0">
                <a:latin typeface="Candara" panose="020E0502030303020204" pitchFamily="34" charset="0"/>
              </a:rPr>
              <a:t>que los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caps. 4–11</a:t>
            </a:r>
            <a:r>
              <a:rPr lang="es-PR" dirty="0">
                <a:latin typeface="Candara" panose="020E0502030303020204" pitchFamily="34" charset="0"/>
              </a:rPr>
              <a:t>, esta sección muestra la estructura de juicio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caps. 12 </a:t>
            </a:r>
            <a:r>
              <a:rPr lang="es-PR" dirty="0">
                <a:latin typeface="Candara" panose="020E0502030303020204" pitchFamily="34" charset="0"/>
              </a:rPr>
              <a:t>y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13</a:t>
            </a:r>
            <a:r>
              <a:rPr lang="es-PR" dirty="0">
                <a:latin typeface="Candara" panose="020E0502030303020204" pitchFamily="34" charset="0"/>
              </a:rPr>
              <a:t>) y luego esperanza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cap. 14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tema general de esta parte del libro se expresa en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11:12</a:t>
            </a:r>
            <a:r>
              <a:rPr lang="es-PR" dirty="0">
                <a:latin typeface="Candara" panose="020E0502030303020204" pitchFamily="34" charset="0"/>
              </a:rPr>
              <a:t> y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12:1</a:t>
            </a:r>
            <a:r>
              <a:rPr lang="es-PR" dirty="0">
                <a:latin typeface="Candara" panose="020E0502030303020204" pitchFamily="34" charset="0"/>
              </a:rPr>
              <a:t>: Efraín es infiel a Dios y confía en sus propios engaños; también en sus capacidades para hacer alianzas con otros poderes y así sobrevivir.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796212" cy="1462087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r>
              <a:rPr lang="es-PR" sz="4000" dirty="0" smtClean="0">
                <a:latin typeface="Candara" panose="020E0502030303020204" pitchFamily="34" charset="0"/>
              </a:rPr>
              <a:t>¿</a:t>
            </a:r>
            <a:r>
              <a:rPr lang="es-PR" sz="4000" dirty="0">
                <a:latin typeface="Candara" panose="020E0502030303020204" pitchFamily="34" charset="0"/>
              </a:rPr>
              <a:t>Jacob o Israel</a:t>
            </a:r>
            <a:r>
              <a:rPr lang="es-PR" sz="4000" dirty="0" smtClean="0">
                <a:latin typeface="Candara" panose="020E0502030303020204" pitchFamily="34" charset="0"/>
              </a:rPr>
              <a:t>? </a:t>
            </a:r>
            <a:br>
              <a:rPr lang="es-PR" sz="4000" dirty="0" smtClean="0">
                <a:latin typeface="Candara" panose="020E0502030303020204" pitchFamily="34" charset="0"/>
              </a:rPr>
            </a:br>
            <a:r>
              <a:rPr lang="es-PR" sz="40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Oseas 11:12–12:14</a:t>
            </a:r>
            <a:endParaRPr lang="es-PR" sz="4000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8000"/>
                    </a14:imgEffect>
                    <a14:imgEffect>
                      <a14:brightnessContrast bright="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84231" y="1905000"/>
            <a:ext cx="3859769" cy="3859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54194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057400" y="5404411"/>
            <a:ext cx="5638800" cy="1318701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“</a:t>
            </a:r>
            <a:r>
              <a:rPr lang="es-PR" i="1" dirty="0">
                <a:latin typeface="Candara" panose="020E0502030303020204" pitchFamily="34" charset="0"/>
              </a:rPr>
              <a:t>Dice el necio en su corazón: No hay </a:t>
            </a:r>
            <a:r>
              <a:rPr lang="es-PR" i="1" dirty="0" smtClean="0">
                <a:latin typeface="Candara" panose="020E0502030303020204" pitchFamily="34" charset="0"/>
              </a:rPr>
              <a:t>Dios…</a:t>
            </a:r>
            <a:r>
              <a:rPr lang="es-PR" dirty="0" smtClean="0">
                <a:latin typeface="Candara" panose="020E0502030303020204" pitchFamily="34" charset="0"/>
              </a:rPr>
              <a:t>” </a:t>
            </a:r>
          </a:p>
          <a:p>
            <a:pPr marL="0" indent="0">
              <a:buNone/>
            </a:pP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	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Salmo 14.1, RVR60) </a:t>
            </a:r>
          </a:p>
          <a:p>
            <a:endParaRPr lang="es-PR" dirty="0" smtClean="0">
              <a:latin typeface="Candara" panose="020E0502030303020204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796212" cy="1462087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r>
              <a:rPr lang="es-PR" sz="4000" dirty="0" smtClean="0">
                <a:latin typeface="Candara" panose="020E0502030303020204" pitchFamily="34" charset="0"/>
              </a:rPr>
              <a:t>¿</a:t>
            </a:r>
            <a:r>
              <a:rPr lang="es-PR" sz="4000" dirty="0">
                <a:latin typeface="Candara" panose="020E0502030303020204" pitchFamily="34" charset="0"/>
              </a:rPr>
              <a:t>Jacob o Israel</a:t>
            </a:r>
            <a:r>
              <a:rPr lang="es-PR" sz="4000" dirty="0" smtClean="0">
                <a:latin typeface="Candara" panose="020E0502030303020204" pitchFamily="34" charset="0"/>
              </a:rPr>
              <a:t>? </a:t>
            </a:r>
            <a:br>
              <a:rPr lang="es-PR" sz="4000" dirty="0" smtClean="0">
                <a:latin typeface="Candara" panose="020E0502030303020204" pitchFamily="34" charset="0"/>
              </a:rPr>
            </a:br>
            <a:r>
              <a:rPr lang="es-PR" sz="40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Oseas 11:12–12:14</a:t>
            </a:r>
            <a:endParaRPr lang="es-PR" sz="4000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"/>
                    </a14:imgEffect>
                  </a14:imgLayer>
                </a14:imgProps>
              </a:ext>
            </a:extLst>
          </a:blip>
          <a:srcRect l="2652"/>
          <a:stretch/>
        </p:blipFill>
        <p:spPr>
          <a:xfrm>
            <a:off x="1600200" y="1861482"/>
            <a:ext cx="6106551" cy="352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64819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" y="1905000"/>
            <a:ext cx="4800600" cy="4823901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Confiar </a:t>
            </a:r>
            <a:r>
              <a:rPr lang="es-PR" dirty="0">
                <a:latin typeface="Candara" panose="020E0502030303020204" pitchFamily="34" charset="0"/>
              </a:rPr>
              <a:t>en sus propios esfuerzos es apacentarse de viento (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v. 1a</a:t>
            </a:r>
            <a:r>
              <a:rPr lang="es-PR" dirty="0">
                <a:latin typeface="Candara" panose="020E0502030303020204" pitchFamily="34" charset="0"/>
              </a:rPr>
              <a:t>), o basar la vida en lo que no sostiene.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Los </a:t>
            </a:r>
            <a:r>
              <a:rPr lang="es-PR" dirty="0">
                <a:latin typeface="Candara" panose="020E0502030303020204" pitchFamily="34" charset="0"/>
              </a:rPr>
              <a:t>pactos políticos con Asiria y Egipto no pueden proveerle la vida a Israel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796212" cy="1462087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r>
              <a:rPr lang="es-PR" sz="4000" dirty="0" smtClean="0">
                <a:latin typeface="Candara" panose="020E0502030303020204" pitchFamily="34" charset="0"/>
              </a:rPr>
              <a:t>¿</a:t>
            </a:r>
            <a:r>
              <a:rPr lang="es-PR" sz="4000" dirty="0">
                <a:latin typeface="Candara" panose="020E0502030303020204" pitchFamily="34" charset="0"/>
              </a:rPr>
              <a:t>Jacob o Israel</a:t>
            </a:r>
            <a:r>
              <a:rPr lang="es-PR" sz="4000" dirty="0" smtClean="0">
                <a:latin typeface="Candara" panose="020E0502030303020204" pitchFamily="34" charset="0"/>
              </a:rPr>
              <a:t>? </a:t>
            </a:r>
            <a:br>
              <a:rPr lang="es-PR" sz="4000" dirty="0" smtClean="0">
                <a:latin typeface="Candara" panose="020E0502030303020204" pitchFamily="34" charset="0"/>
              </a:rPr>
            </a:br>
            <a:r>
              <a:rPr lang="es-PR" sz="40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Oseas 11:12–12:14</a:t>
            </a:r>
            <a:endParaRPr lang="es-PR" sz="4000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6000"/>
                    </a14:imgEffect>
                    <a14:imgEffect>
                      <a14:brightnessContrast bright="1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00223" y="2113597"/>
            <a:ext cx="4143777" cy="367760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19800" y="5874306"/>
            <a:ext cx="21434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R" sz="2400" dirty="0" smtClean="0"/>
              <a:t>“A mi manera”</a:t>
            </a:r>
            <a:endParaRPr lang="es-PR" sz="2400" dirty="0"/>
          </a:p>
        </p:txBody>
      </p:sp>
    </p:spTree>
    <p:extLst>
      <p:ext uri="{BB962C8B-B14F-4D97-AF65-F5344CB8AC3E}">
        <p14:creationId xmlns:p14="http://schemas.microsoft.com/office/powerpoint/2010/main" val="358479745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8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6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89642</TotalTime>
  <Words>3927</Words>
  <Application>Microsoft Office PowerPoint</Application>
  <PresentationFormat>On-screen Show (4:3)</PresentationFormat>
  <Paragraphs>395</Paragraphs>
  <Slides>55</Slides>
  <Notes>54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55</vt:i4>
      </vt:variant>
    </vt:vector>
  </HeadingPairs>
  <TitlesOfParts>
    <vt:vector size="64" baseType="lpstr">
      <vt:lpstr>Arial</vt:lpstr>
      <vt:lpstr>Calibri</vt:lpstr>
      <vt:lpstr>Candara</vt:lpstr>
      <vt:lpstr>Tahoma</vt:lpstr>
      <vt:lpstr>Wingdings</vt:lpstr>
      <vt:lpstr>Blends</vt:lpstr>
      <vt:lpstr>3_Blends</vt:lpstr>
      <vt:lpstr>8_Blends</vt:lpstr>
      <vt:lpstr>64_Blends</vt:lpstr>
      <vt:lpstr>PowerPoint Presentation</vt:lpstr>
      <vt:lpstr>Contexto</vt:lpstr>
      <vt:lpstr>Versículo Clave:</vt:lpstr>
      <vt:lpstr>Bosquejo de Estudio</vt:lpstr>
      <vt:lpstr>¿Pecado del hombre o amor de Dios? Oseas 11:1-11</vt:lpstr>
      <vt:lpstr>¿Pecado del hombre o amor de Dios? Oseas 11:1-11</vt:lpstr>
      <vt:lpstr>¿Jacob o Israel?  Oseas 11:12–12:14</vt:lpstr>
      <vt:lpstr>¿Jacob o Israel?  Oseas 11:12–12:14</vt:lpstr>
      <vt:lpstr>¿Jacob o Israel?  Oseas 11:12–12:14</vt:lpstr>
      <vt:lpstr>PowerPoint Presentation</vt:lpstr>
      <vt:lpstr>Eventos de la época de Oseas</vt:lpstr>
      <vt:lpstr>El amor paternal de Dios Oseas 11.1-4</vt:lpstr>
      <vt:lpstr>El amor paternal de Dios Oseas 11.1-4</vt:lpstr>
      <vt:lpstr>El amor paternal de Dios Oseas 11.1-4</vt:lpstr>
      <vt:lpstr>El amor paternal de Dios Oseas 11.1-4</vt:lpstr>
      <vt:lpstr>El amor paternal de Dios Oseas 11.1-4</vt:lpstr>
      <vt:lpstr>El amor paternal de Dios Oseas 11.1-4</vt:lpstr>
      <vt:lpstr>El amor paternal de Dios Oseas 11.1-4</vt:lpstr>
      <vt:lpstr>El amor de Dios promete restauración  Oseas 11.8-9</vt:lpstr>
      <vt:lpstr>El amor de Dios promete restauración  Oseas 11.8-9</vt:lpstr>
      <vt:lpstr>El amor de Dios promete restauración  Oseas 11.8-9</vt:lpstr>
      <vt:lpstr>El amor de Dios promete restauración  Oseas 11.8-9</vt:lpstr>
      <vt:lpstr>El amor de Dios promete restauración  Oseas 11.8-9</vt:lpstr>
      <vt:lpstr>El amor de Dios promete restauración  Oseas 11.8-9</vt:lpstr>
      <vt:lpstr>El amor de Dios promete restauración  Oseas 11.8-9</vt:lpstr>
      <vt:lpstr>El amor de Dios promete restauración  Oseas 11.8-9</vt:lpstr>
      <vt:lpstr>El amor de Dios corrige Oseas 12.2-9</vt:lpstr>
      <vt:lpstr>El amor de Dios corrige Oseas 12.2-9</vt:lpstr>
      <vt:lpstr>El amor de Dios corrige Oseas 12.2-9</vt:lpstr>
      <vt:lpstr>El amor de Dios corrige Oseas 12.2-9</vt:lpstr>
      <vt:lpstr>El amor de Dios corrige Oseas 12.2-9</vt:lpstr>
      <vt:lpstr>El amor de Dios corrige Oseas 12.2-9</vt:lpstr>
      <vt:lpstr>El amor de Dios corrige Oseas 12.2-9</vt:lpstr>
      <vt:lpstr>El amor de Dios corrige Oseas 12.2-9</vt:lpstr>
      <vt:lpstr>El amor de Dios corrige Oseas 12.2-9</vt:lpstr>
      <vt:lpstr>El amor de Dios corrige Oseas 12.2-9</vt:lpstr>
      <vt:lpstr>El amor de Dios corrige Oseas 12.2-9</vt:lpstr>
      <vt:lpstr>El amor de Dios corrige Oseas 12.2-9</vt:lpstr>
      <vt:lpstr>El amor de Dios corrige Oseas 12.2-9</vt:lpstr>
      <vt:lpstr>El amor de Dios corrige Oseas 12.2-9</vt:lpstr>
      <vt:lpstr>El amor de Dios corrige Oseas 12.2-9</vt:lpstr>
      <vt:lpstr>El amor de Dios advierte el peligro  Oseas 12.10-14</vt:lpstr>
      <vt:lpstr>El amor de Dios advierte el peligro  Oseas 12.10-14</vt:lpstr>
      <vt:lpstr>El amor de Dios advierte el peligro  Oseas 12.10-14</vt:lpstr>
      <vt:lpstr>El amor de Dios advierte el peligro  Oseas 12.10-14</vt:lpstr>
      <vt:lpstr>El amor de Dios advierte el peligro  Oseas 12.10-14</vt:lpstr>
      <vt:lpstr>El amor de Dios advierte el peligro  Oseas 12.10-14</vt:lpstr>
      <vt:lpstr>El amor de Dios advierte el peligro  Oseas 12.10-14</vt:lpstr>
      <vt:lpstr>Aplicaciones</vt:lpstr>
      <vt:lpstr>Aplicaciones</vt:lpstr>
      <vt:lpstr>Aplicaciones</vt:lpstr>
      <vt:lpstr>Aplicaciones</vt:lpstr>
      <vt:lpstr>Bibliografía</vt:lpstr>
      <vt:lpstr>PowerPoint Presentation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Oseas</dc:title>
  <dc:creator>Tito Ortega</dc:creator>
  <cp:lastModifiedBy>Ortega, Tito (ISB-GSO Inks &amp; Supplies Dev. Mgr.)</cp:lastModifiedBy>
  <cp:revision>8004</cp:revision>
  <cp:lastPrinted>2013-05-28T17:39:32Z</cp:lastPrinted>
  <dcterms:created xsi:type="dcterms:W3CDTF">2007-01-24T21:53:34Z</dcterms:created>
  <dcterms:modified xsi:type="dcterms:W3CDTF">2013-06-18T21:43:04Z</dcterms:modified>
</cp:coreProperties>
</file>