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64"/>
  </p:notesMasterIdLst>
  <p:handoutMasterIdLst>
    <p:handoutMasterId r:id="rId65"/>
  </p:handoutMasterIdLst>
  <p:sldIdLst>
    <p:sldId id="2767" r:id="rId7"/>
    <p:sldId id="565" r:id="rId8"/>
    <p:sldId id="566" r:id="rId9"/>
    <p:sldId id="3416" r:id="rId10"/>
    <p:sldId id="3358" r:id="rId11"/>
    <p:sldId id="3529" r:id="rId12"/>
    <p:sldId id="3527" r:id="rId13"/>
    <p:sldId id="3528" r:id="rId14"/>
    <p:sldId id="3530" r:id="rId15"/>
    <p:sldId id="3486" r:id="rId16"/>
    <p:sldId id="3487" r:id="rId17"/>
    <p:sldId id="3531" r:id="rId18"/>
    <p:sldId id="3532" r:id="rId19"/>
    <p:sldId id="3533" r:id="rId20"/>
    <p:sldId id="3441" r:id="rId21"/>
    <p:sldId id="3442" r:id="rId22"/>
    <p:sldId id="3534" r:id="rId23"/>
    <p:sldId id="3535" r:id="rId24"/>
    <p:sldId id="3536" r:id="rId25"/>
    <p:sldId id="3537" r:id="rId26"/>
    <p:sldId id="3538" r:id="rId27"/>
    <p:sldId id="3539" r:id="rId28"/>
    <p:sldId id="3540" r:id="rId29"/>
    <p:sldId id="3541" r:id="rId30"/>
    <p:sldId id="3542" r:id="rId31"/>
    <p:sldId id="3543" r:id="rId32"/>
    <p:sldId id="3443" r:id="rId33"/>
    <p:sldId id="3444" r:id="rId34"/>
    <p:sldId id="3544" r:id="rId35"/>
    <p:sldId id="3545" r:id="rId36"/>
    <p:sldId id="3546" r:id="rId37"/>
    <p:sldId id="3547" r:id="rId38"/>
    <p:sldId id="3318" r:id="rId39"/>
    <p:sldId id="3044" r:id="rId40"/>
    <p:sldId id="3548" r:id="rId41"/>
    <p:sldId id="3549" r:id="rId42"/>
    <p:sldId id="3446" r:id="rId43"/>
    <p:sldId id="3447" r:id="rId44"/>
    <p:sldId id="3550" r:id="rId45"/>
    <p:sldId id="3551" r:id="rId46"/>
    <p:sldId id="3552" r:id="rId47"/>
    <p:sldId id="3553" r:id="rId48"/>
    <p:sldId id="3554" r:id="rId49"/>
    <p:sldId id="3555" r:id="rId50"/>
    <p:sldId id="3556" r:id="rId51"/>
    <p:sldId id="3557" r:id="rId52"/>
    <p:sldId id="3566" r:id="rId53"/>
    <p:sldId id="3561" r:id="rId54"/>
    <p:sldId id="3559" r:id="rId55"/>
    <p:sldId id="3560" r:id="rId56"/>
    <p:sldId id="3562" r:id="rId57"/>
    <p:sldId id="3563" r:id="rId58"/>
    <p:sldId id="3564" r:id="rId59"/>
    <p:sldId id="3565" r:id="rId60"/>
    <p:sldId id="1391" r:id="rId61"/>
    <p:sldId id="3484" r:id="rId62"/>
    <p:sldId id="627" r:id="rId6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87" autoAdjust="0"/>
    <p:restoredTop sz="94553" autoAdjust="0"/>
  </p:normalViewPr>
  <p:slideViewPr>
    <p:cSldViewPr>
      <p:cViewPr varScale="1">
        <p:scale>
          <a:sx n="72" d="100"/>
          <a:sy n="72" d="100"/>
        </p:scale>
        <p:origin x="936" y="66"/>
      </p:cViewPr>
      <p:guideLst>
        <p:guide orient="horz" pos="2160"/>
        <p:guide pos="2880"/>
      </p:guideLst>
    </p:cSldViewPr>
  </p:slideViewPr>
  <p:outlineViewPr>
    <p:cViewPr>
      <p:scale>
        <a:sx n="33" d="100"/>
        <a:sy n="33" d="100"/>
      </p:scale>
      <p:origin x="0" y="-34662"/>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9/17/2014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4017971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659712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228379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742670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351510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370769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613830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757278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661820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621626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4204627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739250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009537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0487781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51818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765313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677995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644989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940624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96020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38348425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2294073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42785160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4468305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014739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3238577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3478916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33799496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223278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4521413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9096432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17339475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3427418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11374346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63370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5985661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40241880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1069265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2610743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7776181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55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56</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188233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335504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270803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3471272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9/17/2014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2.wdp"/></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2.wdp"/></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2.wdp"/></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2.wdp"/></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2.wdp"/></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5.wdp"/></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5.wdp"/></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17.wdp"/></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19.wdp"/></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8.wdp"/></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20.wdp"/></Relationships>
</file>

<file path=ppt/slides/_rels/slide55.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microsoft.com/office/2007/relationships/hdphoto" Target="../media/hdphoto22.wdp"/><Relationship Id="rId5" Type="http://schemas.openxmlformats.org/officeDocument/2006/relationships/image" Target="../media/image29.png"/><Relationship Id="rId4" Type="http://schemas.microsoft.com/office/2007/relationships/hdphoto" Target="../media/hdphoto21.wdp"/></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56986" cy="5413717"/>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47: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La Clave del Éxito</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(Proverbios 6.1 – 12.28) </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16 de septiembre 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4014698"/>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11: Consejos Prácticos para Vivir Bien</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a los padres es </a:t>
            </a:r>
            <a:r>
              <a:rPr lang="es-PR" sz="4000" dirty="0" smtClean="0">
                <a:latin typeface="Candara" pitchFamily="34" charset="0"/>
                <a:cs typeface="Calibri" pitchFamily="34" charset="0"/>
              </a:rPr>
              <a:t>imprescindible  </a:t>
            </a:r>
            <a:r>
              <a:rPr lang="es-PR" sz="4000" dirty="0" smtClean="0">
                <a:solidFill>
                  <a:srgbClr val="FF0000"/>
                </a:solidFill>
                <a:latin typeface="Candara" pitchFamily="34" charset="0"/>
                <a:cs typeface="Calibri" pitchFamily="34" charset="0"/>
              </a:rPr>
              <a:t>Proverbios </a:t>
            </a:r>
            <a:r>
              <a:rPr lang="es-PR" sz="4000" dirty="0">
                <a:solidFill>
                  <a:srgbClr val="FF0000"/>
                </a:solidFill>
                <a:latin typeface="Candara" pitchFamily="34" charset="0"/>
                <a:cs typeface="Calibri" pitchFamily="34" charset="0"/>
              </a:rPr>
              <a:t>6.20-23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15000"/>
          <a:stretch/>
        </p:blipFill>
        <p:spPr>
          <a:xfrm>
            <a:off x="0" y="1676401"/>
            <a:ext cx="9144000" cy="5181599"/>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a los padres es imprescindible  </a:t>
            </a:r>
            <a:r>
              <a:rPr lang="es-PR" sz="4000" dirty="0">
                <a:solidFill>
                  <a:srgbClr val="FF0000"/>
                </a:solidFill>
                <a:latin typeface="Candara" pitchFamily="34" charset="0"/>
                <a:cs typeface="Calibri" pitchFamily="34" charset="0"/>
              </a:rPr>
              <a:t>Proverbios 6.20-23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Guarda, hijo mío, el mandamiento de tu padre, Y no dejes la enseñanza de tu madre; </a:t>
            </a:r>
            <a:r>
              <a:rPr lang="es-PR" i="1" dirty="0" smtClean="0">
                <a:latin typeface="Candara" panose="020E0502030303020204" pitchFamily="34" charset="0"/>
              </a:rPr>
              <a:t>Átalos </a:t>
            </a:r>
            <a:r>
              <a:rPr lang="es-PR" i="1" dirty="0">
                <a:latin typeface="Candara" panose="020E0502030303020204" pitchFamily="34" charset="0"/>
              </a:rPr>
              <a:t>siempre en tu corazón, Enlázalos a tu cuello. Te guiarán cuando andes; cuando duermas te guardarán; Hablarán contigo cuando despiertes. Porque el mandamiento es lámpara, y la enseñanza es luz, Y camino de vida las reprensiones que te instruyen,</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Proverbios 6.20–23, RVR60) </a:t>
            </a:r>
          </a:p>
        </p:txBody>
      </p:sp>
    </p:spTree>
    <p:extLst>
      <p:ext uri="{BB962C8B-B14F-4D97-AF65-F5344CB8AC3E}">
        <p14:creationId xmlns:p14="http://schemas.microsoft.com/office/powerpoint/2010/main" val="2147635180"/>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a los padres es imprescindible  </a:t>
            </a:r>
            <a:r>
              <a:rPr lang="es-PR" sz="4000" dirty="0">
                <a:solidFill>
                  <a:srgbClr val="FF0000"/>
                </a:solidFill>
                <a:latin typeface="Candara" pitchFamily="34" charset="0"/>
                <a:cs typeface="Calibri" pitchFamily="34" charset="0"/>
              </a:rPr>
              <a:t>Proverbios 6.20-23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solidFill>
                  <a:srgbClr val="FF0000"/>
                </a:solidFill>
                <a:latin typeface="Candara" panose="020E0502030303020204" pitchFamily="34" charset="0"/>
              </a:rPr>
              <a:t>6:20–21.</a:t>
            </a:r>
            <a:r>
              <a:rPr lang="es-PR" dirty="0">
                <a:latin typeface="Candara" panose="020E0502030303020204" pitchFamily="34" charset="0"/>
              </a:rPr>
              <a:t> Una vez más, Salomón exhorta a su hijo </a:t>
            </a:r>
            <a:r>
              <a:rPr lang="es-PR" dirty="0" smtClean="0">
                <a:latin typeface="Candara" panose="020E0502030303020204" pitchFamily="34" charset="0"/>
              </a:rPr>
              <a:t>para </a:t>
            </a:r>
            <a:r>
              <a:rPr lang="es-PR" dirty="0">
                <a:latin typeface="Candara" panose="020E0502030303020204" pitchFamily="34" charset="0"/>
              </a:rPr>
              <a:t>que atienda las instrucciones </a:t>
            </a:r>
            <a:r>
              <a:rPr lang="es-PR" dirty="0" smtClean="0">
                <a:latin typeface="Candara" panose="020E0502030303020204" pitchFamily="34" charset="0"/>
              </a:rPr>
              <a:t>(vea </a:t>
            </a:r>
            <a:r>
              <a:rPr lang="es-PR" dirty="0">
                <a:solidFill>
                  <a:srgbClr val="FF0000"/>
                </a:solidFill>
                <a:latin typeface="Candara" panose="020E0502030303020204" pitchFamily="34" charset="0"/>
              </a:rPr>
              <a:t>1:8</a:t>
            </a:r>
            <a:r>
              <a:rPr lang="es-PR" dirty="0">
                <a:latin typeface="Candara" panose="020E0502030303020204" pitchFamily="34" charset="0"/>
              </a:rPr>
              <a:t>) tanto de su padre como de su madre, con el fin de que se adhiriera a ellas desde el fondo de su corazón (</a:t>
            </a:r>
            <a:r>
              <a:rPr lang="es-PR" dirty="0">
                <a:solidFill>
                  <a:srgbClr val="FF0000"/>
                </a:solidFill>
                <a:latin typeface="Candara" panose="020E0502030303020204" pitchFamily="34" charset="0"/>
              </a:rPr>
              <a:t>6:21a</a:t>
            </a:r>
            <a:r>
              <a:rPr lang="es-PR" dirty="0">
                <a:latin typeface="Candara" panose="020E0502030303020204" pitchFamily="34" charset="0"/>
              </a:rPr>
              <a:t>; </a:t>
            </a:r>
            <a:r>
              <a:rPr lang="es-PR" dirty="0" smtClean="0">
                <a:latin typeface="Candara" panose="020E0502030303020204" pitchFamily="34" charset="0"/>
              </a:rPr>
              <a:t>vea </a:t>
            </a:r>
            <a:r>
              <a:rPr lang="es-PR" dirty="0">
                <a:solidFill>
                  <a:srgbClr val="FF0000"/>
                </a:solidFill>
                <a:latin typeface="Candara" panose="020E0502030303020204" pitchFamily="34" charset="0"/>
              </a:rPr>
              <a:t>3:1</a:t>
            </a:r>
            <a:r>
              <a:rPr lang="es-PR" dirty="0">
                <a:latin typeface="Candara" panose="020E0502030303020204" pitchFamily="34" charset="0"/>
              </a:rPr>
              <a:t>; </a:t>
            </a:r>
            <a:r>
              <a:rPr lang="es-PR" dirty="0">
                <a:solidFill>
                  <a:srgbClr val="FF0000"/>
                </a:solidFill>
                <a:latin typeface="Candara" panose="020E0502030303020204" pitchFamily="34" charset="0"/>
              </a:rPr>
              <a:t>7:3b</a:t>
            </a:r>
            <a:r>
              <a:rPr lang="es-PR" dirty="0">
                <a:latin typeface="Candara" panose="020E0502030303020204" pitchFamily="34" charset="0"/>
              </a:rPr>
              <a:t>) e hiciera que su vida se adornara con ellas (</a:t>
            </a:r>
            <a:r>
              <a:rPr lang="es-PR" dirty="0">
                <a:solidFill>
                  <a:srgbClr val="FF0000"/>
                </a:solidFill>
                <a:latin typeface="Candara" panose="020E0502030303020204" pitchFamily="34" charset="0"/>
              </a:rPr>
              <a:t>6:21b</a:t>
            </a:r>
            <a:r>
              <a:rPr lang="es-PR" dirty="0">
                <a:latin typeface="Candara" panose="020E0502030303020204" pitchFamily="34" charset="0"/>
              </a:rPr>
              <a:t>; </a:t>
            </a:r>
            <a:r>
              <a:rPr lang="es-PR" dirty="0" smtClean="0">
                <a:latin typeface="Candara" panose="020E0502030303020204" pitchFamily="34" charset="0"/>
              </a:rPr>
              <a:t>vea </a:t>
            </a:r>
            <a:r>
              <a:rPr lang="es-PR" dirty="0">
                <a:solidFill>
                  <a:srgbClr val="FF0000"/>
                </a:solidFill>
                <a:latin typeface="Candara" panose="020E0502030303020204" pitchFamily="34" charset="0"/>
              </a:rPr>
              <a:t>3:3, 22</a:t>
            </a:r>
            <a:r>
              <a:rPr lang="es-PR" dirty="0">
                <a:latin typeface="Candara" panose="020E0502030303020204" pitchFamily="34" charset="0"/>
              </a:rPr>
              <a:t>; </a:t>
            </a:r>
            <a:r>
              <a:rPr lang="es-PR" dirty="0">
                <a:solidFill>
                  <a:srgbClr val="FF0000"/>
                </a:solidFill>
                <a:latin typeface="Candara" panose="020E0502030303020204" pitchFamily="34" charset="0"/>
              </a:rPr>
              <a:t>7:3a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18898189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a los padres es imprescindible  </a:t>
            </a:r>
            <a:r>
              <a:rPr lang="es-PR" sz="4000" dirty="0">
                <a:solidFill>
                  <a:srgbClr val="FF0000"/>
                </a:solidFill>
                <a:latin typeface="Candara" pitchFamily="34" charset="0"/>
                <a:cs typeface="Calibri" pitchFamily="34" charset="0"/>
              </a:rPr>
              <a:t>Proverbios 6.20-23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dirty="0">
                <a:solidFill>
                  <a:srgbClr val="FF0000"/>
                </a:solidFill>
                <a:latin typeface="Candara" panose="020E0502030303020204" pitchFamily="34" charset="0"/>
              </a:rPr>
              <a:t>6:22–23. </a:t>
            </a:r>
            <a:r>
              <a:rPr lang="es-PR" dirty="0">
                <a:latin typeface="Candara" panose="020E0502030303020204" pitchFamily="34" charset="0"/>
              </a:rPr>
              <a:t>Las instrucciones de los padres proveen guía, protección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2:11</a:t>
            </a:r>
            <a:r>
              <a:rPr lang="es-PR" dirty="0">
                <a:latin typeface="Candara" panose="020E0502030303020204" pitchFamily="34" charset="0"/>
              </a:rPr>
              <a:t>) y consejo (</a:t>
            </a:r>
            <a:r>
              <a:rPr lang="es-PR" dirty="0">
                <a:solidFill>
                  <a:srgbClr val="FF0000"/>
                </a:solidFill>
                <a:latin typeface="Candara" panose="020E0502030303020204" pitchFamily="34" charset="0"/>
              </a:rPr>
              <a:t>6:22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enseñanza debe provenir de la ley de Dios, pues los mandamientos de los padres, así como la palabra divina, deben ser como lámpara y luz, porque son una buena guía para la conducta (</a:t>
            </a:r>
            <a:r>
              <a:rPr lang="es-PR" dirty="0" smtClean="0">
                <a:solidFill>
                  <a:srgbClr val="FF0000"/>
                </a:solidFill>
                <a:latin typeface="Candara" panose="020E0502030303020204" pitchFamily="34" charset="0"/>
              </a:rPr>
              <a:t>Salmo </a:t>
            </a:r>
            <a:r>
              <a:rPr lang="es-PR" dirty="0">
                <a:solidFill>
                  <a:srgbClr val="FF0000"/>
                </a:solidFill>
                <a:latin typeface="Candara" panose="020E0502030303020204" pitchFamily="34" charset="0"/>
              </a:rPr>
              <a:t>119:105</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522551469"/>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a los padres es imprescindible  </a:t>
            </a:r>
            <a:r>
              <a:rPr lang="es-PR" sz="4000" dirty="0">
                <a:solidFill>
                  <a:srgbClr val="FF0000"/>
                </a:solidFill>
                <a:latin typeface="Candara" pitchFamily="34" charset="0"/>
                <a:cs typeface="Calibri" pitchFamily="34" charset="0"/>
              </a:rPr>
              <a:t>Proverbios 6.20-23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A </a:t>
            </a:r>
            <a:r>
              <a:rPr lang="es-PR" dirty="0">
                <a:latin typeface="Candara" panose="020E0502030303020204" pitchFamily="34" charset="0"/>
              </a:rPr>
              <a:t>pesar de que las reprensiones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1:2, 7</a:t>
            </a:r>
            <a:r>
              <a:rPr lang="es-PR" dirty="0">
                <a:latin typeface="Candara" panose="020E0502030303020204" pitchFamily="34" charset="0"/>
              </a:rPr>
              <a:t>) son dolorosas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Hebreos </a:t>
            </a:r>
            <a:r>
              <a:rPr lang="es-PR" dirty="0">
                <a:solidFill>
                  <a:srgbClr val="FF0000"/>
                </a:solidFill>
                <a:latin typeface="Candara" panose="020E0502030303020204" pitchFamily="34" charset="0"/>
              </a:rPr>
              <a:t>12:11a</a:t>
            </a:r>
            <a:r>
              <a:rPr lang="es-PR" dirty="0">
                <a:latin typeface="Candara" panose="020E0502030303020204" pitchFamily="34" charset="0"/>
              </a:rPr>
              <a:t>), ayudan a mantener a la persona en el camino correcto, llevándola por el camino de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3815254615"/>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a:t>
            </a:r>
            <a:r>
              <a:rPr lang="es-PR" sz="4000" dirty="0" smtClean="0">
                <a:latin typeface="Candara" pitchFamily="34" charset="0"/>
                <a:cs typeface="Calibri" pitchFamily="34" charset="0"/>
              </a:rPr>
              <a:t>protección  </a:t>
            </a:r>
            <a:r>
              <a:rPr lang="es-PR" sz="4000" dirty="0" smtClean="0">
                <a:solidFill>
                  <a:srgbClr val="FF0000"/>
                </a:solidFill>
                <a:latin typeface="Candara" pitchFamily="34" charset="0"/>
                <a:cs typeface="Calibri" pitchFamily="34" charset="0"/>
              </a:rPr>
              <a:t>Proverbios </a:t>
            </a:r>
            <a:r>
              <a:rPr lang="es-PR" sz="4000" dirty="0">
                <a:solidFill>
                  <a:srgbClr val="FF0000"/>
                </a:solidFill>
                <a:latin typeface="Candara" pitchFamily="34" charset="0"/>
                <a:cs typeface="Calibri" pitchFamily="34" charset="0"/>
              </a:rPr>
              <a:t>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b="29166"/>
          <a:stretch/>
        </p:blipFill>
        <p:spPr>
          <a:xfrm>
            <a:off x="0" y="1676400"/>
            <a:ext cx="9144000" cy="5181600"/>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791575" cy="4795838"/>
          </a:xfrm>
        </p:spPr>
        <p:txBody>
          <a:bodyPr>
            <a:normAutofit fontScale="85000" lnSpcReduction="20000"/>
          </a:bodyPr>
          <a:lstStyle/>
          <a:p>
            <a:r>
              <a:rPr lang="es-PR" sz="3600" dirty="0">
                <a:latin typeface="Candara" panose="020E0502030303020204" pitchFamily="34" charset="0"/>
              </a:rPr>
              <a:t>“</a:t>
            </a:r>
            <a:r>
              <a:rPr lang="es-PR" sz="3600" i="1" dirty="0">
                <a:latin typeface="Candara" panose="020E0502030303020204" pitchFamily="34" charset="0"/>
              </a:rPr>
              <a:t>Para que te guarden de la mala mujer, De la blandura de la lengua de la mujer extraña. No codicies su hermosura en tu corazón, Ni ella te prenda con sus ojos; Porque a causa de la mujer ramera el hombre es reducido a un bocado de pan; Y la mujer caza la preciosa alma del varón. ¿Tomará el hombre fuego en su seno Sin que sus vestidos ardan? ¿Andará el hombre sobre brasas Sin que sus pies se quemen? Así es el que se llega a la mujer de su prójimo; No quedará impune ninguno que la tocare.</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Proverbios 6.24–29,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800599" cy="4795838"/>
          </a:xfrm>
        </p:spPr>
        <p:txBody>
          <a:bodyPr>
            <a:normAutofit fontScale="92500" lnSpcReduction="20000"/>
          </a:bodyPr>
          <a:lstStyle/>
          <a:p>
            <a:r>
              <a:rPr lang="es-PR" dirty="0">
                <a:solidFill>
                  <a:srgbClr val="FF0000"/>
                </a:solidFill>
                <a:latin typeface="Candara" panose="020E0502030303020204" pitchFamily="34" charset="0"/>
              </a:rPr>
              <a:t>6:24. </a:t>
            </a:r>
            <a:r>
              <a:rPr lang="es-PR" dirty="0">
                <a:latin typeface="Candara" panose="020E0502030303020204" pitchFamily="34" charset="0"/>
              </a:rPr>
              <a:t>La sabiduría que se adquiere de la palabra de Dios y que los padres enseñan (</a:t>
            </a:r>
            <a:r>
              <a:rPr lang="es-PR" dirty="0">
                <a:solidFill>
                  <a:srgbClr val="FF0000"/>
                </a:solidFill>
                <a:latin typeface="Candara" panose="020E0502030303020204" pitchFamily="34" charset="0"/>
              </a:rPr>
              <a:t>vv. 20–23</a:t>
            </a:r>
            <a:r>
              <a:rPr lang="es-PR" dirty="0">
                <a:latin typeface="Candara" panose="020E0502030303020204" pitchFamily="34" charset="0"/>
              </a:rPr>
              <a:t>) ayuda a proteger del adulterio </a:t>
            </a:r>
            <a:r>
              <a:rPr lang="es-PR" dirty="0" smtClean="0">
                <a:latin typeface="Candara" panose="020E0502030303020204" pitchFamily="34" charset="0"/>
              </a:rPr>
              <a:t>(vea </a:t>
            </a:r>
            <a:r>
              <a:rPr lang="es-PR" dirty="0">
                <a:solidFill>
                  <a:srgbClr val="FF0000"/>
                </a:solidFill>
                <a:latin typeface="Candara" panose="020E0502030303020204" pitchFamily="34" charset="0"/>
              </a:rPr>
              <a:t>2:12</a:t>
            </a:r>
            <a:r>
              <a:rPr lang="es-PR" dirty="0">
                <a:latin typeface="Candara" panose="020E0502030303020204" pitchFamily="34" charset="0"/>
              </a:rPr>
              <a:t>, </a:t>
            </a:r>
            <a:r>
              <a:rPr lang="es-PR" dirty="0">
                <a:solidFill>
                  <a:srgbClr val="FF0000"/>
                </a:solidFill>
                <a:latin typeface="Candara" panose="020E0502030303020204" pitchFamily="34" charset="0"/>
              </a:rPr>
              <a:t>16–19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mala mujer (</a:t>
            </a:r>
            <a:r>
              <a:rPr lang="es-PR" dirty="0" err="1">
                <a:latin typeface="Candara" panose="020E0502030303020204" pitchFamily="34" charset="0"/>
              </a:rPr>
              <a:t>lit.</a:t>
            </a:r>
            <a:r>
              <a:rPr lang="es-PR" dirty="0">
                <a:latin typeface="Candara" panose="020E0502030303020204" pitchFamily="34" charset="0"/>
              </a:rPr>
              <a:t>, “mujer de maldad”)—posiblemente refiriéndose a una soltera—puede ser la ramera que se menciona en </a:t>
            </a:r>
            <a:r>
              <a:rPr lang="es-PR" dirty="0">
                <a:solidFill>
                  <a:srgbClr val="FF0000"/>
                </a:solidFill>
                <a:latin typeface="Candara" panose="020E0502030303020204" pitchFamily="34" charset="0"/>
              </a:rPr>
              <a:t>6:26</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4572000" y="1905000"/>
            <a:ext cx="4324350" cy="4552950"/>
          </a:xfrm>
          <a:prstGeom prst="rect">
            <a:avLst/>
          </a:prstGeom>
        </p:spPr>
      </p:pic>
    </p:spTree>
    <p:extLst>
      <p:ext uri="{BB962C8B-B14F-4D97-AF65-F5344CB8AC3E}">
        <p14:creationId xmlns:p14="http://schemas.microsoft.com/office/powerpoint/2010/main" val="3878045330"/>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86399" cy="4795838"/>
          </a:xfrm>
        </p:spPr>
        <p:txBody>
          <a:bodyPr>
            <a:normAutofit/>
          </a:bodyPr>
          <a:lstStyle/>
          <a:p>
            <a:r>
              <a:rPr lang="es-PR" dirty="0" smtClean="0">
                <a:latin typeface="Candara" panose="020E0502030303020204" pitchFamily="34" charset="0"/>
              </a:rPr>
              <a:t>Por </a:t>
            </a:r>
            <a:r>
              <a:rPr lang="es-PR" dirty="0">
                <a:latin typeface="Candara" panose="020E0502030303020204" pitchFamily="34" charset="0"/>
              </a:rPr>
              <a:t>su parte, la mujer extraña </a:t>
            </a:r>
            <a:r>
              <a:rPr lang="es-PR" dirty="0" smtClean="0">
                <a:latin typeface="Candara" panose="020E0502030303020204" pitchFamily="34" charset="0"/>
              </a:rPr>
              <a:t>(vea </a:t>
            </a:r>
            <a:r>
              <a:rPr lang="es-PR" dirty="0">
                <a:solidFill>
                  <a:srgbClr val="FF0000"/>
                </a:solidFill>
                <a:latin typeface="Candara" panose="020E0502030303020204" pitchFamily="34" charset="0"/>
              </a:rPr>
              <a:t>2:16</a:t>
            </a:r>
            <a:r>
              <a:rPr lang="es-PR" dirty="0">
                <a:latin typeface="Candara" panose="020E0502030303020204" pitchFamily="34" charset="0"/>
              </a:rPr>
              <a:t>; </a:t>
            </a:r>
            <a:r>
              <a:rPr lang="es-PR" dirty="0">
                <a:solidFill>
                  <a:srgbClr val="FF0000"/>
                </a:solidFill>
                <a:latin typeface="Candara" panose="020E0502030303020204" pitchFamily="34" charset="0"/>
              </a:rPr>
              <a:t>7:5</a:t>
            </a:r>
            <a:r>
              <a:rPr lang="es-PR" dirty="0">
                <a:latin typeface="Candara" panose="020E0502030303020204" pitchFamily="34" charset="0"/>
              </a:rPr>
              <a:t>; </a:t>
            </a:r>
            <a:r>
              <a:rPr lang="es-PR" dirty="0">
                <a:solidFill>
                  <a:srgbClr val="FF0000"/>
                </a:solidFill>
                <a:latin typeface="Candara" panose="020E0502030303020204" pitchFamily="34" charset="0"/>
              </a:rPr>
              <a:t>23:27</a:t>
            </a:r>
            <a:r>
              <a:rPr lang="es-PR" dirty="0">
                <a:latin typeface="Candara" panose="020E0502030303020204" pitchFamily="34" charset="0"/>
              </a:rPr>
              <a:t>) es casada y promiscua </a:t>
            </a:r>
            <a:r>
              <a:rPr lang="es-PR" dirty="0" smtClean="0">
                <a:latin typeface="Candara" panose="020E0502030303020204" pitchFamily="34" charset="0"/>
              </a:rPr>
              <a:t>(vea “la </a:t>
            </a:r>
            <a:r>
              <a:rPr lang="es-PR" dirty="0">
                <a:latin typeface="Candara" panose="020E0502030303020204" pitchFamily="34" charset="0"/>
              </a:rPr>
              <a:t>mujer de su prójimo”, </a:t>
            </a:r>
            <a:r>
              <a:rPr lang="es-PR" dirty="0">
                <a:solidFill>
                  <a:srgbClr val="FF0000"/>
                </a:solidFill>
                <a:latin typeface="Candara" panose="020E0502030303020204" pitchFamily="34" charset="0"/>
              </a:rPr>
              <a:t>6:29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a:t>
            </a:r>
            <a:r>
              <a:rPr lang="es-PR" dirty="0">
                <a:solidFill>
                  <a:srgbClr val="FF0000"/>
                </a:solidFill>
                <a:latin typeface="Candara" panose="020E0502030303020204" pitchFamily="34" charset="0"/>
              </a:rPr>
              <a:t>v. 26 </a:t>
            </a:r>
            <a:r>
              <a:rPr lang="es-PR" dirty="0">
                <a:latin typeface="Candara" panose="020E0502030303020204" pitchFamily="34" charset="0"/>
              </a:rPr>
              <a:t>se le llama “ramera”, </a:t>
            </a:r>
            <a:r>
              <a:rPr lang="es-PR" dirty="0" smtClean="0">
                <a:latin typeface="Candara" panose="020E0502030303020204" pitchFamily="34" charset="0"/>
              </a:rPr>
              <a:t>literalmente, </a:t>
            </a:r>
            <a:r>
              <a:rPr lang="es-PR" dirty="0">
                <a:latin typeface="Candara" panose="020E0502030303020204" pitchFamily="34" charset="0"/>
              </a:rPr>
              <a:t>“la esposa de un hombre</a:t>
            </a:r>
            <a:r>
              <a:rPr lang="es-PR" dirty="0" smtClean="0">
                <a:latin typeface="Candara" panose="020E0502030303020204" pitchFamily="34" charset="0"/>
              </a:rPr>
              <a:t>”.</a:t>
            </a:r>
            <a:endParaRPr lang="es-PR" i="1" dirty="0" smtClean="0">
              <a:latin typeface="Candara" panose="020E0502030303020204" pitchFamily="34" charset="0"/>
            </a:endParaRPr>
          </a:p>
        </p:txBody>
      </p:sp>
      <p:pic>
        <p:nvPicPr>
          <p:cNvPr id="2" name="Picture 1"/>
          <p:cNvPicPr>
            <a:picLocks noChangeAspect="1"/>
          </p:cNvPicPr>
          <p:nvPr/>
        </p:nvPicPr>
        <p:blipFill rotWithShape="1">
          <a:blip r:embed="rId3"/>
          <a:srcRect l="1" r="10898"/>
          <a:stretch/>
        </p:blipFill>
        <p:spPr>
          <a:xfrm>
            <a:off x="5477334" y="1828364"/>
            <a:ext cx="3666666" cy="5029636"/>
          </a:xfrm>
          <a:prstGeom prst="rect">
            <a:avLst/>
          </a:prstGeom>
        </p:spPr>
      </p:pic>
    </p:spTree>
    <p:extLst>
      <p:ext uri="{BB962C8B-B14F-4D97-AF65-F5344CB8AC3E}">
        <p14:creationId xmlns:p14="http://schemas.microsoft.com/office/powerpoint/2010/main" val="264095607"/>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05000"/>
            <a:ext cx="5128084" cy="4795838"/>
          </a:xfrm>
        </p:spPr>
        <p:txBody>
          <a:bodyPr>
            <a:normAutofit/>
          </a:bodyPr>
          <a:lstStyle/>
          <a:p>
            <a:r>
              <a:rPr lang="es-PR" dirty="0" smtClean="0">
                <a:latin typeface="Candara" panose="020E0502030303020204" pitchFamily="34" charset="0"/>
              </a:rPr>
              <a:t>La palabra “extraña” viene del hebreo </a:t>
            </a:r>
            <a:r>
              <a:rPr lang="es-PR" i="1" dirty="0" err="1" smtClean="0">
                <a:latin typeface="Candara" panose="020E0502030303020204" pitchFamily="34" charset="0"/>
              </a:rPr>
              <a:t>noḵrîyâh</a:t>
            </a:r>
            <a:r>
              <a:rPr lang="es-PR" i="1" dirty="0">
                <a:latin typeface="Candara" panose="020E0502030303020204" pitchFamily="34" charset="0"/>
              </a:rPr>
              <a:t> </a:t>
            </a:r>
            <a:r>
              <a:rPr lang="es-PR" i="1" dirty="0" smtClean="0">
                <a:latin typeface="Candara" panose="020E0502030303020204" pitchFamily="34" charset="0"/>
              </a:rPr>
              <a:t>= </a:t>
            </a:r>
            <a:r>
              <a:rPr lang="es-PR" dirty="0" smtClean="0">
                <a:latin typeface="Candara" panose="020E0502030303020204" pitchFamily="34" charset="0"/>
              </a:rPr>
              <a:t>extranjera, no tuya, desconocida.</a:t>
            </a:r>
          </a:p>
          <a:p>
            <a:r>
              <a:rPr lang="es-PR" dirty="0" smtClean="0">
                <a:latin typeface="Candara" panose="020E0502030303020204" pitchFamily="34" charset="0"/>
              </a:rPr>
              <a:t>Tales </a:t>
            </a:r>
            <a:r>
              <a:rPr lang="es-PR" dirty="0">
                <a:latin typeface="Candara" panose="020E0502030303020204" pitchFamily="34" charset="0"/>
              </a:rPr>
              <a:t>mujeres poseen blandura de </a:t>
            </a:r>
            <a:r>
              <a:rPr lang="es-PR" dirty="0" smtClean="0">
                <a:latin typeface="Candara" panose="020E0502030303020204" pitchFamily="34" charset="0"/>
              </a:rPr>
              <a:t>lengua </a:t>
            </a:r>
            <a:r>
              <a:rPr lang="es-PR" dirty="0">
                <a:latin typeface="Candara" panose="020E0502030303020204" pitchFamily="34" charset="0"/>
              </a:rPr>
              <a:t>porque hablan seductoramente </a:t>
            </a:r>
            <a:r>
              <a:rPr lang="es-PR" dirty="0" smtClean="0">
                <a:latin typeface="Candara" panose="020E0502030303020204" pitchFamily="34" charset="0"/>
              </a:rPr>
              <a:t>(vea </a:t>
            </a:r>
            <a:r>
              <a:rPr lang="es-PR" dirty="0">
                <a:solidFill>
                  <a:srgbClr val="FF0000"/>
                </a:solidFill>
                <a:latin typeface="Candara" panose="020E0502030303020204" pitchFamily="34" charset="0"/>
              </a:rPr>
              <a:t>2:16</a:t>
            </a:r>
            <a:r>
              <a:rPr lang="es-PR" dirty="0">
                <a:latin typeface="Candara" panose="020E0502030303020204" pitchFamily="34" charset="0"/>
              </a:rPr>
              <a:t>; </a:t>
            </a:r>
            <a:r>
              <a:rPr lang="es-PR" dirty="0">
                <a:solidFill>
                  <a:srgbClr val="FF0000"/>
                </a:solidFill>
                <a:latin typeface="Candara" panose="020E0502030303020204" pitchFamily="34" charset="0"/>
              </a:rPr>
              <a:t>5:3</a:t>
            </a:r>
            <a:r>
              <a:rPr lang="es-PR" dirty="0">
                <a:latin typeface="Candara" panose="020E0502030303020204" pitchFamily="34" charset="0"/>
              </a:rPr>
              <a:t>; </a:t>
            </a:r>
            <a:r>
              <a:rPr lang="es-PR" dirty="0">
                <a:solidFill>
                  <a:srgbClr val="FF0000"/>
                </a:solidFill>
                <a:latin typeface="Candara" panose="020E0502030303020204" pitchFamily="34" charset="0"/>
              </a:rPr>
              <a:t>7:5, 21</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 r="10898"/>
          <a:stretch/>
        </p:blipFill>
        <p:spPr>
          <a:xfrm>
            <a:off x="5477334" y="1828364"/>
            <a:ext cx="3666666" cy="5029636"/>
          </a:xfrm>
          <a:prstGeom prst="rect">
            <a:avLst/>
          </a:prstGeom>
        </p:spPr>
      </p:pic>
    </p:spTree>
    <p:extLst>
      <p:ext uri="{BB962C8B-B14F-4D97-AF65-F5344CB8AC3E}">
        <p14:creationId xmlns:p14="http://schemas.microsoft.com/office/powerpoint/2010/main" val="818651250"/>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a:latin typeface="Candara" pitchFamily="34" charset="0"/>
                <a:cs typeface="Calibri" pitchFamily="34" charset="0"/>
              </a:rPr>
              <a:t>Proverbios </a:t>
            </a:r>
            <a:endParaRPr lang="es-PR" sz="4000" dirty="0" smtClean="0">
              <a:latin typeface="Candara" pitchFamily="34" charset="0"/>
              <a:cs typeface="Calibri" pitchFamily="34" charset="0"/>
            </a:endParaRPr>
          </a:p>
          <a:p>
            <a:pPr lvl="1"/>
            <a:r>
              <a:rPr lang="es-PR" sz="3600" dirty="0">
                <a:latin typeface="Candara" pitchFamily="34" charset="0"/>
                <a:cs typeface="Calibri" pitchFamily="34" charset="0"/>
              </a:rPr>
              <a:t>6.1 – 12.28</a:t>
            </a:r>
            <a:endParaRPr lang="es-PR" sz="3200" noProof="0" dirty="0" smtClean="0">
              <a:latin typeface="Candara" pitchFamily="34" charset="0"/>
              <a:cs typeface="Calibri"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782707" y="1808747"/>
            <a:ext cx="4361293" cy="5049253"/>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05000"/>
            <a:ext cx="5181600" cy="4795838"/>
          </a:xfrm>
        </p:spPr>
        <p:txBody>
          <a:bodyPr>
            <a:normAutofit fontScale="92500" lnSpcReduction="20000"/>
          </a:bodyPr>
          <a:lstStyle/>
          <a:p>
            <a:r>
              <a:rPr lang="es-PR" dirty="0">
                <a:solidFill>
                  <a:srgbClr val="FF0000"/>
                </a:solidFill>
                <a:latin typeface="Candara" panose="020E0502030303020204" pitchFamily="34" charset="0"/>
              </a:rPr>
              <a:t>6:25. </a:t>
            </a:r>
            <a:r>
              <a:rPr lang="es-PR" dirty="0">
                <a:latin typeface="Candara" panose="020E0502030303020204" pitchFamily="34" charset="0"/>
              </a:rPr>
              <a:t>Este v. contiene una advertencia y los </a:t>
            </a:r>
            <a:r>
              <a:rPr lang="es-PR" dirty="0">
                <a:solidFill>
                  <a:srgbClr val="FF0000"/>
                </a:solidFill>
                <a:latin typeface="Candara" panose="020E0502030303020204" pitchFamily="34" charset="0"/>
              </a:rPr>
              <a:t>vv. 26–29</a:t>
            </a:r>
            <a:r>
              <a:rPr lang="es-PR" dirty="0">
                <a:latin typeface="Candara" panose="020E0502030303020204" pitchFamily="34" charset="0"/>
              </a:rPr>
              <a:t>, </a:t>
            </a:r>
            <a:r>
              <a:rPr lang="es-PR" dirty="0">
                <a:solidFill>
                  <a:srgbClr val="FF0000"/>
                </a:solidFill>
                <a:latin typeface="Candara" panose="020E0502030303020204" pitchFamily="34" charset="0"/>
              </a:rPr>
              <a:t>32–35 </a:t>
            </a:r>
            <a:r>
              <a:rPr lang="es-PR" dirty="0">
                <a:latin typeface="Candara" panose="020E0502030303020204" pitchFamily="34" charset="0"/>
              </a:rPr>
              <a:t>presentan las razones para darla.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incorrecto codiciar en el corazón </a:t>
            </a:r>
            <a:r>
              <a:rPr lang="es-PR" dirty="0" smtClean="0">
                <a:latin typeface="Candara" panose="020E0502030303020204" pitchFamily="34" charset="0"/>
              </a:rPr>
              <a:t>(vea </a:t>
            </a:r>
            <a:r>
              <a:rPr lang="es-PR" dirty="0">
                <a:latin typeface="Candara" panose="020E0502030303020204" pitchFamily="34" charset="0"/>
              </a:rPr>
              <a:t>comentario de </a:t>
            </a:r>
            <a:r>
              <a:rPr lang="es-PR" dirty="0">
                <a:solidFill>
                  <a:srgbClr val="FF0000"/>
                </a:solidFill>
                <a:latin typeface="Candara" panose="020E0502030303020204" pitchFamily="34" charset="0"/>
              </a:rPr>
              <a:t>3:5</a:t>
            </a:r>
            <a:r>
              <a:rPr lang="es-PR" dirty="0">
                <a:latin typeface="Candara" panose="020E0502030303020204" pitchFamily="34" charset="0"/>
              </a:rPr>
              <a:t>; </a:t>
            </a:r>
            <a:r>
              <a:rPr lang="es-PR" dirty="0">
                <a:solidFill>
                  <a:srgbClr val="FF0000"/>
                </a:solidFill>
                <a:latin typeface="Candara" panose="020E0502030303020204" pitchFamily="34" charset="0"/>
              </a:rPr>
              <a:t>4:23</a:t>
            </a:r>
            <a:r>
              <a:rPr lang="es-PR" dirty="0">
                <a:latin typeface="Candara" panose="020E0502030303020204" pitchFamily="34" charset="0"/>
              </a:rPr>
              <a:t>) a una mujer físicamente atractiva y sexualmente promiscua, sea ésta casada o no. Jesús habló acerca de algo similar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5:28</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5000"/>
                    </a14:imgEffect>
                  </a14:imgLayer>
                </a14:imgProps>
              </a:ext>
            </a:extLst>
          </a:blip>
          <a:srcRect l="2097" t="1587" r="1449" b="1587"/>
          <a:stretch/>
        </p:blipFill>
        <p:spPr>
          <a:xfrm>
            <a:off x="5334001" y="1805608"/>
            <a:ext cx="3810000" cy="5052392"/>
          </a:xfrm>
          <a:prstGeom prst="rect">
            <a:avLst/>
          </a:prstGeom>
        </p:spPr>
      </p:pic>
    </p:spTree>
    <p:extLst>
      <p:ext uri="{BB962C8B-B14F-4D97-AF65-F5344CB8AC3E}">
        <p14:creationId xmlns:p14="http://schemas.microsoft.com/office/powerpoint/2010/main" val="2074590278"/>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86399" cy="4795838"/>
          </a:xfrm>
        </p:spPr>
        <p:txBody>
          <a:bodyPr>
            <a:normAutofit/>
          </a:bodyPr>
          <a:lstStyle/>
          <a:p>
            <a:r>
              <a:rPr lang="es-PR" dirty="0" smtClean="0">
                <a:latin typeface="Candara" panose="020E0502030303020204" pitchFamily="34" charset="0"/>
              </a:rPr>
              <a:t>Los </a:t>
            </a:r>
            <a:r>
              <a:rPr lang="es-PR" dirty="0">
                <a:latin typeface="Candara" panose="020E0502030303020204" pitchFamily="34" charset="0"/>
              </a:rPr>
              <a:t>hombres que han caído en adulterio por lo regular comenzaron su caída lanzando una mirada codiciosa a la mujer; si un varón mira a una mujer de esas, ella podría intentar cautivarlo con sus ojos seductores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122378" y="2743200"/>
            <a:ext cx="4021622" cy="1622167"/>
          </a:xfrm>
          <a:prstGeom prst="rect">
            <a:avLst/>
          </a:prstGeom>
        </p:spPr>
      </p:pic>
    </p:spTree>
    <p:extLst>
      <p:ext uri="{BB962C8B-B14F-4D97-AF65-F5344CB8AC3E}">
        <p14:creationId xmlns:p14="http://schemas.microsoft.com/office/powerpoint/2010/main" val="1770564933"/>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fontScale="92500"/>
          </a:bodyPr>
          <a:lstStyle/>
          <a:p>
            <a:r>
              <a:rPr lang="es-PR" dirty="0">
                <a:solidFill>
                  <a:srgbClr val="FF0000"/>
                </a:solidFill>
                <a:latin typeface="Candara" panose="020E0502030303020204" pitchFamily="34" charset="0"/>
              </a:rPr>
              <a:t>6:26. </a:t>
            </a:r>
            <a:r>
              <a:rPr lang="es-PR" dirty="0">
                <a:latin typeface="Candara" panose="020E0502030303020204" pitchFamily="34" charset="0"/>
              </a:rPr>
              <a:t>¡La inmoralidad tiene un alto costo!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ramera </a:t>
            </a:r>
            <a:r>
              <a:rPr lang="es-PR" dirty="0" smtClean="0">
                <a:latin typeface="Candara" panose="020E0502030303020204" pitchFamily="34" charset="0"/>
              </a:rPr>
              <a:t>(vea </a:t>
            </a:r>
            <a:r>
              <a:rPr lang="es-PR" dirty="0">
                <a:solidFill>
                  <a:srgbClr val="FF0000"/>
                </a:solidFill>
                <a:latin typeface="Candara" panose="020E0502030303020204" pitchFamily="34" charset="0"/>
              </a:rPr>
              <a:t>7:10</a:t>
            </a:r>
            <a:r>
              <a:rPr lang="es-PR" dirty="0">
                <a:latin typeface="Candara" panose="020E0502030303020204" pitchFamily="34" charset="0"/>
              </a:rPr>
              <a:t>; </a:t>
            </a:r>
            <a:r>
              <a:rPr lang="es-PR" dirty="0">
                <a:solidFill>
                  <a:srgbClr val="FF0000"/>
                </a:solidFill>
                <a:latin typeface="Candara" panose="020E0502030303020204" pitchFamily="34" charset="0"/>
              </a:rPr>
              <a:t>23:27</a:t>
            </a:r>
            <a:r>
              <a:rPr lang="es-PR" dirty="0">
                <a:latin typeface="Candara" panose="020E0502030303020204" pitchFamily="34" charset="0"/>
              </a:rPr>
              <a:t>; </a:t>
            </a:r>
            <a:r>
              <a:rPr lang="es-PR" dirty="0">
                <a:solidFill>
                  <a:srgbClr val="FF0000"/>
                </a:solidFill>
                <a:latin typeface="Candara" panose="020E0502030303020204" pitchFamily="34" charset="0"/>
              </a:rPr>
              <a:t>29:3</a:t>
            </a:r>
            <a:r>
              <a:rPr lang="es-PR" dirty="0">
                <a:latin typeface="Candara" panose="020E0502030303020204" pitchFamily="34" charset="0"/>
              </a:rPr>
              <a:t>) puede dejar a un hombre en la pobreza total, teniendo como única posesión un bocado de pan, por haber gastado todo el dinero en pagar por sus servicios </a:t>
            </a:r>
            <a:r>
              <a:rPr lang="es-PR" dirty="0" smtClean="0">
                <a:latin typeface="Candara" panose="020E0502030303020204" pitchFamily="34" charset="0"/>
              </a:rPr>
              <a:t>(vea </a:t>
            </a:r>
            <a:r>
              <a:rPr lang="es-PR" dirty="0">
                <a:solidFill>
                  <a:srgbClr val="FF0000"/>
                </a:solidFill>
                <a:latin typeface="Candara" panose="020E0502030303020204" pitchFamily="34" charset="0"/>
              </a:rPr>
              <a:t>29:3</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5941" r="25000"/>
          <a:stretch/>
        </p:blipFill>
        <p:spPr>
          <a:xfrm>
            <a:off x="5181599" y="1828800"/>
            <a:ext cx="3960223" cy="5029200"/>
          </a:xfrm>
          <a:prstGeom prst="rect">
            <a:avLst/>
          </a:prstGeom>
        </p:spPr>
      </p:pic>
    </p:spTree>
    <p:extLst>
      <p:ext uri="{BB962C8B-B14F-4D97-AF65-F5344CB8AC3E}">
        <p14:creationId xmlns:p14="http://schemas.microsoft.com/office/powerpoint/2010/main" val="10594161"/>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mujer extraña </a:t>
            </a:r>
            <a:r>
              <a:rPr lang="es-PR" dirty="0" smtClean="0">
                <a:latin typeface="Candara" panose="020E0502030303020204" pitchFamily="34" charset="0"/>
              </a:rPr>
              <a:t>puede </a:t>
            </a:r>
            <a:r>
              <a:rPr lang="es-PR" dirty="0">
                <a:latin typeface="Candara" panose="020E0502030303020204" pitchFamily="34" charset="0"/>
              </a:rPr>
              <a:t>cazar aun el alma del varón, i.e., llevarlo a la ruina y muerte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2:18–19</a:t>
            </a:r>
            <a:r>
              <a:rPr lang="es-PR" dirty="0">
                <a:latin typeface="Candara" panose="020E0502030303020204" pitchFamily="34" charset="0"/>
              </a:rPr>
              <a:t>; </a:t>
            </a:r>
            <a:r>
              <a:rPr lang="es-PR" dirty="0">
                <a:solidFill>
                  <a:srgbClr val="FF0000"/>
                </a:solidFill>
                <a:latin typeface="Candara" panose="020E0502030303020204" pitchFamily="34" charset="0"/>
              </a:rPr>
              <a:t>5:5, 14</a:t>
            </a:r>
            <a:r>
              <a:rPr lang="es-PR" dirty="0">
                <a:latin typeface="Candara" panose="020E0502030303020204" pitchFamily="34" charset="0"/>
              </a:rPr>
              <a:t>; </a:t>
            </a:r>
            <a:r>
              <a:rPr lang="es-PR" dirty="0">
                <a:solidFill>
                  <a:srgbClr val="FF0000"/>
                </a:solidFill>
                <a:latin typeface="Candara" panose="020E0502030303020204" pitchFamily="34" charset="0"/>
              </a:rPr>
              <a:t>7:22–23</a:t>
            </a:r>
            <a:r>
              <a:rPr lang="es-PR" dirty="0">
                <a:latin typeface="Candara" panose="020E0502030303020204" pitchFamily="34" charset="0"/>
              </a:rPr>
              <a:t>, </a:t>
            </a:r>
            <a:r>
              <a:rPr lang="es-PR" dirty="0">
                <a:solidFill>
                  <a:srgbClr val="FF0000"/>
                </a:solidFill>
                <a:latin typeface="Candara" panose="020E0502030303020204" pitchFamily="34" charset="0"/>
              </a:rPr>
              <a:t>26–27</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5801814" y="1828800"/>
            <a:ext cx="3342186" cy="5040086"/>
          </a:xfrm>
          <a:prstGeom prst="rect">
            <a:avLst/>
          </a:prstGeom>
        </p:spPr>
      </p:pic>
    </p:spTree>
    <p:extLst>
      <p:ext uri="{BB962C8B-B14F-4D97-AF65-F5344CB8AC3E}">
        <p14:creationId xmlns:p14="http://schemas.microsoft.com/office/powerpoint/2010/main" val="342658804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a:bodyPr>
          <a:lstStyle/>
          <a:p>
            <a:r>
              <a:rPr lang="es-PR" dirty="0">
                <a:solidFill>
                  <a:srgbClr val="FF0000"/>
                </a:solidFill>
                <a:latin typeface="Candara" panose="020E0502030303020204" pitchFamily="34" charset="0"/>
              </a:rPr>
              <a:t>6:27–29. </a:t>
            </a:r>
            <a:r>
              <a:rPr lang="es-PR" dirty="0">
                <a:latin typeface="Candara" panose="020E0502030303020204" pitchFamily="34" charset="0"/>
              </a:rPr>
              <a:t>Los costos de la infidelidad se mencionan en el </a:t>
            </a:r>
            <a:r>
              <a:rPr lang="es-PR" dirty="0">
                <a:solidFill>
                  <a:srgbClr val="FF0000"/>
                </a:solidFill>
                <a:latin typeface="Candara" panose="020E0502030303020204" pitchFamily="34" charset="0"/>
              </a:rPr>
              <a:t>v. 26 </a:t>
            </a:r>
            <a:r>
              <a:rPr lang="es-PR" dirty="0">
                <a:latin typeface="Candara" panose="020E0502030303020204" pitchFamily="34" charset="0"/>
              </a:rPr>
              <a:t>y en los </a:t>
            </a:r>
            <a:r>
              <a:rPr lang="es-PR" dirty="0">
                <a:solidFill>
                  <a:srgbClr val="FF0000"/>
                </a:solidFill>
                <a:latin typeface="Candara" panose="020E0502030303020204" pitchFamily="34" charset="0"/>
              </a:rPr>
              <a:t>vv. 27–35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horrendas consecuencias son inevitables (</a:t>
            </a:r>
            <a:r>
              <a:rPr lang="es-PR" dirty="0">
                <a:solidFill>
                  <a:srgbClr val="FF0000"/>
                </a:solidFill>
                <a:latin typeface="Candara" panose="020E0502030303020204" pitchFamily="34" charset="0"/>
              </a:rPr>
              <a:t>vv. 27–29</a:t>
            </a:r>
            <a:r>
              <a:rPr lang="es-PR" dirty="0">
                <a:latin typeface="Candara" panose="020E0502030303020204" pitchFamily="34" charset="0"/>
              </a:rPr>
              <a:t>) y severas (</a:t>
            </a:r>
            <a:r>
              <a:rPr lang="es-PR" dirty="0">
                <a:solidFill>
                  <a:srgbClr val="FF0000"/>
                </a:solidFill>
                <a:latin typeface="Candara" panose="020E0502030303020204" pitchFamily="34" charset="0"/>
              </a:rPr>
              <a:t>vv. 30–35</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5801814" y="1828800"/>
            <a:ext cx="3342186" cy="5040086"/>
          </a:xfrm>
          <a:prstGeom prst="rect">
            <a:avLst/>
          </a:prstGeom>
        </p:spPr>
      </p:pic>
    </p:spTree>
    <p:extLst>
      <p:ext uri="{BB962C8B-B14F-4D97-AF65-F5344CB8AC3E}">
        <p14:creationId xmlns:p14="http://schemas.microsoft.com/office/powerpoint/2010/main" val="61368930"/>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114799" cy="4795838"/>
          </a:xfrm>
        </p:spPr>
        <p:txBody>
          <a:bodyPr>
            <a:normAutofit fontScale="92500" lnSpcReduction="10000"/>
          </a:bodyPr>
          <a:lstStyle/>
          <a:p>
            <a:r>
              <a:rPr lang="es-PR" dirty="0" smtClean="0">
                <a:latin typeface="Candara" panose="020E0502030303020204" pitchFamily="34" charset="0"/>
              </a:rPr>
              <a:t>Así </a:t>
            </a:r>
            <a:r>
              <a:rPr lang="es-PR" dirty="0">
                <a:latin typeface="Candara" panose="020E0502030303020204" pitchFamily="34" charset="0"/>
              </a:rPr>
              <a:t>como es imposible poner fuego en el seno de alguien sin que sus vestidos ardan, o caminar sobre brasas sin que se quemen los pies, así de imposible es adulterar con la mujer del prójimo y quedar impune.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3587" r="17285"/>
          <a:stretch/>
        </p:blipFill>
        <p:spPr>
          <a:xfrm>
            <a:off x="4386039" y="1830754"/>
            <a:ext cx="4757961" cy="5029200"/>
          </a:xfrm>
          <a:prstGeom prst="rect">
            <a:avLst/>
          </a:prstGeom>
        </p:spPr>
      </p:pic>
    </p:spTree>
    <p:extLst>
      <p:ext uri="{BB962C8B-B14F-4D97-AF65-F5344CB8AC3E}">
        <p14:creationId xmlns:p14="http://schemas.microsoft.com/office/powerpoint/2010/main" val="4154373103"/>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Obedecer las instrucciones bíblicas es protección  </a:t>
            </a:r>
            <a:r>
              <a:rPr lang="es-PR" sz="4000" dirty="0">
                <a:solidFill>
                  <a:srgbClr val="FF0000"/>
                </a:solidFill>
                <a:latin typeface="Candara" pitchFamily="34" charset="0"/>
                <a:cs typeface="Calibri" pitchFamily="34" charset="0"/>
              </a:rPr>
              <a:t>Proverbios 6.24-29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sexo ilícito es ¡como jugar con fuego! El hombre que tal haga será castigado, muy probablemente por el esposo de la mujer </a:t>
            </a:r>
            <a:r>
              <a:rPr lang="es-PR" dirty="0" smtClean="0">
                <a:latin typeface="Candara" panose="020E0502030303020204" pitchFamily="34" charset="0"/>
              </a:rPr>
              <a:t>(vea </a:t>
            </a:r>
            <a:r>
              <a:rPr lang="es-PR" dirty="0">
                <a:solidFill>
                  <a:srgbClr val="FF0000"/>
                </a:solidFill>
                <a:latin typeface="Candara" panose="020E0502030303020204" pitchFamily="34" charset="0"/>
              </a:rPr>
              <a:t>v. 34</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1313" r="20202"/>
          <a:stretch/>
        </p:blipFill>
        <p:spPr>
          <a:xfrm>
            <a:off x="5486399" y="1828800"/>
            <a:ext cx="3657601" cy="5029200"/>
          </a:xfrm>
          <a:prstGeom prst="rect">
            <a:avLst/>
          </a:prstGeom>
        </p:spPr>
      </p:pic>
    </p:spTree>
    <p:extLst>
      <p:ext uri="{BB962C8B-B14F-4D97-AF65-F5344CB8AC3E}">
        <p14:creationId xmlns:p14="http://schemas.microsoft.com/office/powerpoint/2010/main" val="1394700646"/>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Cometer adulterio es robar y auto </a:t>
            </a:r>
            <a:r>
              <a:rPr lang="es-PR" sz="4000" dirty="0" smtClean="0">
                <a:latin typeface="Candara" pitchFamily="34" charset="0"/>
                <a:cs typeface="Calibri" pitchFamily="34" charset="0"/>
              </a:rPr>
              <a:t>destruirse  </a:t>
            </a:r>
            <a:r>
              <a:rPr lang="es-PR" sz="4000" dirty="0" smtClean="0">
                <a:solidFill>
                  <a:srgbClr val="FF0000"/>
                </a:solidFill>
                <a:latin typeface="Candara" pitchFamily="34" charset="0"/>
                <a:cs typeface="Calibri" pitchFamily="34" charset="0"/>
              </a:rPr>
              <a:t>Proverbios </a:t>
            </a:r>
            <a:r>
              <a:rPr lang="es-PR" sz="4000" dirty="0">
                <a:solidFill>
                  <a:srgbClr val="FF0000"/>
                </a:solidFill>
                <a:latin typeface="Candara" pitchFamily="34" charset="0"/>
                <a:cs typeface="Calibri" pitchFamily="34" charset="0"/>
              </a:rPr>
              <a:t>6.30-33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b="22317"/>
          <a:stretch/>
        </p:blipFill>
        <p:spPr>
          <a:xfrm>
            <a:off x="2209800" y="1828800"/>
            <a:ext cx="4991100" cy="5029201"/>
          </a:xfrm>
          <a:prstGeom prst="rect">
            <a:avLst/>
          </a:prstGeom>
        </p:spPr>
      </p:pic>
    </p:spTree>
    <p:extLst>
      <p:ext uri="{BB962C8B-B14F-4D97-AF65-F5344CB8AC3E}">
        <p14:creationId xmlns:p14="http://schemas.microsoft.com/office/powerpoint/2010/main" val="206136450"/>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Cometer adulterio es robar y auto destruirse  </a:t>
            </a:r>
            <a:r>
              <a:rPr lang="es-PR" sz="4000" dirty="0">
                <a:solidFill>
                  <a:srgbClr val="FF0000"/>
                </a:solidFill>
                <a:latin typeface="Candara" pitchFamily="34" charset="0"/>
                <a:cs typeface="Calibri" pitchFamily="34" charset="0"/>
              </a:rPr>
              <a:t>Proverbios 6.30-33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No tienen en poco al ladrón si hurta Para saciar su apetito cuando tiene hambre; Pero si es sorprendido, pagará siete veces; Entregará todo el haber de su casa. Mas el que comete adulterio es falto de entendimiento; Corrompe su alma el que tal hace. Heridas y vergüenza hallará, Y su afrenta nunca será borrada.</a:t>
            </a:r>
            <a:r>
              <a:rPr lang="es-PR" dirty="0">
                <a:latin typeface="Candara" panose="020E0502030303020204" pitchFamily="34" charset="0"/>
              </a:rPr>
              <a:t>” </a:t>
            </a:r>
            <a:r>
              <a:rPr lang="es-PR" dirty="0">
                <a:solidFill>
                  <a:srgbClr val="FF0000"/>
                </a:solidFill>
                <a:latin typeface="Candara" panose="020E0502030303020204" pitchFamily="34" charset="0"/>
              </a:rPr>
              <a:t>(Proverbios 6.30–33, RVR60) </a:t>
            </a:r>
          </a:p>
        </p:txBody>
      </p:sp>
    </p:spTree>
    <p:extLst>
      <p:ext uri="{BB962C8B-B14F-4D97-AF65-F5344CB8AC3E}">
        <p14:creationId xmlns:p14="http://schemas.microsoft.com/office/powerpoint/2010/main" val="3933918320"/>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8397" r="6107" b="22317"/>
          <a:stretch/>
        </p:blipFill>
        <p:spPr>
          <a:xfrm>
            <a:off x="4876800" y="1840522"/>
            <a:ext cx="4267200" cy="5029201"/>
          </a:xfrm>
          <a:prstGeom prst="rect">
            <a:avLst/>
          </a:prstGeom>
        </p:spPr>
      </p:pic>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Cometer adulterio es robar y auto destruirse  </a:t>
            </a:r>
            <a:r>
              <a:rPr lang="es-PR" sz="4000" dirty="0">
                <a:solidFill>
                  <a:srgbClr val="FF0000"/>
                </a:solidFill>
                <a:latin typeface="Candara" pitchFamily="34" charset="0"/>
                <a:cs typeface="Calibri" pitchFamily="34" charset="0"/>
              </a:rPr>
              <a:t>Proverbios 6.30-33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600" cy="4719638"/>
          </a:xfrm>
        </p:spPr>
        <p:txBody>
          <a:bodyPr>
            <a:normAutofit fontScale="92500" lnSpcReduction="20000"/>
          </a:bodyPr>
          <a:lstStyle/>
          <a:p>
            <a:r>
              <a:rPr lang="es-PR" dirty="0">
                <a:solidFill>
                  <a:srgbClr val="FF0000"/>
                </a:solidFill>
                <a:latin typeface="Candara" panose="020E0502030303020204" pitchFamily="34" charset="0"/>
              </a:rPr>
              <a:t>6:30–31. </a:t>
            </a:r>
            <a:r>
              <a:rPr lang="es-PR" dirty="0">
                <a:latin typeface="Candara" panose="020E0502030303020204" pitchFamily="34" charset="0"/>
              </a:rPr>
              <a:t>La gente podría perdonar (pero no aprobar) a un ladrón si su motivación fuera evitar morir de inanición.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su castigo era pagar siete veces lo robado aunque fuera todo lo que tuviera (esto es similar al hombre que empobrece y sólo se queda con un bocado de pan, </a:t>
            </a:r>
            <a:r>
              <a:rPr lang="es-PR" dirty="0">
                <a:solidFill>
                  <a:srgbClr val="FF0000"/>
                </a:solidFill>
                <a:latin typeface="Candara" panose="020E0502030303020204" pitchFamily="34" charset="0"/>
              </a:rPr>
              <a:t>v. 26</a:t>
            </a:r>
            <a:r>
              <a:rPr lang="es-PR" dirty="0">
                <a:latin typeface="Candara" panose="020E0502030303020204" pitchFamily="34" charset="0"/>
              </a:rPr>
              <a:t>). </a:t>
            </a:r>
            <a:endParaRPr lang="es-PR" dirty="0" smtClean="0">
              <a:latin typeface="Candara" panose="020E0502030303020204" pitchFamily="34" charset="0"/>
            </a:endParaRPr>
          </a:p>
        </p:txBody>
      </p:sp>
    </p:spTree>
    <p:extLst>
      <p:ext uri="{BB962C8B-B14F-4D97-AF65-F5344CB8AC3E}">
        <p14:creationId xmlns:p14="http://schemas.microsoft.com/office/powerpoint/2010/main" val="2698227637"/>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El hijo sabio recibe el consejo del padre; Mas el burlador no escucha las reprensiones.</a:t>
            </a:r>
            <a:r>
              <a:rPr lang="es-PR" sz="3600" dirty="0">
                <a:latin typeface="Candara" panose="020E0502030303020204" pitchFamily="34" charset="0"/>
              </a:rPr>
              <a:t>” </a:t>
            </a:r>
            <a:r>
              <a:rPr lang="es-PR" sz="3600" dirty="0">
                <a:solidFill>
                  <a:srgbClr val="FF0000"/>
                </a:solidFill>
                <a:latin typeface="Candara" panose="020E0502030303020204" pitchFamily="34" charset="0"/>
              </a:rPr>
              <a:t>(Proverbios 13.1,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Cometer adulterio es robar y auto destruirse  </a:t>
            </a:r>
            <a:r>
              <a:rPr lang="es-PR" sz="4000" dirty="0">
                <a:solidFill>
                  <a:srgbClr val="FF0000"/>
                </a:solidFill>
                <a:latin typeface="Candara" pitchFamily="34" charset="0"/>
                <a:cs typeface="Calibri" pitchFamily="34" charset="0"/>
              </a:rPr>
              <a:t>Proverbios 6.30-33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27550"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castigo del ladrón es duro, pero aun así, menos severo que el del adúltero. </a:t>
            </a:r>
            <a:endParaRPr lang="es-PR" dirty="0" smtClean="0">
              <a:latin typeface="Candara" panose="020E0502030303020204" pitchFamily="34" charset="0"/>
            </a:endParaRPr>
          </a:p>
          <a:p>
            <a:r>
              <a:rPr lang="es-PR" dirty="0" smtClean="0">
                <a:latin typeface="Candara" panose="020E0502030303020204" pitchFamily="34" charset="0"/>
              </a:rPr>
              <a:t>Alguien </a:t>
            </a:r>
            <a:r>
              <a:rPr lang="es-PR" dirty="0">
                <a:latin typeface="Candara" panose="020E0502030303020204" pitchFamily="34" charset="0"/>
              </a:rPr>
              <a:t>que “roba” la mujer del prójimo no puede ser perdonado, ni halla clemencia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8397" r="6107" b="22317"/>
          <a:stretch/>
        </p:blipFill>
        <p:spPr>
          <a:xfrm>
            <a:off x="4876800" y="1840522"/>
            <a:ext cx="4267200" cy="5029201"/>
          </a:xfrm>
          <a:prstGeom prst="rect">
            <a:avLst/>
          </a:prstGeom>
        </p:spPr>
      </p:pic>
    </p:spTree>
    <p:extLst>
      <p:ext uri="{BB962C8B-B14F-4D97-AF65-F5344CB8AC3E}">
        <p14:creationId xmlns:p14="http://schemas.microsoft.com/office/powerpoint/2010/main" val="3049617505"/>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Cometer adulterio es robar y auto destruirse  </a:t>
            </a:r>
            <a:r>
              <a:rPr lang="es-PR" sz="4000" dirty="0">
                <a:solidFill>
                  <a:srgbClr val="FF0000"/>
                </a:solidFill>
                <a:latin typeface="Candara" pitchFamily="34" charset="0"/>
                <a:cs typeface="Calibri" pitchFamily="34" charset="0"/>
              </a:rPr>
              <a:t>Proverbios 6.30-33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27550" cy="4719638"/>
          </a:xfrm>
        </p:spPr>
        <p:txBody>
          <a:bodyPr>
            <a:normAutofit/>
          </a:bodyPr>
          <a:lstStyle/>
          <a:p>
            <a:r>
              <a:rPr lang="es-PR" dirty="0">
                <a:solidFill>
                  <a:srgbClr val="FF0000"/>
                </a:solidFill>
                <a:latin typeface="Candara" panose="020E0502030303020204" pitchFamily="34" charset="0"/>
              </a:rPr>
              <a:t>6:32–35. </a:t>
            </a:r>
            <a:r>
              <a:rPr lang="es-PR" dirty="0">
                <a:latin typeface="Candara" panose="020E0502030303020204" pitchFamily="34" charset="0"/>
              </a:rPr>
              <a:t>Caer en adulterio muestra la insensatez del involucrado </a:t>
            </a:r>
            <a:r>
              <a:rPr lang="es-PR" dirty="0" smtClean="0">
                <a:latin typeface="Candara" panose="020E0502030303020204" pitchFamily="34" charset="0"/>
              </a:rPr>
              <a:t>(vea </a:t>
            </a:r>
            <a:r>
              <a:rPr lang="es-PR" dirty="0">
                <a:solidFill>
                  <a:srgbClr val="FF0000"/>
                </a:solidFill>
                <a:latin typeface="Candara" panose="020E0502030303020204" pitchFamily="34" charset="0"/>
              </a:rPr>
              <a:t>7:7</a:t>
            </a:r>
            <a:r>
              <a:rPr lang="es-PR" dirty="0">
                <a:latin typeface="Candara" panose="020E0502030303020204" pitchFamily="34" charset="0"/>
              </a:rPr>
              <a:t>; </a:t>
            </a:r>
            <a:r>
              <a:rPr lang="es-PR" dirty="0">
                <a:solidFill>
                  <a:srgbClr val="FF0000"/>
                </a:solidFill>
                <a:latin typeface="Candara" panose="020E0502030303020204" pitchFamily="34" charset="0"/>
              </a:rPr>
              <a:t>9:4, 16</a:t>
            </a:r>
            <a:r>
              <a:rPr lang="es-PR" dirty="0">
                <a:latin typeface="Candara" panose="020E0502030303020204" pitchFamily="34" charset="0"/>
              </a:rPr>
              <a:t>), porque persiste en su pecado a sabiendas de las severas consecuencias que tendrá que sufrir.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8397" r="6107" b="22317"/>
          <a:stretch/>
        </p:blipFill>
        <p:spPr>
          <a:xfrm>
            <a:off x="4876800" y="1840522"/>
            <a:ext cx="4267200" cy="5029201"/>
          </a:xfrm>
          <a:prstGeom prst="rect">
            <a:avLst/>
          </a:prstGeom>
        </p:spPr>
      </p:pic>
    </p:spTree>
    <p:extLst>
      <p:ext uri="{BB962C8B-B14F-4D97-AF65-F5344CB8AC3E}">
        <p14:creationId xmlns:p14="http://schemas.microsoft.com/office/powerpoint/2010/main" val="3837072750"/>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Cometer adulterio es robar y auto destruirse  </a:t>
            </a:r>
            <a:r>
              <a:rPr lang="es-PR" sz="4000" dirty="0">
                <a:solidFill>
                  <a:srgbClr val="FF0000"/>
                </a:solidFill>
                <a:latin typeface="Candara" pitchFamily="34" charset="0"/>
                <a:cs typeface="Calibri" pitchFamily="34" charset="0"/>
              </a:rPr>
              <a:t>Proverbios 6.30-33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600" cy="4719638"/>
          </a:xfrm>
        </p:spPr>
        <p:txBody>
          <a:bodyPr>
            <a:normAutofit fontScale="92500" lnSpcReduction="20000"/>
          </a:bodyPr>
          <a:lstStyle/>
          <a:p>
            <a:r>
              <a:rPr lang="es-PR" dirty="0" smtClean="0">
                <a:latin typeface="Candara" panose="020E0502030303020204" pitchFamily="34" charset="0"/>
              </a:rPr>
              <a:t>Además</a:t>
            </a:r>
            <a:r>
              <a:rPr lang="es-PR" dirty="0">
                <a:latin typeface="Candara" panose="020E0502030303020204" pitchFamily="34" charset="0"/>
              </a:rPr>
              <a:t>, se destruye a sí mismo </a:t>
            </a:r>
            <a:r>
              <a:rPr lang="es-PR" dirty="0" smtClean="0">
                <a:latin typeface="Candara" panose="020E0502030303020204" pitchFamily="34" charset="0"/>
              </a:rPr>
              <a:t>(vea </a:t>
            </a:r>
            <a:r>
              <a:rPr lang="es-PR" dirty="0">
                <a:solidFill>
                  <a:srgbClr val="FF0000"/>
                </a:solidFill>
                <a:latin typeface="Candara" panose="020E0502030303020204" pitchFamily="34" charset="0"/>
              </a:rPr>
              <a:t>6:26b</a:t>
            </a:r>
            <a:r>
              <a:rPr lang="es-PR" dirty="0">
                <a:latin typeface="Candara" panose="020E0502030303020204" pitchFamily="34" charset="0"/>
              </a:rPr>
              <a:t>;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22:22</a:t>
            </a:r>
            <a:r>
              <a:rPr lang="es-PR" dirty="0">
                <a:latin typeface="Candara" panose="020E0502030303020204" pitchFamily="34" charset="0"/>
              </a:rPr>
              <a:t>), porque el adulterio es una forma de “suicidio”. </a:t>
            </a:r>
            <a:endParaRPr lang="es-PR" dirty="0" smtClean="0">
              <a:latin typeface="Candara" panose="020E0502030303020204" pitchFamily="34" charset="0"/>
            </a:endParaRPr>
          </a:p>
          <a:p>
            <a:r>
              <a:rPr lang="es-PR" dirty="0" smtClean="0">
                <a:latin typeface="Candara" panose="020E0502030303020204" pitchFamily="34" charset="0"/>
              </a:rPr>
              <a:t>También </a:t>
            </a:r>
            <a:r>
              <a:rPr lang="es-PR" dirty="0">
                <a:latin typeface="Candara" panose="020E0502030303020204" pitchFamily="34" charset="0"/>
              </a:rPr>
              <a:t>cae en desgracia y vergüenza.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contraste con el que roba por necesidad (</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6:30</a:t>
            </a:r>
            <a:r>
              <a:rPr lang="es-PR" dirty="0">
                <a:latin typeface="Candara" panose="020E0502030303020204" pitchFamily="34" charset="0"/>
              </a:rPr>
              <a:t>) un adúltero es despreciado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5551" r="5042"/>
          <a:stretch/>
        </p:blipFill>
        <p:spPr>
          <a:xfrm>
            <a:off x="5410200" y="1828800"/>
            <a:ext cx="3733800" cy="5029200"/>
          </a:xfrm>
          <a:prstGeom prst="rect">
            <a:avLst/>
          </a:prstGeom>
        </p:spPr>
      </p:pic>
    </p:spTree>
    <p:extLst>
      <p:ext uri="{BB962C8B-B14F-4D97-AF65-F5344CB8AC3E}">
        <p14:creationId xmlns:p14="http://schemas.microsoft.com/office/powerpoint/2010/main" val="1646407390"/>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Consecuencias destructoras del adulterio </a:t>
            </a: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Proverbios </a:t>
            </a:r>
            <a:r>
              <a:rPr lang="es-PR" dirty="0">
                <a:solidFill>
                  <a:srgbClr val="FF0000"/>
                </a:solidFill>
                <a:latin typeface="Candara" pitchFamily="34" charset="0"/>
                <a:cs typeface="Calibri" pitchFamily="34" charset="0"/>
              </a:rPr>
              <a:t>6.34-35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17415"/>
          <a:stretch/>
        </p:blipFill>
        <p:spPr>
          <a:xfrm>
            <a:off x="0" y="1828800"/>
            <a:ext cx="9144000" cy="5031210"/>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Consecuencias destructoras del adulterio  </a:t>
            </a:r>
            <a:r>
              <a:rPr lang="es-PR" dirty="0">
                <a:solidFill>
                  <a:srgbClr val="FF0000"/>
                </a:solidFill>
                <a:latin typeface="Candara" pitchFamily="34" charset="0"/>
                <a:cs typeface="Calibri" pitchFamily="34" charset="0"/>
              </a:rPr>
              <a:t>Proverbios 6.34-35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Porque los celos son el furor del hombre, Y no perdonará en el día de la venganza. No aceptará ningún rescate, Ni querrá perdonar, aunque multipliques los dones.</a:t>
            </a:r>
            <a:r>
              <a:rPr lang="es-PR" dirty="0">
                <a:latin typeface="Candara" panose="020E0502030303020204" pitchFamily="34" charset="0"/>
              </a:rPr>
              <a:t>” </a:t>
            </a:r>
            <a:r>
              <a:rPr lang="es-PR" dirty="0">
                <a:solidFill>
                  <a:srgbClr val="FF0000"/>
                </a:solidFill>
                <a:latin typeface="Candara" panose="020E0502030303020204" pitchFamily="34" charset="0"/>
              </a:rPr>
              <a:t>(Proverbios 6.34–35,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Consecuencias destructoras del adulterio  </a:t>
            </a:r>
            <a:r>
              <a:rPr lang="es-PR" dirty="0">
                <a:solidFill>
                  <a:srgbClr val="FF0000"/>
                </a:solidFill>
                <a:latin typeface="Candara" pitchFamily="34" charset="0"/>
                <a:cs typeface="Calibri" pitchFamily="34" charset="0"/>
              </a:rPr>
              <a:t>Proverbios 6.34-35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smtClean="0">
                <a:solidFill>
                  <a:srgbClr val="FF0000"/>
                </a:solidFill>
                <a:latin typeface="Candara" panose="020E0502030303020204" pitchFamily="34" charset="0"/>
              </a:rPr>
              <a:t>6:34–35</a:t>
            </a:r>
            <a:r>
              <a:rPr lang="es-PR" dirty="0">
                <a:solidFill>
                  <a:srgbClr val="FF0000"/>
                </a:solidFill>
                <a:latin typeface="Candara" panose="020E0502030303020204" pitchFamily="34" charset="0"/>
              </a:rPr>
              <a:t>. </a:t>
            </a:r>
            <a:r>
              <a:rPr lang="es-PR" dirty="0" smtClean="0">
                <a:latin typeface="Candara" panose="020E0502030303020204" pitchFamily="34" charset="0"/>
              </a:rPr>
              <a:t>El </a:t>
            </a:r>
            <a:r>
              <a:rPr lang="es-PR" dirty="0">
                <a:latin typeface="Candara" panose="020E0502030303020204" pitchFamily="34" charset="0"/>
              </a:rPr>
              <a:t>esposo de la mujer, cuando se entera de su proceder, se encela, se enfurece </a:t>
            </a:r>
            <a:r>
              <a:rPr lang="es-PR" dirty="0" smtClean="0">
                <a:latin typeface="Candara" panose="020E0502030303020204" pitchFamily="34" charset="0"/>
              </a:rPr>
              <a:t>(vea </a:t>
            </a:r>
            <a:r>
              <a:rPr lang="es-PR" dirty="0">
                <a:solidFill>
                  <a:srgbClr val="FF0000"/>
                </a:solidFill>
                <a:latin typeface="Candara" panose="020E0502030303020204" pitchFamily="34" charset="0"/>
              </a:rPr>
              <a:t>27:4</a:t>
            </a:r>
            <a:r>
              <a:rPr lang="es-PR" dirty="0">
                <a:latin typeface="Candara" panose="020E0502030303020204" pitchFamily="34" charset="0"/>
              </a:rPr>
              <a:t>) y busca vengarse de él (a quien obviamente culpa más que a su esposa).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enojo de tal marido no se puede disipar con un soborno, sin importar cuán grande sea éste.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2113" r="24182"/>
          <a:stretch/>
        </p:blipFill>
        <p:spPr>
          <a:xfrm>
            <a:off x="5249985" y="1824892"/>
            <a:ext cx="3886200" cy="5029200"/>
          </a:xfrm>
          <a:prstGeom prst="rect">
            <a:avLst/>
          </a:prstGeom>
        </p:spPr>
      </p:pic>
    </p:spTree>
    <p:extLst>
      <p:ext uri="{BB962C8B-B14F-4D97-AF65-F5344CB8AC3E}">
        <p14:creationId xmlns:p14="http://schemas.microsoft.com/office/powerpoint/2010/main" val="3519691617"/>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Consecuencias destructoras del adulterio  </a:t>
            </a:r>
            <a:r>
              <a:rPr lang="es-PR" dirty="0">
                <a:solidFill>
                  <a:srgbClr val="FF0000"/>
                </a:solidFill>
                <a:latin typeface="Candara" pitchFamily="34" charset="0"/>
                <a:cs typeface="Calibri" pitchFamily="34" charset="0"/>
              </a:rPr>
              <a:t>Proverbios 6.34-35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lnSpcReduction="10000"/>
          </a:bodyPr>
          <a:lstStyle/>
          <a:p>
            <a:r>
              <a:rPr lang="es-PR" dirty="0" smtClean="0">
                <a:latin typeface="Candara" panose="020E0502030303020204" pitchFamily="34" charset="0"/>
              </a:rPr>
              <a:t>El </a:t>
            </a:r>
            <a:r>
              <a:rPr lang="es-PR" dirty="0">
                <a:latin typeface="Candara" panose="020E0502030303020204" pitchFamily="34" charset="0"/>
              </a:rPr>
              <a:t>rescate (soborno) se condena con frecuencia en el libro de Proverbios (</a:t>
            </a:r>
            <a:r>
              <a:rPr lang="es-PR" dirty="0">
                <a:solidFill>
                  <a:srgbClr val="FF0000"/>
                </a:solidFill>
                <a:latin typeface="Candara" panose="020E0502030303020204" pitchFamily="34" charset="0"/>
              </a:rPr>
              <a:t>6:35</a:t>
            </a:r>
            <a:r>
              <a:rPr lang="es-PR" dirty="0">
                <a:latin typeface="Candara" panose="020E0502030303020204" pitchFamily="34" charset="0"/>
              </a:rPr>
              <a:t>; </a:t>
            </a:r>
            <a:r>
              <a:rPr lang="es-PR" dirty="0">
                <a:solidFill>
                  <a:srgbClr val="FF0000"/>
                </a:solidFill>
                <a:latin typeface="Candara" panose="020E0502030303020204" pitchFamily="34" charset="0"/>
              </a:rPr>
              <a:t>15:27</a:t>
            </a:r>
            <a:r>
              <a:rPr lang="es-PR" dirty="0">
                <a:latin typeface="Candara" panose="020E0502030303020204" pitchFamily="34" charset="0"/>
              </a:rPr>
              <a:t>; </a:t>
            </a:r>
            <a:r>
              <a:rPr lang="es-PR" dirty="0">
                <a:solidFill>
                  <a:srgbClr val="FF0000"/>
                </a:solidFill>
                <a:latin typeface="Candara" panose="020E0502030303020204" pitchFamily="34" charset="0"/>
              </a:rPr>
              <a:t>17:8</a:t>
            </a:r>
            <a:r>
              <a:rPr lang="es-PR" dirty="0">
                <a:latin typeface="Candara" panose="020E0502030303020204" pitchFamily="34" charset="0"/>
              </a:rPr>
              <a:t>), en la ley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23:8</a:t>
            </a:r>
            <a:r>
              <a:rPr lang="es-PR" dirty="0">
                <a:latin typeface="Candara" panose="020E0502030303020204" pitchFamily="34" charset="0"/>
              </a:rPr>
              <a:t>;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16:19</a:t>
            </a:r>
            <a:r>
              <a:rPr lang="es-PR" dirty="0">
                <a:latin typeface="Candara" panose="020E0502030303020204" pitchFamily="34" charset="0"/>
              </a:rPr>
              <a:t>; </a:t>
            </a:r>
            <a:r>
              <a:rPr lang="es-PR" dirty="0">
                <a:solidFill>
                  <a:srgbClr val="FF0000"/>
                </a:solidFill>
                <a:latin typeface="Candara" panose="020E0502030303020204" pitchFamily="34" charset="0"/>
              </a:rPr>
              <a:t>27:25</a:t>
            </a:r>
            <a:r>
              <a:rPr lang="es-PR" dirty="0">
                <a:latin typeface="Candara" panose="020E0502030303020204" pitchFamily="34" charset="0"/>
              </a:rPr>
              <a:t>) y en otros lados (</a:t>
            </a:r>
            <a:r>
              <a:rPr lang="es-PR" dirty="0" err="1">
                <a:latin typeface="Candara" panose="020E0502030303020204" pitchFamily="34" charset="0"/>
              </a:rPr>
              <a:t>e.g</a:t>
            </a:r>
            <a:r>
              <a:rPr lang="es-PR" dirty="0">
                <a:latin typeface="Candara" panose="020E0502030303020204" pitchFamily="34" charset="0"/>
              </a:rPr>
              <a:t>., </a:t>
            </a:r>
            <a:r>
              <a:rPr lang="es-PR" dirty="0">
                <a:solidFill>
                  <a:srgbClr val="FF0000"/>
                </a:solidFill>
                <a:latin typeface="Candara" panose="020E0502030303020204" pitchFamily="34" charset="0"/>
              </a:rPr>
              <a:t>Job 36:18</a:t>
            </a:r>
            <a:r>
              <a:rPr lang="es-PR" dirty="0">
                <a:latin typeface="Candara" panose="020E0502030303020204" pitchFamily="34" charset="0"/>
              </a:rPr>
              <a:t>; </a:t>
            </a:r>
            <a:r>
              <a:rPr lang="es-PR" dirty="0" smtClean="0">
                <a:solidFill>
                  <a:srgbClr val="FF0000"/>
                </a:solidFill>
                <a:latin typeface="Candara" panose="020E0502030303020204" pitchFamily="34" charset="0"/>
              </a:rPr>
              <a:t>Salmo </a:t>
            </a:r>
            <a:r>
              <a:rPr lang="es-PR" dirty="0">
                <a:solidFill>
                  <a:srgbClr val="FF0000"/>
                </a:solidFill>
                <a:latin typeface="Candara" panose="020E0502030303020204" pitchFamily="34" charset="0"/>
              </a:rPr>
              <a:t>15:5</a:t>
            </a:r>
            <a:r>
              <a:rPr lang="es-PR" dirty="0">
                <a:latin typeface="Candara" panose="020E0502030303020204" pitchFamily="34" charset="0"/>
              </a:rPr>
              <a:t>; </a:t>
            </a:r>
            <a:r>
              <a:rPr lang="es-PR" dirty="0" smtClean="0">
                <a:solidFill>
                  <a:srgbClr val="FF0000"/>
                </a:solidFill>
                <a:latin typeface="Candara" panose="020E0502030303020204" pitchFamily="34" charset="0"/>
              </a:rPr>
              <a:t>Eclesiastés </a:t>
            </a:r>
            <a:r>
              <a:rPr lang="es-PR" dirty="0">
                <a:solidFill>
                  <a:srgbClr val="FF0000"/>
                </a:solidFill>
                <a:latin typeface="Candara" panose="020E0502030303020204" pitchFamily="34" charset="0"/>
              </a:rPr>
              <a:t>7:7</a:t>
            </a:r>
            <a:r>
              <a:rPr lang="es-PR" dirty="0">
                <a:latin typeface="Candara" panose="020E0502030303020204" pitchFamily="34" charset="0"/>
              </a:rPr>
              <a:t>; </a:t>
            </a:r>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33:15</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2113" r="24182"/>
          <a:stretch/>
        </p:blipFill>
        <p:spPr>
          <a:xfrm>
            <a:off x="5249985" y="1824892"/>
            <a:ext cx="3886200" cy="5029200"/>
          </a:xfrm>
          <a:prstGeom prst="rect">
            <a:avLst/>
          </a:prstGeom>
        </p:spPr>
      </p:pic>
    </p:spTree>
    <p:extLst>
      <p:ext uri="{BB962C8B-B14F-4D97-AF65-F5344CB8AC3E}">
        <p14:creationId xmlns:p14="http://schemas.microsoft.com/office/powerpoint/2010/main" val="2464621721"/>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a:t>
            </a:r>
            <a:r>
              <a:rPr lang="es-PR" sz="3600" dirty="0" smtClean="0">
                <a:latin typeface="Candara" pitchFamily="34" charset="0"/>
                <a:cs typeface="Calibri" pitchFamily="34" charset="0"/>
              </a:rPr>
              <a:t>padres  </a:t>
            </a:r>
            <a:r>
              <a:rPr lang="es-PR" sz="3600" dirty="0" smtClean="0">
                <a:solidFill>
                  <a:srgbClr val="FF0000"/>
                </a:solidFill>
                <a:latin typeface="Candara" pitchFamily="34" charset="0"/>
                <a:cs typeface="Calibri" pitchFamily="34" charset="0"/>
              </a:rPr>
              <a:t>Proverbios </a:t>
            </a:r>
            <a:r>
              <a:rPr lang="es-PR" sz="3600" dirty="0">
                <a:solidFill>
                  <a:srgbClr val="FF0000"/>
                </a:solidFill>
                <a:latin typeface="Candara" pitchFamily="34" charset="0"/>
                <a:cs typeface="Calibri" pitchFamily="34" charset="0"/>
              </a:rPr>
              <a:t>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stretch>
            <a:fillRect/>
          </a:stretch>
        </p:blipFill>
        <p:spPr>
          <a:xfrm>
            <a:off x="9769" y="1752600"/>
            <a:ext cx="9144000" cy="5869283"/>
          </a:xfrm>
          <a:prstGeom prst="rect">
            <a:avLst/>
          </a:prstGeom>
        </p:spPr>
      </p:pic>
    </p:spTree>
    <p:extLst>
      <p:ext uri="{BB962C8B-B14F-4D97-AF65-F5344CB8AC3E}">
        <p14:creationId xmlns:p14="http://schemas.microsoft.com/office/powerpoint/2010/main" val="2534194672"/>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92500" lnSpcReduction="20000"/>
          </a:bodyPr>
          <a:lstStyle/>
          <a:p>
            <a:r>
              <a:rPr lang="es-PR" dirty="0">
                <a:latin typeface="Candara" panose="020E0502030303020204" pitchFamily="34" charset="0"/>
              </a:rPr>
              <a:t>“</a:t>
            </a:r>
            <a:r>
              <a:rPr lang="es-PR" i="1" dirty="0">
                <a:latin typeface="Candara" panose="020E0502030303020204" pitchFamily="34" charset="0"/>
              </a:rPr>
              <a:t>El que ama la instrucción ama la sabiduría; Mas el que aborrece la reprensión es ignorante. El bueno alcanzará favor de Jehová; Mas él condenará al hombre de malos pensamientos.</a:t>
            </a:r>
            <a:r>
              <a:rPr lang="es-PR" dirty="0">
                <a:latin typeface="Candara" panose="020E0502030303020204" pitchFamily="34" charset="0"/>
              </a:rPr>
              <a:t>” </a:t>
            </a:r>
            <a:r>
              <a:rPr lang="es-PR" dirty="0">
                <a:solidFill>
                  <a:srgbClr val="FF0000"/>
                </a:solidFill>
                <a:latin typeface="Candara" panose="020E0502030303020204" pitchFamily="34" charset="0"/>
              </a:rPr>
              <a:t>(Proverbios 12.1–2, RVR60) </a:t>
            </a:r>
          </a:p>
          <a:p>
            <a:r>
              <a:rPr lang="es-PR" dirty="0">
                <a:latin typeface="Candara" panose="020E0502030303020204" pitchFamily="34" charset="0"/>
              </a:rPr>
              <a:t>“</a:t>
            </a:r>
            <a:r>
              <a:rPr lang="es-PR" i="1" dirty="0">
                <a:latin typeface="Candara" panose="020E0502030303020204" pitchFamily="34" charset="0"/>
              </a:rPr>
              <a:t>El hijo sabio recibe el consejo del padre; Mas el burlador no escucha las reprensiones.</a:t>
            </a:r>
            <a:r>
              <a:rPr lang="es-PR" dirty="0">
                <a:latin typeface="Candara" panose="020E0502030303020204" pitchFamily="34" charset="0"/>
              </a:rPr>
              <a:t>” </a:t>
            </a:r>
            <a:r>
              <a:rPr lang="es-PR" dirty="0">
                <a:solidFill>
                  <a:srgbClr val="FF0000"/>
                </a:solidFill>
                <a:latin typeface="Candara" panose="020E0502030303020204" pitchFamily="34" charset="0"/>
              </a:rPr>
              <a:t>(Proverbios 13.1, RVR60) </a:t>
            </a:r>
          </a:p>
          <a:p>
            <a:r>
              <a:rPr lang="es-PR" dirty="0">
                <a:latin typeface="Candara" panose="020E0502030303020204" pitchFamily="34" charset="0"/>
              </a:rPr>
              <a:t>“</a:t>
            </a:r>
            <a:r>
              <a:rPr lang="es-PR" i="1" dirty="0">
                <a:latin typeface="Candara" panose="020E0502030303020204" pitchFamily="34" charset="0"/>
              </a:rPr>
              <a:t>Castiga a tu hijo en tanto que hay esperanza; Mas no se apresure tu alma para destruirlo.</a:t>
            </a:r>
            <a:r>
              <a:rPr lang="es-PR" dirty="0">
                <a:latin typeface="Candara" panose="020E0502030303020204" pitchFamily="34" charset="0"/>
              </a:rPr>
              <a:t>” </a:t>
            </a:r>
            <a:r>
              <a:rPr lang="es-PR" dirty="0">
                <a:solidFill>
                  <a:srgbClr val="FF0000"/>
                </a:solidFill>
                <a:latin typeface="Candara" panose="020E0502030303020204" pitchFamily="34" charset="0"/>
              </a:rPr>
              <a:t>(Proverbios 19.18, RVR60) </a:t>
            </a:r>
          </a:p>
        </p:txBody>
      </p:sp>
    </p:spTree>
    <p:extLst>
      <p:ext uri="{BB962C8B-B14F-4D97-AF65-F5344CB8AC3E}">
        <p14:creationId xmlns:p14="http://schemas.microsoft.com/office/powerpoint/2010/main" val="208382906"/>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92500" lnSpcReduction="10000"/>
          </a:bodyPr>
          <a:lstStyle/>
          <a:p>
            <a:r>
              <a:rPr lang="es-PR" dirty="0" smtClean="0">
                <a:latin typeface="Candara" panose="020E0502030303020204" pitchFamily="34" charset="0"/>
              </a:rPr>
              <a:t>“</a:t>
            </a:r>
            <a:r>
              <a:rPr lang="es-PR" i="1" dirty="0">
                <a:latin typeface="Candara" panose="020E0502030303020204" pitchFamily="34" charset="0"/>
              </a:rPr>
              <a:t>Instruye al niño en su camino, Y aun cuando fuere viejo no se apartará de él.</a:t>
            </a:r>
            <a:r>
              <a:rPr lang="es-PR" dirty="0">
                <a:latin typeface="Candara" panose="020E0502030303020204" pitchFamily="34" charset="0"/>
              </a:rPr>
              <a:t>” </a:t>
            </a:r>
            <a:r>
              <a:rPr lang="es-PR" dirty="0">
                <a:solidFill>
                  <a:srgbClr val="FF0000"/>
                </a:solidFill>
                <a:latin typeface="Candara" panose="020E0502030303020204" pitchFamily="34" charset="0"/>
              </a:rPr>
              <a:t>(Proverbios 22.6, RVR60) </a:t>
            </a:r>
          </a:p>
          <a:p>
            <a:r>
              <a:rPr lang="es-PR" dirty="0">
                <a:latin typeface="Candara" panose="020E0502030303020204" pitchFamily="34" charset="0"/>
              </a:rPr>
              <a:t>“</a:t>
            </a:r>
            <a:r>
              <a:rPr lang="es-PR" i="1" dirty="0">
                <a:latin typeface="Candara" panose="020E0502030303020204" pitchFamily="34" charset="0"/>
              </a:rPr>
              <a:t>La vara y la corrección dan sabiduría; Mas el muchacho consentido avergonzará a su madre.</a:t>
            </a:r>
            <a:r>
              <a:rPr lang="es-PR" dirty="0">
                <a:latin typeface="Candara" panose="020E0502030303020204" pitchFamily="34" charset="0"/>
              </a:rPr>
              <a:t>” </a:t>
            </a:r>
            <a:r>
              <a:rPr lang="es-PR" dirty="0">
                <a:solidFill>
                  <a:srgbClr val="FF0000"/>
                </a:solidFill>
                <a:latin typeface="Candara" panose="020E0502030303020204" pitchFamily="34" charset="0"/>
              </a:rPr>
              <a:t>(Proverbios 29.15, RVR60) </a:t>
            </a:r>
          </a:p>
          <a:p>
            <a:r>
              <a:rPr lang="es-PR" dirty="0">
                <a:latin typeface="Candara" panose="020E0502030303020204" pitchFamily="34" charset="0"/>
              </a:rPr>
              <a:t>“</a:t>
            </a:r>
            <a:r>
              <a:rPr lang="es-PR" i="1" dirty="0">
                <a:latin typeface="Candara" panose="020E0502030303020204" pitchFamily="34" charset="0"/>
              </a:rPr>
              <a:t>Hay generación que maldice a su padre Y a su madre no bendice. Hay generación limpia en su propia opinión, Si bien no se ha limpiado de su inmundicia.</a:t>
            </a:r>
            <a:r>
              <a:rPr lang="es-PR" dirty="0">
                <a:latin typeface="Candara" panose="020E0502030303020204" pitchFamily="34" charset="0"/>
              </a:rPr>
              <a:t>” </a:t>
            </a:r>
            <a:r>
              <a:rPr lang="es-PR" dirty="0">
                <a:solidFill>
                  <a:srgbClr val="FF0000"/>
                </a:solidFill>
                <a:latin typeface="Candara" panose="020E0502030303020204" pitchFamily="34" charset="0"/>
              </a:rPr>
              <a:t>(Proverbios 30.11–12, RVR60) </a:t>
            </a:r>
          </a:p>
        </p:txBody>
      </p:sp>
    </p:spTree>
    <p:extLst>
      <p:ext uri="{BB962C8B-B14F-4D97-AF65-F5344CB8AC3E}">
        <p14:creationId xmlns:p14="http://schemas.microsoft.com/office/powerpoint/2010/main" val="2033442894"/>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92500" lnSpcReduction="20000"/>
          </a:bodyPr>
          <a:lstStyle/>
          <a:p>
            <a:r>
              <a:rPr lang="es-PR" dirty="0" smtClean="0">
                <a:latin typeface="Candara" pitchFamily="34" charset="0"/>
                <a:cs typeface="Calibri" pitchFamily="34" charset="0"/>
              </a:rPr>
              <a:t>Obedecer a los padres es imprescindible</a:t>
            </a:r>
          </a:p>
          <a:p>
            <a:pPr lvl="1"/>
            <a:r>
              <a:rPr lang="es-PR" dirty="0" smtClean="0">
                <a:solidFill>
                  <a:srgbClr val="FF0000"/>
                </a:solidFill>
                <a:latin typeface="Candara" pitchFamily="34" charset="0"/>
                <a:cs typeface="Calibri" pitchFamily="34" charset="0"/>
              </a:rPr>
              <a:t>Proverbios 6.20-23</a:t>
            </a:r>
          </a:p>
          <a:p>
            <a:r>
              <a:rPr lang="es-PR" dirty="0" smtClean="0">
                <a:latin typeface="Candara" pitchFamily="34" charset="0"/>
                <a:cs typeface="Calibri" pitchFamily="34" charset="0"/>
              </a:rPr>
              <a:t>Obedecer las instrucciones bíblicas es protección</a:t>
            </a:r>
          </a:p>
          <a:p>
            <a:pPr lvl="1"/>
            <a:r>
              <a:rPr lang="es-PR" dirty="0" smtClean="0">
                <a:solidFill>
                  <a:srgbClr val="FF0000"/>
                </a:solidFill>
                <a:latin typeface="Candara" pitchFamily="34" charset="0"/>
                <a:cs typeface="Calibri" pitchFamily="34" charset="0"/>
              </a:rPr>
              <a:t>Proverbios 6.24-29</a:t>
            </a:r>
            <a:endParaRPr lang="es-PR" dirty="0">
              <a:solidFill>
                <a:srgbClr val="FF0000"/>
              </a:solidFill>
              <a:latin typeface="Candara" pitchFamily="34" charset="0"/>
              <a:cs typeface="Calibri" pitchFamily="34" charset="0"/>
            </a:endParaRPr>
          </a:p>
          <a:p>
            <a:r>
              <a:rPr lang="es-PR" dirty="0" smtClean="0">
                <a:latin typeface="Candara" pitchFamily="34" charset="0"/>
                <a:cs typeface="Calibri" pitchFamily="34" charset="0"/>
              </a:rPr>
              <a:t>Cometer adulterio es robar y auto destruirse</a:t>
            </a:r>
            <a:endParaRPr lang="es-PR" dirty="0">
              <a:latin typeface="Candara" pitchFamily="34" charset="0"/>
              <a:cs typeface="Calibri" pitchFamily="34" charset="0"/>
            </a:endParaRPr>
          </a:p>
          <a:p>
            <a:pPr lvl="1"/>
            <a:r>
              <a:rPr lang="es-PR" dirty="0">
                <a:solidFill>
                  <a:srgbClr val="FF0000"/>
                </a:solidFill>
                <a:latin typeface="Candara" pitchFamily="34" charset="0"/>
                <a:cs typeface="Calibri" pitchFamily="34" charset="0"/>
              </a:rPr>
              <a:t>Proverbios </a:t>
            </a:r>
            <a:r>
              <a:rPr lang="es-PR" dirty="0" smtClean="0">
                <a:solidFill>
                  <a:srgbClr val="FF0000"/>
                </a:solidFill>
                <a:latin typeface="Candara" pitchFamily="34" charset="0"/>
                <a:cs typeface="Calibri" pitchFamily="34" charset="0"/>
              </a:rPr>
              <a:t>6.30-33</a:t>
            </a:r>
          </a:p>
          <a:p>
            <a:r>
              <a:rPr lang="es-PR" dirty="0" smtClean="0">
                <a:latin typeface="Candara" pitchFamily="34" charset="0"/>
                <a:cs typeface="Calibri" pitchFamily="34" charset="0"/>
              </a:rPr>
              <a:t>Consecuencias destructoras del adulterio </a:t>
            </a:r>
          </a:p>
          <a:p>
            <a:pPr lvl="1"/>
            <a:r>
              <a:rPr lang="es-PR" dirty="0" smtClean="0">
                <a:solidFill>
                  <a:srgbClr val="FF0000"/>
                </a:solidFill>
                <a:latin typeface="Candara" pitchFamily="34" charset="0"/>
                <a:cs typeface="Calibri" pitchFamily="34" charset="0"/>
              </a:rPr>
              <a:t>Proverbios 6.34-35</a:t>
            </a:r>
            <a:endParaRPr lang="es-PR" dirty="0">
              <a:solidFill>
                <a:srgbClr val="FF0000"/>
              </a:solidFill>
              <a:latin typeface="Candara" pitchFamily="34" charset="0"/>
              <a:cs typeface="Calibri" pitchFamily="34" charset="0"/>
            </a:endParaRPr>
          </a:p>
          <a:p>
            <a:r>
              <a:rPr lang="es-PR" dirty="0" smtClean="0">
                <a:latin typeface="Candara" pitchFamily="34" charset="0"/>
                <a:cs typeface="Calibri" pitchFamily="34" charset="0"/>
              </a:rPr>
              <a:t>Respeto y obediencia a los padres</a:t>
            </a:r>
          </a:p>
          <a:p>
            <a:pPr lvl="1"/>
            <a:r>
              <a:rPr lang="es-PR" dirty="0" smtClean="0">
                <a:solidFill>
                  <a:srgbClr val="FF0000"/>
                </a:solidFill>
                <a:latin typeface="Candara" pitchFamily="34" charset="0"/>
                <a:cs typeface="Calibri" pitchFamily="34" charset="0"/>
              </a:rPr>
              <a:t>Proverbios 12.1-2, 13.1, 19.18, 22.6, 29.15, 30.11-12</a:t>
            </a:r>
            <a:endParaRPr lang="es-PR"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solidFill>
                  <a:srgbClr val="FF0000"/>
                </a:solidFill>
                <a:latin typeface="Candara" panose="020E0502030303020204" pitchFamily="34" charset="0"/>
              </a:rPr>
              <a:t>12:1-2</a:t>
            </a:r>
            <a:r>
              <a:rPr lang="es-PR" dirty="0" smtClean="0">
                <a:latin typeface="Candara" panose="020E0502030303020204" pitchFamily="34" charset="0"/>
              </a:rPr>
              <a:t> </a:t>
            </a:r>
            <a:r>
              <a:rPr lang="es-PR" dirty="0">
                <a:latin typeface="Candara" panose="020E0502030303020204" pitchFamily="34" charset="0"/>
              </a:rPr>
              <a:t>Amar (i.e., aceptar de buena gana o desear) la instrucción (</a:t>
            </a:r>
            <a:r>
              <a:rPr lang="es-PR" i="1" dirty="0" err="1">
                <a:latin typeface="Candara" panose="020E0502030303020204" pitchFamily="34" charset="0"/>
              </a:rPr>
              <a:t>mûsār</a:t>
            </a:r>
            <a:r>
              <a:rPr lang="es-PR" dirty="0">
                <a:latin typeface="Candara" panose="020E0502030303020204" pitchFamily="34" charset="0"/>
              </a:rPr>
              <a:t>, “disciplina o corrección moral”; </a:t>
            </a:r>
            <a:r>
              <a:rPr lang="es-PR" dirty="0" smtClean="0">
                <a:latin typeface="Candara" panose="020E0502030303020204" pitchFamily="34" charset="0"/>
              </a:rPr>
              <a:t>vea </a:t>
            </a:r>
            <a:r>
              <a:rPr lang="es-PR" dirty="0">
                <a:solidFill>
                  <a:srgbClr val="FF0000"/>
                </a:solidFill>
                <a:latin typeface="Candara" panose="020E0502030303020204" pitchFamily="34" charset="0"/>
              </a:rPr>
              <a:t>1:2, 7</a:t>
            </a:r>
            <a:r>
              <a:rPr lang="es-PR" dirty="0">
                <a:latin typeface="Candara" panose="020E0502030303020204" pitchFamily="34" charset="0"/>
              </a:rPr>
              <a:t>; </a:t>
            </a:r>
            <a:r>
              <a:rPr lang="es-PR" dirty="0">
                <a:solidFill>
                  <a:srgbClr val="FF0000"/>
                </a:solidFill>
                <a:latin typeface="Candara" panose="020E0502030303020204" pitchFamily="34" charset="0"/>
              </a:rPr>
              <a:t>10:17</a:t>
            </a:r>
            <a:r>
              <a:rPr lang="es-PR" dirty="0">
                <a:latin typeface="Candara" panose="020E0502030303020204" pitchFamily="34" charset="0"/>
              </a:rPr>
              <a:t>) muestra que se ama (desea) la sabiduría.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152041544"/>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832350" cy="4719638"/>
          </a:xfrm>
        </p:spPr>
        <p:txBody>
          <a:bodyPr>
            <a:normAutofit fontScale="85000" lnSpcReduction="10000"/>
          </a:bodyPr>
          <a:lstStyle/>
          <a:p>
            <a:r>
              <a:rPr lang="es-PR" dirty="0" smtClean="0">
                <a:latin typeface="Candara" panose="020E0502030303020204" pitchFamily="34" charset="0"/>
              </a:rPr>
              <a:t>El </a:t>
            </a:r>
            <a:r>
              <a:rPr lang="es-PR" dirty="0">
                <a:latin typeface="Candara" panose="020E0502030303020204" pitchFamily="34" charset="0"/>
              </a:rPr>
              <a:t>que hace esto desea ir por la senda correcta y ser sabio. Aborrecer (rechazar o menospreciar) la reprensión muestra que la persona es ignorante (</a:t>
            </a:r>
            <a:r>
              <a:rPr lang="es-PR" dirty="0" err="1">
                <a:latin typeface="Candara" panose="020E0502030303020204" pitchFamily="34" charset="0"/>
              </a:rPr>
              <a:t>ba‘ar</a:t>
            </a:r>
            <a:r>
              <a:rPr lang="es-PR" dirty="0">
                <a:latin typeface="Candara" panose="020E0502030303020204" pitchFamily="34" charset="0"/>
              </a:rPr>
              <a:t>, “ser tonto o corto de mente” como un animal; también se usa en </a:t>
            </a:r>
            <a:r>
              <a:rPr lang="es-PR" dirty="0">
                <a:solidFill>
                  <a:srgbClr val="FF0000"/>
                </a:solidFill>
                <a:latin typeface="Candara" panose="020E0502030303020204" pitchFamily="34" charset="0"/>
              </a:rPr>
              <a:t>30:2</a:t>
            </a:r>
            <a:r>
              <a:rPr lang="es-PR" dirty="0">
                <a:latin typeface="Candara" panose="020E0502030303020204" pitchFamily="34" charset="0"/>
              </a:rPr>
              <a:t>, “rudo”). </a:t>
            </a:r>
            <a:endParaRPr lang="es-PR" dirty="0" smtClean="0">
              <a:latin typeface="Candara" panose="020E0502030303020204" pitchFamily="34" charset="0"/>
            </a:endParaRPr>
          </a:p>
          <a:p>
            <a:r>
              <a:rPr lang="es-PR" dirty="0" smtClean="0">
                <a:latin typeface="Candara" panose="020E0502030303020204" pitchFamily="34" charset="0"/>
              </a:rPr>
              <a:t>Algunos </a:t>
            </a:r>
            <a:r>
              <a:rPr lang="es-PR" dirty="0">
                <a:latin typeface="Candara" panose="020E0502030303020204" pitchFamily="34" charset="0"/>
              </a:rPr>
              <a:t>pensamientos similares se dan en </a:t>
            </a:r>
            <a:r>
              <a:rPr lang="es-PR" dirty="0">
                <a:solidFill>
                  <a:srgbClr val="FF0000"/>
                </a:solidFill>
                <a:latin typeface="Candara" panose="020E0502030303020204" pitchFamily="34" charset="0"/>
              </a:rPr>
              <a:t>12:15</a:t>
            </a:r>
            <a:r>
              <a:rPr lang="es-PR" dirty="0">
                <a:latin typeface="Candara" panose="020E0502030303020204" pitchFamily="34" charset="0"/>
              </a:rPr>
              <a:t>; </a:t>
            </a:r>
            <a:r>
              <a:rPr lang="es-PR" dirty="0">
                <a:solidFill>
                  <a:srgbClr val="FF0000"/>
                </a:solidFill>
                <a:latin typeface="Candara" panose="020E0502030303020204" pitchFamily="34" charset="0"/>
              </a:rPr>
              <a:t>13:1, 13, 18</a:t>
            </a:r>
            <a:r>
              <a:rPr lang="es-PR" dirty="0">
                <a:latin typeface="Candara" panose="020E0502030303020204" pitchFamily="34" charset="0"/>
              </a:rPr>
              <a:t>; </a:t>
            </a:r>
            <a:r>
              <a:rPr lang="es-PR" dirty="0">
                <a:solidFill>
                  <a:srgbClr val="FF0000"/>
                </a:solidFill>
                <a:latin typeface="Candara" panose="020E0502030303020204" pitchFamily="34" charset="0"/>
              </a:rPr>
              <a:t>15:5, 10, 12, 31–32</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220948330"/>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a:bodyPr>
          <a:lstStyle/>
          <a:p>
            <a:r>
              <a:rPr lang="es-PR" dirty="0">
                <a:latin typeface="Candara" panose="020E0502030303020204" pitchFamily="34" charset="0"/>
              </a:rPr>
              <a:t>En Proverbios se utilizan muchas palabras para describir al justo y al sabio, tales como recto (</a:t>
            </a:r>
            <a:r>
              <a:rPr lang="es-PR" dirty="0">
                <a:solidFill>
                  <a:srgbClr val="FF0000"/>
                </a:solidFill>
                <a:latin typeface="Candara" panose="020E0502030303020204" pitchFamily="34" charset="0"/>
              </a:rPr>
              <a:t>11:3, 11</a:t>
            </a:r>
            <a:r>
              <a:rPr lang="es-PR" dirty="0">
                <a:latin typeface="Candara" panose="020E0502030303020204" pitchFamily="34" charset="0"/>
              </a:rPr>
              <a:t>), perfecto (</a:t>
            </a:r>
            <a:r>
              <a:rPr lang="es-PR" dirty="0">
                <a:solidFill>
                  <a:srgbClr val="FF0000"/>
                </a:solidFill>
                <a:latin typeface="Candara" panose="020E0502030303020204" pitchFamily="34" charset="0"/>
              </a:rPr>
              <a:t>11:5</a:t>
            </a:r>
            <a:r>
              <a:rPr lang="es-PR" dirty="0">
                <a:latin typeface="Candara" panose="020E0502030303020204" pitchFamily="34" charset="0"/>
              </a:rPr>
              <a:t>), hombre de entendimiento (</a:t>
            </a:r>
            <a:r>
              <a:rPr lang="es-PR" dirty="0">
                <a:solidFill>
                  <a:srgbClr val="FF0000"/>
                </a:solidFill>
                <a:latin typeface="Candara" panose="020E0502030303020204" pitchFamily="34" charset="0"/>
              </a:rPr>
              <a:t>11:12</a:t>
            </a:r>
            <a:r>
              <a:rPr lang="es-PR" dirty="0">
                <a:latin typeface="Candara" panose="020E0502030303020204" pitchFamily="34" charset="0"/>
              </a:rPr>
              <a:t>), el de espíritu fiel (</a:t>
            </a:r>
            <a:r>
              <a:rPr lang="es-PR" dirty="0">
                <a:solidFill>
                  <a:srgbClr val="FF0000"/>
                </a:solidFill>
                <a:latin typeface="Candara" panose="020E0502030303020204" pitchFamily="34" charset="0"/>
              </a:rPr>
              <a:t>11:13</a:t>
            </a:r>
            <a:r>
              <a:rPr lang="es-PR" dirty="0">
                <a:latin typeface="Candara" panose="020E0502030303020204" pitchFamily="34" charset="0"/>
              </a:rPr>
              <a:t>), misericordioso (</a:t>
            </a:r>
            <a:r>
              <a:rPr lang="es-PR" dirty="0">
                <a:solidFill>
                  <a:srgbClr val="FF0000"/>
                </a:solidFill>
                <a:latin typeface="Candara" panose="020E0502030303020204" pitchFamily="34" charset="0"/>
              </a:rPr>
              <a:t>11:17</a:t>
            </a:r>
            <a:r>
              <a:rPr lang="es-PR" dirty="0">
                <a:latin typeface="Candara" panose="020E0502030303020204" pitchFamily="34" charset="0"/>
              </a:rPr>
              <a:t>), alma generosa (</a:t>
            </a:r>
            <a:r>
              <a:rPr lang="es-PR" dirty="0">
                <a:solidFill>
                  <a:srgbClr val="FF0000"/>
                </a:solidFill>
                <a:latin typeface="Candara" panose="020E0502030303020204" pitchFamily="34" charset="0"/>
              </a:rPr>
              <a:t>11:25</a:t>
            </a:r>
            <a:r>
              <a:rPr lang="es-PR" dirty="0">
                <a:latin typeface="Candara" panose="020E0502030303020204" pitchFamily="34" charset="0"/>
              </a:rPr>
              <a:t>), prudente (</a:t>
            </a:r>
            <a:r>
              <a:rPr lang="es-PR" dirty="0">
                <a:solidFill>
                  <a:srgbClr val="FF0000"/>
                </a:solidFill>
                <a:latin typeface="Candara" panose="020E0502030303020204" pitchFamily="34" charset="0"/>
              </a:rPr>
              <a:t>12:16, 23</a:t>
            </a:r>
            <a:r>
              <a:rPr lang="es-PR" dirty="0">
                <a:latin typeface="Candara" panose="020E0502030303020204" pitchFamily="34" charset="0"/>
              </a:rPr>
              <a:t>), verdadero (</a:t>
            </a:r>
            <a:r>
              <a:rPr lang="es-PR" dirty="0">
                <a:solidFill>
                  <a:srgbClr val="FF0000"/>
                </a:solidFill>
                <a:latin typeface="Candara" panose="020E0502030303020204" pitchFamily="34" charset="0"/>
              </a:rPr>
              <a:t>v. 22</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536819816"/>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smtClean="0">
                <a:latin typeface="Candara" panose="020E0502030303020204" pitchFamily="34" charset="0"/>
              </a:rPr>
              <a:t>En </a:t>
            </a:r>
            <a:r>
              <a:rPr lang="es-PR" dirty="0">
                <a:latin typeface="Candara" panose="020E0502030303020204" pitchFamily="34" charset="0"/>
              </a:rPr>
              <a:t>el </a:t>
            </a:r>
            <a:r>
              <a:rPr lang="es-PR" dirty="0">
                <a:solidFill>
                  <a:srgbClr val="FF0000"/>
                </a:solidFill>
                <a:latin typeface="Candara" panose="020E0502030303020204" pitchFamily="34" charset="0"/>
              </a:rPr>
              <a:t>v. 2</a:t>
            </a:r>
            <a:r>
              <a:rPr lang="es-PR" dirty="0">
                <a:latin typeface="Candara" panose="020E0502030303020204" pitchFamily="34" charset="0"/>
              </a:rPr>
              <a:t>, bueno es otra característica. </a:t>
            </a:r>
            <a:endParaRPr lang="es-PR" dirty="0" smtClean="0">
              <a:latin typeface="Candara" panose="020E0502030303020204" pitchFamily="34" charset="0"/>
            </a:endParaRPr>
          </a:p>
          <a:p>
            <a:r>
              <a:rPr lang="es-PR" dirty="0" smtClean="0">
                <a:latin typeface="Candara" panose="020E0502030303020204" pitchFamily="34" charset="0"/>
              </a:rPr>
              <a:t>Tal </a:t>
            </a:r>
            <a:r>
              <a:rPr lang="es-PR" dirty="0">
                <a:latin typeface="Candara" panose="020E0502030303020204" pitchFamily="34" charset="0"/>
              </a:rPr>
              <a:t>persona recibe la bendición del favor de Jehová (</a:t>
            </a:r>
            <a:r>
              <a:rPr lang="es-PR" i="1" dirty="0" err="1">
                <a:latin typeface="Candara" panose="020E0502030303020204" pitchFamily="34" charset="0"/>
              </a:rPr>
              <a:t>rāṣôn</a:t>
            </a:r>
            <a:r>
              <a:rPr lang="es-PR" i="1" dirty="0">
                <a:latin typeface="Candara" panose="020E0502030303020204" pitchFamily="34" charset="0"/>
              </a:rPr>
              <a:t>, “aceptación</a:t>
            </a:r>
            <a:r>
              <a:rPr lang="es-PR" dirty="0" smtClean="0">
                <a:latin typeface="Candara" panose="020E0502030303020204" pitchFamily="34" charset="0"/>
              </a:rPr>
              <a:t>”). </a:t>
            </a:r>
          </a:p>
          <a:p>
            <a:r>
              <a:rPr lang="es-PR" dirty="0" smtClean="0">
                <a:latin typeface="Candara" panose="020E0502030303020204" pitchFamily="34" charset="0"/>
              </a:rPr>
              <a:t>Pero </a:t>
            </a:r>
            <a:r>
              <a:rPr lang="es-PR" dirty="0">
                <a:latin typeface="Candara" panose="020E0502030303020204" pitchFamily="34" charset="0"/>
              </a:rPr>
              <a:t>una persona que es de malos pensamientos </a:t>
            </a:r>
            <a:r>
              <a:rPr lang="es-PR" dirty="0" smtClean="0">
                <a:latin typeface="Candara" panose="020E0502030303020204" pitchFamily="34" charset="0"/>
              </a:rPr>
              <a:t>(vea </a:t>
            </a:r>
            <a:r>
              <a:rPr lang="es-PR" dirty="0">
                <a:solidFill>
                  <a:srgbClr val="FF0000"/>
                </a:solidFill>
                <a:latin typeface="Candara" panose="020E0502030303020204" pitchFamily="34" charset="0"/>
              </a:rPr>
              <a:t>14:17</a:t>
            </a:r>
            <a:r>
              <a:rPr lang="es-PR" dirty="0">
                <a:latin typeface="Candara" panose="020E0502030303020204" pitchFamily="34" charset="0"/>
              </a:rPr>
              <a:t>) o astuta para engañar, no sólo no recibe el favor de Dios, sino que también está condenado por él (“declarado culpable”;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22:9</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1676775811"/>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832350" cy="4719638"/>
          </a:xfrm>
        </p:spPr>
        <p:txBody>
          <a:bodyPr>
            <a:normAutofit fontScale="77500" lnSpcReduction="20000"/>
          </a:bodyPr>
          <a:lstStyle/>
          <a:p>
            <a:r>
              <a:rPr lang="es-PR" dirty="0">
                <a:solidFill>
                  <a:srgbClr val="FF0000"/>
                </a:solidFill>
                <a:latin typeface="Candara" panose="020E0502030303020204" pitchFamily="34" charset="0"/>
              </a:rPr>
              <a:t>13:1. </a:t>
            </a:r>
            <a:r>
              <a:rPr lang="es-PR" dirty="0">
                <a:latin typeface="Candara" panose="020E0502030303020204" pitchFamily="34" charset="0"/>
              </a:rPr>
              <a:t>Los </a:t>
            </a:r>
            <a:r>
              <a:rPr lang="es-PR" dirty="0">
                <a:solidFill>
                  <a:srgbClr val="FF0000"/>
                </a:solidFill>
                <a:latin typeface="Candara" panose="020E0502030303020204" pitchFamily="34" charset="0"/>
              </a:rPr>
              <a:t>vv. 1–3 </a:t>
            </a:r>
            <a:r>
              <a:rPr lang="es-PR" dirty="0">
                <a:latin typeface="Candara" panose="020E0502030303020204" pitchFamily="34" charset="0"/>
              </a:rPr>
              <a:t>se refieren al hablar.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hijo sabio </a:t>
            </a:r>
            <a:r>
              <a:rPr lang="es-PR" dirty="0" smtClean="0">
                <a:latin typeface="Candara" panose="020E0502030303020204" pitchFamily="34" charset="0"/>
              </a:rPr>
              <a:t>(vea </a:t>
            </a:r>
            <a:r>
              <a:rPr lang="es-PR" dirty="0">
                <a:solidFill>
                  <a:srgbClr val="FF0000"/>
                </a:solidFill>
                <a:latin typeface="Candara" panose="020E0502030303020204" pitchFamily="34" charset="0"/>
              </a:rPr>
              <a:t>10:1</a:t>
            </a:r>
            <a:r>
              <a:rPr lang="es-PR" dirty="0">
                <a:latin typeface="Candara" panose="020E0502030303020204" pitchFamily="34" charset="0"/>
              </a:rPr>
              <a:t>) es receptivo al consejo del padre </a:t>
            </a:r>
            <a:r>
              <a:rPr lang="es-PR" dirty="0" smtClean="0">
                <a:latin typeface="Candara" panose="020E0502030303020204" pitchFamily="34" charset="0"/>
              </a:rPr>
              <a:t>(vea </a:t>
            </a:r>
            <a:r>
              <a:rPr lang="es-PR" dirty="0">
                <a:latin typeface="Candara" panose="020E0502030303020204" pitchFamily="34" charset="0"/>
              </a:rPr>
              <a:t>el comentario de </a:t>
            </a:r>
            <a:r>
              <a:rPr lang="es-PR" dirty="0">
                <a:solidFill>
                  <a:srgbClr val="FF0000"/>
                </a:solidFill>
                <a:latin typeface="Candara" panose="020E0502030303020204" pitchFamily="34" charset="0"/>
              </a:rPr>
              <a:t>12:1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palabra recibe, aunque no se encuentra en </a:t>
            </a:r>
            <a:r>
              <a:rPr lang="es-PR" dirty="0" smtClean="0">
                <a:latin typeface="Candara" panose="020E0502030303020204" pitchFamily="34" charset="0"/>
              </a:rPr>
              <a:t>hebreo, </a:t>
            </a:r>
            <a:r>
              <a:rPr lang="es-PR" dirty="0">
                <a:latin typeface="Candara" panose="020E0502030303020204" pitchFamily="34" charset="0"/>
              </a:rPr>
              <a:t>se sugiere en la oración.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contrario de un hijo sabio y fácil de enseñar es un burlador </a:t>
            </a:r>
            <a:r>
              <a:rPr lang="es-PR" dirty="0" smtClean="0">
                <a:latin typeface="Candara" panose="020E0502030303020204" pitchFamily="34" charset="0"/>
              </a:rPr>
              <a:t>(vea </a:t>
            </a:r>
            <a:r>
              <a:rPr lang="es-PR" dirty="0">
                <a:solidFill>
                  <a:srgbClr val="FF0000"/>
                </a:solidFill>
                <a:latin typeface="Candara" panose="020E0502030303020204" pitchFamily="34" charset="0"/>
              </a:rPr>
              <a:t>14:6</a:t>
            </a:r>
            <a:r>
              <a:rPr lang="es-PR" dirty="0">
                <a:latin typeface="Candara" panose="020E0502030303020204" pitchFamily="34" charset="0"/>
              </a:rPr>
              <a:t>; </a:t>
            </a:r>
            <a:r>
              <a:rPr lang="es-PR" dirty="0">
                <a:solidFill>
                  <a:srgbClr val="FF0000"/>
                </a:solidFill>
                <a:latin typeface="Candara" panose="020E0502030303020204" pitchFamily="34" charset="0"/>
              </a:rPr>
              <a:t>15:12</a:t>
            </a:r>
            <a:r>
              <a:rPr lang="es-PR" dirty="0">
                <a:latin typeface="Candara" panose="020E0502030303020204" pitchFamily="34" charset="0"/>
              </a:rPr>
              <a:t>; </a:t>
            </a:r>
            <a:r>
              <a:rPr lang="es-PR" dirty="0">
                <a:solidFill>
                  <a:srgbClr val="FF0000"/>
                </a:solidFill>
                <a:latin typeface="Candara" panose="020E0502030303020204" pitchFamily="34" charset="0"/>
              </a:rPr>
              <a:t>17:5</a:t>
            </a:r>
            <a:r>
              <a:rPr lang="es-PR" dirty="0">
                <a:latin typeface="Candara" panose="020E0502030303020204" pitchFamily="34" charset="0"/>
              </a:rPr>
              <a:t>; </a:t>
            </a:r>
            <a:r>
              <a:rPr lang="es-PR" dirty="0">
                <a:solidFill>
                  <a:srgbClr val="FF0000"/>
                </a:solidFill>
                <a:latin typeface="Candara" panose="020E0502030303020204" pitchFamily="34" charset="0"/>
              </a:rPr>
              <a:t>19:29</a:t>
            </a:r>
            <a:r>
              <a:rPr lang="es-PR" dirty="0">
                <a:latin typeface="Candara" panose="020E0502030303020204" pitchFamily="34" charset="0"/>
              </a:rPr>
              <a:t>; </a:t>
            </a:r>
            <a:r>
              <a:rPr lang="es-PR" dirty="0">
                <a:solidFill>
                  <a:srgbClr val="FF0000"/>
                </a:solidFill>
                <a:latin typeface="Candara" panose="020E0502030303020204" pitchFamily="34" charset="0"/>
              </a:rPr>
              <a:t>21:11</a:t>
            </a:r>
            <a:r>
              <a:rPr lang="es-PR" dirty="0">
                <a:latin typeface="Candara" panose="020E0502030303020204" pitchFamily="34" charset="0"/>
              </a:rPr>
              <a:t>; </a:t>
            </a:r>
            <a:r>
              <a:rPr lang="es-PR" dirty="0">
                <a:solidFill>
                  <a:srgbClr val="FF0000"/>
                </a:solidFill>
                <a:latin typeface="Candara" panose="020E0502030303020204" pitchFamily="34" charset="0"/>
              </a:rPr>
              <a:t>22:10</a:t>
            </a:r>
            <a:r>
              <a:rPr lang="es-PR" dirty="0">
                <a:latin typeface="Candara" panose="020E0502030303020204" pitchFamily="34" charset="0"/>
              </a:rPr>
              <a:t>; </a:t>
            </a:r>
            <a:r>
              <a:rPr lang="es-PR" dirty="0">
                <a:solidFill>
                  <a:srgbClr val="FF0000"/>
                </a:solidFill>
                <a:latin typeface="Candara" panose="020E0502030303020204" pitchFamily="34" charset="0"/>
              </a:rPr>
              <a:t>24:9</a:t>
            </a:r>
            <a:r>
              <a:rPr lang="es-PR" dirty="0">
                <a:latin typeface="Candara" panose="020E0502030303020204" pitchFamily="34" charset="0"/>
              </a:rPr>
              <a:t>; </a:t>
            </a:r>
            <a:r>
              <a:rPr lang="es-PR" dirty="0">
                <a:solidFill>
                  <a:srgbClr val="FF0000"/>
                </a:solidFill>
                <a:latin typeface="Candara" panose="020E0502030303020204" pitchFamily="34" charset="0"/>
              </a:rPr>
              <a:t>30:17</a:t>
            </a:r>
            <a:r>
              <a:rPr lang="es-PR" dirty="0">
                <a:latin typeface="Candara" panose="020E0502030303020204" pitchFamily="34" charset="0"/>
              </a:rPr>
              <a:t>), el que rehúsa escuchar y beneficiarse de </a:t>
            </a:r>
            <a:r>
              <a:rPr lang="es-PR" dirty="0" smtClean="0">
                <a:latin typeface="Candara" panose="020E0502030303020204" pitchFamily="34" charset="0"/>
              </a:rPr>
              <a:t>las reprensiones.</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46934390"/>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77500" lnSpcReduction="20000"/>
          </a:bodyPr>
          <a:lstStyle/>
          <a:p>
            <a:r>
              <a:rPr lang="es-PR" dirty="0">
                <a:solidFill>
                  <a:srgbClr val="FF0000"/>
                </a:solidFill>
                <a:latin typeface="Candara" panose="020E0502030303020204" pitchFamily="34" charset="0"/>
              </a:rPr>
              <a:t>19:18. </a:t>
            </a:r>
            <a:r>
              <a:rPr lang="es-PR" dirty="0">
                <a:latin typeface="Candara" panose="020E0502030303020204" pitchFamily="34" charset="0"/>
              </a:rPr>
              <a:t>Este v. es un imperativo, a diferencia de la mayoría de los vv. en Proverbios, que son oraciones declarativas.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mandato, castiga (“</a:t>
            </a:r>
            <a:r>
              <a:rPr lang="es-PR" dirty="0" smtClean="0">
                <a:latin typeface="Candara" panose="020E0502030303020204" pitchFamily="34" charset="0"/>
              </a:rPr>
              <a:t>corrige”) </a:t>
            </a:r>
            <a:r>
              <a:rPr lang="es-PR" dirty="0">
                <a:latin typeface="Candara" panose="020E0502030303020204" pitchFamily="34" charset="0"/>
              </a:rPr>
              <a:t>a tu hijo, es una fuerte advertencia en contra de la pasividad de los padres. </a:t>
            </a:r>
            <a:endParaRPr lang="es-PR" dirty="0" smtClean="0">
              <a:latin typeface="Candara" panose="020E0502030303020204" pitchFamily="34" charset="0"/>
            </a:endParaRPr>
          </a:p>
          <a:p>
            <a:r>
              <a:rPr lang="es-PR" dirty="0" smtClean="0">
                <a:latin typeface="Candara" panose="020E0502030303020204" pitchFamily="34" charset="0"/>
              </a:rPr>
              <a:t>Está </a:t>
            </a:r>
            <a:r>
              <a:rPr lang="es-PR" dirty="0">
                <a:latin typeface="Candara" panose="020E0502030303020204" pitchFamily="34" charset="0"/>
              </a:rPr>
              <a:t>en consonancia con </a:t>
            </a:r>
            <a:r>
              <a:rPr lang="es-PR" dirty="0">
                <a:solidFill>
                  <a:srgbClr val="FF0000"/>
                </a:solidFill>
                <a:latin typeface="Candara" panose="020E0502030303020204" pitchFamily="34" charset="0"/>
              </a:rPr>
              <a:t>13:24</a:t>
            </a:r>
            <a:r>
              <a:rPr lang="es-PR" dirty="0">
                <a:latin typeface="Candara" panose="020E0502030303020204" pitchFamily="34" charset="0"/>
              </a:rPr>
              <a:t>; </a:t>
            </a:r>
            <a:r>
              <a:rPr lang="es-PR" dirty="0">
                <a:solidFill>
                  <a:srgbClr val="FF0000"/>
                </a:solidFill>
                <a:latin typeface="Candara" panose="020E0502030303020204" pitchFamily="34" charset="0"/>
              </a:rPr>
              <a:t>22:15</a:t>
            </a:r>
            <a:r>
              <a:rPr lang="es-PR" dirty="0">
                <a:latin typeface="Candara" panose="020E0502030303020204" pitchFamily="34" charset="0"/>
              </a:rPr>
              <a:t>; </a:t>
            </a:r>
            <a:r>
              <a:rPr lang="es-PR" dirty="0">
                <a:solidFill>
                  <a:srgbClr val="FF0000"/>
                </a:solidFill>
                <a:latin typeface="Candara" panose="020E0502030303020204" pitchFamily="34" charset="0"/>
              </a:rPr>
              <a:t>23:13–14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hijo que hace cosas malas debe recibir el castigo en sus primeros años de vida, mientras todavía hay esperanza para él.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Tree>
    <p:extLst>
      <p:ext uri="{BB962C8B-B14F-4D97-AF65-F5344CB8AC3E}">
        <p14:creationId xmlns:p14="http://schemas.microsoft.com/office/powerpoint/2010/main" val="1526048912"/>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918" r="13435" b="15000"/>
          <a:stretch/>
        </p:blipFill>
        <p:spPr>
          <a:xfrm>
            <a:off x="5181600" y="1826419"/>
            <a:ext cx="3962400" cy="5029200"/>
          </a:xfrm>
          <a:prstGeom prst="rect">
            <a:avLst/>
          </a:prstGeom>
        </p:spPr>
      </p:pic>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PR" dirty="0" smtClean="0">
                <a:latin typeface="Candara" panose="020E0502030303020204" pitchFamily="34" charset="0"/>
              </a:rPr>
              <a:t>No </a:t>
            </a:r>
            <a:r>
              <a:rPr lang="es-PR" dirty="0">
                <a:latin typeface="Candara" panose="020E0502030303020204" pitchFamily="34" charset="0"/>
              </a:rPr>
              <a:t>aplicar tan necesaria disciplina puede llevar a la “muerte” </a:t>
            </a:r>
            <a:r>
              <a:rPr lang="es-PR" dirty="0" smtClean="0">
                <a:latin typeface="Candara" panose="020E0502030303020204" pitchFamily="34" charset="0"/>
              </a:rPr>
              <a:t>del </a:t>
            </a:r>
            <a:r>
              <a:rPr lang="es-PR" dirty="0">
                <a:latin typeface="Candara" panose="020E0502030303020204" pitchFamily="34" charset="0"/>
              </a:rPr>
              <a:t>niño. Ésta se refiere a la pena capital que dictaba la ley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21:18–21</a:t>
            </a:r>
            <a:r>
              <a:rPr lang="es-PR" dirty="0">
                <a:latin typeface="Candara" panose="020E0502030303020204" pitchFamily="34" charset="0"/>
              </a:rPr>
              <a:t>) o bien, a la consecuencia natural que va de la mano con un comportamiento insensato, por lo que se destruye a sí mismo. </a:t>
            </a:r>
            <a:endParaRPr lang="es-PR" dirty="0" smtClean="0">
              <a:latin typeface="Candara" panose="020E0502030303020204" pitchFamily="34" charset="0"/>
            </a:endParaRPr>
          </a:p>
          <a:p>
            <a:r>
              <a:rPr lang="es-PR" dirty="0" smtClean="0">
                <a:latin typeface="Candara" panose="020E0502030303020204" pitchFamily="34" charset="0"/>
              </a:rPr>
              <a:t>Con </a:t>
            </a:r>
            <a:r>
              <a:rPr lang="es-PR" dirty="0">
                <a:latin typeface="Candara" panose="020E0502030303020204" pitchFamily="34" charset="0"/>
              </a:rPr>
              <a:t>frecuencia, la consecuencia que tiene que pagar el necio (</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1:32</a:t>
            </a:r>
            <a:r>
              <a:rPr lang="es-PR" dirty="0">
                <a:latin typeface="Candara" panose="020E0502030303020204" pitchFamily="34" charset="0"/>
              </a:rPr>
              <a:t>), el impío (</a:t>
            </a:r>
            <a:r>
              <a:rPr lang="es-PR" dirty="0">
                <a:solidFill>
                  <a:srgbClr val="FF0000"/>
                </a:solidFill>
                <a:latin typeface="Candara" panose="020E0502030303020204" pitchFamily="34" charset="0"/>
              </a:rPr>
              <a:t>10:27</a:t>
            </a:r>
            <a:r>
              <a:rPr lang="es-PR" dirty="0">
                <a:latin typeface="Candara" panose="020E0502030303020204" pitchFamily="34" charset="0"/>
              </a:rPr>
              <a:t>) y el perezoso (</a:t>
            </a:r>
            <a:r>
              <a:rPr lang="es-PR" dirty="0">
                <a:solidFill>
                  <a:srgbClr val="FF0000"/>
                </a:solidFill>
                <a:latin typeface="Candara" panose="020E0502030303020204" pitchFamily="34" charset="0"/>
              </a:rPr>
              <a:t>21:25</a:t>
            </a:r>
            <a:r>
              <a:rPr lang="es-PR" dirty="0">
                <a:latin typeface="Candara" panose="020E0502030303020204" pitchFamily="34" charset="0"/>
              </a:rPr>
              <a:t>) es la muerte o destrucción</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47662340"/>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latin typeface="Candara" panose="020E0502030303020204" pitchFamily="34" charset="0"/>
              </a:rPr>
              <a:t>22:6. </a:t>
            </a:r>
            <a:r>
              <a:rPr lang="es-PR" dirty="0">
                <a:latin typeface="Candara" panose="020E0502030303020204" pitchFamily="34" charset="0"/>
              </a:rPr>
              <a:t>Este es quizá el v. mejor conocido de Proverbios respecto a la educación de los hijos. Los demás vv. referentes a este tema (</a:t>
            </a:r>
            <a:r>
              <a:rPr lang="es-PR" dirty="0">
                <a:solidFill>
                  <a:srgbClr val="FF0000"/>
                </a:solidFill>
                <a:latin typeface="Candara" panose="020E0502030303020204" pitchFamily="34" charset="0"/>
              </a:rPr>
              <a:t>13:24</a:t>
            </a:r>
            <a:r>
              <a:rPr lang="es-PR" dirty="0">
                <a:latin typeface="Candara" panose="020E0502030303020204" pitchFamily="34" charset="0"/>
              </a:rPr>
              <a:t>; </a:t>
            </a:r>
            <a:r>
              <a:rPr lang="es-PR" dirty="0">
                <a:solidFill>
                  <a:srgbClr val="FF0000"/>
                </a:solidFill>
                <a:latin typeface="Candara" panose="020E0502030303020204" pitchFamily="34" charset="0"/>
              </a:rPr>
              <a:t>19:18</a:t>
            </a:r>
            <a:r>
              <a:rPr lang="es-PR" dirty="0">
                <a:latin typeface="Candara" panose="020E0502030303020204" pitchFamily="34" charset="0"/>
              </a:rPr>
              <a:t>; </a:t>
            </a:r>
            <a:r>
              <a:rPr lang="es-PR" dirty="0">
                <a:solidFill>
                  <a:srgbClr val="FF0000"/>
                </a:solidFill>
                <a:latin typeface="Candara" panose="020E0502030303020204" pitchFamily="34" charset="0"/>
              </a:rPr>
              <a:t>22:15</a:t>
            </a:r>
            <a:r>
              <a:rPr lang="es-PR" dirty="0">
                <a:latin typeface="Candara" panose="020E0502030303020204" pitchFamily="34" charset="0"/>
              </a:rPr>
              <a:t>; </a:t>
            </a:r>
            <a:r>
              <a:rPr lang="es-PR" dirty="0">
                <a:solidFill>
                  <a:srgbClr val="FF0000"/>
                </a:solidFill>
                <a:latin typeface="Candara" panose="020E0502030303020204" pitchFamily="34" charset="0"/>
              </a:rPr>
              <a:t>23:13–14</a:t>
            </a:r>
            <a:r>
              <a:rPr lang="es-PR" dirty="0">
                <a:latin typeface="Candara" panose="020E0502030303020204" pitchFamily="34" charset="0"/>
              </a:rPr>
              <a:t>; </a:t>
            </a:r>
            <a:r>
              <a:rPr lang="es-PR" dirty="0">
                <a:solidFill>
                  <a:srgbClr val="FF0000"/>
                </a:solidFill>
                <a:latin typeface="Candara" panose="020E0502030303020204" pitchFamily="34" charset="0"/>
              </a:rPr>
              <a:t>29:17</a:t>
            </a:r>
            <a:r>
              <a:rPr lang="es-PR" dirty="0">
                <a:latin typeface="Candara" panose="020E0502030303020204" pitchFamily="34" charset="0"/>
              </a:rPr>
              <a:t>) hablan de la disciplina.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palabra </a:t>
            </a:r>
            <a:r>
              <a:rPr lang="es-PR" dirty="0" smtClean="0">
                <a:latin typeface="Candara" panose="020E0502030303020204" pitchFamily="34" charset="0"/>
              </a:rPr>
              <a:t>hebrea traducida “instruye” </a:t>
            </a:r>
            <a:r>
              <a:rPr lang="es-PR" dirty="0">
                <a:latin typeface="Candara" panose="020E0502030303020204" pitchFamily="34" charset="0"/>
              </a:rPr>
              <a:t>(</a:t>
            </a:r>
            <a:r>
              <a:rPr lang="es-PR" i="1" dirty="0" err="1">
                <a:latin typeface="Candara" panose="020E0502030303020204" pitchFamily="34" charset="0"/>
              </a:rPr>
              <a:t>ḥānaḵ</a:t>
            </a:r>
            <a:r>
              <a:rPr lang="es-PR" i="1" dirty="0">
                <a:latin typeface="Candara" panose="020E0502030303020204" pitchFamily="34" charset="0"/>
              </a:rPr>
              <a:t>) </a:t>
            </a:r>
            <a:r>
              <a:rPr lang="es-PR" dirty="0">
                <a:latin typeface="Candara" panose="020E0502030303020204" pitchFamily="34" charset="0"/>
              </a:rPr>
              <a:t>significa “dedicar”.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8765" r="18954"/>
          <a:stretch/>
        </p:blipFill>
        <p:spPr>
          <a:xfrm>
            <a:off x="5629031" y="1837592"/>
            <a:ext cx="3505200" cy="5020408"/>
          </a:xfrm>
          <a:prstGeom prst="rect">
            <a:avLst/>
          </a:prstGeom>
        </p:spPr>
      </p:pic>
    </p:spTree>
    <p:extLst>
      <p:ext uri="{BB962C8B-B14F-4D97-AF65-F5344CB8AC3E}">
        <p14:creationId xmlns:p14="http://schemas.microsoft.com/office/powerpoint/2010/main" val="3368327043"/>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latin typeface="Candara" panose="020E0502030303020204" pitchFamily="34" charset="0"/>
              </a:rPr>
              <a:t>Se </a:t>
            </a:r>
            <a:r>
              <a:rPr lang="es-PR" dirty="0">
                <a:latin typeface="Candara" panose="020E0502030303020204" pitchFamily="34" charset="0"/>
              </a:rPr>
              <a:t>utiliza para dedicar una casa (</a:t>
            </a:r>
            <a:r>
              <a:rPr lang="es-PR" dirty="0" smtClean="0">
                <a:solidFill>
                  <a:srgbClr val="FF0000"/>
                </a:solidFill>
                <a:latin typeface="Candara" panose="020E0502030303020204" pitchFamily="34" charset="0"/>
              </a:rPr>
              <a:t>Deuteronomio </a:t>
            </a:r>
            <a:r>
              <a:rPr lang="es-PR" dirty="0">
                <a:solidFill>
                  <a:srgbClr val="FF0000"/>
                </a:solidFill>
                <a:latin typeface="Candara" panose="020E0502030303020204" pitchFamily="34" charset="0"/>
              </a:rPr>
              <a:t>20:5</a:t>
            </a:r>
            <a:r>
              <a:rPr lang="es-PR" dirty="0">
                <a:latin typeface="Candara" panose="020E0502030303020204" pitchFamily="34" charset="0"/>
              </a:rPr>
              <a:t>), el templo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Reyes </a:t>
            </a:r>
            <a:r>
              <a:rPr lang="es-PR" dirty="0">
                <a:solidFill>
                  <a:srgbClr val="FF0000"/>
                </a:solidFill>
                <a:latin typeface="Candara" panose="020E0502030303020204" pitchFamily="34" charset="0"/>
              </a:rPr>
              <a:t>8:63; 2 </a:t>
            </a:r>
            <a:r>
              <a:rPr lang="es-PR" dirty="0" smtClean="0">
                <a:solidFill>
                  <a:srgbClr val="FF0000"/>
                </a:solidFill>
                <a:latin typeface="Candara" panose="020E0502030303020204" pitchFamily="34" charset="0"/>
              </a:rPr>
              <a:t>Crónicas </a:t>
            </a:r>
            <a:r>
              <a:rPr lang="es-PR" dirty="0">
                <a:solidFill>
                  <a:srgbClr val="FF0000"/>
                </a:solidFill>
                <a:latin typeface="Candara" panose="020E0502030303020204" pitchFamily="34" charset="0"/>
              </a:rPr>
              <a:t>7:5</a:t>
            </a:r>
            <a:r>
              <a:rPr lang="es-PR" dirty="0">
                <a:latin typeface="Candara" panose="020E0502030303020204" pitchFamily="34" charset="0"/>
              </a:rPr>
              <a:t>) o una imagen (</a:t>
            </a:r>
            <a:r>
              <a:rPr lang="es-PR" dirty="0" smtClean="0">
                <a:solidFill>
                  <a:srgbClr val="FF0000"/>
                </a:solidFill>
                <a:latin typeface="Candara" panose="020E0502030303020204" pitchFamily="34" charset="0"/>
              </a:rPr>
              <a:t>Daniel </a:t>
            </a:r>
            <a:r>
              <a:rPr lang="es-PR" dirty="0">
                <a:solidFill>
                  <a:srgbClr val="FF0000"/>
                </a:solidFill>
                <a:latin typeface="Candara" panose="020E0502030303020204" pitchFamily="34" charset="0"/>
              </a:rPr>
              <a:t>3:2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sustantivo </a:t>
            </a:r>
            <a:r>
              <a:rPr lang="es-PR" i="1" dirty="0" err="1">
                <a:latin typeface="Candara" panose="020E0502030303020204" pitchFamily="34" charset="0"/>
              </a:rPr>
              <a:t>ḥănukkâh</a:t>
            </a:r>
            <a:r>
              <a:rPr lang="es-PR" dirty="0">
                <a:latin typeface="Candara" panose="020E0502030303020204" pitchFamily="34" charset="0"/>
              </a:rPr>
              <a:t> habla de la dedicación de un altar (</a:t>
            </a:r>
            <a:r>
              <a:rPr lang="es-PR" dirty="0" smtClean="0">
                <a:solidFill>
                  <a:srgbClr val="FF0000"/>
                </a:solidFill>
                <a:latin typeface="Candara" panose="020E0502030303020204" pitchFamily="34" charset="0"/>
              </a:rPr>
              <a:t>Números </a:t>
            </a:r>
            <a:r>
              <a:rPr lang="es-PR" dirty="0">
                <a:solidFill>
                  <a:srgbClr val="FF0000"/>
                </a:solidFill>
                <a:latin typeface="Candara" panose="020E0502030303020204" pitchFamily="34" charset="0"/>
              </a:rPr>
              <a:t>7:10</a:t>
            </a:r>
            <a:r>
              <a:rPr lang="es-PR" dirty="0">
                <a:latin typeface="Candara" panose="020E0502030303020204" pitchFamily="34" charset="0"/>
              </a:rPr>
              <a:t>; </a:t>
            </a:r>
            <a:r>
              <a:rPr lang="es-PR" dirty="0">
                <a:solidFill>
                  <a:srgbClr val="FF0000"/>
                </a:solidFill>
                <a:latin typeface="Candara" panose="020E0502030303020204" pitchFamily="34" charset="0"/>
              </a:rPr>
              <a:t>2 </a:t>
            </a:r>
            <a:r>
              <a:rPr lang="es-PR" dirty="0" smtClean="0">
                <a:solidFill>
                  <a:srgbClr val="FF0000"/>
                </a:solidFill>
                <a:latin typeface="Candara" panose="020E0502030303020204" pitchFamily="34" charset="0"/>
              </a:rPr>
              <a:t>Crónicas </a:t>
            </a:r>
            <a:r>
              <a:rPr lang="es-PR" dirty="0">
                <a:solidFill>
                  <a:srgbClr val="FF0000"/>
                </a:solidFill>
                <a:latin typeface="Candara" panose="020E0502030303020204" pitchFamily="34" charset="0"/>
              </a:rPr>
              <a:t>7:9</a:t>
            </a:r>
            <a:r>
              <a:rPr lang="es-PR" dirty="0">
                <a:latin typeface="Candara" panose="020E0502030303020204" pitchFamily="34" charset="0"/>
              </a:rPr>
              <a:t>) y de los muros de Jerusalén (</a:t>
            </a:r>
            <a:r>
              <a:rPr lang="es-PR" dirty="0" smtClean="0">
                <a:solidFill>
                  <a:srgbClr val="FF0000"/>
                </a:solidFill>
                <a:latin typeface="Candara" panose="020E0502030303020204" pitchFamily="34" charset="0"/>
              </a:rPr>
              <a:t>Nehemías </a:t>
            </a:r>
            <a:r>
              <a:rPr lang="es-PR" dirty="0">
                <a:solidFill>
                  <a:srgbClr val="FF0000"/>
                </a:solidFill>
                <a:latin typeface="Candara" panose="020E0502030303020204" pitchFamily="34" charset="0"/>
              </a:rPr>
              <a:t>12:27</a:t>
            </a:r>
            <a:r>
              <a:rPr lang="es-PR" dirty="0" smtClean="0">
                <a:latin typeface="Candara" panose="020E0502030303020204" pitchFamily="34" charset="0"/>
              </a:rPr>
              <a:t>).</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8765" r="18954"/>
          <a:stretch/>
        </p:blipFill>
        <p:spPr>
          <a:xfrm>
            <a:off x="5629031" y="1837592"/>
            <a:ext cx="3505200" cy="5020408"/>
          </a:xfrm>
          <a:prstGeom prst="rect">
            <a:avLst/>
          </a:prstGeom>
        </p:spPr>
      </p:pic>
    </p:spTree>
    <p:extLst>
      <p:ext uri="{BB962C8B-B14F-4D97-AF65-F5344CB8AC3E}">
        <p14:creationId xmlns:p14="http://schemas.microsoft.com/office/powerpoint/2010/main" val="3388593726"/>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smtClean="0">
                <a:latin typeface="Candara" panose="020E0502030303020204" pitchFamily="34" charset="0"/>
              </a:rPr>
              <a:t>Solamente </a:t>
            </a:r>
            <a:r>
              <a:rPr lang="es-PR" dirty="0">
                <a:latin typeface="Candara" panose="020E0502030303020204" pitchFamily="34" charset="0"/>
              </a:rPr>
              <a:t>en </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22:6</a:t>
            </a:r>
            <a:r>
              <a:rPr lang="es-PR" dirty="0">
                <a:latin typeface="Candara" panose="020E0502030303020204" pitchFamily="34" charset="0"/>
              </a:rPr>
              <a:t> se </a:t>
            </a:r>
            <a:r>
              <a:rPr lang="es-PR" dirty="0" smtClean="0">
                <a:latin typeface="Candara" panose="020E0502030303020204" pitchFamily="34" charset="0"/>
              </a:rPr>
              <a:t>traduce como </a:t>
            </a:r>
            <a:r>
              <a:rPr lang="es-PR" dirty="0">
                <a:latin typeface="Candara" panose="020E0502030303020204" pitchFamily="34" charset="0"/>
              </a:rPr>
              <a:t>“instruye”. </a:t>
            </a:r>
            <a:r>
              <a:rPr lang="es-PR" i="1" dirty="0" err="1">
                <a:latin typeface="Candara" panose="020E0502030303020204" pitchFamily="34" charset="0"/>
              </a:rPr>
              <a:t>Ḥānaḵ</a:t>
            </a:r>
            <a:r>
              <a:rPr lang="es-PR" dirty="0">
                <a:latin typeface="Candara" panose="020E0502030303020204" pitchFamily="34" charset="0"/>
              </a:rPr>
              <a:t> parece que incluye la idea de “poner aparte, angostar o cercar”.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veces la palabra se utiliza en un sentido de “iniciar”.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educación de los hijos involucra “separar” la conducta del hijo del mal y llevarlo a la piedad e iniciarlo en la dirección correcta.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8571" r="14286"/>
          <a:stretch/>
        </p:blipFill>
        <p:spPr>
          <a:xfrm>
            <a:off x="5334000" y="1852246"/>
            <a:ext cx="3813908" cy="5005754"/>
          </a:xfrm>
          <a:prstGeom prst="rect">
            <a:avLst/>
          </a:prstGeom>
        </p:spPr>
      </p:pic>
    </p:spTree>
    <p:extLst>
      <p:ext uri="{BB962C8B-B14F-4D97-AF65-F5344CB8AC3E}">
        <p14:creationId xmlns:p14="http://schemas.microsoft.com/office/powerpoint/2010/main" val="3200349365"/>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6 al 12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lnSpcReduction="10000"/>
          </a:bodyPr>
          <a:lstStyle/>
          <a:p>
            <a:r>
              <a:rPr lang="es-PR" dirty="0" smtClean="0">
                <a:latin typeface="Candara" panose="020E0502030303020204" pitchFamily="34" charset="0"/>
              </a:rPr>
              <a:t>Proverbios ofrece consejos prácticos para vivir bien.</a:t>
            </a:r>
          </a:p>
          <a:p>
            <a:r>
              <a:rPr lang="es-PR" dirty="0" smtClean="0">
                <a:latin typeface="Candara" panose="020E0502030303020204" pitchFamily="34" charset="0"/>
              </a:rPr>
              <a:t>El enfoque de este estudio es en los hijos jóvenes, cuando se independizan y comienzan a entablar amistades con personas fuera del hogar.</a:t>
            </a:r>
          </a:p>
        </p:txBody>
      </p:sp>
      <p:pic>
        <p:nvPicPr>
          <p:cNvPr id="8" name="Picture 7"/>
          <p:cNvPicPr>
            <a:picLocks noChangeAspect="1"/>
          </p:cNvPicPr>
          <p:nvPr/>
        </p:nvPicPr>
        <p:blipFill>
          <a:blip r:embed="rId3"/>
          <a:stretch>
            <a:fillRect/>
          </a:stretch>
        </p:blipFill>
        <p:spPr>
          <a:xfrm>
            <a:off x="5265182" y="2979182"/>
            <a:ext cx="3878818" cy="3878818"/>
          </a:xfrm>
          <a:prstGeom prst="rect">
            <a:avLst/>
          </a:prstGeom>
        </p:spPr>
      </p:pic>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a:solidFill>
                  <a:srgbClr val="FF0000"/>
                </a:solidFill>
                <a:latin typeface="Candara" panose="020E0502030303020204" pitchFamily="34" charset="0"/>
              </a:rPr>
              <a:t>29:15. </a:t>
            </a:r>
            <a:r>
              <a:rPr lang="es-PR" dirty="0">
                <a:latin typeface="Candara" panose="020E0502030303020204" pitchFamily="34" charset="0"/>
              </a:rPr>
              <a:t>La vara y la corrección es </a:t>
            </a:r>
            <a:r>
              <a:rPr lang="es-PR" dirty="0" smtClean="0">
                <a:latin typeface="Candara" panose="020E0502030303020204" pitchFamily="34" charset="0"/>
              </a:rPr>
              <a:t>traducción literal </a:t>
            </a:r>
            <a:r>
              <a:rPr lang="es-PR" dirty="0">
                <a:latin typeface="Candara" panose="020E0502030303020204" pitchFamily="34" charset="0"/>
              </a:rPr>
              <a:t>del </a:t>
            </a:r>
            <a:r>
              <a:rPr lang="es-PR" dirty="0" smtClean="0">
                <a:latin typeface="Candara" panose="020E0502030303020204" pitchFamily="34" charset="0"/>
              </a:rPr>
              <a:t>hebreo. </a:t>
            </a:r>
          </a:p>
          <a:p>
            <a:r>
              <a:rPr lang="es-PR" dirty="0" smtClean="0">
                <a:latin typeface="Candara" panose="020E0502030303020204" pitchFamily="34" charset="0"/>
              </a:rPr>
              <a:t>Puede </a:t>
            </a:r>
            <a:r>
              <a:rPr lang="es-PR" dirty="0">
                <a:latin typeface="Candara" panose="020E0502030303020204" pitchFamily="34" charset="0"/>
              </a:rPr>
              <a:t>ser que la vara sea el instrumento de la corrección (en cuyo caso se está utilizando una figura de lenguaje llamada endíadis), o que deben utilizarse tanto la vara (castigo físico; </a:t>
            </a:r>
            <a:r>
              <a:rPr lang="es-PR" dirty="0" smtClean="0">
                <a:latin typeface="Candara" panose="020E0502030303020204" pitchFamily="34" charset="0"/>
              </a:rPr>
              <a:t>vea </a:t>
            </a:r>
            <a:r>
              <a:rPr lang="es-PR" dirty="0">
                <a:solidFill>
                  <a:srgbClr val="FF0000"/>
                </a:solidFill>
                <a:latin typeface="Candara" panose="020E0502030303020204" pitchFamily="34" charset="0"/>
              </a:rPr>
              <a:t>13:24</a:t>
            </a:r>
            <a:r>
              <a:rPr lang="es-PR" dirty="0">
                <a:latin typeface="Candara" panose="020E0502030303020204" pitchFamily="34" charset="0"/>
              </a:rPr>
              <a:t>; </a:t>
            </a:r>
            <a:r>
              <a:rPr lang="es-PR" dirty="0">
                <a:solidFill>
                  <a:srgbClr val="FF0000"/>
                </a:solidFill>
                <a:latin typeface="Candara" panose="020E0502030303020204" pitchFamily="34" charset="0"/>
              </a:rPr>
              <a:t>22:15</a:t>
            </a:r>
            <a:r>
              <a:rPr lang="es-PR" dirty="0">
                <a:latin typeface="Candara" panose="020E0502030303020204" pitchFamily="34" charset="0"/>
              </a:rPr>
              <a:t>; </a:t>
            </a:r>
            <a:r>
              <a:rPr lang="es-PR" dirty="0">
                <a:solidFill>
                  <a:srgbClr val="FF0000"/>
                </a:solidFill>
                <a:latin typeface="Candara" panose="020E0502030303020204" pitchFamily="34" charset="0"/>
              </a:rPr>
              <a:t>23:13–14</a:t>
            </a:r>
            <a:r>
              <a:rPr lang="es-PR" dirty="0">
                <a:latin typeface="Candara" panose="020E0502030303020204" pitchFamily="34" charset="0"/>
              </a:rPr>
              <a:t>) como la corrección verbal </a:t>
            </a:r>
            <a:r>
              <a:rPr lang="es-PR" dirty="0" smtClean="0">
                <a:latin typeface="Candara" panose="020E0502030303020204" pitchFamily="34" charset="0"/>
              </a:rPr>
              <a:t>(“</a:t>
            </a:r>
            <a:r>
              <a:rPr lang="es-PR" dirty="0">
                <a:latin typeface="Candara" panose="020E0502030303020204" pitchFamily="34" charset="0"/>
              </a:rPr>
              <a:t>reprensión). </a:t>
            </a:r>
            <a:endParaRPr lang="es-PR"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rot="16200000">
            <a:off x="4767423" y="3004978"/>
            <a:ext cx="4953000" cy="2753043"/>
          </a:xfrm>
          <a:prstGeom prst="rect">
            <a:avLst/>
          </a:prstGeom>
        </p:spPr>
      </p:pic>
    </p:spTree>
    <p:extLst>
      <p:ext uri="{BB962C8B-B14F-4D97-AF65-F5344CB8AC3E}">
        <p14:creationId xmlns:p14="http://schemas.microsoft.com/office/powerpoint/2010/main" val="3264355759"/>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lnSpcReduction="10000"/>
          </a:bodyPr>
          <a:lstStyle/>
          <a:p>
            <a:r>
              <a:rPr lang="es-PR" dirty="0" smtClean="0">
                <a:latin typeface="Candara" panose="020E0502030303020204" pitchFamily="34" charset="0"/>
              </a:rPr>
              <a:t>El </a:t>
            </a:r>
            <a:r>
              <a:rPr lang="es-PR" dirty="0">
                <a:latin typeface="Candara" panose="020E0502030303020204" pitchFamily="34" charset="0"/>
              </a:rPr>
              <a:t>muchacho que no recibe disciplina y que es consentido (i.e., que se le permite hacer lo que quiere y obtener lo que desea) llegará a ser una persona ingobernable. </a:t>
            </a:r>
            <a:endParaRPr lang="es-PR" dirty="0" smtClean="0">
              <a:latin typeface="Candara" panose="020E0502030303020204" pitchFamily="34" charset="0"/>
            </a:endParaRPr>
          </a:p>
          <a:p>
            <a:r>
              <a:rPr lang="es-PR" dirty="0" smtClean="0">
                <a:latin typeface="Candara" panose="020E0502030303020204" pitchFamily="34" charset="0"/>
              </a:rPr>
              <a:t>Será </a:t>
            </a:r>
            <a:r>
              <a:rPr lang="es-PR" dirty="0">
                <a:latin typeface="Candara" panose="020E0502030303020204" pitchFamily="34" charset="0"/>
              </a:rPr>
              <a:t>una desgracia (avergonzará; </a:t>
            </a:r>
            <a:r>
              <a:rPr lang="es-PR" dirty="0" smtClean="0">
                <a:latin typeface="Candara" panose="020E0502030303020204" pitchFamily="34" charset="0"/>
              </a:rPr>
              <a:t>vea </a:t>
            </a:r>
            <a:r>
              <a:rPr lang="es-PR" dirty="0">
                <a:solidFill>
                  <a:srgbClr val="FF0000"/>
                </a:solidFill>
                <a:latin typeface="Candara" panose="020E0502030303020204" pitchFamily="34" charset="0"/>
              </a:rPr>
              <a:t>19:26</a:t>
            </a:r>
            <a:r>
              <a:rPr lang="es-PR" dirty="0">
                <a:latin typeface="Candara" panose="020E0502030303020204" pitchFamily="34" charset="0"/>
              </a:rPr>
              <a:t>; </a:t>
            </a:r>
            <a:r>
              <a:rPr lang="es-PR" dirty="0">
                <a:solidFill>
                  <a:srgbClr val="FF0000"/>
                </a:solidFill>
                <a:latin typeface="Candara" panose="020E0502030303020204" pitchFamily="34" charset="0"/>
              </a:rPr>
              <a:t>28:7</a:t>
            </a:r>
            <a:r>
              <a:rPr lang="es-PR" dirty="0">
                <a:latin typeface="Candara" panose="020E0502030303020204" pitchFamily="34" charset="0"/>
              </a:rPr>
              <a:t>) para su madre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31541" t="1515" r="16878" b="-1515"/>
          <a:stretch/>
        </p:blipFill>
        <p:spPr>
          <a:xfrm>
            <a:off x="5181600" y="1828800"/>
            <a:ext cx="3962400" cy="5120640"/>
          </a:xfrm>
          <a:prstGeom prst="rect">
            <a:avLst/>
          </a:prstGeom>
        </p:spPr>
      </p:pic>
    </p:spTree>
    <p:extLst>
      <p:ext uri="{BB962C8B-B14F-4D97-AF65-F5344CB8AC3E}">
        <p14:creationId xmlns:p14="http://schemas.microsoft.com/office/powerpoint/2010/main" val="2061212340"/>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4046838" y="1828800"/>
            <a:ext cx="5097162" cy="5029200"/>
          </a:xfrm>
          <a:prstGeom prst="rect">
            <a:avLst/>
          </a:prstGeom>
        </p:spPr>
      </p:pic>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latin typeface="Candara" panose="020E0502030303020204" pitchFamily="34" charset="0"/>
              </a:rPr>
              <a:t>30:11</a:t>
            </a:r>
            <a:r>
              <a:rPr lang="es-PR" dirty="0">
                <a:latin typeface="Candara" panose="020E0502030303020204" pitchFamily="34" charset="0"/>
              </a:rPr>
              <a:t>. En el A.T. una persona que maldecía a su padres violaba el quinto mandamiento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20:12</a:t>
            </a:r>
            <a:r>
              <a:rPr lang="es-PR" dirty="0">
                <a:latin typeface="Candara" panose="020E0502030303020204" pitchFamily="34" charset="0"/>
              </a:rPr>
              <a:t>) y cometía una ofensa que merecía la pena de muerte.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castigo por maldecir a (y por rebelarse contra) los padres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21:17</a:t>
            </a:r>
            <a:r>
              <a:rPr lang="es-PR" dirty="0">
                <a:latin typeface="Candara" panose="020E0502030303020204" pitchFamily="34" charset="0"/>
              </a:rPr>
              <a:t>; </a:t>
            </a:r>
            <a:r>
              <a:rPr lang="es-PR" dirty="0" smtClean="0">
                <a:solidFill>
                  <a:srgbClr val="FF0000"/>
                </a:solidFill>
                <a:latin typeface="Candara" panose="020E0502030303020204" pitchFamily="34" charset="0"/>
              </a:rPr>
              <a:t>Levítico </a:t>
            </a:r>
            <a:r>
              <a:rPr lang="es-PR" dirty="0">
                <a:solidFill>
                  <a:srgbClr val="FF0000"/>
                </a:solidFill>
                <a:latin typeface="Candara" panose="020E0502030303020204" pitchFamily="34" charset="0"/>
              </a:rPr>
              <a:t>20:9</a:t>
            </a:r>
            <a:r>
              <a:rPr lang="es-PR" dirty="0">
                <a:latin typeface="Candara" panose="020E0502030303020204" pitchFamily="34" charset="0"/>
              </a:rPr>
              <a:t>) era la muerte. </a:t>
            </a:r>
            <a:endParaRPr lang="es-PR" dirty="0" smtClean="0">
              <a:latin typeface="Candara" panose="020E0502030303020204" pitchFamily="34" charset="0"/>
            </a:endParaRPr>
          </a:p>
        </p:txBody>
      </p:sp>
    </p:spTree>
    <p:extLst>
      <p:ext uri="{BB962C8B-B14F-4D97-AF65-F5344CB8AC3E}">
        <p14:creationId xmlns:p14="http://schemas.microsoft.com/office/powerpoint/2010/main" val="2487667108"/>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hecho de que se le apague la lámpara a alguien es una manera gráfica de referirse a la muerte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13:9</a:t>
            </a:r>
            <a:r>
              <a:rPr lang="es-PR" dirty="0">
                <a:latin typeface="Candara" panose="020E0502030303020204" pitchFamily="34" charset="0"/>
              </a:rPr>
              <a:t>; </a:t>
            </a:r>
            <a:r>
              <a:rPr lang="es-PR" dirty="0" smtClean="0">
                <a:solidFill>
                  <a:srgbClr val="FF0000"/>
                </a:solidFill>
                <a:latin typeface="Candara" panose="020E0502030303020204" pitchFamily="34" charset="0"/>
              </a:rPr>
              <a:t>24:20</a:t>
            </a:r>
            <a:r>
              <a:rPr lang="es-PR" dirty="0">
                <a:latin typeface="Candara" panose="020E0502030303020204" pitchFamily="34" charset="0"/>
              </a:rPr>
              <a:t>; </a:t>
            </a:r>
            <a:r>
              <a:rPr lang="es-PR" dirty="0">
                <a:solidFill>
                  <a:srgbClr val="FF0000"/>
                </a:solidFill>
                <a:latin typeface="Candara" panose="020E0502030303020204" pitchFamily="34" charset="0"/>
              </a:rPr>
              <a:t>Job 18:5–6</a:t>
            </a:r>
            <a:r>
              <a:rPr lang="es-PR" dirty="0">
                <a:latin typeface="Candara" panose="020E0502030303020204" pitchFamily="34" charset="0"/>
              </a:rPr>
              <a:t>; </a:t>
            </a:r>
            <a:r>
              <a:rPr lang="es-PR" dirty="0">
                <a:solidFill>
                  <a:srgbClr val="FF0000"/>
                </a:solidFill>
                <a:latin typeface="Candara" panose="020E0502030303020204" pitchFamily="34" charset="0"/>
              </a:rPr>
              <a:t>21:17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Oscuridad </a:t>
            </a:r>
            <a:r>
              <a:rPr lang="es-PR" dirty="0">
                <a:latin typeface="Candara" panose="020E0502030303020204" pitchFamily="34" charset="0"/>
              </a:rPr>
              <a:t>tenebrosa es </a:t>
            </a:r>
            <a:r>
              <a:rPr lang="es-PR" dirty="0" smtClean="0">
                <a:latin typeface="Candara" panose="020E0502030303020204" pitchFamily="34" charset="0"/>
              </a:rPr>
              <a:t>literalmente </a:t>
            </a:r>
            <a:r>
              <a:rPr lang="es-PR" dirty="0">
                <a:latin typeface="Candara" panose="020E0502030303020204" pitchFamily="34" charset="0"/>
              </a:rPr>
              <a:t>“pupila (del ojo) de oscuridad”, con referencia a la parte más oscura de la </a:t>
            </a:r>
            <a:r>
              <a:rPr lang="es-PR" dirty="0" smtClean="0">
                <a:latin typeface="Candara" panose="020E0502030303020204" pitchFamily="34" charset="0"/>
              </a:rPr>
              <a:t>noche.</a:t>
            </a:r>
            <a:endParaRPr lang="es-PR"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5801814" y="1828800"/>
            <a:ext cx="3342186" cy="5040086"/>
          </a:xfrm>
          <a:prstGeom prst="rect">
            <a:avLst/>
          </a:prstGeom>
        </p:spPr>
      </p:pic>
    </p:spTree>
    <p:extLst>
      <p:ext uri="{BB962C8B-B14F-4D97-AF65-F5344CB8AC3E}">
        <p14:creationId xmlns:p14="http://schemas.microsoft.com/office/powerpoint/2010/main" val="1320099576"/>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90513"/>
            <a:ext cx="7793037" cy="1462087"/>
          </a:xfrm>
        </p:spPr>
        <p:txBody>
          <a:bodyPr/>
          <a:lstStyle/>
          <a:p>
            <a:r>
              <a:rPr lang="es-PR" sz="3600" dirty="0">
                <a:latin typeface="Candara" pitchFamily="34" charset="0"/>
                <a:cs typeface="Calibri" pitchFamily="34" charset="0"/>
              </a:rPr>
              <a:t>Respeto y obediencia a los padres  </a:t>
            </a:r>
            <a:r>
              <a:rPr lang="es-PR" sz="3600" dirty="0">
                <a:solidFill>
                  <a:srgbClr val="FF0000"/>
                </a:solidFill>
                <a:latin typeface="Candara" pitchFamily="34" charset="0"/>
                <a:cs typeface="Calibri" pitchFamily="34" charset="0"/>
              </a:rPr>
              <a:t>Proverbios 12.1-2, 13.1, 19.18, 22.6, 29.15, 30.11-12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a:solidFill>
                  <a:srgbClr val="FF0000"/>
                </a:solidFill>
                <a:latin typeface="Candara" panose="020E0502030303020204" pitchFamily="34" charset="0"/>
              </a:rPr>
              <a:t>30:12. </a:t>
            </a:r>
            <a:r>
              <a:rPr lang="es-PR" dirty="0">
                <a:latin typeface="Candara" panose="020E0502030303020204" pitchFamily="34" charset="0"/>
              </a:rPr>
              <a:t>La gente que piensa que es limpia (moralmente puros) ante Dios, pero que no se ha limpiado de su inmundicia del pecado, es hipócrita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23033" r="21111"/>
          <a:stretch/>
        </p:blipFill>
        <p:spPr>
          <a:xfrm>
            <a:off x="5333999" y="1826419"/>
            <a:ext cx="3810001" cy="5029200"/>
          </a:xfrm>
          <a:prstGeom prst="rect">
            <a:avLst/>
          </a:prstGeom>
        </p:spPr>
      </p:pic>
    </p:spTree>
    <p:extLst>
      <p:ext uri="{BB962C8B-B14F-4D97-AF65-F5344CB8AC3E}">
        <p14:creationId xmlns:p14="http://schemas.microsoft.com/office/powerpoint/2010/main" val="1480457508"/>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0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55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4494312" y="-35063"/>
            <a:ext cx="4667309" cy="2930663"/>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0" y="-21742"/>
            <a:ext cx="4574230" cy="2917342"/>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56</a:t>
            </a:fld>
            <a:endParaRPr lang="en-US">
              <a:solidFill>
                <a:srgbClr val="000000"/>
              </a:solidFill>
            </a:endParaRPr>
          </a:p>
        </p:txBody>
      </p:sp>
      <p:sp>
        <p:nvSpPr>
          <p:cNvPr id="238596" name="Rectangle 4"/>
          <p:cNvSpPr>
            <a:spLocks noGrp="1" noChangeArrowheads="1"/>
          </p:cNvSpPr>
          <p:nvPr>
            <p:ph type="body" sz="half" idx="4294967295"/>
          </p:nvPr>
        </p:nvSpPr>
        <p:spPr>
          <a:xfrm>
            <a:off x="360010" y="381000"/>
            <a:ext cx="8402990" cy="32766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La Mayordomía del Tiempo y de las Posesiones</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(Proverbios 13.1 – 22.29) </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23 de septiembre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5265003"/>
            <a:ext cx="4586593" cy="830997"/>
          </a:xfrm>
          <a:prstGeom prst="rect">
            <a:avLst/>
          </a:prstGeom>
          <a:noFill/>
        </p:spPr>
        <p:txBody>
          <a:bodyPr wrap="square" rtlCol="0">
            <a:spAutoFit/>
          </a:bodyPr>
          <a:lstStyle/>
          <a:p>
            <a:pPr algn="ctr"/>
            <a:r>
              <a:rPr lang="en-US" sz="4800" dirty="0" err="1">
                <a:solidFill>
                  <a:srgbClr val="FFFFFF"/>
                </a:solidFill>
                <a:effectLst>
                  <a:outerShdw blurRad="38100" dist="38100" dir="2700000" algn="tl">
                    <a:srgbClr val="000000">
                      <a:alpha val="43137"/>
                    </a:srgbClr>
                  </a:outerShdw>
                </a:effectLst>
                <a:latin typeface="Candara" pitchFamily="34" charset="0"/>
                <a:cs typeface="Arial"/>
              </a:rPr>
              <a:t>Próximo</a:t>
            </a:r>
            <a:r>
              <a:rPr lang="en-US" sz="4800" dirty="0">
                <a:solidFill>
                  <a:srgbClr val="FFFFFF"/>
                </a:solidFill>
                <a:effectLst>
                  <a:outerShdw blurRad="38100" dist="38100" dir="2700000" algn="tl">
                    <a:srgbClr val="000000">
                      <a:alpha val="43137"/>
                    </a:srgbClr>
                  </a:outerShdw>
                </a:effectLst>
                <a:latin typeface="Candara" pitchFamily="34" charset="0"/>
                <a:cs typeface="Arial"/>
              </a:rPr>
              <a:t> </a:t>
            </a:r>
            <a:r>
              <a:rPr lang="en-US" sz="4800" dirty="0" err="1">
                <a:solidFill>
                  <a:srgbClr val="FFFFFF"/>
                </a:solidFill>
                <a:effectLst>
                  <a:outerShdw blurRad="38100" dist="38100" dir="2700000" algn="tl">
                    <a:srgbClr val="000000">
                      <a:alpha val="43137"/>
                    </a:srgbClr>
                  </a:outerShdw>
                </a:effectLst>
                <a:latin typeface="Candara" pitchFamily="34" charset="0"/>
                <a:cs typeface="Arial"/>
              </a:rPr>
              <a:t>Estudio</a:t>
            </a:r>
            <a:endParaRPr lang="en-US" sz="4800" dirty="0">
              <a:solidFill>
                <a:srgbClr val="FFFFFF"/>
              </a:solidFill>
              <a:effectLst>
                <a:outerShdw blurRad="38100" dist="38100" dir="2700000" algn="tl">
                  <a:srgbClr val="000000">
                    <a:alpha val="43137"/>
                  </a:srgbClr>
                </a:outerShdw>
              </a:effectLst>
              <a:latin typeface="Candara" pitchFamily="34" charset="0"/>
              <a:cs typeface="Arial"/>
            </a:endParaRPr>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57</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6 al 12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fontScale="92500" lnSpcReduction="10000"/>
          </a:bodyPr>
          <a:lstStyle/>
          <a:p>
            <a:r>
              <a:rPr lang="es-PR" dirty="0" smtClean="0">
                <a:latin typeface="Candara" panose="020E0502030303020204" pitchFamily="34" charset="0"/>
              </a:rPr>
              <a:t>La preparación para la felicidad en el matrimonio comienza en los primeros años de vida en el hogar de los padres.</a:t>
            </a:r>
          </a:p>
          <a:p>
            <a:r>
              <a:rPr lang="es-PR" dirty="0">
                <a:latin typeface="Candara" panose="020E0502030303020204" pitchFamily="34" charset="0"/>
              </a:rPr>
              <a:t>Allí se forman los valores morales y espirituales por medio de la creación de un ambiente espiritual en el hogar</a:t>
            </a:r>
            <a:r>
              <a:rPr lang="es-PR" dirty="0" smtClean="0">
                <a:latin typeface="Candara" panose="020E0502030303020204" pitchFamily="34" charset="0"/>
              </a:rPr>
              <a:t>.</a:t>
            </a:r>
          </a:p>
        </p:txBody>
      </p:sp>
      <p:pic>
        <p:nvPicPr>
          <p:cNvPr id="8" name="Picture 7"/>
          <p:cNvPicPr>
            <a:picLocks noChangeAspect="1"/>
          </p:cNvPicPr>
          <p:nvPr/>
        </p:nvPicPr>
        <p:blipFill>
          <a:blip r:embed="rId3"/>
          <a:stretch>
            <a:fillRect/>
          </a:stretch>
        </p:blipFill>
        <p:spPr>
          <a:xfrm>
            <a:off x="5265182" y="2979182"/>
            <a:ext cx="3878818" cy="3878818"/>
          </a:xfrm>
          <a:prstGeom prst="rect">
            <a:avLst/>
          </a:prstGeom>
        </p:spPr>
      </p:pic>
    </p:spTree>
    <p:extLst>
      <p:ext uri="{BB962C8B-B14F-4D97-AF65-F5344CB8AC3E}">
        <p14:creationId xmlns:p14="http://schemas.microsoft.com/office/powerpoint/2010/main" val="549881693"/>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6 al 12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10000"/>
          </a:bodyPr>
          <a:lstStyle/>
          <a:p>
            <a:r>
              <a:rPr lang="es-PR" dirty="0" smtClean="0">
                <a:latin typeface="Candara" panose="020E0502030303020204" pitchFamily="34" charset="0"/>
              </a:rPr>
              <a:t>Los </a:t>
            </a:r>
            <a:r>
              <a:rPr lang="es-PR" dirty="0">
                <a:latin typeface="Candara" panose="020E0502030303020204" pitchFamily="34" charset="0"/>
              </a:rPr>
              <a:t>padres judíos solían d</a:t>
            </a:r>
            <a:r>
              <a:rPr lang="es-PR" dirty="0" smtClean="0">
                <a:latin typeface="Candara" panose="020E0502030303020204" pitchFamily="34" charset="0"/>
              </a:rPr>
              <a:t>ialogar con los hijos sobre las normas morales.</a:t>
            </a:r>
          </a:p>
          <a:p>
            <a:r>
              <a:rPr lang="es-PR" dirty="0" smtClean="0">
                <a:latin typeface="Candara" panose="020E0502030303020204" pitchFamily="34" charset="0"/>
              </a:rPr>
              <a:t>Reunían a toda la familia para leer pasajes selectos de la Palabra de Dios cada día y pasar un tiempo de oración para pedir la bendición de Dios sobre cada miembro del hogar.</a:t>
            </a:r>
          </a:p>
        </p:txBody>
      </p:sp>
      <p:pic>
        <p:nvPicPr>
          <p:cNvPr id="8" name="Picture 7"/>
          <p:cNvPicPr>
            <a:picLocks noChangeAspect="1"/>
          </p:cNvPicPr>
          <p:nvPr/>
        </p:nvPicPr>
        <p:blipFill>
          <a:blip r:embed="rId3"/>
          <a:stretch>
            <a:fillRect/>
          </a:stretch>
        </p:blipFill>
        <p:spPr>
          <a:xfrm>
            <a:off x="5265182" y="2979182"/>
            <a:ext cx="3878818" cy="3878818"/>
          </a:xfrm>
          <a:prstGeom prst="rect">
            <a:avLst/>
          </a:prstGeom>
        </p:spPr>
      </p:pic>
    </p:spTree>
    <p:extLst>
      <p:ext uri="{BB962C8B-B14F-4D97-AF65-F5344CB8AC3E}">
        <p14:creationId xmlns:p14="http://schemas.microsoft.com/office/powerpoint/2010/main" val="793735465"/>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6 al 12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a:bodyPr>
          <a:lstStyle/>
          <a:p>
            <a:r>
              <a:rPr lang="es-PR" dirty="0" smtClean="0">
                <a:latin typeface="Candara" panose="020E0502030303020204" pitchFamily="34" charset="0"/>
              </a:rPr>
              <a:t>Todo este ambiente comunicó un sentido de valores espirituales que permanecían con los hijos cuando llegaron a ser adultos.</a:t>
            </a:r>
          </a:p>
        </p:txBody>
      </p:sp>
      <p:pic>
        <p:nvPicPr>
          <p:cNvPr id="8" name="Picture 7"/>
          <p:cNvPicPr>
            <a:picLocks noChangeAspect="1"/>
          </p:cNvPicPr>
          <p:nvPr/>
        </p:nvPicPr>
        <p:blipFill>
          <a:blip r:embed="rId3"/>
          <a:stretch>
            <a:fillRect/>
          </a:stretch>
        </p:blipFill>
        <p:spPr>
          <a:xfrm>
            <a:off x="5265182" y="2979182"/>
            <a:ext cx="3878818" cy="3878818"/>
          </a:xfrm>
          <a:prstGeom prst="rect">
            <a:avLst/>
          </a:prstGeom>
        </p:spPr>
      </p:pic>
    </p:spTree>
    <p:extLst>
      <p:ext uri="{BB962C8B-B14F-4D97-AF65-F5344CB8AC3E}">
        <p14:creationId xmlns:p14="http://schemas.microsoft.com/office/powerpoint/2010/main" val="3196336543"/>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6 al 12</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a:bodyPr>
          <a:lstStyle/>
          <a:p>
            <a:r>
              <a:rPr lang="es-PR" dirty="0" smtClean="0">
                <a:latin typeface="Candara" panose="020E0502030303020204" pitchFamily="34" charset="0"/>
              </a:rPr>
              <a:t>Los jóvenes necesitan mucha sabiduría para no caer en el pecado de la promiscuidad sexual y el yugo desigual, ya que las influencias negativas abundan en todas partes.</a:t>
            </a:r>
          </a:p>
        </p:txBody>
      </p:sp>
      <p:pic>
        <p:nvPicPr>
          <p:cNvPr id="8" name="Picture 7"/>
          <p:cNvPicPr>
            <a:picLocks noChangeAspect="1"/>
          </p:cNvPicPr>
          <p:nvPr/>
        </p:nvPicPr>
        <p:blipFill>
          <a:blip r:embed="rId3"/>
          <a:stretch>
            <a:fillRect/>
          </a:stretch>
        </p:blipFill>
        <p:spPr>
          <a:xfrm>
            <a:off x="5265182" y="2979182"/>
            <a:ext cx="3878818" cy="3878818"/>
          </a:xfrm>
          <a:prstGeom prst="rect">
            <a:avLst/>
          </a:prstGeom>
        </p:spPr>
      </p:pic>
    </p:spTree>
    <p:extLst>
      <p:ext uri="{BB962C8B-B14F-4D97-AF65-F5344CB8AC3E}">
        <p14:creationId xmlns:p14="http://schemas.microsoft.com/office/powerpoint/2010/main" val="2911510595"/>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94838</TotalTime>
  <Words>4003</Words>
  <Application>Microsoft Office PowerPoint</Application>
  <PresentationFormat>On-screen Show (4:3)</PresentationFormat>
  <Paragraphs>402</Paragraphs>
  <Slides>57</Slides>
  <Notes>57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57</vt:i4>
      </vt:variant>
    </vt:vector>
  </HeadingPairs>
  <TitlesOfParts>
    <vt:vector size="68"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Trasfondo de Proverbios 6 al 12</vt:lpstr>
      <vt:lpstr>Trasfondo de Proverbios 6 al 12</vt:lpstr>
      <vt:lpstr>Trasfondo de Proverbios 6 al 12</vt:lpstr>
      <vt:lpstr>Trasfondo de Proverbios 6 al 12</vt:lpstr>
      <vt:lpstr>Trasfondo de Proverbios 6 al 12</vt:lpstr>
      <vt:lpstr>Obedecer a los padres es imprescindible  Proverbios 6.20-23</vt:lpstr>
      <vt:lpstr>Obedecer a los padres es imprescindible  Proverbios 6.20-23</vt:lpstr>
      <vt:lpstr>Obedecer a los padres es imprescindible  Proverbios 6.20-23</vt:lpstr>
      <vt:lpstr>Obedecer a los padres es imprescindible  Proverbios 6.20-23</vt:lpstr>
      <vt:lpstr>Obedecer a los padres es imprescindible  Proverbios 6.20-23</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Obedecer las instrucciones bíblicas es protección  Proverbios 6.24-29</vt:lpstr>
      <vt:lpstr>Cometer adulterio es robar y auto destruirse  Proverbios 6.30-33</vt:lpstr>
      <vt:lpstr>Cometer adulterio es robar y auto destruirse  Proverbios 6.30-33</vt:lpstr>
      <vt:lpstr>Cometer adulterio es robar y auto destruirse  Proverbios 6.30-33</vt:lpstr>
      <vt:lpstr>Cometer adulterio es robar y auto destruirse  Proverbios 6.30-33</vt:lpstr>
      <vt:lpstr>Cometer adulterio es robar y auto destruirse  Proverbios 6.30-33</vt:lpstr>
      <vt:lpstr>Cometer adulterio es robar y auto destruirse  Proverbios 6.30-33</vt:lpstr>
      <vt:lpstr>Consecuencias destructoras del adulterio  Proverbios 6.34-35</vt:lpstr>
      <vt:lpstr>Consecuencias destructoras del adulterio  Proverbios 6.34-35</vt:lpstr>
      <vt:lpstr>Consecuencias destructoras del adulterio  Proverbios 6.34-35</vt:lpstr>
      <vt:lpstr>Consecuencias destructoras del adulterio  Proverbios 6.34-35</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Respeto y obediencia a los padres  Proverbios 12.1-2, 13.1, 19.18, 22.6, 29.15, 30.11-12</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Proverbios</dc:title>
  <dc:creator>Tito Ortega</dc:creator>
  <cp:lastModifiedBy>Ortega, Tito (GSO Inks Dev. &amp; Analytical Svc.)</cp:lastModifiedBy>
  <cp:revision>8601</cp:revision>
  <cp:lastPrinted>2014-06-24T21:55:12Z</cp:lastPrinted>
  <dcterms:created xsi:type="dcterms:W3CDTF">2007-01-24T21:53:34Z</dcterms:created>
  <dcterms:modified xsi:type="dcterms:W3CDTF">2014-09-17T18:21:40Z</dcterms:modified>
</cp:coreProperties>
</file>