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74"/>
  </p:notesMasterIdLst>
  <p:handoutMasterIdLst>
    <p:handoutMasterId r:id="rId75"/>
  </p:handoutMasterIdLst>
  <p:sldIdLst>
    <p:sldId id="2767" r:id="rId7"/>
    <p:sldId id="565" r:id="rId8"/>
    <p:sldId id="566" r:id="rId9"/>
    <p:sldId id="3416" r:id="rId10"/>
    <p:sldId id="3358" r:id="rId11"/>
    <p:sldId id="3567" r:id="rId12"/>
    <p:sldId id="3527" r:id="rId13"/>
    <p:sldId id="3486" r:id="rId14"/>
    <p:sldId id="3487" r:id="rId15"/>
    <p:sldId id="3568" r:id="rId16"/>
    <p:sldId id="3569" r:id="rId17"/>
    <p:sldId id="3570" r:id="rId18"/>
    <p:sldId id="3571" r:id="rId19"/>
    <p:sldId id="3572" r:id="rId20"/>
    <p:sldId id="3573" r:id="rId21"/>
    <p:sldId id="3616" r:id="rId22"/>
    <p:sldId id="3574" r:id="rId23"/>
    <p:sldId id="3575" r:id="rId24"/>
    <p:sldId id="3441" r:id="rId25"/>
    <p:sldId id="3442" r:id="rId26"/>
    <p:sldId id="3576" r:id="rId27"/>
    <p:sldId id="3577" r:id="rId28"/>
    <p:sldId id="3578" r:id="rId29"/>
    <p:sldId id="3579" r:id="rId30"/>
    <p:sldId id="3580" r:id="rId31"/>
    <p:sldId id="3443" r:id="rId32"/>
    <p:sldId id="3444" r:id="rId33"/>
    <p:sldId id="3581" r:id="rId34"/>
    <p:sldId id="3582" r:id="rId35"/>
    <p:sldId id="3583" r:id="rId36"/>
    <p:sldId id="3584" r:id="rId37"/>
    <p:sldId id="3585" r:id="rId38"/>
    <p:sldId id="3586" r:id="rId39"/>
    <p:sldId id="3587" r:id="rId40"/>
    <p:sldId id="3588" r:id="rId41"/>
    <p:sldId id="3589" r:id="rId42"/>
    <p:sldId id="3590" r:id="rId43"/>
    <p:sldId id="3591" r:id="rId44"/>
    <p:sldId id="3592" r:id="rId45"/>
    <p:sldId id="3593" r:id="rId46"/>
    <p:sldId id="3594" r:id="rId47"/>
    <p:sldId id="3595" r:id="rId48"/>
    <p:sldId id="3596" r:id="rId49"/>
    <p:sldId id="3597" r:id="rId50"/>
    <p:sldId id="3599" r:id="rId51"/>
    <p:sldId id="3598" r:id="rId52"/>
    <p:sldId id="3600" r:id="rId53"/>
    <p:sldId id="3601" r:id="rId54"/>
    <p:sldId id="3602" r:id="rId55"/>
    <p:sldId id="3603" r:id="rId56"/>
    <p:sldId id="3604" r:id="rId57"/>
    <p:sldId id="3605" r:id="rId58"/>
    <p:sldId id="3606" r:id="rId59"/>
    <p:sldId id="3318" r:id="rId60"/>
    <p:sldId id="3044" r:id="rId61"/>
    <p:sldId id="3607" r:id="rId62"/>
    <p:sldId id="3608" r:id="rId63"/>
    <p:sldId id="3610" r:id="rId64"/>
    <p:sldId id="3609" r:id="rId65"/>
    <p:sldId id="3611" r:id="rId66"/>
    <p:sldId id="3612" r:id="rId67"/>
    <p:sldId id="3613" r:id="rId68"/>
    <p:sldId id="3614" r:id="rId69"/>
    <p:sldId id="3615" r:id="rId70"/>
    <p:sldId id="1391" r:id="rId71"/>
    <p:sldId id="3484" r:id="rId72"/>
    <p:sldId id="627" r:id="rId7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070" autoAdjust="0"/>
    <p:restoredTop sz="94533" autoAdjust="0"/>
  </p:normalViewPr>
  <p:slideViewPr>
    <p:cSldViewPr>
      <p:cViewPr varScale="1">
        <p:scale>
          <a:sx n="72" d="100"/>
          <a:sy n="72" d="100"/>
        </p:scale>
        <p:origin x="936" y="54"/>
      </p:cViewPr>
      <p:guideLst>
        <p:guide orient="horz" pos="2160"/>
        <p:guide pos="2880"/>
      </p:guideLst>
    </p:cSldViewPr>
  </p:slideViewPr>
  <p:outlineViewPr>
    <p:cViewPr>
      <p:scale>
        <a:sx n="33" d="100"/>
        <a:sy n="33" d="100"/>
      </p:scale>
      <p:origin x="0" y="-64998"/>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9/29/2014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1451590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705757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794774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20434104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1593204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1844278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571843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4089653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2371589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614465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962401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8638701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20387268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26977728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3857954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518186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2765313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13229823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1492903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7447032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4412701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18992150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15648294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23680254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5620053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2595164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27449769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23628980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4188262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26764604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26017629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13615592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30014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16791855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38088526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28698391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23348540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650550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2161740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1755884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23478508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578965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38679311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34714565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27734349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6780046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35156092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4085511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4649371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41286259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23427694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387490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33948407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387656847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65</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66</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67</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335504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1011495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40179712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9/29/2014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0.png"/><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7.wdp"/></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8.wdp"/></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9.wdp"/></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5.wdp"/></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16.wdp"/></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17.wdp"/></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13.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3.wdp"/></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8.wdp"/></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19.wdp"/></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20.wdp"/></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21.wdp"/></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22.wdp"/></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23.wdp"/></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24.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24.wdp"/></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13.wdp"/></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13.wdp"/></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13.wdp"/></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25.wdp"/></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microsoft.com/office/2007/relationships/hdphoto" Target="../media/hdphoto26.wdp"/></Relationships>
</file>

<file path=ppt/slides/_rels/slide5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microsoft.com/office/2007/relationships/hdphoto" Target="../media/hdphoto26.wdp"/></Relationships>
</file>

<file path=ppt/slides/_rels/slide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microsoft.com/office/2007/relationships/hdphoto" Target="../media/hdphoto27.wdp"/></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28.wdp"/></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29.wdp"/></Relationships>
</file>

<file path=ppt/slides/_rels/slide6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7.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52400" y="76200"/>
            <a:ext cx="8763000" cy="3200400"/>
          </a:xfrm>
          <a:solidFill>
            <a:schemeClr val="tx1">
              <a:alpha val="44000"/>
            </a:schemeClr>
          </a:solidFill>
          <a:ln/>
          <a:effectLst>
            <a:softEdge rad="127000"/>
          </a:effectLst>
        </p:spPr>
        <p:txBody>
          <a:bodyPr anchor="ctr"/>
          <a:lstStyle/>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49: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ES"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El Hogar Feliz</a:t>
            </a:r>
            <a:endParaRPr lang="es-ES"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(Proverbios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23.1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31.31)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30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de septiembre de 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D5DDA3"/>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D5DDA3"/>
                </a:solidFill>
                <a:effectLst>
                  <a:outerShdw blurRad="38100" dist="38100" dir="2700000" algn="tl">
                    <a:srgbClr val="000000">
                      <a:alpha val="43137"/>
                    </a:srgbClr>
                  </a:outerShdw>
                </a:effectLst>
                <a:latin typeface="Candara" pitchFamily="34" charset="0"/>
              </a:rPr>
              <a:t>Aguadilla</a:t>
            </a:r>
            <a:endParaRPr lang="es-PR" dirty="0">
              <a:solidFill>
                <a:srgbClr val="D5DDA3"/>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D5DDA3"/>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D5DDA3"/>
                </a:solidFill>
                <a:effectLst>
                  <a:outerShdw blurRad="38100" dist="38100" dir="2700000" algn="tl">
                    <a:srgbClr val="000000">
                      <a:alpha val="43137"/>
                    </a:srgbClr>
                  </a:outerShdw>
                </a:effectLst>
                <a:latin typeface="Candara" pitchFamily="34" charset="0"/>
              </a:rPr>
              <a:t>®</a:t>
            </a:r>
            <a:endParaRPr lang="en-US" dirty="0">
              <a:solidFill>
                <a:srgbClr val="D5DDA3"/>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50979"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 y="4014698"/>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11: Consejos Prácticos para Vivir Bien</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Amonestaciones contra el adulterio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Proverbios 5.1-14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20000"/>
          </a:bodyPr>
          <a:lstStyle/>
          <a:p>
            <a:r>
              <a:rPr lang="es-PR" dirty="0" smtClean="0">
                <a:latin typeface="Candara" panose="020E0502030303020204" pitchFamily="34" charset="0"/>
              </a:rPr>
              <a:t>“</a:t>
            </a:r>
            <a:r>
              <a:rPr lang="es-PR" i="1" dirty="0" smtClean="0">
                <a:latin typeface="Candara" panose="020E0502030303020204" pitchFamily="34" charset="0"/>
              </a:rPr>
              <a:t>…Ahora </a:t>
            </a:r>
            <a:r>
              <a:rPr lang="es-PR" i="1" dirty="0">
                <a:latin typeface="Candara" panose="020E0502030303020204" pitchFamily="34" charset="0"/>
              </a:rPr>
              <a:t>pues, hijos, oídme, Y no os apartéis de las razones de mi boca. Aleja de ella tu camino, Y no te acerques a la puerta de su casa; Para que no des a los extraños tu honor, Y tus años al cruel; No sea que extraños se sacien de tu fuerza, Y tus trabajos estén en casa del extraño; Y gimas al final, Cuando se consuma tu carne y tu cuerpo, Y digas: ¡Cómo aborrecí el consejo, Y mi corazón menospreció la reprensión; No oí la voz de los que me instruían, Y a los que me enseñaban no incliné mi oído! Casi en todo mal he estado, En medio de la sociedad y de la congregación.</a:t>
            </a:r>
            <a:r>
              <a:rPr lang="es-PR" dirty="0">
                <a:latin typeface="Candara" panose="020E0502030303020204" pitchFamily="34" charset="0"/>
              </a:rPr>
              <a:t>” </a:t>
            </a:r>
            <a:r>
              <a:rPr lang="es-PR" dirty="0">
                <a:solidFill>
                  <a:srgbClr val="FF0000"/>
                </a:solidFill>
                <a:latin typeface="Candara" panose="020E0502030303020204" pitchFamily="34" charset="0"/>
              </a:rPr>
              <a:t>(Proverbios 5.1–14, RVR60) </a:t>
            </a:r>
          </a:p>
        </p:txBody>
      </p:sp>
    </p:spTree>
    <p:extLst>
      <p:ext uri="{BB962C8B-B14F-4D97-AF65-F5344CB8AC3E}">
        <p14:creationId xmlns:p14="http://schemas.microsoft.com/office/powerpoint/2010/main" val="1081203682"/>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Amonestaciones contra el adulterio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Proverbios 5.1-14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fontScale="92500" lnSpcReduction="20000"/>
          </a:bodyPr>
          <a:lstStyle/>
          <a:p>
            <a:r>
              <a:rPr lang="es-PR" dirty="0">
                <a:solidFill>
                  <a:srgbClr val="FF0000"/>
                </a:solidFill>
                <a:latin typeface="Candara" panose="020E0502030303020204" pitchFamily="34" charset="0"/>
              </a:rPr>
              <a:t>5:1–6. </a:t>
            </a:r>
            <a:r>
              <a:rPr lang="es-PR" dirty="0">
                <a:latin typeface="Candara" panose="020E0502030303020204" pitchFamily="34" charset="0"/>
              </a:rPr>
              <a:t>Este cap. como otras partes de Proverbios, comienza con la exhortación al hijo para que esté atento y escuche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4:1</a:t>
            </a:r>
            <a:r>
              <a:rPr lang="es-PR" dirty="0">
                <a:solidFill>
                  <a:srgbClr val="FF0000"/>
                </a:solidFill>
                <a:latin typeface="Candara" panose="020E0502030303020204" pitchFamily="34" charset="0"/>
              </a:rPr>
              <a:t>, 10, 20; 5:7; 7:24</a:t>
            </a:r>
            <a:r>
              <a:rPr lang="es-PR" dirty="0">
                <a:latin typeface="Candara" panose="020E0502030303020204" pitchFamily="34" charset="0"/>
              </a:rPr>
              <a:t>) las </a:t>
            </a:r>
            <a:r>
              <a:rPr lang="es-PR" dirty="0" smtClean="0">
                <a:latin typeface="Candara" panose="020E0502030303020204" pitchFamily="34" charset="0"/>
              </a:rPr>
              <a:t>palabras </a:t>
            </a:r>
            <a:r>
              <a:rPr lang="es-PR" dirty="0">
                <a:latin typeface="Candara" panose="020E0502030303020204" pitchFamily="34" charset="0"/>
              </a:rPr>
              <a:t>de su padre, </a:t>
            </a:r>
            <a:r>
              <a:rPr lang="es-PR" dirty="0" smtClean="0">
                <a:latin typeface="Candara" panose="020E0502030303020204" pitchFamily="34" charset="0"/>
              </a:rPr>
              <a:t>pues </a:t>
            </a:r>
            <a:r>
              <a:rPr lang="es-PR" dirty="0">
                <a:latin typeface="Candara" panose="020E0502030303020204" pitchFamily="34" charset="0"/>
              </a:rPr>
              <a:t>hacerlo le dará sabiduría </a:t>
            </a:r>
            <a:r>
              <a:rPr lang="es-PR" dirty="0" smtClean="0">
                <a:latin typeface="Candara" panose="020E0502030303020204" pitchFamily="34" charset="0"/>
              </a:rPr>
              <a:t>(vea </a:t>
            </a:r>
            <a:r>
              <a:rPr lang="es-PR" dirty="0">
                <a:solidFill>
                  <a:srgbClr val="FF0000"/>
                </a:solidFill>
                <a:latin typeface="Candara" panose="020E0502030303020204" pitchFamily="34" charset="0"/>
              </a:rPr>
              <a:t>1:4</a:t>
            </a:r>
            <a:r>
              <a:rPr lang="es-PR" dirty="0">
                <a:latin typeface="Candara" panose="020E0502030303020204" pitchFamily="34" charset="0"/>
              </a:rPr>
              <a:t>) e inteligencia. </a:t>
            </a:r>
            <a:endParaRPr lang="es-PR" dirty="0" smtClean="0">
              <a:latin typeface="Candara" panose="020E0502030303020204" pitchFamily="34" charset="0"/>
            </a:endParaRPr>
          </a:p>
          <a:p>
            <a:r>
              <a:rPr lang="es-PR" dirty="0" smtClean="0">
                <a:latin typeface="Candara" panose="020E0502030303020204" pitchFamily="34" charset="0"/>
              </a:rPr>
              <a:t>Hablar </a:t>
            </a:r>
            <a:r>
              <a:rPr lang="es-PR" dirty="0">
                <a:latin typeface="Candara" panose="020E0502030303020204" pitchFamily="34" charset="0"/>
              </a:rPr>
              <a:t>(labios, </a:t>
            </a:r>
            <a:r>
              <a:rPr lang="es-PR" dirty="0">
                <a:solidFill>
                  <a:srgbClr val="FF0000"/>
                </a:solidFill>
                <a:latin typeface="Candara" panose="020E0502030303020204" pitchFamily="34" charset="0"/>
              </a:rPr>
              <a:t>5:2</a:t>
            </a:r>
            <a:r>
              <a:rPr lang="es-PR" dirty="0">
                <a:latin typeface="Candara" panose="020E0502030303020204" pitchFamily="34" charset="0"/>
              </a:rPr>
              <a:t>) con ciencia ayuda al hijo a ignorar las palabras (labios, </a:t>
            </a:r>
            <a:r>
              <a:rPr lang="es-PR" dirty="0">
                <a:solidFill>
                  <a:srgbClr val="FF0000"/>
                </a:solidFill>
                <a:latin typeface="Candara" panose="020E0502030303020204" pitchFamily="34" charset="0"/>
              </a:rPr>
              <a:t>v. 3</a:t>
            </a:r>
            <a:r>
              <a:rPr lang="es-PR" dirty="0">
                <a:latin typeface="Candara" panose="020E0502030303020204" pitchFamily="34" charset="0"/>
              </a:rPr>
              <a:t>) de la mujer extraña (</a:t>
            </a:r>
            <a:r>
              <a:rPr lang="es-PR" dirty="0" err="1" smtClean="0">
                <a:latin typeface="Candara" panose="020E0502030303020204" pitchFamily="34" charset="0"/>
              </a:rPr>
              <a:t>zārâh</a:t>
            </a:r>
            <a:r>
              <a:rPr lang="es-PR" dirty="0" smtClean="0">
                <a:latin typeface="Candara" panose="020E0502030303020204" pitchFamily="34" charset="0"/>
              </a:rPr>
              <a:t>). </a:t>
            </a:r>
          </a:p>
        </p:txBody>
      </p:sp>
      <p:pic>
        <p:nvPicPr>
          <p:cNvPr id="8" name="Picture 2" descr="http://1.bp.blogspot.com/-r-Kp8gyrypo/Td38NrIpdpI/AAAAAAAAArE/k9gutnImOxU/s1600/listen222.pn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694363" y="1981200"/>
            <a:ext cx="2695575" cy="452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377631"/>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6373437" y="3232666"/>
            <a:ext cx="2704681" cy="3401136"/>
          </a:xfrm>
          <a:prstGeom prst="rect">
            <a:avLst/>
          </a:prstGeom>
        </p:spPr>
      </p:pic>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Amonestaciones contra el adulterio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Proverbios 5.1-14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029200" cy="4719638"/>
          </a:xfrm>
        </p:spPr>
        <p:txBody>
          <a:bodyPr>
            <a:normAutofit lnSpcReduction="10000"/>
          </a:bodyPr>
          <a:lstStyle/>
          <a:p>
            <a:r>
              <a:rPr lang="es-PR" dirty="0" smtClean="0">
                <a:latin typeface="Candara" panose="020E0502030303020204" pitchFamily="34" charset="0"/>
              </a:rPr>
              <a:t>Sus </a:t>
            </a:r>
            <a:r>
              <a:rPr lang="es-PR" dirty="0">
                <a:latin typeface="Candara" panose="020E0502030303020204" pitchFamily="34" charset="0"/>
              </a:rPr>
              <a:t>palabras engañosas y seductoras son persuasivas y dulces como la miel, que era la sustancia más dulce del antiguo Israel y sus dichos más blandos </a:t>
            </a:r>
            <a:r>
              <a:rPr lang="es-PR" dirty="0" smtClean="0">
                <a:latin typeface="Candara" panose="020E0502030303020204" pitchFamily="34" charset="0"/>
              </a:rPr>
              <a:t>(vea </a:t>
            </a:r>
            <a:r>
              <a:rPr lang="es-PR" dirty="0">
                <a:solidFill>
                  <a:srgbClr val="FF0000"/>
                </a:solidFill>
                <a:latin typeface="Candara" panose="020E0502030303020204" pitchFamily="34" charset="0"/>
              </a:rPr>
              <a:t>6:24; 7:21</a:t>
            </a:r>
            <a:r>
              <a:rPr lang="es-PR" dirty="0">
                <a:latin typeface="Candara" panose="020E0502030303020204" pitchFamily="34" charset="0"/>
              </a:rPr>
              <a:t>) que el aceite de oliva, la sustancia más blanda del antiguo Israel.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r="3530"/>
          <a:stretch/>
        </p:blipFill>
        <p:spPr>
          <a:xfrm>
            <a:off x="5047457" y="1066800"/>
            <a:ext cx="2472467" cy="2972512"/>
          </a:xfrm>
          <a:prstGeom prst="rect">
            <a:avLst/>
          </a:prstGeom>
        </p:spPr>
      </p:pic>
    </p:spTree>
    <p:extLst>
      <p:ext uri="{BB962C8B-B14F-4D97-AF65-F5344CB8AC3E}">
        <p14:creationId xmlns:p14="http://schemas.microsoft.com/office/powerpoint/2010/main" val="1850578659"/>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Amonestaciones contra el adulterio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Proverbios 5.1-14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fontScale="92500" lnSpcReduction="20000"/>
          </a:bodyPr>
          <a:lstStyle/>
          <a:p>
            <a:r>
              <a:rPr lang="es-PR" dirty="0" smtClean="0">
                <a:latin typeface="Candara" panose="020E0502030303020204" pitchFamily="34" charset="0"/>
              </a:rPr>
              <a:t>Mas </a:t>
            </a:r>
            <a:r>
              <a:rPr lang="es-PR" dirty="0">
                <a:latin typeface="Candara" panose="020E0502030303020204" pitchFamily="34" charset="0"/>
              </a:rPr>
              <a:t>lo que parece atractivo al principio llega a ser amargo y agudo como espada de dos filos tarde o temprano, porque el adulterio es como probar ajenjo, que es la sustancia más amarga que se conoce (proveniente de una planta), o como cortarse con una daga.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adúltera lleva a los hombres hacia la muerte </a:t>
            </a:r>
            <a:r>
              <a:rPr lang="es-PR" dirty="0" smtClean="0">
                <a:latin typeface="Candara" panose="020E0502030303020204" pitchFamily="34" charset="0"/>
              </a:rPr>
              <a:t>(vea </a:t>
            </a:r>
            <a:r>
              <a:rPr lang="es-PR" dirty="0">
                <a:latin typeface="Candara" panose="020E0502030303020204" pitchFamily="34" charset="0"/>
              </a:rPr>
              <a:t>2:18; 7:27; 9:18). </a:t>
            </a:r>
            <a:endParaRPr lang="es-PR" dirty="0" smtClean="0">
              <a:latin typeface="Candara" panose="020E0502030303020204" pitchFamily="34" charset="0"/>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867400" y="1295400"/>
            <a:ext cx="2895600" cy="2895600"/>
          </a:xfrm>
          <a:prstGeom prst="rect">
            <a:avLst/>
          </a:prstGeom>
        </p:spPr>
      </p:pic>
    </p:spTree>
    <p:extLst>
      <p:ext uri="{BB962C8B-B14F-4D97-AF65-F5344CB8AC3E}">
        <p14:creationId xmlns:p14="http://schemas.microsoft.com/office/powerpoint/2010/main" val="447504946"/>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Amonestaciones contra el adulterio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Proverbios 5.1-14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222751" cy="4719638"/>
          </a:xfrm>
        </p:spPr>
        <p:txBody>
          <a:bodyPr>
            <a:normAutofit/>
          </a:bodyPr>
          <a:lstStyle/>
          <a:p>
            <a:r>
              <a:rPr lang="es-PR" dirty="0" smtClean="0">
                <a:latin typeface="Candara" panose="020E0502030303020204" pitchFamily="34" charset="0"/>
              </a:rPr>
              <a:t>Su </a:t>
            </a:r>
            <a:r>
              <a:rPr lang="es-PR" dirty="0">
                <a:latin typeface="Candara" panose="020E0502030303020204" pitchFamily="34" charset="0"/>
              </a:rPr>
              <a:t>pecado no le permite discernir que sus caminos son inestables (</a:t>
            </a:r>
            <a:r>
              <a:rPr lang="es-PR" dirty="0" err="1">
                <a:latin typeface="Candara" panose="020E0502030303020204" pitchFamily="34" charset="0"/>
              </a:rPr>
              <a:t>lit.</a:t>
            </a:r>
            <a:r>
              <a:rPr lang="es-PR" dirty="0">
                <a:latin typeface="Candara" panose="020E0502030303020204" pitchFamily="34" charset="0"/>
              </a:rPr>
              <a:t> “tambaleantes”), en contraste con las veredas derechas del </a:t>
            </a:r>
            <a:r>
              <a:rPr lang="es-PR" dirty="0">
                <a:solidFill>
                  <a:srgbClr val="FF0000"/>
                </a:solidFill>
                <a:latin typeface="Candara" panose="020E0502030303020204" pitchFamily="34" charset="0"/>
              </a:rPr>
              <a:t>4:11</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4572000" y="1828799"/>
            <a:ext cx="4572000" cy="5042263"/>
          </a:xfrm>
          <a:prstGeom prst="rect">
            <a:avLst/>
          </a:prstGeom>
        </p:spPr>
      </p:pic>
    </p:spTree>
    <p:extLst>
      <p:ext uri="{BB962C8B-B14F-4D97-AF65-F5344CB8AC3E}">
        <p14:creationId xmlns:p14="http://schemas.microsoft.com/office/powerpoint/2010/main" val="143669303"/>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Amonestaciones contra el adulterio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Proverbios 5.1-14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029200" cy="4719638"/>
          </a:xfrm>
        </p:spPr>
        <p:txBody>
          <a:bodyPr>
            <a:normAutofit/>
          </a:bodyPr>
          <a:lstStyle/>
          <a:p>
            <a:r>
              <a:rPr lang="es-PR" dirty="0">
                <a:solidFill>
                  <a:srgbClr val="FF0000"/>
                </a:solidFill>
                <a:latin typeface="Candara" panose="020E0502030303020204" pitchFamily="34" charset="0"/>
              </a:rPr>
              <a:t>5:7–8. </a:t>
            </a:r>
            <a:r>
              <a:rPr lang="es-PR" dirty="0">
                <a:latin typeface="Candara" panose="020E0502030303020204" pitchFamily="34" charset="0"/>
              </a:rPr>
              <a:t>Nuevamente Salomón exhorta a sus hijos </a:t>
            </a:r>
            <a:r>
              <a:rPr lang="es-PR" dirty="0" smtClean="0">
                <a:latin typeface="Candara" panose="020E0502030303020204" pitchFamily="34" charset="0"/>
              </a:rPr>
              <a:t>(vea </a:t>
            </a:r>
            <a:r>
              <a:rPr lang="es-PR" dirty="0">
                <a:latin typeface="Candara" panose="020E0502030303020204" pitchFamily="34" charset="0"/>
              </a:rPr>
              <a:t>el comentario de </a:t>
            </a:r>
            <a:r>
              <a:rPr lang="es-PR" dirty="0">
                <a:solidFill>
                  <a:srgbClr val="FF0000"/>
                </a:solidFill>
                <a:latin typeface="Candara" panose="020E0502030303020204" pitchFamily="34" charset="0"/>
              </a:rPr>
              <a:t>4:1</a:t>
            </a:r>
            <a:r>
              <a:rPr lang="es-PR" dirty="0">
                <a:latin typeface="Candara" panose="020E0502030303020204" pitchFamily="34" charset="0"/>
              </a:rPr>
              <a:t>) a que le escuchen </a:t>
            </a:r>
            <a:r>
              <a:rPr lang="es-PR" dirty="0" smtClean="0">
                <a:latin typeface="Candara" panose="020E0502030303020204" pitchFamily="34" charset="0"/>
              </a:rPr>
              <a:t>(vea </a:t>
            </a:r>
            <a:r>
              <a:rPr lang="es-PR" dirty="0">
                <a:solidFill>
                  <a:srgbClr val="FF0000"/>
                </a:solidFill>
                <a:latin typeface="Candara" panose="020E0502030303020204" pitchFamily="34" charset="0"/>
              </a:rPr>
              <a:t>4:1, 10, 20; 5:1; 7:24</a:t>
            </a:r>
            <a:r>
              <a:rPr lang="es-PR" dirty="0">
                <a:latin typeface="Candara" panose="020E0502030303020204" pitchFamily="34" charset="0"/>
              </a:rPr>
              <a:t>) y a que se apeguen a lo que les dijo. </a:t>
            </a:r>
            <a:endParaRPr lang="es-PR" dirty="0" smtClean="0">
              <a:latin typeface="Candara" panose="020E0502030303020204" pitchFamily="34" charset="0"/>
            </a:endParaRPr>
          </a:p>
        </p:txBody>
      </p:sp>
      <p:pic>
        <p:nvPicPr>
          <p:cNvPr id="1026" name="Picture 2" descr="http://1.bp.blogspot.com/-r-Kp8gyrypo/Td38NrIpdpI/AAAAAAAAArE/k9gutnImOxU/s1600/listen222.pn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694363" y="1981200"/>
            <a:ext cx="2695575" cy="452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676584"/>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Amonestaciones contra el adulterio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Proverbios 5.1-14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029200" cy="4719638"/>
          </a:xfrm>
        </p:spPr>
        <p:txBody>
          <a:bodyPr>
            <a:normAutofit fontScale="92500" lnSpcReduction="10000"/>
          </a:bodyPr>
          <a:lstStyle/>
          <a:p>
            <a:r>
              <a:rPr lang="es-PR" dirty="0" smtClean="0">
                <a:latin typeface="Candara" panose="020E0502030303020204" pitchFamily="34" charset="0"/>
              </a:rPr>
              <a:t>Les </a:t>
            </a:r>
            <a:r>
              <a:rPr lang="es-PR" dirty="0">
                <a:latin typeface="Candara" panose="020E0502030303020204" pitchFamily="34" charset="0"/>
              </a:rPr>
              <a:t>pide que no se aparten de sus enseñanzas, sino que se aparten de la mujer extraña. </a:t>
            </a:r>
            <a:endParaRPr lang="es-PR" dirty="0" smtClean="0">
              <a:latin typeface="Candara" panose="020E0502030303020204" pitchFamily="34" charset="0"/>
            </a:endParaRPr>
          </a:p>
          <a:p>
            <a:r>
              <a:rPr lang="es-PR" dirty="0" smtClean="0">
                <a:latin typeface="Candara" panose="020E0502030303020204" pitchFamily="34" charset="0"/>
              </a:rPr>
              <a:t>Les </a:t>
            </a:r>
            <a:r>
              <a:rPr lang="es-PR" dirty="0">
                <a:latin typeface="Candara" panose="020E0502030303020204" pitchFamily="34" charset="0"/>
              </a:rPr>
              <a:t>advirtió que ni siquiera se acercaran a la puerta de su casa </a:t>
            </a:r>
            <a:r>
              <a:rPr lang="es-PR" dirty="0" smtClean="0">
                <a:latin typeface="Candara" panose="020E0502030303020204" pitchFamily="34" charset="0"/>
              </a:rPr>
              <a:t>(vea </a:t>
            </a:r>
            <a:r>
              <a:rPr lang="es-PR" dirty="0">
                <a:solidFill>
                  <a:srgbClr val="FF0000"/>
                </a:solidFill>
                <a:latin typeface="Candara" panose="020E0502030303020204" pitchFamily="34" charset="0"/>
              </a:rPr>
              <a:t>2:18</a:t>
            </a:r>
            <a:r>
              <a:rPr lang="es-PR" dirty="0">
                <a:latin typeface="Candara" panose="020E0502030303020204" pitchFamily="34" charset="0"/>
              </a:rPr>
              <a:t>) por el peligro que corrían de sucumbir ante sus encantos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029200" y="2209800"/>
            <a:ext cx="3762376" cy="3515470"/>
          </a:xfrm>
          <a:prstGeom prst="rect">
            <a:avLst/>
          </a:prstGeom>
        </p:spPr>
      </p:pic>
    </p:spTree>
    <p:extLst>
      <p:ext uri="{BB962C8B-B14F-4D97-AF65-F5344CB8AC3E}">
        <p14:creationId xmlns:p14="http://schemas.microsoft.com/office/powerpoint/2010/main" val="1583060938"/>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Amonestaciones contra el adulterio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Proverbios 5.1-14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a:bodyPr>
          <a:lstStyle/>
          <a:p>
            <a:r>
              <a:rPr lang="es-PR" dirty="0">
                <a:solidFill>
                  <a:srgbClr val="FF0000"/>
                </a:solidFill>
                <a:latin typeface="Candara" panose="020E0502030303020204" pitchFamily="34" charset="0"/>
              </a:rPr>
              <a:t>5:9–14. </a:t>
            </a:r>
            <a:r>
              <a:rPr lang="es-PR" dirty="0">
                <a:latin typeface="Candara" panose="020E0502030303020204" pitchFamily="34" charset="0"/>
              </a:rPr>
              <a:t>Si fallaban en mantenerse alejados de la adúltera, podrían sufrir múltiples </a:t>
            </a:r>
            <a:r>
              <a:rPr lang="es-PR" dirty="0" smtClean="0">
                <a:latin typeface="Candara" panose="020E0502030303020204" pitchFamily="34" charset="0"/>
              </a:rPr>
              <a:t>pérdida:</a:t>
            </a:r>
          </a:p>
          <a:p>
            <a:pPr lvl="1"/>
            <a:r>
              <a:rPr lang="es-PR" dirty="0" smtClean="0">
                <a:latin typeface="Candara" panose="020E0502030303020204" pitchFamily="34" charset="0"/>
              </a:rPr>
              <a:t>Pérdida </a:t>
            </a:r>
            <a:r>
              <a:rPr lang="es-PR" dirty="0">
                <a:latin typeface="Candara" panose="020E0502030303020204" pitchFamily="34" charset="0"/>
              </a:rPr>
              <a:t>de su fuerza (que puede referirse a perder la salud, el respeto por sí mismo, o ambas cosas), </a:t>
            </a:r>
            <a:endParaRPr lang="es-PR" dirty="0" smtClean="0">
              <a:latin typeface="Candara" panose="020E0502030303020204" pitchFamily="34" charset="0"/>
            </a:endParaRPr>
          </a:p>
          <a:p>
            <a:pPr lvl="1"/>
            <a:r>
              <a:rPr lang="es-PR" dirty="0" smtClean="0">
                <a:latin typeface="Candara" panose="020E0502030303020204" pitchFamily="34" charset="0"/>
              </a:rPr>
              <a:t>Pérdida </a:t>
            </a:r>
            <a:r>
              <a:rPr lang="es-PR" dirty="0">
                <a:latin typeface="Candara" panose="020E0502030303020204" pitchFamily="34" charset="0"/>
              </a:rPr>
              <a:t>de una larga vida (</a:t>
            </a:r>
            <a:r>
              <a:rPr lang="es-PR" dirty="0">
                <a:solidFill>
                  <a:srgbClr val="FF0000"/>
                </a:solidFill>
                <a:latin typeface="Candara" panose="020E0502030303020204" pitchFamily="34" charset="0"/>
              </a:rPr>
              <a:t>v. 9</a:t>
            </a:r>
            <a:r>
              <a:rPr lang="es-PR" dirty="0">
                <a:latin typeface="Candara" panose="020E0502030303020204" pitchFamily="34" charset="0"/>
              </a:rPr>
              <a:t>), </a:t>
            </a:r>
            <a:endParaRPr lang="es-PR" dirty="0" smtClean="0">
              <a:latin typeface="Candara" panose="020E0502030303020204" pitchFamily="34" charset="0"/>
            </a:endParaRPr>
          </a:p>
          <a:p>
            <a:pPr lvl="1"/>
            <a:r>
              <a:rPr lang="es-PR" dirty="0">
                <a:latin typeface="Candara" panose="020E0502030303020204" pitchFamily="34" charset="0"/>
              </a:rPr>
              <a:t>P</a:t>
            </a:r>
            <a:r>
              <a:rPr lang="es-PR" dirty="0" smtClean="0">
                <a:latin typeface="Candara" panose="020E0502030303020204" pitchFamily="34" charset="0"/>
              </a:rPr>
              <a:t>érdida </a:t>
            </a:r>
            <a:r>
              <a:rPr lang="es-PR" dirty="0">
                <a:latin typeface="Candara" panose="020E0502030303020204" pitchFamily="34" charset="0"/>
              </a:rPr>
              <a:t>de dinero </a:t>
            </a:r>
            <a:r>
              <a:rPr lang="es-PR" dirty="0" smtClean="0">
                <a:latin typeface="Candara" panose="020E0502030303020204" pitchFamily="34" charset="0"/>
              </a:rPr>
              <a:t>(vea </a:t>
            </a:r>
            <a:r>
              <a:rPr lang="es-PR" dirty="0">
                <a:solidFill>
                  <a:srgbClr val="FF0000"/>
                </a:solidFill>
                <a:latin typeface="Candara" panose="020E0502030303020204" pitchFamily="34" charset="0"/>
              </a:rPr>
              <a:t>6:26; 29:3b</a:t>
            </a:r>
            <a:r>
              <a:rPr lang="es-PR" dirty="0">
                <a:latin typeface="Candara" panose="020E0502030303020204" pitchFamily="34" charset="0"/>
              </a:rPr>
              <a:t>)—porque tenían que pagar a la adúltera, a su esposo, o la pensión alimenticia si llegaran a concebir un hijo de ella</a:t>
            </a:r>
            <a:r>
              <a:rPr lang="es-PR" dirty="0" smtClean="0">
                <a:latin typeface="Candara" panose="020E0502030303020204" pitchFamily="34" charset="0"/>
              </a:rPr>
              <a:t>—, y </a:t>
            </a:r>
          </a:p>
          <a:p>
            <a:pPr lvl="1"/>
            <a:r>
              <a:rPr lang="es-PR" dirty="0" smtClean="0">
                <a:latin typeface="Candara" panose="020E0502030303020204" pitchFamily="34" charset="0"/>
              </a:rPr>
              <a:t>Pérdida </a:t>
            </a:r>
            <a:r>
              <a:rPr lang="es-PR" dirty="0">
                <a:latin typeface="Candara" panose="020E0502030303020204" pitchFamily="34" charset="0"/>
              </a:rPr>
              <a:t>de la salud (cuando se consuma tu carne y tu cuerpo, </a:t>
            </a:r>
            <a:r>
              <a:rPr lang="es-PR" dirty="0">
                <a:solidFill>
                  <a:srgbClr val="FF0000"/>
                </a:solidFill>
                <a:latin typeface="Candara" panose="020E0502030303020204" pitchFamily="34" charset="0"/>
              </a:rPr>
              <a:t>5:11</a:t>
            </a:r>
            <a:r>
              <a:rPr lang="es-PR" dirty="0">
                <a:latin typeface="Candara" panose="020E0502030303020204" pitchFamily="34" charset="0"/>
              </a:rPr>
              <a:t>). </a:t>
            </a:r>
            <a:endParaRPr lang="es-PR" dirty="0" smtClean="0">
              <a:latin typeface="Candara" panose="020E0502030303020204" pitchFamily="34" charset="0"/>
            </a:endParaRPr>
          </a:p>
        </p:txBody>
      </p:sp>
    </p:spTree>
    <p:extLst>
      <p:ext uri="{BB962C8B-B14F-4D97-AF65-F5344CB8AC3E}">
        <p14:creationId xmlns:p14="http://schemas.microsoft.com/office/powerpoint/2010/main" val="15225084"/>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Amonestaciones contra el adulterio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Proverbios 5.1-14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a:bodyPr>
          <a:lstStyle/>
          <a:p>
            <a:r>
              <a:rPr lang="es-PR" dirty="0" smtClean="0">
                <a:latin typeface="Candara" panose="020E0502030303020204" pitchFamily="34" charset="0"/>
              </a:rPr>
              <a:t>Caer </a:t>
            </a:r>
            <a:r>
              <a:rPr lang="es-PR" dirty="0">
                <a:latin typeface="Candara" panose="020E0502030303020204" pitchFamily="34" charset="0"/>
              </a:rPr>
              <a:t>presa de la lujuria también provoca remordimientos que surgen cuando la persona reconoce demasiado tarde que haber desobedecido las instrucciones de sus padres (aquí se les llama los que me instruían … enseñaban, i.e. maestros) la lleva inevitablemente hacia la ruina y la desgracia ante la sociedad y … la congregación</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781652881"/>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legitimidad de las relaciones sexuales en el </a:t>
            </a:r>
            <a:r>
              <a:rPr lang="es-PR" sz="3600" dirty="0" smtClean="0">
                <a:latin typeface="Candara" pitchFamily="34" charset="0"/>
                <a:cs typeface="Calibri" pitchFamily="34" charset="0"/>
              </a:rPr>
              <a:t>matrimonio </a:t>
            </a:r>
            <a:br>
              <a:rPr lang="es-PR" sz="3600" dirty="0" smtClean="0">
                <a:latin typeface="Candara" pitchFamily="34" charset="0"/>
                <a:cs typeface="Calibri" pitchFamily="34" charset="0"/>
              </a:rPr>
            </a:br>
            <a:r>
              <a:rPr lang="es-PR" sz="3200" dirty="0" smtClean="0">
                <a:solidFill>
                  <a:srgbClr val="FF0000"/>
                </a:solidFill>
                <a:latin typeface="Candara" pitchFamily="34" charset="0"/>
                <a:cs typeface="Calibri" pitchFamily="34" charset="0"/>
              </a:rPr>
              <a:t>Proverbios </a:t>
            </a:r>
            <a:r>
              <a:rPr lang="es-PR" sz="3200" dirty="0">
                <a:solidFill>
                  <a:srgbClr val="FF0000"/>
                </a:solidFill>
                <a:latin typeface="Candara" pitchFamily="34" charset="0"/>
                <a:cs typeface="Calibri" pitchFamily="34" charset="0"/>
              </a:rPr>
              <a:t>5.15-20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b="14947"/>
          <a:stretch/>
        </p:blipFill>
        <p:spPr>
          <a:xfrm>
            <a:off x="0" y="1752600"/>
            <a:ext cx="9144000" cy="5105400"/>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backgroundRemoval t="902" b="98497" l="19180" r="91907"/>
                    </a14:imgEffect>
                    <a14:imgEffect>
                      <a14:sharpenSoften amount="25000"/>
                    </a14:imgEffect>
                  </a14:imgLayer>
                </a14:imgProps>
              </a:ext>
              <a:ext uri="{28A0092B-C50C-407E-A947-70E740481C1C}">
                <a14:useLocalDpi xmlns:a14="http://schemas.microsoft.com/office/drawing/2010/main" val="0"/>
              </a:ext>
            </a:extLst>
          </a:blip>
          <a:srcRect l="20000"/>
          <a:stretch/>
        </p:blipFill>
        <p:spPr>
          <a:xfrm>
            <a:off x="1828800" y="1866900"/>
            <a:ext cx="7315200" cy="4991100"/>
          </a:xfrm>
          <a:prstGeom prst="rect">
            <a:avLst/>
          </a:prstGeom>
        </p:spPr>
      </p:pic>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a:latin typeface="Candara" pitchFamily="34" charset="0"/>
                <a:cs typeface="Calibri" pitchFamily="34" charset="0"/>
              </a:rPr>
              <a:t>Proverbios </a:t>
            </a:r>
            <a:endParaRPr lang="es-PR" sz="4000" dirty="0" smtClean="0">
              <a:latin typeface="Candara" pitchFamily="34" charset="0"/>
              <a:cs typeface="Calibri" pitchFamily="34" charset="0"/>
            </a:endParaRPr>
          </a:p>
          <a:p>
            <a:pPr lvl="1"/>
            <a:r>
              <a:rPr lang="es-PR" sz="3600" dirty="0">
                <a:latin typeface="Candara" pitchFamily="34" charset="0"/>
                <a:cs typeface="Calibri" pitchFamily="34" charset="0"/>
              </a:rPr>
              <a:t>23.1 – 31.31</a:t>
            </a:r>
            <a:endParaRPr lang="es-PR" sz="3200" noProof="0" dirty="0" smtClean="0">
              <a:latin typeface="Candara" pitchFamily="34" charset="0"/>
              <a:cs typeface="Calibri" pitchFamily="34" charset="0"/>
            </a:endParaRPr>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legitimidad de las relaciones sexuales en el matrimonio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Proverbios 5.15-20</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791575" cy="4795838"/>
          </a:xfrm>
        </p:spPr>
        <p:txBody>
          <a:bodyPr>
            <a:normAutofit fontScale="92500"/>
          </a:bodyPr>
          <a:lstStyle/>
          <a:p>
            <a:r>
              <a:rPr lang="es-PR" dirty="0">
                <a:latin typeface="Candara" panose="020E0502030303020204" pitchFamily="34" charset="0"/>
              </a:rPr>
              <a:t>“</a:t>
            </a:r>
            <a:r>
              <a:rPr lang="es-PR" i="1" dirty="0">
                <a:latin typeface="Candara" panose="020E0502030303020204" pitchFamily="34" charset="0"/>
              </a:rPr>
              <a:t>Bebe el agua de tu misma cisterna, Y los raudales de tu propio pozo. ¿Se derramarán tus fuentes por las calles, Y tus corrientes de aguas por las plazas? Sean para ti solo, Y no para los extraños contigo. Sea bendito tu manantial, Y alégrate con la mujer de tu juventud, Como cierva amada y graciosa gacela. Sus caricias te satisfagan en todo tiempo, Y en su amor recréate siempre. ¿Y por qué, hijo mío, andarás ciego con la mujer ajena, Y abrazarás el seno de la extraña?</a:t>
            </a:r>
            <a:r>
              <a:rPr lang="es-PR" dirty="0">
                <a:latin typeface="Candara" panose="020E0502030303020204" pitchFamily="34" charset="0"/>
              </a:rPr>
              <a:t>” </a:t>
            </a:r>
            <a:r>
              <a:rPr lang="es-PR" dirty="0">
                <a:solidFill>
                  <a:srgbClr val="FF0000"/>
                </a:solidFill>
                <a:latin typeface="Candara" panose="020E0502030303020204" pitchFamily="34" charset="0"/>
              </a:rPr>
              <a:t>(Proverbios 5.15–20, RVR60) </a:t>
            </a:r>
          </a:p>
        </p:txBody>
      </p:sp>
    </p:spTree>
    <p:extLst>
      <p:ext uri="{BB962C8B-B14F-4D97-AF65-F5344CB8AC3E}">
        <p14:creationId xmlns:p14="http://schemas.microsoft.com/office/powerpoint/2010/main" val="1019903318"/>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legitimidad de las relaciones sexuales en el matrimonio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Proverbios 5.15-20</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410199" cy="4795838"/>
          </a:xfrm>
        </p:spPr>
        <p:txBody>
          <a:bodyPr>
            <a:normAutofit lnSpcReduction="10000"/>
          </a:bodyPr>
          <a:lstStyle/>
          <a:p>
            <a:r>
              <a:rPr lang="es-PR" dirty="0">
                <a:solidFill>
                  <a:srgbClr val="FF0000"/>
                </a:solidFill>
                <a:latin typeface="Candara" panose="020E0502030303020204" pitchFamily="34" charset="0"/>
              </a:rPr>
              <a:t>5:15–18. </a:t>
            </a:r>
            <a:r>
              <a:rPr lang="es-PR" dirty="0">
                <a:latin typeface="Candara" panose="020E0502030303020204" pitchFamily="34" charset="0"/>
              </a:rPr>
              <a:t>Las recompensas de la castidad son un aliciente más para procurar la pureza moral. </a:t>
            </a:r>
            <a:endParaRPr lang="es-PR" dirty="0" smtClean="0">
              <a:latin typeface="Candara" panose="020E0502030303020204" pitchFamily="34" charset="0"/>
            </a:endParaRPr>
          </a:p>
          <a:p>
            <a:r>
              <a:rPr lang="es-PR" dirty="0" smtClean="0">
                <a:latin typeface="Candara" panose="020E0502030303020204" pitchFamily="34" charset="0"/>
              </a:rPr>
              <a:t>Una </a:t>
            </a:r>
            <a:r>
              <a:rPr lang="es-PR" dirty="0">
                <a:latin typeface="Candara" panose="020E0502030303020204" pitchFamily="34" charset="0"/>
              </a:rPr>
              <a:t>cisterna … raudales … fuentes … corrientes de aguas y manantial son todos controladores del agua, los cuales impiden que ésta se derrame por las calles.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5171" t="3510" r="6915" b="5229"/>
          <a:stretch/>
        </p:blipFill>
        <p:spPr>
          <a:xfrm>
            <a:off x="5785612" y="1752599"/>
            <a:ext cx="3358387" cy="5136357"/>
          </a:xfrm>
          <a:prstGeom prst="rect">
            <a:avLst/>
          </a:prstGeom>
        </p:spPr>
      </p:pic>
    </p:spTree>
    <p:extLst>
      <p:ext uri="{BB962C8B-B14F-4D97-AF65-F5344CB8AC3E}">
        <p14:creationId xmlns:p14="http://schemas.microsoft.com/office/powerpoint/2010/main" val="2110848083"/>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legitimidad de las relaciones sexuales en el matrimonio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Proverbios 5.15-20</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410199" cy="4795838"/>
          </a:xfrm>
        </p:spPr>
        <p:txBody>
          <a:bodyPr>
            <a:normAutofit fontScale="92500" lnSpcReduction="10000"/>
          </a:bodyPr>
          <a:lstStyle/>
          <a:p>
            <a:r>
              <a:rPr lang="es-PR" dirty="0" smtClean="0">
                <a:latin typeface="Candara" panose="020E0502030303020204" pitchFamily="34" charset="0"/>
              </a:rPr>
              <a:t>De </a:t>
            </a:r>
            <a:r>
              <a:rPr lang="es-PR" dirty="0">
                <a:latin typeface="Candara" panose="020E0502030303020204" pitchFamily="34" charset="0"/>
              </a:rPr>
              <a:t>manera similar, el amor marital con la propia mujer (</a:t>
            </a:r>
            <a:r>
              <a:rPr lang="es-PR" dirty="0">
                <a:solidFill>
                  <a:srgbClr val="FF0000"/>
                </a:solidFill>
                <a:latin typeface="Candara" panose="020E0502030303020204" pitchFamily="34" charset="0"/>
              </a:rPr>
              <a:t>v. 18</a:t>
            </a:r>
            <a:r>
              <a:rPr lang="es-PR" dirty="0">
                <a:latin typeface="Candara" panose="020E0502030303020204" pitchFamily="34" charset="0"/>
              </a:rPr>
              <a:t>) se ilustra como que la persona disfruta de su propia cisterna o fuente de agua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Cantares </a:t>
            </a:r>
            <a:r>
              <a:rPr lang="es-PR" dirty="0">
                <a:solidFill>
                  <a:srgbClr val="FF0000"/>
                </a:solidFill>
                <a:latin typeface="Candara" panose="020E0502030303020204" pitchFamily="34" charset="0"/>
              </a:rPr>
              <a:t>4:12, 15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deseos sexuales deben ser controlados y canalizados al matrimonio, no echarse a perder como se describe en </a:t>
            </a:r>
            <a:r>
              <a:rPr lang="es-PR" dirty="0" smtClean="0">
                <a:solidFill>
                  <a:srgbClr val="FF0000"/>
                </a:solidFill>
                <a:latin typeface="Candara" panose="020E0502030303020204" pitchFamily="34" charset="0"/>
              </a:rPr>
              <a:t>Proverbios </a:t>
            </a:r>
            <a:r>
              <a:rPr lang="es-PR" dirty="0">
                <a:solidFill>
                  <a:srgbClr val="FF0000"/>
                </a:solidFill>
                <a:latin typeface="Candara" panose="020E0502030303020204" pitchFamily="34" charset="0"/>
              </a:rPr>
              <a:t>5:7–14</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5171" t="3510" r="6915" b="5229"/>
          <a:stretch/>
        </p:blipFill>
        <p:spPr>
          <a:xfrm>
            <a:off x="5785612" y="1752599"/>
            <a:ext cx="3358387" cy="5136357"/>
          </a:xfrm>
          <a:prstGeom prst="rect">
            <a:avLst/>
          </a:prstGeom>
        </p:spPr>
      </p:pic>
    </p:spTree>
    <p:extLst>
      <p:ext uri="{BB962C8B-B14F-4D97-AF65-F5344CB8AC3E}">
        <p14:creationId xmlns:p14="http://schemas.microsoft.com/office/powerpoint/2010/main" val="482484876"/>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legitimidad de las relaciones sexuales en el matrimonio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Proverbios 5.15-20</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410199" cy="4795838"/>
          </a:xfrm>
        </p:spPr>
        <p:txBody>
          <a:bodyPr>
            <a:normAutofit/>
          </a:bodyPr>
          <a:lstStyle/>
          <a:p>
            <a:r>
              <a:rPr lang="es-PR" dirty="0" smtClean="0">
                <a:latin typeface="Candara" panose="020E0502030303020204" pitchFamily="34" charset="0"/>
              </a:rPr>
              <a:t>Algunos </a:t>
            </a:r>
            <a:r>
              <a:rPr lang="es-PR" dirty="0">
                <a:latin typeface="Candara" panose="020E0502030303020204" pitchFamily="34" charset="0"/>
              </a:rPr>
              <a:t>comentaristas dicen que la palabra sean (</a:t>
            </a:r>
            <a:r>
              <a:rPr lang="es-PR" dirty="0">
                <a:solidFill>
                  <a:srgbClr val="FF0000"/>
                </a:solidFill>
                <a:latin typeface="Candara" panose="020E0502030303020204" pitchFamily="34" charset="0"/>
              </a:rPr>
              <a:t>v. 17</a:t>
            </a:r>
            <a:r>
              <a:rPr lang="es-PR" dirty="0">
                <a:latin typeface="Candara" panose="020E0502030303020204" pitchFamily="34" charset="0"/>
              </a:rPr>
              <a:t>) se refiere a los hijos, otros dicen que continúa la metáfora de las fuentes, ilustrando a los deseos sexuales.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5171" t="3510" r="6915" b="5229"/>
          <a:stretch/>
        </p:blipFill>
        <p:spPr>
          <a:xfrm>
            <a:off x="5785612" y="1752599"/>
            <a:ext cx="3358387" cy="5136357"/>
          </a:xfrm>
          <a:prstGeom prst="rect">
            <a:avLst/>
          </a:prstGeom>
        </p:spPr>
      </p:pic>
    </p:spTree>
    <p:extLst>
      <p:ext uri="{BB962C8B-B14F-4D97-AF65-F5344CB8AC3E}">
        <p14:creationId xmlns:p14="http://schemas.microsoft.com/office/powerpoint/2010/main" val="325564841"/>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legitimidad de las relaciones sexuales en el matrimonio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Proverbios 5.15-20</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410199" cy="4795838"/>
          </a:xfrm>
        </p:spPr>
        <p:txBody>
          <a:bodyPr>
            <a:normAutofit/>
          </a:bodyPr>
          <a:lstStyle/>
          <a:p>
            <a:r>
              <a:rPr lang="es-PR" dirty="0" smtClean="0">
                <a:latin typeface="Candara" panose="020E0502030303020204" pitchFamily="34" charset="0"/>
              </a:rPr>
              <a:t>Así </a:t>
            </a:r>
            <a:r>
              <a:rPr lang="es-PR" dirty="0">
                <a:latin typeface="Candara" panose="020E0502030303020204" pitchFamily="34" charset="0"/>
              </a:rPr>
              <a:t>como una persona no sacaría agua de la cisterna de su vecino porque él tiene la suya propia (</a:t>
            </a:r>
            <a:r>
              <a:rPr lang="es-PR" dirty="0">
                <a:solidFill>
                  <a:srgbClr val="FF0000"/>
                </a:solidFill>
                <a:latin typeface="Candara" panose="020E0502030303020204" pitchFamily="34" charset="0"/>
              </a:rPr>
              <a:t>2 </a:t>
            </a:r>
            <a:r>
              <a:rPr lang="es-PR" dirty="0" smtClean="0">
                <a:solidFill>
                  <a:srgbClr val="FF0000"/>
                </a:solidFill>
                <a:latin typeface="Candara" panose="020E0502030303020204" pitchFamily="34" charset="0"/>
              </a:rPr>
              <a:t>Reyes </a:t>
            </a:r>
            <a:r>
              <a:rPr lang="es-PR" dirty="0">
                <a:solidFill>
                  <a:srgbClr val="FF0000"/>
                </a:solidFill>
                <a:latin typeface="Candara" panose="020E0502030303020204" pitchFamily="34" charset="0"/>
              </a:rPr>
              <a:t>18:31</a:t>
            </a:r>
            <a:r>
              <a:rPr lang="es-PR" dirty="0">
                <a:latin typeface="Candara" panose="020E0502030303020204" pitchFamily="34" charset="0"/>
              </a:rPr>
              <a:t>), así un hombre debe satisfacer sus necesidades físicas con su propia esposa, no con la de otro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5171" t="3510" r="6915" b="5229"/>
          <a:stretch/>
        </p:blipFill>
        <p:spPr>
          <a:xfrm>
            <a:off x="5785612" y="1752599"/>
            <a:ext cx="3358387" cy="5136357"/>
          </a:xfrm>
          <a:prstGeom prst="rect">
            <a:avLst/>
          </a:prstGeom>
        </p:spPr>
      </p:pic>
    </p:spTree>
    <p:extLst>
      <p:ext uri="{BB962C8B-B14F-4D97-AF65-F5344CB8AC3E}">
        <p14:creationId xmlns:p14="http://schemas.microsoft.com/office/powerpoint/2010/main" val="3309562184"/>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3600" dirty="0">
                <a:latin typeface="Candara" pitchFamily="34" charset="0"/>
                <a:cs typeface="Calibri" pitchFamily="34" charset="0"/>
              </a:rPr>
              <a:t>La legitimidad de las relaciones sexuales en el matrimonio </a:t>
            </a:r>
            <a:br>
              <a:rPr lang="es-PR" sz="3600" dirty="0">
                <a:latin typeface="Candara" pitchFamily="34" charset="0"/>
                <a:cs typeface="Calibri" pitchFamily="34" charset="0"/>
              </a:rPr>
            </a:br>
            <a:r>
              <a:rPr lang="es-PR" sz="3200" dirty="0">
                <a:solidFill>
                  <a:srgbClr val="FF0000"/>
                </a:solidFill>
                <a:latin typeface="Candara" pitchFamily="34" charset="0"/>
                <a:cs typeface="Calibri" pitchFamily="34" charset="0"/>
              </a:rPr>
              <a:t>Proverbios 5.15-20</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fontScale="92500" lnSpcReduction="20000"/>
          </a:bodyPr>
          <a:lstStyle/>
          <a:p>
            <a:r>
              <a:rPr lang="es-PR" dirty="0">
                <a:solidFill>
                  <a:srgbClr val="FF0000"/>
                </a:solidFill>
                <a:latin typeface="Candara" panose="020E0502030303020204" pitchFamily="34" charset="0"/>
              </a:rPr>
              <a:t>5:19–20. </a:t>
            </a:r>
            <a:r>
              <a:rPr lang="es-PR" dirty="0">
                <a:latin typeface="Candara" panose="020E0502030303020204" pitchFamily="34" charset="0"/>
              </a:rPr>
              <a:t>El seno de la esposa es suave al tacto y posee una agradable apariencia, i.e., es como gacela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Cantares </a:t>
            </a:r>
            <a:r>
              <a:rPr lang="es-PR" dirty="0">
                <a:solidFill>
                  <a:srgbClr val="FF0000"/>
                </a:solidFill>
                <a:latin typeface="Candara" panose="020E0502030303020204" pitchFamily="34" charset="0"/>
              </a:rPr>
              <a:t>4:5; 7:3</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lo tanto, un esposo debe recrearse siempre y andar ciego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Proverbios </a:t>
            </a:r>
            <a:r>
              <a:rPr lang="es-PR" dirty="0">
                <a:solidFill>
                  <a:srgbClr val="FF0000"/>
                </a:solidFill>
                <a:latin typeface="Candara" panose="020E0502030303020204" pitchFamily="34" charset="0"/>
              </a:rPr>
              <a:t>5:20</a:t>
            </a:r>
            <a:r>
              <a:rPr lang="es-PR" dirty="0">
                <a:latin typeface="Candara" panose="020E0502030303020204" pitchFamily="34" charset="0"/>
              </a:rPr>
              <a:t>; el </a:t>
            </a:r>
            <a:r>
              <a:rPr lang="es-PR" dirty="0" smtClean="0">
                <a:latin typeface="Candara" panose="020E0502030303020204" pitchFamily="34" charset="0"/>
              </a:rPr>
              <a:t>verbo </a:t>
            </a:r>
            <a:r>
              <a:rPr lang="es-PR" i="1" dirty="0" err="1">
                <a:latin typeface="Candara" panose="020E0502030303020204" pitchFamily="34" charset="0"/>
              </a:rPr>
              <a:t>šāgâh</a:t>
            </a:r>
            <a:r>
              <a:rPr lang="es-PR" dirty="0">
                <a:latin typeface="Candara" panose="020E0502030303020204" pitchFamily="34" charset="0"/>
              </a:rPr>
              <a:t> significa “extraviarse”, </a:t>
            </a:r>
            <a:r>
              <a:rPr lang="es-PR" dirty="0" smtClean="0">
                <a:latin typeface="Candara" panose="020E0502030303020204" pitchFamily="34" charset="0"/>
              </a:rPr>
              <a:t>vea </a:t>
            </a:r>
            <a:r>
              <a:rPr lang="es-PR" dirty="0">
                <a:solidFill>
                  <a:srgbClr val="FF0000"/>
                </a:solidFill>
                <a:latin typeface="Candara" panose="020E0502030303020204" pitchFamily="34" charset="0"/>
              </a:rPr>
              <a:t>v. 21</a:t>
            </a:r>
            <a:r>
              <a:rPr lang="es-PR" dirty="0">
                <a:latin typeface="Candara" panose="020E0502030303020204" pitchFamily="34" charset="0"/>
              </a:rPr>
              <a:t>; pero también podría implicar la idea de estar </a:t>
            </a:r>
            <a:r>
              <a:rPr lang="es-PR" dirty="0" smtClean="0">
                <a:latin typeface="Candara" panose="020E0502030303020204" pitchFamily="34" charset="0"/>
              </a:rPr>
              <a:t>cautivo) </a:t>
            </a:r>
            <a:r>
              <a:rPr lang="es-PR" dirty="0">
                <a:latin typeface="Candara" panose="020E0502030303020204" pitchFamily="34" charset="0"/>
              </a:rPr>
              <a:t>sólo en el amor de su esposa, no en los afectos de la adúltera. </a:t>
            </a:r>
            <a:endParaRPr lang="es-PR" dirty="0" smtClean="0">
              <a:latin typeface="Candara" panose="020E0502030303020204" pitchFamily="34" charset="0"/>
            </a:endParaRPr>
          </a:p>
          <a:p>
            <a:r>
              <a:rPr lang="es-PR" dirty="0" smtClean="0">
                <a:latin typeface="Candara" panose="020E0502030303020204" pitchFamily="34" charset="0"/>
              </a:rPr>
              <a:t>Con </a:t>
            </a:r>
            <a:r>
              <a:rPr lang="es-PR" dirty="0">
                <a:latin typeface="Candara" panose="020E0502030303020204" pitchFamily="34" charset="0"/>
              </a:rPr>
              <a:t>dos preguntas retóricas, el autor subraya la insensatez de caer presa </a:t>
            </a:r>
            <a:r>
              <a:rPr lang="es-PR" dirty="0" smtClean="0">
                <a:latin typeface="Candara" panose="020E0502030303020204" pitchFamily="34" charset="0"/>
              </a:rPr>
              <a:t>de </a:t>
            </a:r>
            <a:r>
              <a:rPr lang="es-PR" dirty="0">
                <a:latin typeface="Candara" panose="020E0502030303020204" pitchFamily="34" charset="0"/>
              </a:rPr>
              <a:t>una mujer inmoral o amar a la esposa de otro (</a:t>
            </a:r>
            <a:r>
              <a:rPr lang="es-PR" dirty="0">
                <a:solidFill>
                  <a:srgbClr val="FF0000"/>
                </a:solidFill>
                <a:latin typeface="Candara" panose="020E0502030303020204" pitchFamily="34" charset="0"/>
              </a:rPr>
              <a:t>v. 20</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245535337"/>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t="12589" b="17843"/>
          <a:stretch/>
        </p:blipFill>
        <p:spPr>
          <a:xfrm>
            <a:off x="3313" y="1639958"/>
            <a:ext cx="9144000" cy="5218042"/>
          </a:xfrm>
          <a:prstGeom prst="rect">
            <a:avLst/>
          </a:prstGeom>
        </p:spPr>
      </p:pic>
    </p:spTree>
    <p:extLst>
      <p:ext uri="{BB962C8B-B14F-4D97-AF65-F5344CB8AC3E}">
        <p14:creationId xmlns:p14="http://schemas.microsoft.com/office/powerpoint/2010/main" val="206136450"/>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915399"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Mujer virtuosa, ¿quién la hallará? Porque su estima sobrepasa largamente a la de las piedras preciosas. El corazón de su marido está en ella confiado, Y no carecerá de ganancias. Le da ella bien y no mal Todos los días de su vida. Busca lana y lino, Y con voluntad trabaja con sus manos. Es como nave de mercader; Trae su pan de lejos. Se levanta aun de noche Y da comida a su familia Y ración a sus criadas. Considera la heredad, y la compra, Y planta viña del fruto de sus </a:t>
            </a:r>
            <a:r>
              <a:rPr lang="es-PR" i="1" dirty="0" smtClean="0">
                <a:latin typeface="Candara" panose="020E0502030303020204" pitchFamily="34" charset="0"/>
              </a:rPr>
              <a:t>manos…”</a:t>
            </a:r>
            <a:endParaRPr lang="es-PR" dirty="0">
              <a:latin typeface="Candara" panose="020E0502030303020204" pitchFamily="34" charset="0"/>
            </a:endParaRPr>
          </a:p>
        </p:txBody>
      </p:sp>
    </p:spTree>
    <p:extLst>
      <p:ext uri="{BB962C8B-B14F-4D97-AF65-F5344CB8AC3E}">
        <p14:creationId xmlns:p14="http://schemas.microsoft.com/office/powerpoint/2010/main" val="3933918320"/>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915399" cy="4719638"/>
          </a:xfrm>
        </p:spPr>
        <p:txBody>
          <a:bodyPr>
            <a:normAutofit lnSpcReduction="10000"/>
          </a:bodyPr>
          <a:lstStyle/>
          <a:p>
            <a:r>
              <a:rPr lang="es-PR" dirty="0" smtClean="0">
                <a:latin typeface="Candara" panose="020E0502030303020204" pitchFamily="34" charset="0"/>
              </a:rPr>
              <a:t>“</a:t>
            </a:r>
            <a:r>
              <a:rPr lang="es-PR" i="1" dirty="0" smtClean="0">
                <a:latin typeface="Candara" panose="020E0502030303020204" pitchFamily="34" charset="0"/>
              </a:rPr>
              <a:t>…Ciñe </a:t>
            </a:r>
            <a:r>
              <a:rPr lang="es-PR" i="1" dirty="0">
                <a:latin typeface="Candara" panose="020E0502030303020204" pitchFamily="34" charset="0"/>
              </a:rPr>
              <a:t>de fuerza sus lomos, Y esfuerza sus brazos. Ve que van bien sus negocios; Su lámpara no se apaga de noche. Aplica su mano al huso, Y sus manos a la rueca. Alarga su mano al pobre, Y extiende sus manos al menesteroso. No tiene temor de la nieve por su familia, Porque toda su familia está vestida de ropas dobles. Ella se hace tapices; De lino fino y púrpura es su vestido. Su marido es conocido en las puertas, Cuando se sienta con los ancianos de la </a:t>
            </a:r>
            <a:r>
              <a:rPr lang="es-PR" i="1" dirty="0" smtClean="0">
                <a:latin typeface="Candara" panose="020E0502030303020204" pitchFamily="34" charset="0"/>
              </a:rPr>
              <a:t>tierra…”</a:t>
            </a:r>
            <a:endParaRPr lang="es-PR" dirty="0">
              <a:latin typeface="Candara" panose="020E0502030303020204" pitchFamily="34" charset="0"/>
            </a:endParaRPr>
          </a:p>
        </p:txBody>
      </p:sp>
    </p:spTree>
    <p:extLst>
      <p:ext uri="{BB962C8B-B14F-4D97-AF65-F5344CB8AC3E}">
        <p14:creationId xmlns:p14="http://schemas.microsoft.com/office/powerpoint/2010/main" val="3490386677"/>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915399" cy="4719638"/>
          </a:xfrm>
        </p:spPr>
        <p:txBody>
          <a:bodyPr>
            <a:normAutofit fontScale="92500" lnSpcReduction="20000"/>
          </a:bodyPr>
          <a:lstStyle/>
          <a:p>
            <a:r>
              <a:rPr lang="es-PR" dirty="0" smtClean="0">
                <a:latin typeface="Candara" panose="020E0502030303020204" pitchFamily="34" charset="0"/>
              </a:rPr>
              <a:t>“</a:t>
            </a:r>
            <a:r>
              <a:rPr lang="es-PR" i="1" dirty="0" smtClean="0">
                <a:latin typeface="Candara" panose="020E0502030303020204" pitchFamily="34" charset="0"/>
              </a:rPr>
              <a:t>…Hace telas, y vende, Y da cintas al mercader. Fuerza y honor son su vestidura; Y se ríe de lo por venir. Abre su boca con sabiduría, Y la ley de clemencia está en su lengua. Considera los caminos de su casa, Y no come el pan de balde. Se levantan sus hijos y la llaman bienaventurada; Y su marido también la alaba: Muchas mujeres hicieron el bien; Mas tú sobrepasas a todas. Engañosa es la gracia, y vana la hermosura; La mujer que teme a Jehová, ésa será alabada. Dadle del fruto de sus manos, Y alábenla en las puertas sus hechos.</a:t>
            </a:r>
            <a:r>
              <a:rPr lang="es-PR" dirty="0" smtClean="0">
                <a:latin typeface="Candara" panose="020E0502030303020204" pitchFamily="34" charset="0"/>
              </a:rPr>
              <a:t>” </a:t>
            </a:r>
            <a:r>
              <a:rPr lang="es-PR" dirty="0" smtClean="0">
                <a:solidFill>
                  <a:srgbClr val="FF0000"/>
                </a:solidFill>
                <a:latin typeface="Candara" panose="020E0502030303020204" pitchFamily="34" charset="0"/>
              </a:rPr>
              <a:t>(Proverbios 31.10–31, RVR60) </a:t>
            </a:r>
            <a:endParaRPr lang="es-PR" dirty="0">
              <a:solidFill>
                <a:srgbClr val="FF0000"/>
              </a:solidFill>
              <a:latin typeface="Candara" panose="020E0502030303020204" pitchFamily="34" charset="0"/>
            </a:endParaRPr>
          </a:p>
        </p:txBody>
      </p:sp>
    </p:spTree>
    <p:extLst>
      <p:ext uri="{BB962C8B-B14F-4D97-AF65-F5344CB8AC3E}">
        <p14:creationId xmlns:p14="http://schemas.microsoft.com/office/powerpoint/2010/main" val="1108824662"/>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La casa y las riquezas son herencia de los padres; Mas de Jehová la mujer prudente.</a:t>
            </a:r>
            <a:r>
              <a:rPr lang="es-PR" sz="3600" dirty="0">
                <a:latin typeface="Candara" panose="020E0502030303020204" pitchFamily="34" charset="0"/>
              </a:rPr>
              <a:t>” </a:t>
            </a:r>
            <a:r>
              <a:rPr lang="es-PR" sz="3600" dirty="0">
                <a:solidFill>
                  <a:srgbClr val="FF0000"/>
                </a:solidFill>
                <a:latin typeface="Candara" panose="020E0502030303020204" pitchFamily="34" charset="0"/>
              </a:rPr>
              <a:t>(Proverbios 19.14,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915399" cy="4719638"/>
          </a:xfrm>
        </p:spPr>
        <p:txBody>
          <a:bodyPr>
            <a:normAutofit/>
          </a:bodyPr>
          <a:lstStyle/>
          <a:p>
            <a:r>
              <a:rPr lang="es-PR" dirty="0">
                <a:latin typeface="Candara" panose="020E0502030303020204" pitchFamily="34" charset="0"/>
              </a:rPr>
              <a:t>Esta sección final de Proverbios es un poema en forma de acróstico que exalta a la mujer virtuosa. </a:t>
            </a:r>
            <a:endParaRPr lang="es-PR" dirty="0" smtClean="0">
              <a:latin typeface="Candara" panose="020E0502030303020204" pitchFamily="34" charset="0"/>
            </a:endParaRPr>
          </a:p>
          <a:p>
            <a:r>
              <a:rPr lang="es-PR" dirty="0" smtClean="0">
                <a:latin typeface="Candara" panose="020E0502030303020204" pitchFamily="34" charset="0"/>
              </a:rPr>
              <a:t>Cada </a:t>
            </a:r>
            <a:r>
              <a:rPr lang="es-PR" dirty="0">
                <a:latin typeface="Candara" panose="020E0502030303020204" pitchFamily="34" charset="0"/>
              </a:rPr>
              <a:t>uno de los 22 </a:t>
            </a:r>
            <a:r>
              <a:rPr lang="es-PR" dirty="0" smtClean="0">
                <a:latin typeface="Candara" panose="020E0502030303020204" pitchFamily="34" charset="0"/>
              </a:rPr>
              <a:t>versos </a:t>
            </a:r>
            <a:r>
              <a:rPr lang="es-PR" dirty="0">
                <a:latin typeface="Candara" panose="020E0502030303020204" pitchFamily="34" charset="0"/>
              </a:rPr>
              <a:t>empiezan con una de las letras consecutivas del alfabeto </a:t>
            </a:r>
            <a:r>
              <a:rPr lang="es-PR" dirty="0" err="1">
                <a:latin typeface="Candara" panose="020E0502030303020204" pitchFamily="34" charset="0"/>
              </a:rPr>
              <a:t>hebr</a:t>
            </a:r>
            <a:r>
              <a:rPr lang="es-PR" dirty="0">
                <a:latin typeface="Candara" panose="020E0502030303020204" pitchFamily="34" charset="0"/>
              </a:rPr>
              <a:t>. Lemuel, su madre, Salomón o un autor anónimo son los probables autores de estos </a:t>
            </a:r>
            <a:r>
              <a:rPr lang="es-PR" dirty="0" smtClean="0">
                <a:latin typeface="Candara" panose="020E0502030303020204" pitchFamily="34" charset="0"/>
              </a:rPr>
              <a:t>versos. </a:t>
            </a:r>
          </a:p>
          <a:p>
            <a:r>
              <a:rPr lang="es-PR" dirty="0" smtClean="0">
                <a:latin typeface="Candara" panose="020E0502030303020204" pitchFamily="34" charset="0"/>
              </a:rPr>
              <a:t>Probablemente </a:t>
            </a:r>
            <a:r>
              <a:rPr lang="es-PR" dirty="0">
                <a:latin typeface="Candara" panose="020E0502030303020204" pitchFamily="34" charset="0"/>
              </a:rPr>
              <a:t>el autor anónimo sea la opción más correcta</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464709309"/>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200" cy="4719638"/>
          </a:xfrm>
        </p:spPr>
        <p:txBody>
          <a:bodyPr>
            <a:normAutofit/>
          </a:bodyPr>
          <a:lstStyle/>
          <a:p>
            <a:r>
              <a:rPr lang="es-PR" dirty="0">
                <a:solidFill>
                  <a:srgbClr val="FF0000"/>
                </a:solidFill>
                <a:latin typeface="Candara" panose="020E0502030303020204" pitchFamily="34" charset="0"/>
              </a:rPr>
              <a:t>31:10. </a:t>
            </a:r>
            <a:r>
              <a:rPr lang="es-PR" dirty="0">
                <a:latin typeface="Candara" panose="020E0502030303020204" pitchFamily="34" charset="0"/>
              </a:rPr>
              <a:t>La mujer virtuosa (</a:t>
            </a:r>
            <a:r>
              <a:rPr lang="es-PR" dirty="0" err="1">
                <a:latin typeface="Candara" panose="020E0502030303020204" pitchFamily="34" charset="0"/>
              </a:rPr>
              <a:t>ḥayil</a:t>
            </a:r>
            <a:r>
              <a:rPr lang="es-PR" dirty="0">
                <a:latin typeface="Candara" panose="020E0502030303020204" pitchFamily="34" charset="0"/>
              </a:rPr>
              <a:t>) también se menciona en </a:t>
            </a:r>
            <a:r>
              <a:rPr lang="es-PR" dirty="0">
                <a:solidFill>
                  <a:srgbClr val="FF0000"/>
                </a:solidFill>
                <a:latin typeface="Candara" panose="020E0502030303020204" pitchFamily="34" charset="0"/>
              </a:rPr>
              <a:t>12:4</a:t>
            </a:r>
            <a:r>
              <a:rPr lang="es-PR" dirty="0">
                <a:latin typeface="Candara" panose="020E0502030303020204" pitchFamily="34" charset="0"/>
              </a:rPr>
              <a:t> </a:t>
            </a:r>
            <a:r>
              <a:rPr lang="es-PR" dirty="0" smtClean="0">
                <a:latin typeface="Candara" panose="020E0502030303020204" pitchFamily="34" charset="0"/>
              </a:rPr>
              <a:t>(vea </a:t>
            </a:r>
            <a:r>
              <a:rPr lang="es-PR" dirty="0">
                <a:latin typeface="Candara" panose="020E0502030303020204" pitchFamily="34" charset="0"/>
              </a:rPr>
              <a:t>“mujeres que hicieron el bien” en </a:t>
            </a:r>
            <a:r>
              <a:rPr lang="es-PR" dirty="0">
                <a:solidFill>
                  <a:srgbClr val="FF0000"/>
                </a:solidFill>
                <a:latin typeface="Candara" panose="020E0502030303020204" pitchFamily="34" charset="0"/>
              </a:rPr>
              <a:t>31:29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Rut se le llamó “mujer virtuosa”. </a:t>
            </a:r>
            <a:endParaRPr lang="es-PR" dirty="0" smtClean="0">
              <a:latin typeface="Candara" panose="020E0502030303020204" pitchFamily="34" charset="0"/>
            </a:endParaRPr>
          </a:p>
          <a:p>
            <a:r>
              <a:rPr lang="es-PR" dirty="0" smtClean="0">
                <a:latin typeface="Candara" panose="020E0502030303020204" pitchFamily="34" charset="0"/>
              </a:rPr>
              <a:t>La traducción </a:t>
            </a:r>
            <a:r>
              <a:rPr lang="es-PR" dirty="0">
                <a:latin typeface="Candara" panose="020E0502030303020204" pitchFamily="34" charset="0"/>
              </a:rPr>
              <a:t>de la palabra </a:t>
            </a:r>
            <a:r>
              <a:rPr lang="es-PR" dirty="0" smtClean="0">
                <a:latin typeface="Candara" panose="020E0502030303020204" pitchFamily="34" charset="0"/>
              </a:rPr>
              <a:t>hebrea </a:t>
            </a:r>
            <a:r>
              <a:rPr lang="es-PR" dirty="0">
                <a:latin typeface="Candara" panose="020E0502030303020204" pitchFamily="34" charset="0"/>
              </a:rPr>
              <a:t>para “virtuosa” en </a:t>
            </a:r>
            <a:r>
              <a:rPr lang="es-PR" dirty="0">
                <a:solidFill>
                  <a:srgbClr val="FF0000"/>
                </a:solidFill>
                <a:latin typeface="Candara" panose="020E0502030303020204" pitchFamily="34" charset="0"/>
              </a:rPr>
              <a:t>Éxodo 18:21</a:t>
            </a:r>
            <a:r>
              <a:rPr lang="es-PR" dirty="0">
                <a:latin typeface="Candara" panose="020E0502030303020204" pitchFamily="34" charset="0"/>
              </a:rPr>
              <a:t> es “</a:t>
            </a:r>
            <a:r>
              <a:rPr lang="es-PR" dirty="0" smtClean="0">
                <a:latin typeface="Candara" panose="020E0502030303020204" pitchFamily="34" charset="0"/>
              </a:rPr>
              <a:t>virtud”. </a:t>
            </a: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2347" r="29600"/>
          <a:stretch/>
        </p:blipFill>
        <p:spPr>
          <a:xfrm>
            <a:off x="5714999" y="1752600"/>
            <a:ext cx="3429001" cy="5105400"/>
          </a:xfrm>
          <a:prstGeom prst="rect">
            <a:avLst/>
          </a:prstGeom>
        </p:spPr>
      </p:pic>
    </p:spTree>
    <p:extLst>
      <p:ext uri="{BB962C8B-B14F-4D97-AF65-F5344CB8AC3E}">
        <p14:creationId xmlns:p14="http://schemas.microsoft.com/office/powerpoint/2010/main" val="2002240824"/>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8000"/>
                    </a14:imgEffect>
                  </a14:imgLayer>
                </a14:imgProps>
              </a:ext>
            </a:extLst>
          </a:blip>
          <a:srcRect l="25867" r="20800"/>
          <a:stretch/>
        </p:blipFill>
        <p:spPr>
          <a:xfrm>
            <a:off x="5059680" y="1752600"/>
            <a:ext cx="4084320" cy="51054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07279" cy="4719638"/>
          </a:xfrm>
        </p:spPr>
        <p:txBody>
          <a:bodyPr>
            <a:normAutofit fontScale="92500" lnSpcReduction="20000"/>
          </a:bodyPr>
          <a:lstStyle/>
          <a:p>
            <a:r>
              <a:rPr lang="es-PR" dirty="0" smtClean="0">
                <a:latin typeface="Candara" panose="020E0502030303020204" pitchFamily="34" charset="0"/>
              </a:rPr>
              <a:t>La </a:t>
            </a:r>
            <a:r>
              <a:rPr lang="es-PR" dirty="0">
                <a:latin typeface="Candara" panose="020E0502030303020204" pitchFamily="34" charset="0"/>
              </a:rPr>
              <a:t>pregunta ¿Quién la hallará?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20:6</a:t>
            </a:r>
            <a:r>
              <a:rPr lang="es-PR" dirty="0">
                <a:latin typeface="Candara" panose="020E0502030303020204" pitchFamily="34" charset="0"/>
              </a:rPr>
              <a:t>) no significa que tales mujeres no existen, sino que debían admirarse porque ellas, como los hombres nobles, son raras. </a:t>
            </a:r>
            <a:endParaRPr lang="es-PR" dirty="0" smtClean="0">
              <a:latin typeface="Candara" panose="020E0502030303020204" pitchFamily="34" charset="0"/>
            </a:endParaRPr>
          </a:p>
          <a:p>
            <a:r>
              <a:rPr lang="es-PR" dirty="0" smtClean="0">
                <a:latin typeface="Candara" panose="020E0502030303020204" pitchFamily="34" charset="0"/>
              </a:rPr>
              <a:t>También </a:t>
            </a:r>
            <a:r>
              <a:rPr lang="es-PR" dirty="0">
                <a:latin typeface="Candara" panose="020E0502030303020204" pitchFamily="34" charset="0"/>
              </a:rPr>
              <a:t>son más valiosas que las piedras preciosas </a:t>
            </a:r>
            <a:r>
              <a:rPr lang="es-PR" dirty="0" smtClean="0">
                <a:latin typeface="Candara" panose="020E0502030303020204" pitchFamily="34" charset="0"/>
              </a:rPr>
              <a:t>(vea </a:t>
            </a:r>
            <a:r>
              <a:rPr lang="es-PR" dirty="0">
                <a:latin typeface="Candara" panose="020E0502030303020204" pitchFamily="34" charset="0"/>
              </a:rPr>
              <a:t>una oración similar acerca de la sabiduría en </a:t>
            </a:r>
            <a:r>
              <a:rPr lang="es-PR" dirty="0">
                <a:solidFill>
                  <a:srgbClr val="FF0000"/>
                </a:solidFill>
                <a:latin typeface="Candara" panose="020E0502030303020204" pitchFamily="34" charset="0"/>
              </a:rPr>
              <a:t>8:11</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880828123"/>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458200" cy="4719638"/>
          </a:xfrm>
        </p:spPr>
        <p:txBody>
          <a:bodyPr>
            <a:normAutofit lnSpcReduction="10000"/>
          </a:bodyPr>
          <a:lstStyle/>
          <a:p>
            <a:r>
              <a:rPr lang="es-PR" dirty="0">
                <a:solidFill>
                  <a:srgbClr val="FF0000"/>
                </a:solidFill>
                <a:latin typeface="Candara" panose="020E0502030303020204" pitchFamily="34" charset="0"/>
              </a:rPr>
              <a:t>31:11. </a:t>
            </a:r>
            <a:r>
              <a:rPr lang="es-PR" dirty="0">
                <a:latin typeface="Candara" panose="020E0502030303020204" pitchFamily="34" charset="0"/>
              </a:rPr>
              <a:t>El marido de la mujer virtuosa se menciona tres veces (</a:t>
            </a:r>
            <a:r>
              <a:rPr lang="es-PR" dirty="0">
                <a:solidFill>
                  <a:srgbClr val="FF0000"/>
                </a:solidFill>
                <a:latin typeface="Candara" panose="020E0502030303020204" pitchFamily="34" charset="0"/>
              </a:rPr>
              <a:t>vv. 11, 23, 28</a:t>
            </a:r>
            <a:r>
              <a:rPr lang="es-PR" dirty="0">
                <a:latin typeface="Candara" panose="020E0502030303020204" pitchFamily="34" charset="0"/>
              </a:rPr>
              <a:t>) y se le alude con “le” en el </a:t>
            </a:r>
            <a:r>
              <a:rPr lang="es-PR" dirty="0">
                <a:solidFill>
                  <a:srgbClr val="FF0000"/>
                </a:solidFill>
                <a:latin typeface="Candara" panose="020E0502030303020204" pitchFamily="34" charset="0"/>
              </a:rPr>
              <a:t>v. 12</a:t>
            </a:r>
            <a:r>
              <a:rPr lang="es-PR" dirty="0">
                <a:latin typeface="Candara" panose="020E0502030303020204" pitchFamily="34" charset="0"/>
              </a:rPr>
              <a:t>. </a:t>
            </a:r>
          </a:p>
          <a:p>
            <a:r>
              <a:rPr lang="es-PR" dirty="0" smtClean="0">
                <a:latin typeface="Candara" panose="020E0502030303020204" pitchFamily="34" charset="0"/>
              </a:rPr>
              <a:t>Su </a:t>
            </a:r>
            <a:r>
              <a:rPr lang="es-PR" dirty="0">
                <a:latin typeface="Candara" panose="020E0502030303020204" pitchFamily="34" charset="0"/>
              </a:rPr>
              <a:t>confianza en ella es completa. </a:t>
            </a:r>
            <a:endParaRPr lang="es-PR" dirty="0" smtClean="0">
              <a:latin typeface="Candara" panose="020E0502030303020204" pitchFamily="34" charset="0"/>
            </a:endParaRPr>
          </a:p>
          <a:p>
            <a:r>
              <a:rPr lang="es-PR" dirty="0" smtClean="0">
                <a:latin typeface="Candara" panose="020E0502030303020204" pitchFamily="34" charset="0"/>
              </a:rPr>
              <a:t>Cree </a:t>
            </a:r>
            <a:r>
              <a:rPr lang="es-PR" dirty="0">
                <a:latin typeface="Candara" panose="020E0502030303020204" pitchFamily="34" charset="0"/>
              </a:rPr>
              <a:t>en ella. </a:t>
            </a:r>
            <a:endParaRPr lang="es-PR" dirty="0" smtClean="0">
              <a:latin typeface="Candara" panose="020E0502030303020204" pitchFamily="34" charset="0"/>
            </a:endParaRPr>
          </a:p>
          <a:p>
            <a:r>
              <a:rPr lang="es-PR" dirty="0" smtClean="0">
                <a:latin typeface="Candara" panose="020E0502030303020204" pitchFamily="34" charset="0"/>
              </a:rPr>
              <a:t>Su </a:t>
            </a:r>
            <a:r>
              <a:rPr lang="es-PR" dirty="0">
                <a:latin typeface="Candara" panose="020E0502030303020204" pitchFamily="34" charset="0"/>
              </a:rPr>
              <a:t>cuidado en la administración de su hogar engrandece la riqueza de la familia.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le hace falta nada respecto a las cosas del hogar</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24214629"/>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638799" cy="4719638"/>
          </a:xfrm>
        </p:spPr>
        <p:txBody>
          <a:bodyPr>
            <a:normAutofit lnSpcReduction="10000"/>
          </a:bodyPr>
          <a:lstStyle/>
          <a:p>
            <a:r>
              <a:rPr lang="es-PR" dirty="0">
                <a:solidFill>
                  <a:srgbClr val="FF0000"/>
                </a:solidFill>
                <a:latin typeface="Candara" panose="020E0502030303020204" pitchFamily="34" charset="0"/>
              </a:rPr>
              <a:t>31:12. </a:t>
            </a:r>
            <a:r>
              <a:rPr lang="es-PR" dirty="0">
                <a:latin typeface="Candara" panose="020E0502030303020204" pitchFamily="34" charset="0"/>
              </a:rPr>
              <a:t>Este tipo de mujer es un haber, no un problema, a su marido. </a:t>
            </a:r>
          </a:p>
          <a:p>
            <a:r>
              <a:rPr lang="es-PR" dirty="0" smtClean="0">
                <a:latin typeface="Candara" panose="020E0502030303020204" pitchFamily="34" charset="0"/>
              </a:rPr>
              <a:t>A </a:t>
            </a:r>
            <a:r>
              <a:rPr lang="es-PR" dirty="0">
                <a:latin typeface="Candara" panose="020E0502030303020204" pitchFamily="34" charset="0"/>
              </a:rPr>
              <a:t>él le llega el bien y ella es la fuente. </a:t>
            </a:r>
            <a:endParaRPr lang="es-PR" dirty="0" smtClean="0">
              <a:latin typeface="Candara" panose="020E0502030303020204" pitchFamily="34" charset="0"/>
            </a:endParaRPr>
          </a:p>
          <a:p>
            <a:r>
              <a:rPr lang="es-PR" dirty="0" smtClean="0">
                <a:latin typeface="Candara" panose="020E0502030303020204" pitchFamily="34" charset="0"/>
              </a:rPr>
              <a:t>Ella </a:t>
            </a:r>
            <a:r>
              <a:rPr lang="es-PR" dirty="0">
                <a:latin typeface="Candara" panose="020E0502030303020204" pitchFamily="34" charset="0"/>
              </a:rPr>
              <a:t>le apoya y anima. </a:t>
            </a:r>
            <a:endParaRPr lang="es-PR" dirty="0" smtClean="0">
              <a:latin typeface="Candara" panose="020E0502030303020204" pitchFamily="34" charset="0"/>
            </a:endParaRPr>
          </a:p>
          <a:p>
            <a:r>
              <a:rPr lang="es-PR" dirty="0" smtClean="0">
                <a:latin typeface="Candara" panose="020E0502030303020204" pitchFamily="34" charset="0"/>
              </a:rPr>
              <a:t>También </a:t>
            </a:r>
            <a:r>
              <a:rPr lang="es-PR" dirty="0">
                <a:latin typeface="Candara" panose="020E0502030303020204" pitchFamily="34" charset="0"/>
              </a:rPr>
              <a:t>es fiel porque lo ayuda “todos los días de su vida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668004" y="2296078"/>
            <a:ext cx="3275972" cy="3937621"/>
          </a:xfrm>
          <a:prstGeom prst="rect">
            <a:avLst/>
          </a:prstGeom>
        </p:spPr>
      </p:pic>
    </p:spTree>
    <p:extLst>
      <p:ext uri="{BB962C8B-B14F-4D97-AF65-F5344CB8AC3E}">
        <p14:creationId xmlns:p14="http://schemas.microsoft.com/office/powerpoint/2010/main" val="2235702068"/>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4105" cy="4719638"/>
          </a:xfrm>
        </p:spPr>
        <p:txBody>
          <a:bodyPr>
            <a:normAutofit lnSpcReduction="10000"/>
          </a:bodyPr>
          <a:lstStyle/>
          <a:p>
            <a:r>
              <a:rPr lang="es-PR" dirty="0">
                <a:solidFill>
                  <a:srgbClr val="FF0000"/>
                </a:solidFill>
                <a:latin typeface="Candara" panose="020E0502030303020204" pitchFamily="34" charset="0"/>
              </a:rPr>
              <a:t>31:13. </a:t>
            </a:r>
            <a:r>
              <a:rPr lang="es-PR" dirty="0">
                <a:latin typeface="Candara" panose="020E0502030303020204" pitchFamily="34" charset="0"/>
              </a:rPr>
              <a:t>Trabaja en tejer y coser tal como se indica en los </a:t>
            </a:r>
            <a:r>
              <a:rPr lang="es-PR" dirty="0">
                <a:solidFill>
                  <a:srgbClr val="FF0000"/>
                </a:solidFill>
                <a:latin typeface="Candara" panose="020E0502030303020204" pitchFamily="34" charset="0"/>
              </a:rPr>
              <a:t>vv. 13, 19, 22, 24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Teje </a:t>
            </a:r>
            <a:r>
              <a:rPr lang="es-PR" dirty="0">
                <a:latin typeface="Candara" panose="020E0502030303020204" pitchFamily="34" charset="0"/>
              </a:rPr>
              <a:t>la lana y el lino (</a:t>
            </a:r>
            <a:r>
              <a:rPr lang="es-PR" dirty="0">
                <a:solidFill>
                  <a:srgbClr val="FF0000"/>
                </a:solidFill>
                <a:latin typeface="Candara" panose="020E0502030303020204" pitchFamily="34" charset="0"/>
              </a:rPr>
              <a:t>vv. 22, 24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Con </a:t>
            </a:r>
            <a:r>
              <a:rPr lang="es-PR" dirty="0">
                <a:latin typeface="Candara" panose="020E0502030303020204" pitchFamily="34" charset="0"/>
              </a:rPr>
              <a:t>voluntad trabaja con sus manos es </a:t>
            </a:r>
            <a:r>
              <a:rPr lang="es-PR" dirty="0" smtClean="0">
                <a:latin typeface="Candara" panose="020E0502030303020204" pitchFamily="34" charset="0"/>
              </a:rPr>
              <a:t>literalmente </a:t>
            </a:r>
            <a:r>
              <a:rPr lang="es-PR" dirty="0">
                <a:latin typeface="Candara" panose="020E0502030303020204" pitchFamily="34" charset="0"/>
              </a:rPr>
              <a:t>“con el deleite de sus manos”, lo que sugiere que disfruta de su trabajo</a:t>
            </a:r>
            <a:r>
              <a:rPr lang="es-PR" dirty="0" smtClean="0">
                <a:latin typeface="Candara" panose="020E0502030303020204" pitchFamily="34" charset="0"/>
              </a:rPr>
              <a:t>.</a:t>
            </a:r>
            <a:endParaRPr lang="es-PR" dirty="0">
              <a:latin typeface="Candara" panose="020E0502030303020204" pitchFamily="34" charset="0"/>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8749" r="18751"/>
          <a:stretch/>
        </p:blipFill>
        <p:spPr>
          <a:xfrm>
            <a:off x="5336505" y="1762917"/>
            <a:ext cx="3810000" cy="5133975"/>
          </a:xfrm>
          <a:prstGeom prst="rect">
            <a:avLst/>
          </a:prstGeom>
        </p:spPr>
      </p:pic>
    </p:spTree>
    <p:extLst>
      <p:ext uri="{BB962C8B-B14F-4D97-AF65-F5344CB8AC3E}">
        <p14:creationId xmlns:p14="http://schemas.microsoft.com/office/powerpoint/2010/main" val="2332598142"/>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98908" cy="4719638"/>
          </a:xfrm>
        </p:spPr>
        <p:txBody>
          <a:bodyPr>
            <a:normAutofit lnSpcReduction="10000"/>
          </a:bodyPr>
          <a:lstStyle/>
          <a:p>
            <a:r>
              <a:rPr lang="es-PR" dirty="0">
                <a:solidFill>
                  <a:srgbClr val="FF0000"/>
                </a:solidFill>
                <a:latin typeface="Candara" panose="020E0502030303020204" pitchFamily="34" charset="0"/>
              </a:rPr>
              <a:t>31:14. </a:t>
            </a:r>
            <a:r>
              <a:rPr lang="es-PR" dirty="0">
                <a:latin typeface="Candara" panose="020E0502030303020204" pitchFamily="34" charset="0"/>
              </a:rPr>
              <a:t>La mujer virtuosa también hace compras.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como nave de mercader que trae mercancía inusual y fascinante de otros lugares. </a:t>
            </a:r>
            <a:endParaRPr lang="es-PR" dirty="0" smtClean="0">
              <a:latin typeface="Candara" panose="020E0502030303020204" pitchFamily="34" charset="0"/>
            </a:endParaRPr>
          </a:p>
          <a:p>
            <a:r>
              <a:rPr lang="es-PR" dirty="0" smtClean="0">
                <a:latin typeface="Candara" panose="020E0502030303020204" pitchFamily="34" charset="0"/>
              </a:rPr>
              <a:t>También </a:t>
            </a:r>
            <a:r>
              <a:rPr lang="es-PR" dirty="0">
                <a:latin typeface="Candara" panose="020E0502030303020204" pitchFamily="34" charset="0"/>
              </a:rPr>
              <a:t>ella compra cosas interesantes y raras para su hogar</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5000"/>
                    </a14:imgEffect>
                  </a14:imgLayer>
                </a14:imgProps>
              </a:ext>
            </a:extLst>
          </a:blip>
          <a:stretch>
            <a:fillRect/>
          </a:stretch>
        </p:blipFill>
        <p:spPr>
          <a:xfrm>
            <a:off x="4751308" y="1752600"/>
            <a:ext cx="4392691" cy="5110164"/>
          </a:xfrm>
          <a:prstGeom prst="rect">
            <a:avLst/>
          </a:prstGeom>
        </p:spPr>
      </p:pic>
    </p:spTree>
    <p:extLst>
      <p:ext uri="{BB962C8B-B14F-4D97-AF65-F5344CB8AC3E}">
        <p14:creationId xmlns:p14="http://schemas.microsoft.com/office/powerpoint/2010/main" val="2170135404"/>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638799" cy="4719638"/>
          </a:xfrm>
        </p:spPr>
        <p:txBody>
          <a:bodyPr>
            <a:normAutofit/>
          </a:bodyPr>
          <a:lstStyle/>
          <a:p>
            <a:r>
              <a:rPr lang="es-PR" dirty="0">
                <a:solidFill>
                  <a:srgbClr val="FF0000"/>
                </a:solidFill>
                <a:latin typeface="Candara" panose="020E0502030303020204" pitchFamily="34" charset="0"/>
              </a:rPr>
              <a:t>31:15. </a:t>
            </a:r>
            <a:r>
              <a:rPr lang="es-PR" dirty="0">
                <a:latin typeface="Candara" panose="020E0502030303020204" pitchFamily="34" charset="0"/>
              </a:rPr>
              <a:t>A pesar de que tiene ayuda doméstica se levanta aun de noche, antes del amanecer, para ayudar a preparar el desayuno y los alimentos para las otras comidas y para delegar (dar ración) el trabajo a sus criadas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9000"/>
                    </a14:imgEffect>
                  </a14:imgLayer>
                </a14:imgProps>
              </a:ext>
            </a:extLst>
          </a:blip>
          <a:srcRect l="40589" r="13989"/>
          <a:stretch/>
        </p:blipFill>
        <p:spPr>
          <a:xfrm>
            <a:off x="5562600" y="1752600"/>
            <a:ext cx="3581400" cy="5105400"/>
          </a:xfrm>
          <a:prstGeom prst="rect">
            <a:avLst/>
          </a:prstGeom>
        </p:spPr>
      </p:pic>
    </p:spTree>
    <p:extLst>
      <p:ext uri="{BB962C8B-B14F-4D97-AF65-F5344CB8AC3E}">
        <p14:creationId xmlns:p14="http://schemas.microsoft.com/office/powerpoint/2010/main" val="1588591941"/>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638799" cy="4719638"/>
          </a:xfrm>
        </p:spPr>
        <p:txBody>
          <a:bodyPr>
            <a:normAutofit/>
          </a:bodyPr>
          <a:lstStyle/>
          <a:p>
            <a:r>
              <a:rPr lang="es-PR" dirty="0">
                <a:solidFill>
                  <a:srgbClr val="FF0000"/>
                </a:solidFill>
                <a:latin typeface="Candara" panose="020E0502030303020204" pitchFamily="34" charset="0"/>
              </a:rPr>
              <a:t>31:16. </a:t>
            </a:r>
            <a:r>
              <a:rPr lang="es-PR" dirty="0">
                <a:latin typeface="Candara" panose="020E0502030303020204" pitchFamily="34" charset="0"/>
              </a:rPr>
              <a:t>El hecho que la esposa considere y compre una heredad ha levantado ciertas preguntas respecto a la autenticidad de este acróstico, porque se argumenta que las mujeres no podían hacer ese tipo de cosas en esa época.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2347" r="29600"/>
          <a:stretch/>
        </p:blipFill>
        <p:spPr>
          <a:xfrm>
            <a:off x="5714999" y="1752600"/>
            <a:ext cx="3429001" cy="5105400"/>
          </a:xfrm>
          <a:prstGeom prst="rect">
            <a:avLst/>
          </a:prstGeom>
        </p:spPr>
      </p:pic>
    </p:spTree>
    <p:extLst>
      <p:ext uri="{BB962C8B-B14F-4D97-AF65-F5344CB8AC3E}">
        <p14:creationId xmlns:p14="http://schemas.microsoft.com/office/powerpoint/2010/main" val="3680606709"/>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638799" cy="4719638"/>
          </a:xfrm>
        </p:spPr>
        <p:txBody>
          <a:bodyPr>
            <a:normAutofit/>
          </a:bodyPr>
          <a:lstStyle/>
          <a:p>
            <a:r>
              <a:rPr lang="es-PR" dirty="0" smtClean="0">
                <a:latin typeface="Candara" panose="020E0502030303020204" pitchFamily="34" charset="0"/>
              </a:rPr>
              <a:t>Sin </a:t>
            </a:r>
            <a:r>
              <a:rPr lang="es-PR" dirty="0">
                <a:latin typeface="Candara" panose="020E0502030303020204" pitchFamily="34" charset="0"/>
              </a:rPr>
              <a:t>embargo, en su próspero hogar es evidente que tenía dinero para invertir. </a:t>
            </a:r>
            <a:endParaRPr lang="es-PR" dirty="0" smtClean="0">
              <a:latin typeface="Candara" panose="020E0502030303020204" pitchFamily="34" charset="0"/>
            </a:endParaRPr>
          </a:p>
          <a:p>
            <a:r>
              <a:rPr lang="es-PR" dirty="0" smtClean="0">
                <a:latin typeface="Candara" panose="020E0502030303020204" pitchFamily="34" charset="0"/>
              </a:rPr>
              <a:t>Así </a:t>
            </a:r>
            <a:r>
              <a:rPr lang="es-PR" dirty="0">
                <a:latin typeface="Candara" panose="020E0502030303020204" pitchFamily="34" charset="0"/>
              </a:rPr>
              <a:t>que por las ganancias de sus inversiones </a:t>
            </a:r>
            <a:r>
              <a:rPr lang="es-PR" dirty="0" smtClean="0">
                <a:latin typeface="Candara" panose="020E0502030303020204" pitchFamily="34" charset="0"/>
              </a:rPr>
              <a:t>(vea </a:t>
            </a:r>
            <a:r>
              <a:rPr lang="es-PR" dirty="0">
                <a:latin typeface="Candara" panose="020E0502030303020204" pitchFamily="34" charset="0"/>
              </a:rPr>
              <a:t>“negocios”, </a:t>
            </a:r>
            <a:r>
              <a:rPr lang="es-PR" dirty="0">
                <a:solidFill>
                  <a:srgbClr val="FF0000"/>
                </a:solidFill>
                <a:latin typeface="Candara" panose="020E0502030303020204" pitchFamily="34" charset="0"/>
              </a:rPr>
              <a:t>v. 18 </a:t>
            </a:r>
            <a:r>
              <a:rPr lang="es-PR" dirty="0">
                <a:latin typeface="Candara" panose="020E0502030303020204" pitchFamily="34" charset="0"/>
              </a:rPr>
              <a:t>y “vende”, </a:t>
            </a:r>
            <a:r>
              <a:rPr lang="es-PR" dirty="0">
                <a:solidFill>
                  <a:srgbClr val="FF0000"/>
                </a:solidFill>
                <a:latin typeface="Candara" panose="020E0502030303020204" pitchFamily="34" charset="0"/>
              </a:rPr>
              <a:t>v. 24</a:t>
            </a:r>
            <a:r>
              <a:rPr lang="es-PR" dirty="0">
                <a:latin typeface="Candara" panose="020E0502030303020204" pitchFamily="34" charset="0"/>
              </a:rPr>
              <a:t>) ella planta una viña. </a:t>
            </a:r>
            <a:endParaRPr lang="es-PR" dirty="0" smtClean="0">
              <a:latin typeface="Candara" panose="020E0502030303020204" pitchFamily="34" charset="0"/>
            </a:endParaRPr>
          </a:p>
          <a:p>
            <a:r>
              <a:rPr lang="es-PR" dirty="0" smtClean="0">
                <a:latin typeface="Candara" panose="020E0502030303020204" pitchFamily="34" charset="0"/>
              </a:rPr>
              <a:t>Tiene </a:t>
            </a:r>
            <a:r>
              <a:rPr lang="es-PR" dirty="0">
                <a:latin typeface="Candara" panose="020E0502030303020204" pitchFamily="34" charset="0"/>
              </a:rPr>
              <a:t>una mente de negociante y trabaja duro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2347" r="29600"/>
          <a:stretch/>
        </p:blipFill>
        <p:spPr>
          <a:xfrm>
            <a:off x="5714999" y="1752600"/>
            <a:ext cx="3429001" cy="5105400"/>
          </a:xfrm>
          <a:prstGeom prst="rect">
            <a:avLst/>
          </a:prstGeom>
        </p:spPr>
      </p:pic>
    </p:spTree>
    <p:extLst>
      <p:ext uri="{BB962C8B-B14F-4D97-AF65-F5344CB8AC3E}">
        <p14:creationId xmlns:p14="http://schemas.microsoft.com/office/powerpoint/2010/main" val="3776219821"/>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fontScale="92500" lnSpcReduction="10000"/>
          </a:bodyPr>
          <a:lstStyle/>
          <a:p>
            <a:r>
              <a:rPr lang="es-PR" sz="3600" dirty="0" smtClean="0">
                <a:latin typeface="Candara" pitchFamily="34" charset="0"/>
                <a:cs typeface="Calibri" pitchFamily="34" charset="0"/>
              </a:rPr>
              <a:t>Amonestaciones contra el adulterio</a:t>
            </a:r>
          </a:p>
          <a:p>
            <a:pPr lvl="1"/>
            <a:r>
              <a:rPr lang="es-PR" sz="3200" dirty="0" smtClean="0">
                <a:solidFill>
                  <a:srgbClr val="FF0000"/>
                </a:solidFill>
                <a:latin typeface="Candara" pitchFamily="34" charset="0"/>
                <a:cs typeface="Calibri" pitchFamily="34" charset="0"/>
              </a:rPr>
              <a:t>Proverbios 5.1-14</a:t>
            </a:r>
          </a:p>
          <a:p>
            <a:r>
              <a:rPr lang="es-PR" sz="3600" dirty="0" smtClean="0">
                <a:latin typeface="Candara" pitchFamily="34" charset="0"/>
                <a:cs typeface="Calibri" pitchFamily="34" charset="0"/>
              </a:rPr>
              <a:t>La legitimidad de las relaciones sexuales en el matrimonio</a:t>
            </a:r>
          </a:p>
          <a:p>
            <a:pPr lvl="1"/>
            <a:r>
              <a:rPr lang="es-PR" sz="3200" dirty="0" smtClean="0">
                <a:solidFill>
                  <a:srgbClr val="FF0000"/>
                </a:solidFill>
                <a:latin typeface="Candara" pitchFamily="34" charset="0"/>
                <a:cs typeface="Calibri" pitchFamily="34" charset="0"/>
              </a:rPr>
              <a:t>Proverbios 5.15-20</a:t>
            </a:r>
          </a:p>
          <a:p>
            <a:r>
              <a:rPr lang="es-PR" sz="3600" dirty="0">
                <a:latin typeface="Candara" pitchFamily="34" charset="0"/>
                <a:cs typeface="Calibri" pitchFamily="34" charset="0"/>
              </a:rPr>
              <a:t>La </a:t>
            </a:r>
            <a:r>
              <a:rPr lang="es-PR" sz="3600" dirty="0" smtClean="0">
                <a:latin typeface="Candara" pitchFamily="34" charset="0"/>
                <a:cs typeface="Calibri" pitchFamily="34" charset="0"/>
              </a:rPr>
              <a:t>mujer de virtudes</a:t>
            </a:r>
            <a:endParaRPr lang="es-PR" sz="3600" dirty="0">
              <a:latin typeface="Candara" pitchFamily="34" charset="0"/>
              <a:cs typeface="Calibri" pitchFamily="34" charset="0"/>
            </a:endParaRPr>
          </a:p>
          <a:p>
            <a:pPr lvl="1"/>
            <a:r>
              <a:rPr lang="es-PR" sz="3200" dirty="0">
                <a:solidFill>
                  <a:srgbClr val="FF0000"/>
                </a:solidFill>
                <a:latin typeface="Candara" pitchFamily="34" charset="0"/>
                <a:cs typeface="Calibri" pitchFamily="34" charset="0"/>
              </a:rPr>
              <a:t>Proverbios </a:t>
            </a:r>
            <a:r>
              <a:rPr lang="es-PR" sz="3200" dirty="0" smtClean="0">
                <a:solidFill>
                  <a:srgbClr val="FF0000"/>
                </a:solidFill>
                <a:latin typeface="Candara" pitchFamily="34" charset="0"/>
                <a:cs typeface="Calibri" pitchFamily="34" charset="0"/>
              </a:rPr>
              <a:t>31.19-31</a:t>
            </a:r>
            <a:endParaRPr lang="es-PR" sz="32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La armonía en el hogar</a:t>
            </a:r>
          </a:p>
          <a:p>
            <a:pPr lvl="1"/>
            <a:r>
              <a:rPr lang="es-PR" sz="3200" dirty="0" smtClean="0">
                <a:solidFill>
                  <a:srgbClr val="FF0000"/>
                </a:solidFill>
                <a:latin typeface="Candara" pitchFamily="34" charset="0"/>
                <a:cs typeface="Calibri" pitchFamily="34" charset="0"/>
              </a:rPr>
              <a:t>Proverbios 17.1; 19.14; 21.9</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638799" cy="4719638"/>
          </a:xfrm>
        </p:spPr>
        <p:txBody>
          <a:bodyPr>
            <a:normAutofit/>
          </a:bodyPr>
          <a:lstStyle/>
          <a:p>
            <a:r>
              <a:rPr lang="es-PR" dirty="0">
                <a:solidFill>
                  <a:srgbClr val="FF0000"/>
                </a:solidFill>
                <a:latin typeface="Candara" panose="020E0502030303020204" pitchFamily="34" charset="0"/>
              </a:rPr>
              <a:t>31:17. </a:t>
            </a:r>
            <a:r>
              <a:rPr lang="es-PR" dirty="0">
                <a:latin typeface="Candara" panose="020E0502030303020204" pitchFamily="34" charset="0"/>
              </a:rPr>
              <a:t>Además, trabaja con mucha energía (</a:t>
            </a:r>
            <a:r>
              <a:rPr lang="es-PR" dirty="0" smtClean="0">
                <a:latin typeface="Candara" panose="020E0502030303020204" pitchFamily="34" charset="0"/>
              </a:rPr>
              <a:t>literalmente, </a:t>
            </a:r>
            <a:r>
              <a:rPr lang="es-PR" dirty="0">
                <a:latin typeface="Candara" panose="020E0502030303020204" pitchFamily="34" charset="0"/>
              </a:rPr>
              <a:t>ciñe de fuerzas sus lomos) y con vigor </a:t>
            </a:r>
            <a:r>
              <a:rPr lang="es-PR" dirty="0" smtClean="0">
                <a:latin typeface="Candara" panose="020E0502030303020204" pitchFamily="34" charset="0"/>
              </a:rPr>
              <a:t>(vea </a:t>
            </a:r>
            <a:r>
              <a:rPr lang="es-PR" dirty="0">
                <a:latin typeface="Candara" panose="020E0502030303020204" pitchFamily="34" charset="0"/>
              </a:rPr>
              <a:t>“trabaja” en </a:t>
            </a:r>
            <a:r>
              <a:rPr lang="es-PR" dirty="0">
                <a:solidFill>
                  <a:srgbClr val="FF0000"/>
                </a:solidFill>
                <a:latin typeface="Candara" panose="020E0502030303020204" pitchFamily="34" charset="0"/>
              </a:rPr>
              <a:t>v. 13</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Posee </a:t>
            </a:r>
            <a:r>
              <a:rPr lang="es-PR" dirty="0">
                <a:latin typeface="Candara" panose="020E0502030303020204" pitchFamily="34" charset="0"/>
              </a:rPr>
              <a:t>una actitud saludable respecto al trabajo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2347" r="29600"/>
          <a:stretch/>
        </p:blipFill>
        <p:spPr>
          <a:xfrm>
            <a:off x="5714999" y="1752600"/>
            <a:ext cx="3429001" cy="5105400"/>
          </a:xfrm>
          <a:prstGeom prst="rect">
            <a:avLst/>
          </a:prstGeom>
        </p:spPr>
      </p:pic>
    </p:spTree>
    <p:extLst>
      <p:ext uri="{BB962C8B-B14F-4D97-AF65-F5344CB8AC3E}">
        <p14:creationId xmlns:p14="http://schemas.microsoft.com/office/powerpoint/2010/main" val="2880334409"/>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638799" cy="4719638"/>
          </a:xfrm>
        </p:spPr>
        <p:txBody>
          <a:bodyPr>
            <a:normAutofit fontScale="85000" lnSpcReduction="20000"/>
          </a:bodyPr>
          <a:lstStyle/>
          <a:p>
            <a:r>
              <a:rPr lang="es-PR" dirty="0">
                <a:solidFill>
                  <a:srgbClr val="FF0000"/>
                </a:solidFill>
                <a:latin typeface="Candara" panose="020E0502030303020204" pitchFamily="34" charset="0"/>
              </a:rPr>
              <a:t>31:18. </a:t>
            </a:r>
            <a:r>
              <a:rPr lang="es-PR" dirty="0">
                <a:latin typeface="Candara" panose="020E0502030303020204" pitchFamily="34" charset="0"/>
              </a:rPr>
              <a:t>Sus negocios sabios se vuelven a mencionar </a:t>
            </a:r>
            <a:r>
              <a:rPr lang="es-PR" dirty="0" smtClean="0">
                <a:latin typeface="Candara" panose="020E0502030303020204" pitchFamily="34" charset="0"/>
              </a:rPr>
              <a:t>(vea </a:t>
            </a:r>
            <a:r>
              <a:rPr lang="es-PR" dirty="0">
                <a:latin typeface="Candara" panose="020E0502030303020204" pitchFamily="34" charset="0"/>
              </a:rPr>
              <a:t>“fruto”, </a:t>
            </a:r>
            <a:r>
              <a:rPr lang="es-PR" dirty="0">
                <a:solidFill>
                  <a:srgbClr val="FF0000"/>
                </a:solidFill>
                <a:latin typeface="Candara" panose="020E0502030303020204" pitchFamily="34" charset="0"/>
              </a:rPr>
              <a:t>v. 16</a:t>
            </a:r>
            <a:r>
              <a:rPr lang="es-PR" dirty="0">
                <a:latin typeface="Candara" panose="020E0502030303020204" pitchFamily="34" charset="0"/>
              </a:rPr>
              <a:t>, y “vende”, </a:t>
            </a:r>
            <a:r>
              <a:rPr lang="es-PR" dirty="0">
                <a:solidFill>
                  <a:srgbClr val="FF0000"/>
                </a:solidFill>
                <a:latin typeface="Candara" panose="020E0502030303020204" pitchFamily="34" charset="0"/>
              </a:rPr>
              <a:t>v. 24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hecho de que su lámpara no se apaga habla de su planeación anticipada.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alaba a las 5 vírgenes cuyas lámparas no se apagaron gracias a su previsión (</a:t>
            </a:r>
            <a:r>
              <a:rPr lang="es-PR" dirty="0" smtClean="0">
                <a:solidFill>
                  <a:srgbClr val="FF0000"/>
                </a:solidFill>
                <a:latin typeface="Candara" panose="020E0502030303020204" pitchFamily="34" charset="0"/>
              </a:rPr>
              <a:t>Mateo </a:t>
            </a:r>
            <a:r>
              <a:rPr lang="es-PR" dirty="0">
                <a:solidFill>
                  <a:srgbClr val="FF0000"/>
                </a:solidFill>
                <a:latin typeface="Candara" panose="020E0502030303020204" pitchFamily="34" charset="0"/>
              </a:rPr>
              <a:t>25:4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la lámpara de una persona se apagaba era señal de calamidad (</a:t>
            </a:r>
            <a:r>
              <a:rPr lang="es-PR" dirty="0">
                <a:solidFill>
                  <a:srgbClr val="FF0000"/>
                </a:solidFill>
                <a:latin typeface="Candara" panose="020E0502030303020204" pitchFamily="34" charset="0"/>
              </a:rPr>
              <a:t>Job 18:6; </a:t>
            </a:r>
            <a:r>
              <a:rPr lang="es-PR" dirty="0" smtClean="0">
                <a:solidFill>
                  <a:srgbClr val="FF0000"/>
                </a:solidFill>
                <a:latin typeface="Candara" panose="020E0502030303020204" pitchFamily="34" charset="0"/>
              </a:rPr>
              <a:t>Proverbios </a:t>
            </a:r>
            <a:r>
              <a:rPr lang="es-PR" dirty="0">
                <a:solidFill>
                  <a:srgbClr val="FF0000"/>
                </a:solidFill>
                <a:latin typeface="Candara" panose="020E0502030303020204" pitchFamily="34" charset="0"/>
              </a:rPr>
              <a:t>13:9; 20:20; 24:20</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13000"/>
                    </a14:imgEffect>
                  </a14:imgLayer>
                </a14:imgProps>
              </a:ext>
            </a:extLst>
          </a:blip>
          <a:srcRect l="25999" r="28088"/>
          <a:stretch/>
        </p:blipFill>
        <p:spPr>
          <a:xfrm>
            <a:off x="5645426" y="1820103"/>
            <a:ext cx="3498574" cy="5057775"/>
          </a:xfrm>
          <a:prstGeom prst="rect">
            <a:avLst/>
          </a:prstGeom>
        </p:spPr>
      </p:pic>
    </p:spTree>
    <p:extLst>
      <p:ext uri="{BB962C8B-B14F-4D97-AF65-F5344CB8AC3E}">
        <p14:creationId xmlns:p14="http://schemas.microsoft.com/office/powerpoint/2010/main" val="140104032"/>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638799" cy="4719638"/>
          </a:xfrm>
        </p:spPr>
        <p:txBody>
          <a:bodyPr>
            <a:normAutofit/>
          </a:bodyPr>
          <a:lstStyle/>
          <a:p>
            <a:r>
              <a:rPr lang="es-PR" dirty="0">
                <a:solidFill>
                  <a:srgbClr val="FF0000"/>
                </a:solidFill>
                <a:latin typeface="Candara" panose="020E0502030303020204" pitchFamily="34" charset="0"/>
              </a:rPr>
              <a:t>31:19. </a:t>
            </a:r>
            <a:r>
              <a:rPr lang="es-PR" dirty="0">
                <a:latin typeface="Candara" panose="020E0502030303020204" pitchFamily="34" charset="0"/>
              </a:rPr>
              <a:t>Los </a:t>
            </a:r>
            <a:r>
              <a:rPr lang="es-PR" dirty="0">
                <a:solidFill>
                  <a:srgbClr val="FF0000"/>
                </a:solidFill>
                <a:latin typeface="Candara" panose="020E0502030303020204" pitchFamily="34" charset="0"/>
              </a:rPr>
              <a:t>vv. 13, 19, 22</a:t>
            </a:r>
            <a:r>
              <a:rPr lang="es-PR" dirty="0">
                <a:latin typeface="Candara" panose="020E0502030303020204" pitchFamily="34" charset="0"/>
              </a:rPr>
              <a:t> y </a:t>
            </a:r>
            <a:r>
              <a:rPr lang="es-PR" dirty="0">
                <a:solidFill>
                  <a:srgbClr val="FF0000"/>
                </a:solidFill>
                <a:latin typeface="Candara" panose="020E0502030303020204" pitchFamily="34" charset="0"/>
              </a:rPr>
              <a:t>24</a:t>
            </a:r>
            <a:r>
              <a:rPr lang="es-PR" dirty="0">
                <a:latin typeface="Candara" panose="020E0502030303020204" pitchFamily="34" charset="0"/>
              </a:rPr>
              <a:t> se refieren a que cose y teje. </a:t>
            </a:r>
            <a:endParaRPr lang="es-PR" dirty="0" smtClean="0">
              <a:latin typeface="Candara" panose="020E0502030303020204" pitchFamily="34" charset="0"/>
            </a:endParaRPr>
          </a:p>
          <a:p>
            <a:r>
              <a:rPr lang="es-PR" dirty="0" smtClean="0">
                <a:latin typeface="Candara" panose="020E0502030303020204" pitchFamily="34" charset="0"/>
              </a:rPr>
              <a:t>Hace </a:t>
            </a:r>
            <a:r>
              <a:rPr lang="es-PR" dirty="0">
                <a:latin typeface="Candara" panose="020E0502030303020204" pitchFamily="34" charset="0"/>
              </a:rPr>
              <a:t>ropas al aplicar su mano al huso para hilar el lino o lana (</a:t>
            </a:r>
            <a:r>
              <a:rPr lang="es-PR" dirty="0">
                <a:solidFill>
                  <a:srgbClr val="FF0000"/>
                </a:solidFill>
                <a:latin typeface="Candara" panose="020E0502030303020204" pitchFamily="34" charset="0"/>
              </a:rPr>
              <a:t>v. 13</a:t>
            </a:r>
            <a:r>
              <a:rPr lang="es-PR" dirty="0">
                <a:latin typeface="Candara" panose="020E0502030303020204" pitchFamily="34" charset="0"/>
              </a:rPr>
              <a:t>) y utilizando también la rueca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718114" y="2049325"/>
            <a:ext cx="3425886" cy="4191000"/>
          </a:xfrm>
          <a:prstGeom prst="rect">
            <a:avLst/>
          </a:prstGeom>
        </p:spPr>
      </p:pic>
    </p:spTree>
    <p:extLst>
      <p:ext uri="{BB962C8B-B14F-4D97-AF65-F5344CB8AC3E}">
        <p14:creationId xmlns:p14="http://schemas.microsoft.com/office/powerpoint/2010/main" val="3121029078"/>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17774" cy="4719638"/>
          </a:xfrm>
        </p:spPr>
        <p:txBody>
          <a:bodyPr>
            <a:normAutofit fontScale="92500" lnSpcReduction="20000"/>
          </a:bodyPr>
          <a:lstStyle/>
          <a:p>
            <a:r>
              <a:rPr lang="es-PR" dirty="0">
                <a:solidFill>
                  <a:srgbClr val="FF0000"/>
                </a:solidFill>
                <a:latin typeface="Candara" panose="020E0502030303020204" pitchFamily="34" charset="0"/>
              </a:rPr>
              <a:t>31:20. </a:t>
            </a:r>
            <a:r>
              <a:rPr lang="es-PR" dirty="0">
                <a:latin typeface="Candara" panose="020E0502030303020204" pitchFamily="34" charset="0"/>
              </a:rPr>
              <a:t>La esposa virtuosa no es egoísta sino generosa. </a:t>
            </a:r>
            <a:endParaRPr lang="es-PR" dirty="0" smtClean="0">
              <a:latin typeface="Candara" panose="020E0502030303020204" pitchFamily="34" charset="0"/>
            </a:endParaRPr>
          </a:p>
          <a:p>
            <a:r>
              <a:rPr lang="es-PR" dirty="0" smtClean="0">
                <a:latin typeface="Candara" panose="020E0502030303020204" pitchFamily="34" charset="0"/>
              </a:rPr>
              <a:t>Vende </a:t>
            </a:r>
            <a:r>
              <a:rPr lang="es-PR" dirty="0">
                <a:latin typeface="Candara" panose="020E0502030303020204" pitchFamily="34" charset="0"/>
              </a:rPr>
              <a:t>algunas cosas para obtener ganancias, pero también le da al pobre y al menesteroso </a:t>
            </a:r>
            <a:r>
              <a:rPr lang="es-PR" dirty="0" smtClean="0">
                <a:latin typeface="Candara" panose="020E0502030303020204" pitchFamily="34" charset="0"/>
              </a:rPr>
              <a:t>(vea </a:t>
            </a:r>
            <a:r>
              <a:rPr lang="es-PR" dirty="0">
                <a:solidFill>
                  <a:srgbClr val="FF0000"/>
                </a:solidFill>
                <a:latin typeface="Candara" panose="020E0502030303020204" pitchFamily="34" charset="0"/>
              </a:rPr>
              <a:t>31:9</a:t>
            </a:r>
            <a:r>
              <a:rPr lang="es-PR" dirty="0">
                <a:latin typeface="Candara" panose="020E0502030303020204" pitchFamily="34" charset="0"/>
              </a:rPr>
              <a:t>; también </a:t>
            </a:r>
            <a:r>
              <a:rPr lang="es-PR" dirty="0" smtClean="0">
                <a:solidFill>
                  <a:srgbClr val="FF0000"/>
                </a:solidFill>
                <a:latin typeface="Candara" panose="020E0502030303020204" pitchFamily="34" charset="0"/>
              </a:rPr>
              <a:t>11:25</a:t>
            </a:r>
            <a:r>
              <a:rPr lang="es-PR" dirty="0">
                <a:latin typeface="Candara" panose="020E0502030303020204" pitchFamily="34" charset="0"/>
              </a:rPr>
              <a:t>; </a:t>
            </a:r>
            <a:r>
              <a:rPr lang="es-PR" dirty="0">
                <a:solidFill>
                  <a:srgbClr val="FF0000"/>
                </a:solidFill>
                <a:latin typeface="Candara" panose="020E0502030303020204" pitchFamily="34" charset="0"/>
              </a:rPr>
              <a:t>21:26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Posiblemente </a:t>
            </a:r>
            <a:r>
              <a:rPr lang="es-PR" dirty="0">
                <a:solidFill>
                  <a:srgbClr val="FF0000"/>
                </a:solidFill>
                <a:latin typeface="Candara" panose="020E0502030303020204" pitchFamily="34" charset="0"/>
              </a:rPr>
              <a:t>31:20</a:t>
            </a:r>
            <a:r>
              <a:rPr lang="es-PR" dirty="0">
                <a:latin typeface="Candara" panose="020E0502030303020204" pitchFamily="34" charset="0"/>
              </a:rPr>
              <a:t> se refiere a dar la ropa que ha confeccionado a los pobres que no tienen nada (</a:t>
            </a:r>
            <a:r>
              <a:rPr lang="es-PR" dirty="0">
                <a:solidFill>
                  <a:srgbClr val="FF0000"/>
                </a:solidFill>
                <a:latin typeface="Candara" panose="020E0502030303020204" pitchFamily="34" charset="0"/>
              </a:rPr>
              <a:t>v. 19</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6000" contrast="-6000"/>
                    </a14:imgEffect>
                  </a14:imgLayer>
                </a14:imgProps>
              </a:ext>
            </a:extLst>
          </a:blip>
          <a:stretch>
            <a:fillRect/>
          </a:stretch>
        </p:blipFill>
        <p:spPr>
          <a:xfrm>
            <a:off x="5370174" y="1828800"/>
            <a:ext cx="3773825" cy="5029200"/>
          </a:xfrm>
          <a:prstGeom prst="rect">
            <a:avLst/>
          </a:prstGeom>
        </p:spPr>
      </p:pic>
    </p:spTree>
    <p:extLst>
      <p:ext uri="{BB962C8B-B14F-4D97-AF65-F5344CB8AC3E}">
        <p14:creationId xmlns:p14="http://schemas.microsoft.com/office/powerpoint/2010/main" val="1184757164"/>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638799" cy="4719638"/>
          </a:xfrm>
        </p:spPr>
        <p:txBody>
          <a:bodyPr>
            <a:normAutofit lnSpcReduction="10000"/>
          </a:bodyPr>
          <a:lstStyle/>
          <a:p>
            <a:r>
              <a:rPr lang="es-PR" dirty="0">
                <a:solidFill>
                  <a:srgbClr val="FF0000"/>
                </a:solidFill>
                <a:latin typeface="Candara" panose="020E0502030303020204" pitchFamily="34" charset="0"/>
              </a:rPr>
              <a:t>31:21. </a:t>
            </a:r>
            <a:r>
              <a:rPr lang="es-PR" dirty="0">
                <a:latin typeface="Candara" panose="020E0502030303020204" pitchFamily="34" charset="0"/>
              </a:rPr>
              <a:t>Esa mujer no permite que el frío le preocupe, pues ha provisto para su familia </a:t>
            </a:r>
            <a:r>
              <a:rPr lang="es-PR" dirty="0" smtClean="0">
                <a:latin typeface="Candara" panose="020E0502030303020204" pitchFamily="34" charset="0"/>
              </a:rPr>
              <a:t>(vea </a:t>
            </a:r>
            <a:r>
              <a:rPr lang="es-PR" dirty="0">
                <a:latin typeface="Candara" panose="020E0502030303020204" pitchFamily="34" charset="0"/>
              </a:rPr>
              <a:t>v. 25b); está preparada para ello.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ha cubierto de ropas </a:t>
            </a:r>
            <a:r>
              <a:rPr lang="es-PR" dirty="0" smtClean="0">
                <a:latin typeface="Candara" panose="020E0502030303020204" pitchFamily="34" charset="0"/>
              </a:rPr>
              <a:t>dobles, </a:t>
            </a:r>
            <a:r>
              <a:rPr lang="es-PR" dirty="0">
                <a:latin typeface="Candara" panose="020E0502030303020204" pitchFamily="34" charset="0"/>
              </a:rPr>
              <a:t>i.e., ha provisto ropas costosas.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escatima el costo de proteger a su familia del frío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1563" r="35044"/>
          <a:stretch/>
        </p:blipFill>
        <p:spPr>
          <a:xfrm>
            <a:off x="5791199" y="1752600"/>
            <a:ext cx="3352800" cy="5105400"/>
          </a:xfrm>
          <a:prstGeom prst="rect">
            <a:avLst/>
          </a:prstGeom>
        </p:spPr>
      </p:pic>
    </p:spTree>
    <p:extLst>
      <p:ext uri="{BB962C8B-B14F-4D97-AF65-F5344CB8AC3E}">
        <p14:creationId xmlns:p14="http://schemas.microsoft.com/office/powerpoint/2010/main" val="2840795632"/>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68240" cy="4719638"/>
          </a:xfrm>
        </p:spPr>
        <p:txBody>
          <a:bodyPr>
            <a:normAutofit fontScale="92500" lnSpcReduction="20000"/>
          </a:bodyPr>
          <a:lstStyle/>
          <a:p>
            <a:r>
              <a:rPr lang="es-PR" dirty="0">
                <a:solidFill>
                  <a:srgbClr val="FF0000"/>
                </a:solidFill>
                <a:latin typeface="Candara" panose="020E0502030303020204" pitchFamily="34" charset="0"/>
              </a:rPr>
              <a:t>31:22.</a:t>
            </a:r>
            <a:r>
              <a:rPr lang="es-PR" dirty="0">
                <a:latin typeface="Candara" panose="020E0502030303020204" pitchFamily="34" charset="0"/>
              </a:rPr>
              <a:t> Aun más, ella hace tapices </a:t>
            </a:r>
            <a:r>
              <a:rPr lang="es-PR" dirty="0" smtClean="0">
                <a:latin typeface="Candara" panose="020E0502030303020204" pitchFamily="34" charset="0"/>
              </a:rPr>
              <a:t>para </a:t>
            </a:r>
            <a:r>
              <a:rPr lang="es-PR" dirty="0">
                <a:latin typeface="Candara" panose="020E0502030303020204" pitchFamily="34" charset="0"/>
              </a:rPr>
              <a:t>las camas y se viste de tela hecha de lino fino y púrpura.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tela proviene del lino (</a:t>
            </a:r>
            <a:r>
              <a:rPr lang="es-PR" dirty="0">
                <a:solidFill>
                  <a:srgbClr val="FF0000"/>
                </a:solidFill>
                <a:latin typeface="Candara" panose="020E0502030303020204" pitchFamily="34" charset="0"/>
              </a:rPr>
              <a:t>v. 13</a:t>
            </a:r>
            <a:r>
              <a:rPr lang="es-PR" dirty="0">
                <a:latin typeface="Candara" panose="020E0502030303020204" pitchFamily="34" charset="0"/>
              </a:rPr>
              <a:t>) y la púrpura era un colorante hecho de un molusco. </a:t>
            </a:r>
            <a:endParaRPr lang="es-PR" dirty="0" smtClean="0">
              <a:latin typeface="Candara" panose="020E0502030303020204" pitchFamily="34" charset="0"/>
            </a:endParaRPr>
          </a:p>
          <a:p>
            <a:r>
              <a:rPr lang="es-PR" dirty="0" smtClean="0">
                <a:latin typeface="Candara" panose="020E0502030303020204" pitchFamily="34" charset="0"/>
              </a:rPr>
              <a:t>Sus </a:t>
            </a:r>
            <a:r>
              <a:rPr lang="es-PR" dirty="0">
                <a:latin typeface="Candara" panose="020E0502030303020204" pitchFamily="34" charset="0"/>
              </a:rPr>
              <a:t>propias ropas son la evidencia de la posición privilegiada de la familia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120640" y="1828800"/>
            <a:ext cx="4023360" cy="5029200"/>
          </a:xfrm>
          <a:prstGeom prst="rect">
            <a:avLst/>
          </a:prstGeom>
        </p:spPr>
      </p:pic>
    </p:spTree>
    <p:extLst>
      <p:ext uri="{BB962C8B-B14F-4D97-AF65-F5344CB8AC3E}">
        <p14:creationId xmlns:p14="http://schemas.microsoft.com/office/powerpoint/2010/main" val="4102236449"/>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791576" cy="4719638"/>
          </a:xfrm>
        </p:spPr>
        <p:txBody>
          <a:bodyPr>
            <a:normAutofit/>
          </a:bodyPr>
          <a:lstStyle/>
          <a:p>
            <a:r>
              <a:rPr lang="es-PR" dirty="0">
                <a:solidFill>
                  <a:srgbClr val="FF0000"/>
                </a:solidFill>
                <a:latin typeface="Candara" panose="020E0502030303020204" pitchFamily="34" charset="0"/>
              </a:rPr>
              <a:t>31:23. </a:t>
            </a:r>
            <a:r>
              <a:rPr lang="es-PR" dirty="0">
                <a:latin typeface="Candara" panose="020E0502030303020204" pitchFamily="34" charset="0"/>
              </a:rPr>
              <a:t>La mujer virtuosa eleva la posición de su marido entre los que hacen las transacciones legales y judiciales en las puertas de la ciudad </a:t>
            </a:r>
            <a:r>
              <a:rPr lang="es-PR" dirty="0" smtClean="0">
                <a:latin typeface="Candara" panose="020E0502030303020204" pitchFamily="34" charset="0"/>
              </a:rPr>
              <a:t>(vea </a:t>
            </a:r>
            <a:r>
              <a:rPr lang="es-PR" dirty="0">
                <a:solidFill>
                  <a:srgbClr val="FF0000"/>
                </a:solidFill>
                <a:latin typeface="Candara" panose="020E0502030303020204" pitchFamily="34" charset="0"/>
              </a:rPr>
              <a:t>v. 31</a:t>
            </a:r>
            <a:r>
              <a:rPr lang="es-PR" dirty="0">
                <a:latin typeface="Candara" panose="020E0502030303020204" pitchFamily="34" charset="0"/>
              </a:rPr>
              <a:t>) y con los ancianos.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pesar de que es agresiva y competente, trabaja de tal manera que honra el liderazgo de su esposo en lugar de denigrarlo. </a:t>
            </a:r>
            <a:endParaRPr lang="es-PR" dirty="0" smtClean="0">
              <a:latin typeface="Candara" panose="020E0502030303020204" pitchFamily="34" charset="0"/>
            </a:endParaRPr>
          </a:p>
          <a:p>
            <a:r>
              <a:rPr lang="es-PR" dirty="0" smtClean="0">
                <a:latin typeface="Candara" panose="020E0502030303020204" pitchFamily="34" charset="0"/>
              </a:rPr>
              <a:t>Lo </a:t>
            </a:r>
            <a:r>
              <a:rPr lang="es-PR" dirty="0">
                <a:latin typeface="Candara" panose="020E0502030303020204" pitchFamily="34" charset="0"/>
              </a:rPr>
              <a:t>respeta y lo edifica</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682416362"/>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1866" cy="4719638"/>
          </a:xfrm>
        </p:spPr>
        <p:txBody>
          <a:bodyPr>
            <a:normAutofit fontScale="92500" lnSpcReduction="20000"/>
          </a:bodyPr>
          <a:lstStyle/>
          <a:p>
            <a:r>
              <a:rPr lang="es-PR" dirty="0">
                <a:solidFill>
                  <a:srgbClr val="FF0000"/>
                </a:solidFill>
                <a:latin typeface="Candara" panose="020E0502030303020204" pitchFamily="34" charset="0"/>
              </a:rPr>
              <a:t>31:24. </a:t>
            </a:r>
            <a:r>
              <a:rPr lang="es-PR" dirty="0">
                <a:latin typeface="Candara" panose="020E0502030303020204" pitchFamily="34" charset="0"/>
              </a:rPr>
              <a:t>Nuevamente se menciona su empresa de ropa. </a:t>
            </a:r>
            <a:endParaRPr lang="es-PR" dirty="0" smtClean="0">
              <a:latin typeface="Candara" panose="020E0502030303020204" pitchFamily="34" charset="0"/>
            </a:endParaRPr>
          </a:p>
          <a:p>
            <a:r>
              <a:rPr lang="es-PR" dirty="0" smtClean="0">
                <a:latin typeface="Candara" panose="020E0502030303020204" pitchFamily="34" charset="0"/>
              </a:rPr>
              <a:t>Hace </a:t>
            </a:r>
            <a:r>
              <a:rPr lang="es-PR" dirty="0">
                <a:latin typeface="Candara" panose="020E0502030303020204" pitchFamily="34" charset="0"/>
              </a:rPr>
              <a:t>prendas de lino para sí misma (</a:t>
            </a:r>
            <a:r>
              <a:rPr lang="es-PR" dirty="0">
                <a:solidFill>
                  <a:srgbClr val="FF0000"/>
                </a:solidFill>
                <a:latin typeface="Candara" panose="020E0502030303020204" pitchFamily="34" charset="0"/>
              </a:rPr>
              <a:t>v. 22</a:t>
            </a:r>
            <a:r>
              <a:rPr lang="es-PR" dirty="0">
                <a:latin typeface="Candara" panose="020E0502030303020204" pitchFamily="34" charset="0"/>
              </a:rPr>
              <a:t>) pero lo hace tan bien que hace suficientes para vender.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ropa de lino era cara y cuando menciona que vendía cintas (cinturones) al mercader, habla de su productividad</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024266" y="1759226"/>
            <a:ext cx="4117258" cy="5105400"/>
          </a:xfrm>
          <a:prstGeom prst="rect">
            <a:avLst/>
          </a:prstGeom>
        </p:spPr>
      </p:pic>
    </p:spTree>
    <p:extLst>
      <p:ext uri="{BB962C8B-B14F-4D97-AF65-F5344CB8AC3E}">
        <p14:creationId xmlns:p14="http://schemas.microsoft.com/office/powerpoint/2010/main" val="2481562123"/>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lnSpcReduction="10000"/>
          </a:bodyPr>
          <a:lstStyle/>
          <a:p>
            <a:r>
              <a:rPr lang="es-PR" dirty="0">
                <a:solidFill>
                  <a:srgbClr val="FF0000"/>
                </a:solidFill>
                <a:latin typeface="Candara" panose="020E0502030303020204" pitchFamily="34" charset="0"/>
              </a:rPr>
              <a:t>31:25. </a:t>
            </a:r>
            <a:r>
              <a:rPr lang="es-PR" dirty="0">
                <a:latin typeface="Candara" panose="020E0502030303020204" pitchFamily="34" charset="0"/>
              </a:rPr>
              <a:t>La vestidura en este v. se utiliza para referirse de manera metafórica a su apariencia de fuerza y honor. </a:t>
            </a:r>
            <a:endParaRPr lang="es-PR" dirty="0" smtClean="0">
              <a:latin typeface="Candara" panose="020E0502030303020204" pitchFamily="34" charset="0"/>
            </a:endParaRPr>
          </a:p>
          <a:p>
            <a:r>
              <a:rPr lang="es-PR" dirty="0" smtClean="0">
                <a:latin typeface="Candara" panose="020E0502030303020204" pitchFamily="34" charset="0"/>
              </a:rPr>
              <a:t>Ella </a:t>
            </a:r>
            <a:r>
              <a:rPr lang="es-PR" dirty="0">
                <a:latin typeface="Candara" panose="020E0502030303020204" pitchFamily="34" charset="0"/>
              </a:rPr>
              <a:t>no es enfermiza. Y también se ríe de lo porvenir, i.e., lo encara con confianza </a:t>
            </a:r>
            <a:r>
              <a:rPr lang="es-PR" dirty="0" smtClean="0">
                <a:latin typeface="Candara" panose="020E0502030303020204" pitchFamily="34" charset="0"/>
              </a:rPr>
              <a:t>(vea </a:t>
            </a:r>
            <a:r>
              <a:rPr lang="es-PR" dirty="0">
                <a:solidFill>
                  <a:srgbClr val="FF0000"/>
                </a:solidFill>
                <a:latin typeface="Candara" panose="020E0502030303020204" pitchFamily="34" charset="0"/>
              </a:rPr>
              <a:t>v. 21</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pesar de que el </a:t>
            </a:r>
            <a:r>
              <a:rPr lang="es-PR" dirty="0">
                <a:solidFill>
                  <a:srgbClr val="FF0000"/>
                </a:solidFill>
                <a:latin typeface="Candara" panose="020E0502030303020204" pitchFamily="34" charset="0"/>
              </a:rPr>
              <a:t>27:1 </a:t>
            </a:r>
            <a:r>
              <a:rPr lang="es-PR" dirty="0">
                <a:latin typeface="Candara" panose="020E0502030303020204" pitchFamily="34" charset="0"/>
              </a:rPr>
              <a:t>advierte contra ser arrogante “acerca del mañana”, esto no elimina la necesidad de prepararse para él (como las hormigas, </a:t>
            </a:r>
            <a:r>
              <a:rPr lang="es-PR" dirty="0">
                <a:solidFill>
                  <a:srgbClr val="FF0000"/>
                </a:solidFill>
                <a:latin typeface="Candara" panose="020E0502030303020204" pitchFamily="34" charset="0"/>
              </a:rPr>
              <a:t>6:6–8</a:t>
            </a:r>
            <a:r>
              <a:rPr lang="es-PR" dirty="0">
                <a:latin typeface="Candara" panose="020E0502030303020204" pitchFamily="34" charset="0"/>
              </a:rPr>
              <a:t>; </a:t>
            </a:r>
            <a:r>
              <a:rPr lang="es-PR" dirty="0">
                <a:solidFill>
                  <a:srgbClr val="FF0000"/>
                </a:solidFill>
                <a:latin typeface="Candara" panose="020E0502030303020204" pitchFamily="34" charset="0"/>
              </a:rPr>
              <a:t>30:25</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705964165"/>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600" cy="4719638"/>
          </a:xfrm>
        </p:spPr>
        <p:txBody>
          <a:bodyPr>
            <a:normAutofit/>
          </a:bodyPr>
          <a:lstStyle/>
          <a:p>
            <a:r>
              <a:rPr lang="es-PR" dirty="0">
                <a:solidFill>
                  <a:srgbClr val="FF0000"/>
                </a:solidFill>
                <a:latin typeface="Candara" panose="020E0502030303020204" pitchFamily="34" charset="0"/>
              </a:rPr>
              <a:t>31:26. </a:t>
            </a:r>
            <a:r>
              <a:rPr lang="es-PR" dirty="0">
                <a:latin typeface="Candara" panose="020E0502030303020204" pitchFamily="34" charset="0"/>
              </a:rPr>
              <a:t>Para seguir con el tema de Proverbios, esta mujer es alabada por su sabiduría y </a:t>
            </a:r>
            <a:r>
              <a:rPr lang="es-PR" dirty="0" smtClean="0">
                <a:latin typeface="Candara" panose="020E0502030303020204" pitchFamily="34" charset="0"/>
              </a:rPr>
              <a:t>clemencia.</a:t>
            </a:r>
          </a:p>
          <a:p>
            <a:r>
              <a:rPr lang="es-PR" dirty="0" smtClean="0">
                <a:latin typeface="Candara" panose="020E0502030303020204" pitchFamily="34" charset="0"/>
              </a:rPr>
              <a:t>Esta </a:t>
            </a:r>
            <a:r>
              <a:rPr lang="es-PR" dirty="0">
                <a:latin typeface="Candara" panose="020E0502030303020204" pitchFamily="34" charset="0"/>
              </a:rPr>
              <a:t>instrucción posiblemente se refiere a que enseña a sus hijos y a sus niñas sirvientes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9000"/>
                    </a14:imgEffect>
                  </a14:imgLayer>
                </a14:imgProps>
              </a:ext>
            </a:extLst>
          </a:blip>
          <a:srcRect r="22338"/>
          <a:stretch/>
        </p:blipFill>
        <p:spPr>
          <a:xfrm>
            <a:off x="5170077" y="1751016"/>
            <a:ext cx="3973923" cy="5116923"/>
          </a:xfrm>
          <a:prstGeom prst="rect">
            <a:avLst/>
          </a:prstGeom>
        </p:spPr>
      </p:pic>
    </p:spTree>
    <p:extLst>
      <p:ext uri="{BB962C8B-B14F-4D97-AF65-F5344CB8AC3E}">
        <p14:creationId xmlns:p14="http://schemas.microsoft.com/office/powerpoint/2010/main" val="1224077885"/>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5270429" y="1828800"/>
            <a:ext cx="3878818" cy="3878818"/>
          </a:xfrm>
          <a:prstGeom prst="rect">
            <a:avLst/>
          </a:prstGeom>
        </p:spPr>
      </p:pic>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Trasfondo de Proverbios </a:t>
            </a:r>
            <a:r>
              <a:rPr lang="es-PR" dirty="0">
                <a:latin typeface="Candara" pitchFamily="34" charset="0"/>
                <a:cs typeface="Calibri" pitchFamily="34" charset="0"/>
              </a:rPr>
              <a:t>5, 17, 19, 21 y 23-31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715000" cy="4719638"/>
          </a:xfrm>
        </p:spPr>
        <p:txBody>
          <a:bodyPr>
            <a:normAutofit fontScale="92500" lnSpcReduction="20000"/>
          </a:bodyPr>
          <a:lstStyle/>
          <a:p>
            <a:r>
              <a:rPr lang="es-PR" dirty="0">
                <a:latin typeface="Candara" panose="020E0502030303020204" pitchFamily="34" charset="0"/>
              </a:rPr>
              <a:t>A continuación se dan instrucciones específicas con respecto a los peligros de asociarse con adúlteras (</a:t>
            </a:r>
            <a:r>
              <a:rPr lang="es-PR" dirty="0">
                <a:solidFill>
                  <a:srgbClr val="FF0000"/>
                </a:solidFill>
                <a:latin typeface="Candara" panose="020E0502030303020204" pitchFamily="34" charset="0"/>
              </a:rPr>
              <a:t>vv. 1–6</a:t>
            </a:r>
            <a:r>
              <a:rPr lang="es-PR" dirty="0">
                <a:latin typeface="Candara" panose="020E0502030303020204" pitchFamily="34" charset="0"/>
              </a:rPr>
              <a:t>), el costo final de la infidelidad (</a:t>
            </a:r>
            <a:r>
              <a:rPr lang="es-PR" dirty="0">
                <a:solidFill>
                  <a:srgbClr val="FF0000"/>
                </a:solidFill>
                <a:latin typeface="Candara" panose="020E0502030303020204" pitchFamily="34" charset="0"/>
              </a:rPr>
              <a:t>vv. 7–14</a:t>
            </a:r>
            <a:r>
              <a:rPr lang="es-PR" dirty="0">
                <a:latin typeface="Candara" panose="020E0502030303020204" pitchFamily="34" charset="0"/>
              </a:rPr>
              <a:t>) y las delicias del amor matrimonial (vv. 15–20). </a:t>
            </a:r>
            <a:endParaRPr lang="es-PR" dirty="0" smtClean="0">
              <a:latin typeface="Candara" panose="020E0502030303020204" pitchFamily="34" charset="0"/>
            </a:endParaRPr>
          </a:p>
          <a:p>
            <a:r>
              <a:rPr lang="es-PR" dirty="0" smtClean="0">
                <a:latin typeface="Candara" panose="020E0502030303020204" pitchFamily="34" charset="0"/>
              </a:rPr>
              <a:t>Luego </a:t>
            </a:r>
            <a:r>
              <a:rPr lang="es-PR" dirty="0">
                <a:latin typeface="Candara" panose="020E0502030303020204" pitchFamily="34" charset="0"/>
              </a:rPr>
              <a:t>se hace un recordatorio de que el pecado es, a fin de cuentas, un asunto que debe tratarse con el Señor (vv. 21–23). </a:t>
            </a:r>
            <a:endParaRPr lang="es-PR" dirty="0" smtClean="0">
              <a:latin typeface="Candara" panose="020E0502030303020204" pitchFamily="34" charset="0"/>
            </a:endParaRPr>
          </a:p>
        </p:txBody>
      </p:sp>
    </p:spTree>
    <p:extLst>
      <p:ext uri="{BB962C8B-B14F-4D97-AF65-F5344CB8AC3E}">
        <p14:creationId xmlns:p14="http://schemas.microsoft.com/office/powerpoint/2010/main" val="582559429"/>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20828" cy="4719638"/>
          </a:xfrm>
        </p:spPr>
        <p:txBody>
          <a:bodyPr>
            <a:normAutofit lnSpcReduction="10000"/>
          </a:bodyPr>
          <a:lstStyle/>
          <a:p>
            <a:r>
              <a:rPr lang="es-PR" dirty="0">
                <a:solidFill>
                  <a:srgbClr val="FF0000"/>
                </a:solidFill>
                <a:latin typeface="Candara" panose="020E0502030303020204" pitchFamily="34" charset="0"/>
              </a:rPr>
              <a:t>31:27. </a:t>
            </a:r>
            <a:r>
              <a:rPr lang="es-PR" dirty="0">
                <a:latin typeface="Candara" panose="020E0502030303020204" pitchFamily="34" charset="0"/>
              </a:rPr>
              <a:t>Se involucra en la administración, i.e., considera los caminos de su casa.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también participa en las diferentes actividades de un ama de casa.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es ociosa </a:t>
            </a:r>
            <a:r>
              <a:rPr lang="es-PR" dirty="0" smtClean="0">
                <a:latin typeface="Candara" panose="020E0502030303020204" pitchFamily="34" charset="0"/>
              </a:rPr>
              <a:t>(vea </a:t>
            </a:r>
            <a:r>
              <a:rPr lang="es-PR" dirty="0">
                <a:solidFill>
                  <a:srgbClr val="FF0000"/>
                </a:solidFill>
                <a:latin typeface="Candara" panose="020E0502030303020204" pitchFamily="34" charset="0"/>
              </a:rPr>
              <a:t>vv. 13, 17</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9000"/>
                    </a14:imgEffect>
                  </a14:imgLayer>
                </a14:imgProps>
              </a:ext>
            </a:extLst>
          </a:blip>
          <a:srcRect r="22338"/>
          <a:stretch/>
        </p:blipFill>
        <p:spPr>
          <a:xfrm>
            <a:off x="5170077" y="1751016"/>
            <a:ext cx="3973923" cy="5116923"/>
          </a:xfrm>
          <a:prstGeom prst="rect">
            <a:avLst/>
          </a:prstGeom>
        </p:spPr>
      </p:pic>
    </p:spTree>
    <p:extLst>
      <p:ext uri="{BB962C8B-B14F-4D97-AF65-F5344CB8AC3E}">
        <p14:creationId xmlns:p14="http://schemas.microsoft.com/office/powerpoint/2010/main" val="2395759342"/>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638799" cy="4719638"/>
          </a:xfrm>
        </p:spPr>
        <p:txBody>
          <a:bodyPr>
            <a:normAutofit/>
          </a:bodyPr>
          <a:lstStyle/>
          <a:p>
            <a:r>
              <a:rPr lang="es-PR" dirty="0">
                <a:solidFill>
                  <a:srgbClr val="FF0000"/>
                </a:solidFill>
                <a:latin typeface="Candara" panose="020E0502030303020204" pitchFamily="34" charset="0"/>
              </a:rPr>
              <a:t>31:28–29. </a:t>
            </a:r>
            <a:r>
              <a:rPr lang="es-PR" dirty="0">
                <a:latin typeface="Candara" panose="020E0502030303020204" pitchFamily="34" charset="0"/>
              </a:rPr>
              <a:t>Sus hijos … la llaman bienaventurada.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positiva y optimista, y disfruta su papel en la vida. </a:t>
            </a:r>
            <a:endParaRPr lang="es-PR" dirty="0" smtClean="0">
              <a:latin typeface="Candara" panose="020E0502030303020204" pitchFamily="34" charset="0"/>
            </a:endParaRPr>
          </a:p>
          <a:p>
            <a:r>
              <a:rPr lang="es-PR" dirty="0" smtClean="0">
                <a:latin typeface="Candara" panose="020E0502030303020204" pitchFamily="34" charset="0"/>
              </a:rPr>
              <a:t>Su </a:t>
            </a:r>
            <a:r>
              <a:rPr lang="es-PR" dirty="0">
                <a:latin typeface="Candara" panose="020E0502030303020204" pitchFamily="34" charset="0"/>
              </a:rPr>
              <a:t>marido también la alaba diciéndole a los demás que es la más grande de las mujeres virtuosas </a:t>
            </a:r>
            <a:r>
              <a:rPr lang="es-PR" dirty="0" smtClean="0">
                <a:latin typeface="Candara" panose="020E0502030303020204" pitchFamily="34" charset="0"/>
              </a:rPr>
              <a:t>(vea </a:t>
            </a:r>
            <a:r>
              <a:rPr lang="es-PR" dirty="0">
                <a:solidFill>
                  <a:srgbClr val="FF0000"/>
                </a:solidFill>
                <a:latin typeface="Candara" panose="020E0502030303020204" pitchFamily="34" charset="0"/>
              </a:rPr>
              <a:t>v. 10</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2347" r="29600"/>
          <a:stretch/>
        </p:blipFill>
        <p:spPr>
          <a:xfrm>
            <a:off x="5714999" y="1752600"/>
            <a:ext cx="3429001" cy="5105400"/>
          </a:xfrm>
          <a:prstGeom prst="rect">
            <a:avLst/>
          </a:prstGeom>
        </p:spPr>
      </p:pic>
    </p:spTree>
    <p:extLst>
      <p:ext uri="{BB962C8B-B14F-4D97-AF65-F5344CB8AC3E}">
        <p14:creationId xmlns:p14="http://schemas.microsoft.com/office/powerpoint/2010/main" val="1109952430"/>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638799" cy="4719638"/>
          </a:xfrm>
        </p:spPr>
        <p:txBody>
          <a:bodyPr>
            <a:normAutofit fontScale="85000" lnSpcReduction="20000"/>
          </a:bodyPr>
          <a:lstStyle/>
          <a:p>
            <a:r>
              <a:rPr lang="es-PR" dirty="0">
                <a:solidFill>
                  <a:srgbClr val="FF0000"/>
                </a:solidFill>
                <a:latin typeface="Candara" panose="020E0502030303020204" pitchFamily="34" charset="0"/>
              </a:rPr>
              <a:t>31:30. </a:t>
            </a:r>
            <a:r>
              <a:rPr lang="es-PR" dirty="0">
                <a:latin typeface="Candara" panose="020E0502030303020204" pitchFamily="34" charset="0"/>
              </a:rPr>
              <a:t>Su secreto es su carácter piadoso.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físicamente encantadora y hermosa, pero esas cualidades no son eternas. </a:t>
            </a:r>
            <a:endParaRPr lang="es-PR" dirty="0" smtClean="0">
              <a:latin typeface="Candara" panose="020E0502030303020204" pitchFamily="34" charset="0"/>
            </a:endParaRPr>
          </a:p>
          <a:p>
            <a:r>
              <a:rPr lang="es-PR" dirty="0" smtClean="0">
                <a:latin typeface="Candara" panose="020E0502030303020204" pitchFamily="34" charset="0"/>
              </a:rPr>
              <a:t>Mas </a:t>
            </a:r>
            <a:r>
              <a:rPr lang="es-PR" dirty="0">
                <a:latin typeface="Candara" panose="020E0502030303020204" pitchFamily="34" charset="0"/>
              </a:rPr>
              <a:t>como mujer que teme a Jehová, es alabada por su esposo (</a:t>
            </a:r>
            <a:r>
              <a:rPr lang="es-PR" dirty="0">
                <a:solidFill>
                  <a:srgbClr val="FF0000"/>
                </a:solidFill>
                <a:latin typeface="Candara" panose="020E0502030303020204" pitchFamily="34" charset="0"/>
              </a:rPr>
              <a:t>v. 28</a:t>
            </a:r>
            <a:r>
              <a:rPr lang="es-PR" dirty="0">
                <a:latin typeface="Candara" panose="020E0502030303020204" pitchFamily="34" charset="0"/>
              </a:rPr>
              <a:t>) y por los demás (</a:t>
            </a:r>
            <a:r>
              <a:rPr lang="es-PR" dirty="0">
                <a:solidFill>
                  <a:srgbClr val="FF0000"/>
                </a:solidFill>
                <a:latin typeface="Candara" panose="020E0502030303020204" pitchFamily="34" charset="0"/>
              </a:rPr>
              <a:t>v. 31</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muy apropiado que, en esta porción, al final de Proverbios, el libro concluya de la manera que comenzó, haciendo referencia al temor de Jehová (</a:t>
            </a:r>
            <a:r>
              <a:rPr lang="es-PR" dirty="0">
                <a:solidFill>
                  <a:srgbClr val="FF0000"/>
                </a:solidFill>
                <a:latin typeface="Candara" panose="020E0502030303020204" pitchFamily="34" charset="0"/>
              </a:rPr>
              <a:t>1:7</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2347" r="29600"/>
          <a:stretch/>
        </p:blipFill>
        <p:spPr>
          <a:xfrm>
            <a:off x="5714999" y="1752600"/>
            <a:ext cx="3429001" cy="5105400"/>
          </a:xfrm>
          <a:prstGeom prst="rect">
            <a:avLst/>
          </a:prstGeom>
        </p:spPr>
      </p:pic>
    </p:spTree>
    <p:extLst>
      <p:ext uri="{BB962C8B-B14F-4D97-AF65-F5344CB8AC3E}">
        <p14:creationId xmlns:p14="http://schemas.microsoft.com/office/powerpoint/2010/main" val="3679481904"/>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mujer de virtudes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Proverbios </a:t>
            </a:r>
            <a:r>
              <a:rPr lang="es-PR" sz="4000" dirty="0" smtClean="0">
                <a:solidFill>
                  <a:srgbClr val="FF0000"/>
                </a:solidFill>
                <a:latin typeface="Candara" pitchFamily="34" charset="0"/>
                <a:cs typeface="Calibri" pitchFamily="34" charset="0"/>
              </a:rPr>
              <a:t>31.10-31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638799" cy="4719638"/>
          </a:xfrm>
        </p:spPr>
        <p:txBody>
          <a:bodyPr>
            <a:normAutofit fontScale="92500" lnSpcReduction="20000"/>
          </a:bodyPr>
          <a:lstStyle/>
          <a:p>
            <a:r>
              <a:rPr lang="es-PR" dirty="0">
                <a:solidFill>
                  <a:srgbClr val="FF0000"/>
                </a:solidFill>
                <a:latin typeface="Candara" panose="020E0502030303020204" pitchFamily="34" charset="0"/>
              </a:rPr>
              <a:t>31:31. </a:t>
            </a:r>
            <a:r>
              <a:rPr lang="es-PR" dirty="0">
                <a:latin typeface="Candara" panose="020E0502030303020204" pitchFamily="34" charset="0"/>
              </a:rPr>
              <a:t>El escritor insta a los lectores a reconocer y alabar la diligencia y misericordia fiel de tal mujer. </a:t>
            </a:r>
            <a:endParaRPr lang="es-PR" dirty="0" smtClean="0">
              <a:latin typeface="Candara" panose="020E0502030303020204" pitchFamily="34" charset="0"/>
            </a:endParaRPr>
          </a:p>
          <a:p>
            <a:r>
              <a:rPr lang="es-PR" dirty="0" smtClean="0">
                <a:latin typeface="Candara" panose="020E0502030303020204" pitchFamily="34" charset="0"/>
              </a:rPr>
              <a:t>Ella </a:t>
            </a:r>
            <a:r>
              <a:rPr lang="es-PR" dirty="0">
                <a:latin typeface="Candara" panose="020E0502030303020204" pitchFamily="34" charset="0"/>
              </a:rPr>
              <a:t>y su esposo (</a:t>
            </a:r>
            <a:r>
              <a:rPr lang="es-PR" dirty="0">
                <a:solidFill>
                  <a:srgbClr val="FF0000"/>
                </a:solidFill>
                <a:latin typeface="Candara" panose="020E0502030303020204" pitchFamily="34" charset="0"/>
              </a:rPr>
              <a:t>v. 23</a:t>
            </a:r>
            <a:r>
              <a:rPr lang="es-PR" dirty="0">
                <a:latin typeface="Candara" panose="020E0502030303020204" pitchFamily="34" charset="0"/>
              </a:rPr>
              <a:t>) deben ser honrados en público.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Israel normalmente no se honraba a una mujer en las puertas.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una mujer inusual merecía un reconocimiento inusual</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2347" r="29600"/>
          <a:stretch/>
        </p:blipFill>
        <p:spPr>
          <a:xfrm>
            <a:off x="5714999" y="1752600"/>
            <a:ext cx="3429001" cy="5105400"/>
          </a:xfrm>
          <a:prstGeom prst="rect">
            <a:avLst/>
          </a:prstGeom>
        </p:spPr>
      </p:pic>
    </p:spTree>
    <p:extLst>
      <p:ext uri="{BB962C8B-B14F-4D97-AF65-F5344CB8AC3E}">
        <p14:creationId xmlns:p14="http://schemas.microsoft.com/office/powerpoint/2010/main" val="3219946104"/>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La armonía en el hogar</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Proverbios 17.1; 19.14; 21.9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8397" r="8397" b="16714"/>
          <a:stretch/>
        </p:blipFill>
        <p:spPr>
          <a:xfrm>
            <a:off x="0" y="1709531"/>
            <a:ext cx="9144000" cy="5148469"/>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La armonía en el hogar</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Proverbios 17.1; 19.14; 21.9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Mejor es un bocado seco, y en paz, Que casa de contiendas llena de provisiones.</a:t>
            </a:r>
            <a:r>
              <a:rPr lang="es-PR" dirty="0">
                <a:latin typeface="Candara" panose="020E0502030303020204" pitchFamily="34" charset="0"/>
              </a:rPr>
              <a:t>” </a:t>
            </a:r>
            <a:r>
              <a:rPr lang="es-PR" dirty="0">
                <a:solidFill>
                  <a:srgbClr val="FF0000"/>
                </a:solidFill>
                <a:latin typeface="Candara" panose="020E0502030303020204" pitchFamily="34" charset="0"/>
              </a:rPr>
              <a:t>(Proverbios 17.1, RVR60) </a:t>
            </a:r>
          </a:p>
          <a:p>
            <a:r>
              <a:rPr lang="es-PR" dirty="0">
                <a:latin typeface="Candara" panose="020E0502030303020204" pitchFamily="34" charset="0"/>
              </a:rPr>
              <a:t>“</a:t>
            </a:r>
            <a:r>
              <a:rPr lang="es-PR" i="1" dirty="0">
                <a:latin typeface="Candara" panose="020E0502030303020204" pitchFamily="34" charset="0"/>
              </a:rPr>
              <a:t>La casa y las riquezas son herencia de los padres; Mas de Jehová la mujer prudente.</a:t>
            </a:r>
            <a:r>
              <a:rPr lang="es-PR" dirty="0">
                <a:latin typeface="Candara" panose="020E0502030303020204" pitchFamily="34" charset="0"/>
              </a:rPr>
              <a:t>” </a:t>
            </a:r>
            <a:r>
              <a:rPr lang="es-PR" dirty="0">
                <a:solidFill>
                  <a:srgbClr val="FF0000"/>
                </a:solidFill>
                <a:latin typeface="Candara" panose="020E0502030303020204" pitchFamily="34" charset="0"/>
              </a:rPr>
              <a:t>(Proverbios 19.14, RVR60) </a:t>
            </a:r>
          </a:p>
          <a:p>
            <a:r>
              <a:rPr lang="es-PR" dirty="0">
                <a:latin typeface="Candara" panose="020E0502030303020204" pitchFamily="34" charset="0"/>
              </a:rPr>
              <a:t>“</a:t>
            </a:r>
            <a:r>
              <a:rPr lang="es-PR" i="1" dirty="0">
                <a:latin typeface="Candara" panose="020E0502030303020204" pitchFamily="34" charset="0"/>
              </a:rPr>
              <a:t>Mejor es vivir en un rincón del terrado Que con mujer rencillosa en casa espaciosa.</a:t>
            </a:r>
            <a:r>
              <a:rPr lang="es-PR" dirty="0">
                <a:latin typeface="Candara" panose="020E0502030303020204" pitchFamily="34" charset="0"/>
              </a:rPr>
              <a:t>” </a:t>
            </a:r>
            <a:r>
              <a:rPr lang="es-PR" dirty="0">
                <a:solidFill>
                  <a:srgbClr val="FF0000"/>
                </a:solidFill>
                <a:latin typeface="Candara" panose="020E0502030303020204" pitchFamily="34" charset="0"/>
              </a:rPr>
              <a:t>(Proverbios 21.9, RVR60) </a:t>
            </a: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La armonía en el hogar</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Proverbios 17.1; 19.14; 21.9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534399" cy="4719638"/>
          </a:xfrm>
        </p:spPr>
        <p:txBody>
          <a:bodyPr>
            <a:normAutofit fontScale="92500" lnSpcReduction="20000"/>
          </a:bodyPr>
          <a:lstStyle/>
          <a:p>
            <a:r>
              <a:rPr lang="es-PR" dirty="0">
                <a:solidFill>
                  <a:srgbClr val="FF0000"/>
                </a:solidFill>
                <a:latin typeface="Candara" panose="020E0502030303020204" pitchFamily="34" charset="0"/>
              </a:rPr>
              <a:t>17:1. </a:t>
            </a:r>
            <a:r>
              <a:rPr lang="es-PR" dirty="0">
                <a:latin typeface="Candara" panose="020E0502030303020204" pitchFamily="34" charset="0"/>
              </a:rPr>
              <a:t>Todos los vv. del 1 al 20 se relacionan de alguna manera con los conflictos o la paz.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proverbios similares mejor … que del 15:16–17 establecen que es mejor tener un bocado seco (“comer pan duro”, NVI99), y en paz, que tener mucha comida (casa … llena de provisiones, </a:t>
            </a:r>
            <a:r>
              <a:rPr lang="es-PR" dirty="0" err="1">
                <a:latin typeface="Candara" panose="020E0502030303020204" pitchFamily="34" charset="0"/>
              </a:rPr>
              <a:t>lit.</a:t>
            </a:r>
            <a:r>
              <a:rPr lang="es-PR" dirty="0">
                <a:latin typeface="Candara" panose="020E0502030303020204" pitchFamily="34" charset="0"/>
              </a:rPr>
              <a:t>, “sacrificios”, i.e., llena de carne de animales sacrificados al Señor; </a:t>
            </a:r>
            <a:r>
              <a:rPr lang="es-PR" dirty="0" smtClean="0">
                <a:latin typeface="Candara" panose="020E0502030303020204" pitchFamily="34" charset="0"/>
              </a:rPr>
              <a:t>vea </a:t>
            </a:r>
            <a:r>
              <a:rPr lang="es-PR" dirty="0">
                <a:latin typeface="Candara" panose="020E0502030303020204" pitchFamily="34" charset="0"/>
              </a:rPr>
              <a:t>7:14) en una casa de contiendas.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armonía en las relaciones interpersonales debe desearse más que una suntuosa provisión de comida</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3438232101"/>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La armonía en el hogar</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Proverbios 17.1; 19.14; 21.9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1135" cy="4719638"/>
          </a:xfrm>
        </p:spPr>
        <p:txBody>
          <a:bodyPr>
            <a:normAutofit fontScale="85000" lnSpcReduction="10000"/>
          </a:bodyPr>
          <a:lstStyle/>
          <a:p>
            <a:r>
              <a:rPr lang="es-PR" dirty="0">
                <a:solidFill>
                  <a:srgbClr val="FF0000"/>
                </a:solidFill>
                <a:latin typeface="Candara" panose="020E0502030303020204" pitchFamily="34" charset="0"/>
              </a:rPr>
              <a:t>19:14. </a:t>
            </a:r>
            <a:r>
              <a:rPr lang="es-PR" dirty="0">
                <a:latin typeface="Candara" panose="020E0502030303020204" pitchFamily="34" charset="0"/>
              </a:rPr>
              <a:t>Un joven podría recibir parte de, o toda, la heredad de sus padres, en virtud de haber nacido en su familia.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la mujer prudente es de Jehová </a:t>
            </a:r>
            <a:r>
              <a:rPr lang="es-PR" dirty="0" smtClean="0">
                <a:latin typeface="Candara" panose="020E0502030303020204" pitchFamily="34" charset="0"/>
              </a:rPr>
              <a:t>(vea </a:t>
            </a:r>
            <a:r>
              <a:rPr lang="es-PR" dirty="0">
                <a:solidFill>
                  <a:srgbClr val="FF0000"/>
                </a:solidFill>
                <a:latin typeface="Candara" panose="020E0502030303020204" pitchFamily="34" charset="0"/>
              </a:rPr>
              <a:t>18:22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Esta </a:t>
            </a:r>
            <a:r>
              <a:rPr lang="es-PR" dirty="0">
                <a:latin typeface="Candara" panose="020E0502030303020204" pitchFamily="34" charset="0"/>
              </a:rPr>
              <a:t>es una declaración contundente en una cultura en la que los padres elegían esposa para sus hijos.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7254" r="39099"/>
          <a:stretch/>
        </p:blipFill>
        <p:spPr>
          <a:xfrm>
            <a:off x="5023536" y="1752600"/>
            <a:ext cx="4120464" cy="5105400"/>
          </a:xfrm>
          <a:prstGeom prst="rect">
            <a:avLst/>
          </a:prstGeom>
        </p:spPr>
      </p:pic>
    </p:spTree>
    <p:extLst>
      <p:ext uri="{BB962C8B-B14F-4D97-AF65-F5344CB8AC3E}">
        <p14:creationId xmlns:p14="http://schemas.microsoft.com/office/powerpoint/2010/main" val="4128534477"/>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La armonía en el hogar</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Proverbios 17.1; 19.14; 21.9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1135" cy="4719638"/>
          </a:xfrm>
        </p:spPr>
        <p:txBody>
          <a:bodyPr>
            <a:normAutofit lnSpcReduction="10000"/>
          </a:bodyPr>
          <a:lstStyle/>
          <a:p>
            <a:r>
              <a:rPr lang="es-PR" dirty="0" smtClean="0">
                <a:latin typeface="Candara" panose="020E0502030303020204" pitchFamily="34" charset="0"/>
              </a:rPr>
              <a:t>Entonces</a:t>
            </a:r>
            <a:r>
              <a:rPr lang="es-PR" dirty="0">
                <a:latin typeface="Candara" panose="020E0502030303020204" pitchFamily="34" charset="0"/>
              </a:rPr>
              <a:t>, es probable que </a:t>
            </a:r>
            <a:r>
              <a:rPr lang="es-PR" dirty="0">
                <a:solidFill>
                  <a:srgbClr val="FF0000"/>
                </a:solidFill>
                <a:latin typeface="Candara" panose="020E0502030303020204" pitchFamily="34" charset="0"/>
              </a:rPr>
              <a:t>19:14b</a:t>
            </a:r>
            <a:r>
              <a:rPr lang="es-PR" dirty="0">
                <a:latin typeface="Candara" panose="020E0502030303020204" pitchFamily="34" charset="0"/>
              </a:rPr>
              <a:t> se refiera a la providencia de Dios en guiar a los padres a seleccionar a sus futuras nueras.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interesante que se contraste a la esposa sabia con la mujer contenciosa (</a:t>
            </a:r>
            <a:r>
              <a:rPr lang="es-PR" dirty="0">
                <a:solidFill>
                  <a:srgbClr val="FF0000"/>
                </a:solidFill>
                <a:latin typeface="Candara" panose="020E0502030303020204" pitchFamily="34" charset="0"/>
              </a:rPr>
              <a:t>v. 13</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7254" r="39099"/>
          <a:stretch/>
        </p:blipFill>
        <p:spPr>
          <a:xfrm>
            <a:off x="5023536" y="1752600"/>
            <a:ext cx="4120464" cy="5105400"/>
          </a:xfrm>
          <a:prstGeom prst="rect">
            <a:avLst/>
          </a:prstGeom>
        </p:spPr>
      </p:pic>
    </p:spTree>
    <p:extLst>
      <p:ext uri="{BB962C8B-B14F-4D97-AF65-F5344CB8AC3E}">
        <p14:creationId xmlns:p14="http://schemas.microsoft.com/office/powerpoint/2010/main" val="2070037624"/>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La armonía en el hogar</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Proverbios 17.1; 19.14; 21.9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343399" cy="4719638"/>
          </a:xfrm>
        </p:spPr>
        <p:txBody>
          <a:bodyPr>
            <a:normAutofit/>
          </a:bodyPr>
          <a:lstStyle/>
          <a:p>
            <a:r>
              <a:rPr lang="es-PR" dirty="0">
                <a:solidFill>
                  <a:srgbClr val="FF0000"/>
                </a:solidFill>
                <a:latin typeface="Candara" panose="020E0502030303020204" pitchFamily="34" charset="0"/>
              </a:rPr>
              <a:t>21:9. </a:t>
            </a:r>
            <a:r>
              <a:rPr lang="es-PR" dirty="0">
                <a:latin typeface="Candara" panose="020E0502030303020204" pitchFamily="34" charset="0"/>
              </a:rPr>
              <a:t>Lo que se dice acerca de una esposa rencillosa se repite en </a:t>
            </a:r>
            <a:r>
              <a:rPr lang="es-PR" dirty="0">
                <a:solidFill>
                  <a:srgbClr val="FF0000"/>
                </a:solidFill>
                <a:latin typeface="Candara" panose="020E0502030303020204" pitchFamily="34" charset="0"/>
              </a:rPr>
              <a:t>25:24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También </a:t>
            </a:r>
            <a:r>
              <a:rPr lang="es-PR" dirty="0">
                <a:latin typeface="Candara" panose="020E0502030303020204" pitchFamily="34" charset="0"/>
              </a:rPr>
              <a:t>se presentan conceptos similares en </a:t>
            </a:r>
            <a:r>
              <a:rPr lang="es-PR" dirty="0">
                <a:solidFill>
                  <a:srgbClr val="FF0000"/>
                </a:solidFill>
                <a:latin typeface="Candara" panose="020E0502030303020204" pitchFamily="34" charset="0"/>
              </a:rPr>
              <a:t>19:13; 21:19; 27:15–16</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colorTemperature colorTemp="7200"/>
                    </a14:imgEffect>
                    <a14:imgEffect>
                      <a14:brightnessContrast contrast="20000"/>
                    </a14:imgEffect>
                  </a14:imgLayer>
                </a14:imgProps>
              </a:ext>
            </a:extLst>
          </a:blip>
          <a:srcRect l="1847" t="1236" r="1531" b="2141"/>
          <a:stretch/>
        </p:blipFill>
        <p:spPr>
          <a:xfrm>
            <a:off x="4499113" y="1958009"/>
            <a:ext cx="4648200" cy="4648200"/>
          </a:xfrm>
          <a:prstGeom prst="rect">
            <a:avLst/>
          </a:prstGeom>
        </p:spPr>
      </p:pic>
    </p:spTree>
    <p:extLst>
      <p:ext uri="{BB962C8B-B14F-4D97-AF65-F5344CB8AC3E}">
        <p14:creationId xmlns:p14="http://schemas.microsoft.com/office/powerpoint/2010/main" val="1890596056"/>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Trasfondo de Proverbios </a:t>
            </a:r>
            <a:r>
              <a:rPr lang="es-PR" dirty="0" smtClean="0">
                <a:latin typeface="Candara" pitchFamily="34" charset="0"/>
                <a:cs typeface="Calibri" pitchFamily="34" charset="0"/>
              </a:rPr>
              <a:t>5, 17, 19, 21 y 23-31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953000" cy="4719638"/>
          </a:xfrm>
        </p:spPr>
        <p:txBody>
          <a:bodyPr>
            <a:normAutofit/>
          </a:bodyPr>
          <a:lstStyle/>
          <a:p>
            <a:r>
              <a:rPr lang="es-PR" dirty="0" smtClean="0">
                <a:latin typeface="Candara" panose="020E0502030303020204" pitchFamily="34" charset="0"/>
              </a:rPr>
              <a:t>Como </a:t>
            </a:r>
            <a:r>
              <a:rPr lang="es-PR" dirty="0">
                <a:latin typeface="Candara" panose="020E0502030303020204" pitchFamily="34" charset="0"/>
              </a:rPr>
              <a:t>en 1:14–19, el cap. 5 denuncia que el placer inmediato del pecado tiene consecuencias de largo alcance.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una persona es sabia, puede prever los resultados de su conducta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265182" y="2979182"/>
            <a:ext cx="3878818" cy="3878818"/>
          </a:xfrm>
          <a:prstGeom prst="rect">
            <a:avLst/>
          </a:prstGeom>
        </p:spPr>
      </p:pic>
    </p:spTree>
    <p:extLst>
      <p:ext uri="{BB962C8B-B14F-4D97-AF65-F5344CB8AC3E}">
        <p14:creationId xmlns:p14="http://schemas.microsoft.com/office/powerpoint/2010/main" val="2861455097"/>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La armonía en el hogar</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Proverbios 17.1; 19.14; 21.9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85000" lnSpcReduction="10000"/>
          </a:bodyPr>
          <a:lstStyle/>
          <a:p>
            <a:r>
              <a:rPr lang="es-PR" dirty="0" smtClean="0">
                <a:latin typeface="Candara" panose="020E0502030303020204" pitchFamily="34" charset="0"/>
              </a:rPr>
              <a:t>La </a:t>
            </a:r>
            <a:r>
              <a:rPr lang="es-PR" dirty="0">
                <a:latin typeface="Candara" panose="020E0502030303020204" pitchFamily="34" charset="0"/>
              </a:rPr>
              <a:t>enseñanza que se da en </a:t>
            </a:r>
            <a:r>
              <a:rPr lang="es-PR" dirty="0">
                <a:solidFill>
                  <a:srgbClr val="FF0000"/>
                </a:solidFill>
                <a:latin typeface="Candara" panose="020E0502030303020204" pitchFamily="34" charset="0"/>
              </a:rPr>
              <a:t>21:9, 19 </a:t>
            </a:r>
            <a:r>
              <a:rPr lang="es-PR" dirty="0">
                <a:latin typeface="Candara" panose="020E0502030303020204" pitchFamily="34" charset="0"/>
              </a:rPr>
              <a:t>es que es preferible vivir en una casa apretada (en un rincón del terrado, </a:t>
            </a:r>
            <a:r>
              <a:rPr lang="es-PR" dirty="0">
                <a:solidFill>
                  <a:srgbClr val="FF0000"/>
                </a:solidFill>
                <a:latin typeface="Candara" panose="020E0502030303020204" pitchFamily="34" charset="0"/>
              </a:rPr>
              <a:t>v. 9</a:t>
            </a:r>
            <a:r>
              <a:rPr lang="es-PR" dirty="0">
                <a:latin typeface="Candara" panose="020E0502030303020204" pitchFamily="34" charset="0"/>
              </a:rPr>
              <a:t>) o en un área desolada (una “tierra desierta”, </a:t>
            </a:r>
            <a:r>
              <a:rPr lang="es-PR" dirty="0">
                <a:solidFill>
                  <a:srgbClr val="FF0000"/>
                </a:solidFill>
                <a:latin typeface="Candara" panose="020E0502030303020204" pitchFamily="34" charset="0"/>
              </a:rPr>
              <a:t>v. 19</a:t>
            </a:r>
            <a:r>
              <a:rPr lang="es-PR" dirty="0">
                <a:latin typeface="Candara" panose="020E0502030303020204" pitchFamily="34" charset="0"/>
              </a:rPr>
              <a:t>) donde al menos se puede encontrar paz y quietud, que en una casa espaciosa con una esposa rencillosa y contenciosa.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mujer que provoca contiendas hace que su hogar sea un lugar desagradable e indeseable</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8765" r="18954"/>
          <a:stretch/>
        </p:blipFill>
        <p:spPr>
          <a:xfrm>
            <a:off x="5638800" y="1837592"/>
            <a:ext cx="3505200" cy="5020408"/>
          </a:xfrm>
          <a:prstGeom prst="rect">
            <a:avLst/>
          </a:prstGeom>
        </p:spPr>
      </p:pic>
    </p:spTree>
    <p:extLst>
      <p:ext uri="{BB962C8B-B14F-4D97-AF65-F5344CB8AC3E}">
        <p14:creationId xmlns:p14="http://schemas.microsoft.com/office/powerpoint/2010/main" val="3732782348"/>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Los hombres deben evitar la prostitución.</a:t>
            </a:r>
          </a:p>
          <a:p>
            <a:pPr lvl="1"/>
            <a:r>
              <a:rPr lang="es-PR" dirty="0" smtClean="0">
                <a:latin typeface="Candara" panose="020E0502030303020204" pitchFamily="34" charset="0"/>
              </a:rPr>
              <a:t>Esto aplica para los casados como para los solteros.</a:t>
            </a:r>
          </a:p>
          <a:p>
            <a:pPr lvl="1"/>
            <a:r>
              <a:rPr lang="es-PR" dirty="0" smtClean="0">
                <a:latin typeface="Candara" panose="020E0502030303020204" pitchFamily="34" charset="0"/>
              </a:rPr>
              <a:t>La aplicación de esto hoy sería el actuar en forma prudente en el trabajo, en el recreo y en toda otra relación para evitar enlaces no correctos.</a:t>
            </a:r>
          </a:p>
        </p:txBody>
      </p:sp>
      <p:pic>
        <p:nvPicPr>
          <p:cNvPr id="2" name="Picture 1"/>
          <p:cNvPicPr>
            <a:picLocks noChangeAspect="1"/>
          </p:cNvPicPr>
          <p:nvPr/>
        </p:nvPicPr>
        <p:blipFill>
          <a:blip r:embed="rId3"/>
          <a:stretch>
            <a:fillRect/>
          </a:stretch>
        </p:blipFill>
        <p:spPr>
          <a:xfrm>
            <a:off x="6908799" y="-297"/>
            <a:ext cx="2235597" cy="1676698"/>
          </a:xfrm>
          <a:prstGeom prst="rect">
            <a:avLst/>
          </a:prstGeom>
        </p:spPr>
      </p:pic>
    </p:spTree>
    <p:extLst>
      <p:ext uri="{BB962C8B-B14F-4D97-AF65-F5344CB8AC3E}">
        <p14:creationId xmlns:p14="http://schemas.microsoft.com/office/powerpoint/2010/main" val="169193376"/>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Los cónyuges deben promover la armonía en el hogar.</a:t>
            </a:r>
          </a:p>
          <a:p>
            <a:pPr lvl="1"/>
            <a:r>
              <a:rPr lang="es-PR" dirty="0" smtClean="0">
                <a:latin typeface="Candara" panose="020E0502030303020204" pitchFamily="34" charset="0"/>
              </a:rPr>
              <a:t>La participación conjunta en la tareas de la casa promueve la armonía.</a:t>
            </a:r>
          </a:p>
          <a:p>
            <a:pPr lvl="1"/>
            <a:r>
              <a:rPr lang="es-PR" dirty="0" smtClean="0">
                <a:latin typeface="Candara" panose="020E0502030303020204" pitchFamily="34" charset="0"/>
              </a:rPr>
              <a:t>Así también como pasar tiempo juntos y conversar sobre el desarrollo de la familia y la administración del hogar. </a:t>
            </a:r>
          </a:p>
        </p:txBody>
      </p:sp>
      <p:pic>
        <p:nvPicPr>
          <p:cNvPr id="8" name="Picture 7"/>
          <p:cNvPicPr>
            <a:picLocks noChangeAspect="1"/>
          </p:cNvPicPr>
          <p:nvPr/>
        </p:nvPicPr>
        <p:blipFill>
          <a:blip r:embed="rId3"/>
          <a:stretch>
            <a:fillRect/>
          </a:stretch>
        </p:blipFill>
        <p:spPr>
          <a:xfrm>
            <a:off x="6908799" y="-297"/>
            <a:ext cx="2235597" cy="1676698"/>
          </a:xfrm>
          <a:prstGeom prst="rect">
            <a:avLst/>
          </a:prstGeom>
        </p:spPr>
      </p:pic>
    </p:spTree>
    <p:extLst>
      <p:ext uri="{BB962C8B-B14F-4D97-AF65-F5344CB8AC3E}">
        <p14:creationId xmlns:p14="http://schemas.microsoft.com/office/powerpoint/2010/main" val="2137484817"/>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El matrimonio es relación exclusiva.</a:t>
            </a:r>
          </a:p>
          <a:p>
            <a:pPr lvl="1"/>
            <a:r>
              <a:rPr lang="es-PR" dirty="0" smtClean="0">
                <a:latin typeface="Candara" panose="020E0502030303020204" pitchFamily="34" charset="0"/>
              </a:rPr>
              <a:t>Debemos animar a los casados a enfocar su búsqueda de satisfacción física en el cónyuge.</a:t>
            </a:r>
          </a:p>
        </p:txBody>
      </p:sp>
      <p:pic>
        <p:nvPicPr>
          <p:cNvPr id="8" name="Picture 7"/>
          <p:cNvPicPr>
            <a:picLocks noChangeAspect="1"/>
          </p:cNvPicPr>
          <p:nvPr/>
        </p:nvPicPr>
        <p:blipFill>
          <a:blip r:embed="rId3"/>
          <a:stretch>
            <a:fillRect/>
          </a:stretch>
        </p:blipFill>
        <p:spPr>
          <a:xfrm>
            <a:off x="6908799" y="-297"/>
            <a:ext cx="2235597" cy="1676698"/>
          </a:xfrm>
          <a:prstGeom prst="rect">
            <a:avLst/>
          </a:prstGeom>
        </p:spPr>
      </p:pic>
    </p:spTree>
    <p:extLst>
      <p:ext uri="{BB962C8B-B14F-4D97-AF65-F5344CB8AC3E}">
        <p14:creationId xmlns:p14="http://schemas.microsoft.com/office/powerpoint/2010/main" val="3079893901"/>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Debemos evitar ser rencillosos y crear un ambiente pesado en el hogar.</a:t>
            </a:r>
          </a:p>
          <a:p>
            <a:pPr lvl="1"/>
            <a:r>
              <a:rPr lang="es-PR" dirty="0" smtClean="0">
                <a:latin typeface="Candara" panose="020E0502030303020204" pitchFamily="34" charset="0"/>
              </a:rPr>
              <a:t>El momento de la llegada a la casa después del día de trabajo debe ser el momento más feliz del día, ya que tiene la oportunidad de disfrutar de la presencia del ser que ama más que a cualquier otra persona.</a:t>
            </a:r>
          </a:p>
        </p:txBody>
      </p:sp>
      <p:pic>
        <p:nvPicPr>
          <p:cNvPr id="8" name="Picture 7"/>
          <p:cNvPicPr>
            <a:picLocks noChangeAspect="1"/>
          </p:cNvPicPr>
          <p:nvPr/>
        </p:nvPicPr>
        <p:blipFill>
          <a:blip r:embed="rId3"/>
          <a:stretch>
            <a:fillRect/>
          </a:stretch>
        </p:blipFill>
        <p:spPr>
          <a:xfrm>
            <a:off x="6908799" y="-297"/>
            <a:ext cx="2235597" cy="1676698"/>
          </a:xfrm>
          <a:prstGeom prst="rect">
            <a:avLst/>
          </a:prstGeom>
        </p:spPr>
      </p:pic>
    </p:spTree>
    <p:extLst>
      <p:ext uri="{BB962C8B-B14F-4D97-AF65-F5344CB8AC3E}">
        <p14:creationId xmlns:p14="http://schemas.microsoft.com/office/powerpoint/2010/main" val="3289730928"/>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65</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700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200" dirty="0">
                <a:latin typeface="Candara" panose="020E0502030303020204" pitchFamily="34" charset="0"/>
              </a:rPr>
              <a:t> </a:t>
            </a:r>
            <a:r>
              <a:rPr lang="es-PR" sz="1400" dirty="0" err="1">
                <a:latin typeface="Candara" pitchFamily="34" charset="0"/>
                <a:cs typeface="Calibri" pitchFamily="34" charset="0"/>
              </a:rPr>
              <a:t>Hendriksen</a:t>
            </a:r>
            <a:r>
              <a:rPr lang="es-PR" sz="1400" dirty="0">
                <a:latin typeface="Candara" pitchFamily="34" charset="0"/>
                <a:cs typeface="Calibri" pitchFamily="34" charset="0"/>
              </a:rPr>
              <a:t>, William. Comentario al Nuevo Testamento: El Evangelio </a:t>
            </a:r>
            <a:r>
              <a:rPr lang="es-PR" sz="1400" dirty="0" err="1">
                <a:latin typeface="Candara" pitchFamily="34" charset="0"/>
                <a:cs typeface="Calibri" pitchFamily="34" charset="0"/>
              </a:rPr>
              <a:t>según</a:t>
            </a:r>
            <a:r>
              <a:rPr lang="es-PR" sz="1400" dirty="0">
                <a:latin typeface="Candara" pitchFamily="34" charset="0"/>
                <a:cs typeface="Calibri" pitchFamily="34" charset="0"/>
              </a:rPr>
              <a:t> San Juan. Grand Rapids, MI: Libros </a:t>
            </a:r>
            <a:r>
              <a:rPr lang="es-PR" sz="1400" dirty="0" err="1">
                <a:latin typeface="Candara" pitchFamily="34" charset="0"/>
                <a:cs typeface="Calibri" pitchFamily="34" charset="0"/>
              </a:rPr>
              <a:t>Desafío</a:t>
            </a:r>
            <a:r>
              <a:rPr lang="es-PR" sz="1400" dirty="0">
                <a:latin typeface="Candara" pitchFamily="34" charset="0"/>
                <a:cs typeface="Calibri" pitchFamily="34" charset="0"/>
              </a:rPr>
              <a:t>, 1981.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Bartley</a:t>
            </a:r>
            <a:r>
              <a:rPr lang="es-PR" sz="1400" dirty="0">
                <a:latin typeface="Candara" pitchFamily="34" charset="0"/>
                <a:cs typeface="Calibri" pitchFamily="34" charset="0"/>
              </a:rPr>
              <a:t>, James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a:t>
            </a:r>
            <a:r>
              <a:rPr lang="es-PR" sz="1400" dirty="0" smtClean="0">
                <a:latin typeface="Candara" pitchFamily="34" charset="0"/>
                <a:cs typeface="Calibri" pitchFamily="34" charset="0"/>
              </a:rPr>
              <a:t>Job. </a:t>
            </a:r>
            <a:r>
              <a:rPr lang="es-PR" sz="1400" dirty="0">
                <a:latin typeface="Candara" pitchFamily="34" charset="0"/>
                <a:cs typeface="Calibri" pitchFamily="34" charset="0"/>
              </a:rPr>
              <a:t>1. ed. El Paso, TX: Editorial Mundo Hispano, 2004.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Cevallos, Juan Carlos. Comentario </a:t>
            </a:r>
            <a:r>
              <a:rPr lang="es-PR" sz="1400" dirty="0" err="1">
                <a:latin typeface="Candara" pitchFamily="34" charset="0"/>
                <a:cs typeface="Calibri" pitchFamily="34" charset="0"/>
              </a:rPr>
              <a:t>Bφblico</a:t>
            </a:r>
            <a:r>
              <a:rPr lang="es-PR" sz="1400" dirty="0">
                <a:latin typeface="Candara" pitchFamily="34" charset="0"/>
                <a:cs typeface="Calibri" pitchFamily="34" charset="0"/>
              </a:rPr>
              <a:t> Mundo Hispano tomo 7: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editores generales,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El Paso, TX: Editorial Mundo Hispano, 2005.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a:t>
            </a:r>
            <a:r>
              <a:rPr lang="es-PR" sz="1400" dirty="0" err="1">
                <a:latin typeface="Candara" pitchFamily="34" charset="0"/>
                <a:cs typeface="Calibri" pitchFamily="34" charset="0"/>
              </a:rPr>
              <a:t>Encyclopedia</a:t>
            </a:r>
            <a:r>
              <a:rPr lang="es-PR" sz="1400" dirty="0">
                <a:latin typeface="Candara" pitchFamily="34" charset="0"/>
                <a:cs typeface="Calibri" pitchFamily="34" charset="0"/>
              </a:rPr>
              <a:t> of </a:t>
            </a:r>
            <a:r>
              <a:rPr lang="es-PR" sz="1400" dirty="0" err="1">
                <a:latin typeface="Candara" pitchFamily="34" charset="0"/>
                <a:cs typeface="Calibri" pitchFamily="34" charset="0"/>
              </a:rPr>
              <a:t>Bible</a:t>
            </a:r>
            <a:r>
              <a:rPr lang="es-PR" sz="1400" dirty="0">
                <a:latin typeface="Candara" pitchFamily="34" charset="0"/>
                <a:cs typeface="Calibri" pitchFamily="34" charset="0"/>
              </a:rPr>
              <a:t> </a:t>
            </a:r>
            <a:r>
              <a:rPr lang="es-PR" sz="1400" dirty="0" err="1">
                <a:latin typeface="Candara" pitchFamily="34" charset="0"/>
                <a:cs typeface="Calibri" pitchFamily="34" charset="0"/>
              </a:rPr>
              <a:t>Difficulties</a:t>
            </a:r>
            <a:r>
              <a:rPr lang="es-PR" sz="1400" dirty="0">
                <a:latin typeface="Candara" pitchFamily="34" charset="0"/>
                <a:cs typeface="Calibri" pitchFamily="34" charset="0"/>
              </a:rPr>
              <a:t>, “Enciclopedia de dificultades bíblicas”. Grand Rapids: </a:t>
            </a:r>
            <a:r>
              <a:rPr lang="es-PR" sz="1400" dirty="0" err="1">
                <a:latin typeface="Candara" pitchFamily="34" charset="0"/>
                <a:cs typeface="Calibri" pitchFamily="34" charset="0"/>
              </a:rPr>
              <a:t>Zondervan</a:t>
            </a:r>
            <a:r>
              <a:rPr lang="es-PR" sz="1400" dirty="0">
                <a:latin typeface="Candara" pitchFamily="34" charset="0"/>
                <a:cs typeface="Calibri" pitchFamily="34" charset="0"/>
              </a:rPr>
              <a:t> Publishing </a:t>
            </a:r>
            <a:r>
              <a:rPr lang="es-PR" sz="1400" dirty="0" err="1">
                <a:latin typeface="Candara" pitchFamily="34" charset="0"/>
                <a:cs typeface="Calibri" pitchFamily="34" charset="0"/>
              </a:rPr>
              <a:t>House</a:t>
            </a:r>
            <a:r>
              <a:rPr lang="es-PR" sz="1400" dirty="0">
                <a:latin typeface="Candara" pitchFamily="34" charset="0"/>
                <a:cs typeface="Calibri" pitchFamily="34" charset="0"/>
              </a:rPr>
              <a:t>, 1982, p. 252).</a:t>
            </a:r>
          </a:p>
          <a:p>
            <a:pPr marL="0" indent="0">
              <a:buNone/>
            </a:pPr>
            <a:endParaRPr lang="es-PR" sz="1400" dirty="0">
              <a:latin typeface="Candara" pitchFamily="34" charset="0"/>
              <a:cs typeface="Calibri" pitchFamily="34" charset="0"/>
            </a:endParaRPr>
          </a:p>
          <a:p>
            <a:pPr marL="0" indent="0">
              <a:buNone/>
            </a:pPr>
            <a:endParaRPr lang="es-PR" sz="1400" dirty="0">
              <a:latin typeface="Candara" pitchFamily="34" charset="0"/>
              <a:cs typeface="Calibri" pitchFamily="34" charset="0"/>
            </a:endParaRP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65</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66</a:t>
            </a:fld>
            <a:endParaRPr lang="en-US">
              <a:solidFill>
                <a:srgbClr val="000000"/>
              </a:solidFill>
            </a:endParaRPr>
          </a:p>
        </p:txBody>
      </p:sp>
      <p:sp>
        <p:nvSpPr>
          <p:cNvPr id="238596" name="Rectangle 4"/>
          <p:cNvSpPr>
            <a:spLocks noGrp="1" noChangeArrowheads="1"/>
          </p:cNvSpPr>
          <p:nvPr>
            <p:ph type="body" sz="half" idx="4294967295"/>
          </p:nvPr>
        </p:nvSpPr>
        <p:spPr>
          <a:xfrm>
            <a:off x="360010" y="381000"/>
            <a:ext cx="8402990" cy="3276600"/>
          </a:xfrm>
          <a:solidFill>
            <a:schemeClr val="tx1">
              <a:alpha val="44000"/>
            </a:schemeClr>
          </a:solidFill>
          <a:ln/>
          <a:effectLst>
            <a:softEdge rad="127000"/>
          </a:effectLst>
        </p:spPr>
        <p:txBody>
          <a:bodyPr anchor="ct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El Sentido de la Vida</a:t>
            </a:r>
            <a:endPar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(Eclesiastés 1.1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6.12) </a:t>
            </a:r>
            <a:endPar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7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octubre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09600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28837" y="5265003"/>
            <a:ext cx="4586593" cy="830997"/>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67</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5265182" y="2979182"/>
            <a:ext cx="3878818" cy="3878818"/>
          </a:xfrm>
          <a:prstGeom prst="rect">
            <a:avLst/>
          </a:prstGeom>
        </p:spPr>
      </p:pic>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Trasfondo de Proverbios </a:t>
            </a:r>
            <a:r>
              <a:rPr lang="es-PR" dirty="0">
                <a:latin typeface="Candara" pitchFamily="34" charset="0"/>
                <a:cs typeface="Calibri" pitchFamily="34" charset="0"/>
              </a:rPr>
              <a:t>5, 17, 19, 21 y 23-31</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715000" cy="4719638"/>
          </a:xfrm>
        </p:spPr>
        <p:txBody>
          <a:bodyPr>
            <a:normAutofit fontScale="92500" lnSpcReduction="20000"/>
          </a:bodyPr>
          <a:lstStyle/>
          <a:p>
            <a:r>
              <a:rPr lang="es-PR" dirty="0" smtClean="0">
                <a:latin typeface="Candara" panose="020E0502030303020204" pitchFamily="34" charset="0"/>
              </a:rPr>
              <a:t>El libro de Proverbios presenta el cuadro de un hogar feliz cuando hay armonía entre los varios miembros del hogar.</a:t>
            </a:r>
          </a:p>
          <a:p>
            <a:r>
              <a:rPr lang="es-PR" dirty="0" smtClean="0">
                <a:latin typeface="Candara" panose="020E0502030303020204" pitchFamily="34" charset="0"/>
              </a:rPr>
              <a:t>En contraste, la contienda siempre resulta en una inseguridad y una falta de felicidad de parte de todos.</a:t>
            </a:r>
          </a:p>
          <a:p>
            <a:r>
              <a:rPr lang="es-PR" dirty="0" smtClean="0">
                <a:latin typeface="Candara" panose="020E0502030303020204" pitchFamily="34" charset="0"/>
              </a:rPr>
              <a:t>Se pueden adquirir posesiones materiales, pero la formación de un carácter moral es de mayor importancia. </a:t>
            </a:r>
            <a:endParaRPr lang="es-PR" dirty="0" smtClean="0">
              <a:latin typeface="Candara" panose="020E0502030303020204" pitchFamily="34" charset="0"/>
            </a:endParaRPr>
          </a:p>
        </p:txBody>
      </p:sp>
    </p:spTree>
    <p:extLst>
      <p:ext uri="{BB962C8B-B14F-4D97-AF65-F5344CB8AC3E}">
        <p14:creationId xmlns:p14="http://schemas.microsoft.com/office/powerpoint/2010/main" val="793735465"/>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Amonestaciones contra el adulterio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Proverbios 5.1-14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17530" y="1866278"/>
            <a:ext cx="4857751" cy="4857751"/>
          </a:xfrm>
          <a:prstGeom prst="rect">
            <a:avLst/>
          </a:prstGeom>
        </p:spPr>
      </p:pic>
    </p:spTree>
    <p:extLst>
      <p:ext uri="{BB962C8B-B14F-4D97-AF65-F5344CB8AC3E}">
        <p14:creationId xmlns:p14="http://schemas.microsoft.com/office/powerpoint/2010/main" val="2294192011"/>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Amonestaciones contra el adulterio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Proverbios 5.1-14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Hijo mío, está atento a mi sabiduría, Y a mi inteligencia inclina tu oído, Para que guardes consejo, Y tus labios conserven la ciencia. Porque los labios de la mujer extraña destilan miel, Y su paladar es más blando que el aceite; Mas su fin es amargo como el ajenjo, Agudo como espada de dos filos. Sus pies descienden a la muerte; Sus pasos conducen al </a:t>
            </a:r>
            <a:r>
              <a:rPr lang="es-PR" i="1" dirty="0" err="1">
                <a:latin typeface="Candara" panose="020E0502030303020204" pitchFamily="34" charset="0"/>
              </a:rPr>
              <a:t>Seol</a:t>
            </a:r>
            <a:r>
              <a:rPr lang="es-PR" i="1" dirty="0">
                <a:latin typeface="Candara" panose="020E0502030303020204" pitchFamily="34" charset="0"/>
              </a:rPr>
              <a:t>. Sus caminos son inestables; no los conocerás, Si no considerares el camino de </a:t>
            </a:r>
            <a:r>
              <a:rPr lang="es-PR" i="1" dirty="0" smtClean="0">
                <a:latin typeface="Candara" panose="020E0502030303020204" pitchFamily="34" charset="0"/>
              </a:rPr>
              <a:t>vida…”</a:t>
            </a:r>
            <a:endParaRPr lang="es-PR" dirty="0">
              <a:latin typeface="Candara" panose="020E0502030303020204" pitchFamily="34" charset="0"/>
            </a:endParaRPr>
          </a:p>
        </p:txBody>
      </p:sp>
    </p:spTree>
    <p:extLst>
      <p:ext uri="{BB962C8B-B14F-4D97-AF65-F5344CB8AC3E}">
        <p14:creationId xmlns:p14="http://schemas.microsoft.com/office/powerpoint/2010/main" val="2147635180"/>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95366</TotalTime>
  <Words>4783</Words>
  <Application>Microsoft Office PowerPoint</Application>
  <PresentationFormat>On-screen Show (4:3)</PresentationFormat>
  <Paragraphs>498</Paragraphs>
  <Slides>67</Slides>
  <Notes>67</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67</vt:i4>
      </vt:variant>
    </vt:vector>
  </HeadingPairs>
  <TitlesOfParts>
    <vt:vector size="78"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Trasfondo de Proverbios 5, 17, 19, 21 y 23-31</vt:lpstr>
      <vt:lpstr>Trasfondo de Proverbios 5, 17, 19, 21 y 23-31</vt:lpstr>
      <vt:lpstr>Trasfondo de Proverbios 5, 17, 19, 21 y 23-31</vt:lpstr>
      <vt:lpstr>Amonestaciones contra el adulterio Proverbios 5.1-14</vt:lpstr>
      <vt:lpstr>Amonestaciones contra el adulterio Proverbios 5.1-14</vt:lpstr>
      <vt:lpstr>Amonestaciones contra el adulterio Proverbios 5.1-14</vt:lpstr>
      <vt:lpstr>Amonestaciones contra el adulterio Proverbios 5.1-14</vt:lpstr>
      <vt:lpstr>Amonestaciones contra el adulterio Proverbios 5.1-14</vt:lpstr>
      <vt:lpstr>Amonestaciones contra el adulterio Proverbios 5.1-14</vt:lpstr>
      <vt:lpstr>Amonestaciones contra el adulterio Proverbios 5.1-14</vt:lpstr>
      <vt:lpstr>Amonestaciones contra el adulterio Proverbios 5.1-14</vt:lpstr>
      <vt:lpstr>Amonestaciones contra el adulterio Proverbios 5.1-14</vt:lpstr>
      <vt:lpstr>Amonestaciones contra el adulterio Proverbios 5.1-14</vt:lpstr>
      <vt:lpstr>Amonestaciones contra el adulterio Proverbios 5.1-14</vt:lpstr>
      <vt:lpstr>La legitimidad de las relaciones sexuales en el matrimonio  Proverbios 5.15-20</vt:lpstr>
      <vt:lpstr>La legitimidad de las relaciones sexuales en el matrimonio  Proverbios 5.15-20</vt:lpstr>
      <vt:lpstr>La legitimidad de las relaciones sexuales en el matrimonio  Proverbios 5.15-20</vt:lpstr>
      <vt:lpstr>La legitimidad de las relaciones sexuales en el matrimonio  Proverbios 5.15-20</vt:lpstr>
      <vt:lpstr>La legitimidad de las relaciones sexuales en el matrimonio  Proverbios 5.15-20</vt:lpstr>
      <vt:lpstr>La legitimidad de las relaciones sexuales en el matrimonio  Proverbios 5.15-20</vt:lpstr>
      <vt:lpstr>La legitimidad de las relaciones sexuales en el matrimonio  Proverbios 5.15-20</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mujer de virtudes Proverbios 31.10-31</vt:lpstr>
      <vt:lpstr>La armonía en el hogar Proverbios 17.1; 19.14; 21.9</vt:lpstr>
      <vt:lpstr>La armonía en el hogar Proverbios 17.1; 19.14; 21.9</vt:lpstr>
      <vt:lpstr>La armonía en el hogar Proverbios 17.1; 19.14; 21.9</vt:lpstr>
      <vt:lpstr>La armonía en el hogar Proverbios 17.1; 19.14; 21.9</vt:lpstr>
      <vt:lpstr>La armonía en el hogar Proverbios 17.1; 19.14; 21.9</vt:lpstr>
      <vt:lpstr>La armonía en el hogar Proverbios 17.1; 19.14; 21.9</vt:lpstr>
      <vt:lpstr>La armonía en el hogar Proverbios 17.1; 19.14; 21.9</vt:lpstr>
      <vt:lpstr>Aplicaciones</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Proverbios</dc:title>
  <dc:creator>Tito Ortega</dc:creator>
  <cp:lastModifiedBy>Tito Ortega</cp:lastModifiedBy>
  <cp:revision>8697</cp:revision>
  <cp:lastPrinted>2014-06-24T21:55:12Z</cp:lastPrinted>
  <dcterms:created xsi:type="dcterms:W3CDTF">2007-01-24T21:53:34Z</dcterms:created>
  <dcterms:modified xsi:type="dcterms:W3CDTF">2014-09-30T03:20:28Z</dcterms:modified>
</cp:coreProperties>
</file>