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39"/>
  </p:notesMasterIdLst>
  <p:handoutMasterIdLst>
    <p:handoutMasterId r:id="rId40"/>
  </p:handoutMasterIdLst>
  <p:sldIdLst>
    <p:sldId id="263" r:id="rId2"/>
    <p:sldId id="264" r:id="rId3"/>
    <p:sldId id="277" r:id="rId4"/>
    <p:sldId id="265" r:id="rId5"/>
    <p:sldId id="748" r:id="rId6"/>
    <p:sldId id="772" r:id="rId7"/>
    <p:sldId id="774" r:id="rId8"/>
    <p:sldId id="782" r:id="rId9"/>
    <p:sldId id="773" r:id="rId10"/>
    <p:sldId id="749" r:id="rId11"/>
    <p:sldId id="751" r:id="rId12"/>
    <p:sldId id="783" r:id="rId13"/>
    <p:sldId id="752" r:id="rId14"/>
    <p:sldId id="784" r:id="rId15"/>
    <p:sldId id="779" r:id="rId16"/>
    <p:sldId id="785" r:id="rId17"/>
    <p:sldId id="767" r:id="rId18"/>
    <p:sldId id="755" r:id="rId19"/>
    <p:sldId id="756" r:id="rId20"/>
    <p:sldId id="757" r:id="rId21"/>
    <p:sldId id="780" r:id="rId22"/>
    <p:sldId id="781" r:id="rId23"/>
    <p:sldId id="768" r:id="rId24"/>
    <p:sldId id="753" r:id="rId25"/>
    <p:sldId id="759" r:id="rId26"/>
    <p:sldId id="760" r:id="rId27"/>
    <p:sldId id="769" r:id="rId28"/>
    <p:sldId id="754" r:id="rId29"/>
    <p:sldId id="762" r:id="rId30"/>
    <p:sldId id="764" r:id="rId31"/>
    <p:sldId id="770" r:id="rId32"/>
    <p:sldId id="727" r:id="rId33"/>
    <p:sldId id="647" r:id="rId34"/>
    <p:sldId id="619" r:id="rId35"/>
    <p:sldId id="771" r:id="rId36"/>
    <p:sldId id="405" r:id="rId37"/>
    <p:sldId id="276" r:id="rId38"/>
  </p:sldIdLst>
  <p:sldSz cx="9144000" cy="6858000" type="screen4x3"/>
  <p:notesSz cx="6858000" cy="9144000"/>
  <p:defaultTextStyle>
    <a:defPPr>
      <a:defRPr lang="es-PR"/>
    </a:defPPr>
    <a:lvl1pPr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sz="3200"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sz="3200"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7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008000"/>
    <a:srgbClr val="99CCFF"/>
    <a:srgbClr val="344E28"/>
    <a:srgbClr val="FF0066"/>
    <a:srgbClr val="009900"/>
    <a:srgbClr val="FF00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64" autoAdjust="0"/>
    <p:restoredTop sz="92350" autoAdjust="0"/>
  </p:normalViewPr>
  <p:slideViewPr>
    <p:cSldViewPr snapToGrid="0">
      <p:cViewPr varScale="1">
        <p:scale>
          <a:sx n="116" d="100"/>
          <a:sy n="116" d="100"/>
        </p:scale>
        <p:origin x="1344" y="108"/>
      </p:cViewPr>
      <p:guideLst>
        <p:guide orient="horz" pos="217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7785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7786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7786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fld id="{6291564D-BA7E-4B4D-86C4-00B91F11E922}" type="slidenum">
              <a:rPr lang="es-PR" altLang="en-US"/>
              <a:pPr>
                <a:defRPr/>
              </a:pPr>
              <a:t>‹#›</a:t>
            </a:fld>
            <a:endParaRPr lang="es-PR" altLang="en-US"/>
          </a:p>
        </p:txBody>
      </p:sp>
    </p:spTree>
    <p:extLst>
      <p:ext uri="{BB962C8B-B14F-4D97-AF65-F5344CB8AC3E}">
        <p14:creationId xmlns:p14="http://schemas.microsoft.com/office/powerpoint/2010/main" val="31137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1771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noProof="0" smtClean="0"/>
              <a:t>Click to edit Master text styles</a:t>
            </a:r>
          </a:p>
          <a:p>
            <a:pPr lvl="1"/>
            <a:r>
              <a:rPr lang="es-PR" altLang="en-US" noProof="0" smtClean="0"/>
              <a:t>Second level</a:t>
            </a:r>
          </a:p>
          <a:p>
            <a:pPr lvl="2"/>
            <a:r>
              <a:rPr lang="es-PR" altLang="en-US" noProof="0" smtClean="0"/>
              <a:t>Third level</a:t>
            </a:r>
          </a:p>
          <a:p>
            <a:pPr lvl="3"/>
            <a:r>
              <a:rPr lang="es-PR" altLang="en-US" noProof="0" smtClean="0"/>
              <a:t>Fourth level</a:t>
            </a:r>
          </a:p>
          <a:p>
            <a:pPr lvl="4"/>
            <a:r>
              <a:rPr lang="es-PR" altLang="en-US" noProof="0" smtClean="0"/>
              <a:t>Fifth level</a:t>
            </a:r>
          </a:p>
        </p:txBody>
      </p:sp>
      <p:sp>
        <p:nvSpPr>
          <p:cNvPr id="1771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latin typeface="Arial" panose="020B0604020202020204" pitchFamily="34" charset="0"/>
              </a:defRPr>
            </a:lvl1pPr>
          </a:lstStyle>
          <a:p>
            <a:pPr>
              <a:defRPr/>
            </a:pPr>
            <a:endParaRPr lang="es-PR" altLang="en-US"/>
          </a:p>
        </p:txBody>
      </p:sp>
      <p:sp>
        <p:nvSpPr>
          <p:cNvPr id="1771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latin typeface="Arial" panose="020B0604020202020204" pitchFamily="34" charset="0"/>
              </a:defRPr>
            </a:lvl1pPr>
          </a:lstStyle>
          <a:p>
            <a:pPr>
              <a:defRPr/>
            </a:pPr>
            <a:fld id="{8D9820EB-CE70-4A06-AC26-F3D4F1735DE6}" type="slidenum">
              <a:rPr lang="es-PR" altLang="en-US"/>
              <a:pPr>
                <a:defRPr/>
              </a:pPr>
              <a:t>‹#›</a:t>
            </a:fld>
            <a:endParaRPr lang="es-PR" altLang="en-US"/>
          </a:p>
        </p:txBody>
      </p:sp>
    </p:spTree>
    <p:extLst>
      <p:ext uri="{BB962C8B-B14F-4D97-AF65-F5344CB8AC3E}">
        <p14:creationId xmlns:p14="http://schemas.microsoft.com/office/powerpoint/2010/main" val="11911763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835F3F86-8376-4020-B118-33D144FC3FAB}" type="slidenum">
              <a:rPr lang="es-PR" altLang="en-US" sz="1200" smtClean="0">
                <a:latin typeface="Arial" panose="020B0604020202020204" pitchFamily="34" charset="0"/>
              </a:rPr>
              <a:pPr/>
              <a:t>1</a:t>
            </a:fld>
            <a:endParaRPr lang="es-PR" altLang="en-US" sz="1200" smtClean="0">
              <a:latin typeface="Arial" panose="020B060402020202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25863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13</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76727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14</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532406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15</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250242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3AC0D636-6B4E-45A0-B28C-D1F7D6870D33}" type="slidenum">
              <a:rPr lang="es-PR" altLang="en-US" sz="1200" smtClean="0">
                <a:latin typeface="Arial" panose="020B0604020202020204" pitchFamily="34" charset="0"/>
              </a:rPr>
              <a:pPr/>
              <a:t>16</a:t>
            </a:fld>
            <a:endParaRPr lang="es-PR" altLang="en-US" sz="1200" smtClean="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77813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46A37E7-B51F-49F2-8BA4-A7CC82A0A872}" type="slidenum">
              <a:rPr lang="es-PR" altLang="en-US" sz="1200" smtClean="0">
                <a:latin typeface="Arial" panose="020B0604020202020204" pitchFamily="34" charset="0"/>
              </a:rPr>
              <a:pPr/>
              <a:t>18</a:t>
            </a:fld>
            <a:endParaRPr lang="es-PR" altLang="en-US" sz="1200" smtClean="0">
              <a:latin typeface="Arial" panose="020B060402020202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717752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D5CEA64-D973-46F5-81A5-61FC0D375016}" type="slidenum">
              <a:rPr lang="es-PR" altLang="en-US" sz="1200" smtClean="0">
                <a:latin typeface="Arial" panose="020B0604020202020204" pitchFamily="34" charset="0"/>
              </a:rPr>
              <a:pPr/>
              <a:t>19</a:t>
            </a:fld>
            <a:endParaRPr lang="es-PR" altLang="en-US" sz="1200" smtClean="0">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121319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51B8E08-C0FF-40EE-BE9C-EFAF31F95017}" type="slidenum">
              <a:rPr lang="es-PR" altLang="en-US" sz="1200" smtClean="0">
                <a:latin typeface="Arial" panose="020B0604020202020204" pitchFamily="34" charset="0"/>
              </a:rPr>
              <a:pPr/>
              <a:t>20</a:t>
            </a:fld>
            <a:endParaRPr lang="es-PR" altLang="en-US" sz="1200" smtClean="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558775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51B8E08-C0FF-40EE-BE9C-EFAF31F95017}" type="slidenum">
              <a:rPr lang="es-PR" altLang="en-US" sz="1200" smtClean="0">
                <a:latin typeface="Arial" panose="020B0604020202020204" pitchFamily="34" charset="0"/>
              </a:rPr>
              <a:pPr/>
              <a:t>21</a:t>
            </a:fld>
            <a:endParaRPr lang="es-PR" altLang="en-US" sz="1200" smtClean="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0061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51B8E08-C0FF-40EE-BE9C-EFAF31F95017}" type="slidenum">
              <a:rPr lang="es-PR" altLang="en-US" sz="1200" smtClean="0">
                <a:latin typeface="Arial" panose="020B0604020202020204" pitchFamily="34" charset="0"/>
              </a:rPr>
              <a:pPr/>
              <a:t>22</a:t>
            </a:fld>
            <a:endParaRPr lang="es-PR" altLang="en-US" sz="1200" smtClean="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511779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8E90DF8F-6951-45BB-B230-EEE9868FF987}" type="slidenum">
              <a:rPr lang="es-PR" altLang="en-US" sz="1200" smtClean="0">
                <a:latin typeface="Arial" panose="020B0604020202020204" pitchFamily="34" charset="0"/>
              </a:rPr>
              <a:pPr/>
              <a:t>24</a:t>
            </a:fld>
            <a:endParaRPr lang="es-PR" altLang="en-US" sz="1200" smtClean="0">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00251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6C1A4F5-AE8C-4C59-92D0-03BF4612161E}" type="slidenum">
              <a:rPr lang="es-PR" altLang="en-US" sz="1200" smtClean="0">
                <a:latin typeface="Arial" panose="020B0604020202020204" pitchFamily="34" charset="0"/>
              </a:rPr>
              <a:pPr/>
              <a:t>2</a:t>
            </a:fld>
            <a:endParaRPr lang="es-PR" altLang="en-US" sz="1200" smtClean="0">
              <a:latin typeface="Arial" panose="020B0604020202020204" pitchFamily="34"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10677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C8E07FB2-099E-4119-A9EA-E036BF56DECB}" type="slidenum">
              <a:rPr lang="es-PR" altLang="en-US" sz="1200" smtClean="0">
                <a:latin typeface="Arial" panose="020B0604020202020204" pitchFamily="34" charset="0"/>
              </a:rPr>
              <a:pPr/>
              <a:t>25</a:t>
            </a:fld>
            <a:endParaRPr lang="es-PR" altLang="en-US" sz="1200" smtClean="0">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379108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4416B989-248B-42C7-94EE-701F1A3BC11A}" type="slidenum">
              <a:rPr lang="es-PR" altLang="en-US" sz="1200" smtClean="0">
                <a:latin typeface="Arial" panose="020B0604020202020204" pitchFamily="34" charset="0"/>
              </a:rPr>
              <a:pPr/>
              <a:t>26</a:t>
            </a:fld>
            <a:endParaRPr lang="es-PR" altLang="en-US" sz="1200" smtClean="0">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534740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C28D3B47-BD1C-4CB2-9347-5D11F948D02A}" type="slidenum">
              <a:rPr lang="es-PR" altLang="en-US" sz="1200" smtClean="0">
                <a:latin typeface="Arial" panose="020B0604020202020204" pitchFamily="34" charset="0"/>
              </a:rPr>
              <a:pPr/>
              <a:t>28</a:t>
            </a:fld>
            <a:endParaRPr lang="es-PR" altLang="en-US" sz="1200" smtClean="0">
              <a:latin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16670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10BD9816-512F-486A-8CDC-D006FA555BAD}" type="slidenum">
              <a:rPr lang="es-PR" altLang="en-US" sz="1200" smtClean="0">
                <a:latin typeface="Arial" panose="020B0604020202020204" pitchFamily="34" charset="0"/>
              </a:rPr>
              <a:pPr/>
              <a:t>29</a:t>
            </a:fld>
            <a:endParaRPr lang="es-PR" altLang="en-US" sz="1200" smtClean="0">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08501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1BECB09-1E51-46A9-BAC0-4C4FE37E3D27}" type="slidenum">
              <a:rPr lang="es-PR" altLang="en-US" sz="1200" smtClean="0">
                <a:latin typeface="Arial" panose="020B0604020202020204" pitchFamily="34" charset="0"/>
              </a:rPr>
              <a:pPr/>
              <a:t>30</a:t>
            </a:fld>
            <a:endParaRPr lang="es-PR" altLang="en-US" sz="1200" smtClean="0">
              <a:latin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011926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E0BA3674-329F-4C40-ADDE-4EA376C42EBE}" type="slidenum">
              <a:rPr lang="es-PR" altLang="en-US" sz="1200" smtClean="0">
                <a:latin typeface="Arial" panose="020B0604020202020204" pitchFamily="34" charset="0"/>
              </a:rPr>
              <a:pPr/>
              <a:t>32</a:t>
            </a:fld>
            <a:endParaRPr lang="es-PR" altLang="en-US" sz="1200" smtClean="0">
              <a:latin typeface="Arial" panose="020B0604020202020204"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95809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6ACA7741-E351-4E0B-9D71-FB51B1AF533C}" type="slidenum">
              <a:rPr lang="es-PR" altLang="en-US" sz="1200" smtClean="0">
                <a:latin typeface="Arial" panose="020B0604020202020204" pitchFamily="34" charset="0"/>
              </a:rPr>
              <a:pPr/>
              <a:t>33</a:t>
            </a:fld>
            <a:endParaRPr lang="es-PR" altLang="en-US" sz="1200" smtClean="0">
              <a:latin typeface="Arial" panose="020B0604020202020204"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726999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8DDE0C56-1EDD-47F7-9ACF-0D8627965618}" type="slidenum">
              <a:rPr lang="es-PR" altLang="en-US" sz="1200" smtClean="0">
                <a:latin typeface="Arial" panose="020B0604020202020204" pitchFamily="34" charset="0"/>
              </a:rPr>
              <a:pPr/>
              <a:t>34</a:t>
            </a:fld>
            <a:endParaRPr lang="es-PR" altLang="en-US" sz="1200" smtClean="0">
              <a:latin typeface="Arial" panose="020B0604020202020204" pitchFamily="34"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498181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4D110E7A-60CD-4D10-B62E-F188D63266AD}" type="slidenum">
              <a:rPr lang="es-PR" altLang="en-US" sz="1200" smtClean="0">
                <a:latin typeface="Arial" panose="020B0604020202020204" pitchFamily="34" charset="0"/>
              </a:rPr>
              <a:pPr/>
              <a:t>36</a:t>
            </a:fld>
            <a:endParaRPr lang="es-PR" altLang="en-US" sz="1200" smtClean="0">
              <a:latin typeface="Arial" panose="020B0604020202020204"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56024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9C8B20A-DC12-456D-B831-298A99CB70B3}" type="slidenum">
              <a:rPr lang="es-PR" altLang="en-US" sz="1200" smtClean="0">
                <a:latin typeface="Arial" panose="020B0604020202020204" pitchFamily="34" charset="0"/>
              </a:rPr>
              <a:pPr/>
              <a:t>37</a:t>
            </a:fld>
            <a:endParaRPr lang="es-PR" altLang="en-US" sz="1200" smtClean="0">
              <a:latin typeface="Arial" panose="020B0604020202020204"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914161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C0E5EB91-59C3-4809-BC09-BB05E57BD583}" type="slidenum">
              <a:rPr lang="es-PR" altLang="en-US" sz="1200" smtClean="0">
                <a:latin typeface="Arial" panose="020B0604020202020204" pitchFamily="34" charset="0"/>
              </a:rPr>
              <a:pPr/>
              <a:t>3</a:t>
            </a:fld>
            <a:endParaRPr lang="es-PR" altLang="en-US" sz="1200" smtClean="0">
              <a:latin typeface="Arial" panose="020B0604020202020204" pitchFamily="34"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65152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D49647D3-A403-48BA-9BEB-90BFFDBD9ECD}" type="slidenum">
              <a:rPr lang="es-PR" altLang="en-US" sz="1200" smtClean="0">
                <a:latin typeface="Arial" panose="020B0604020202020204" pitchFamily="34" charset="0"/>
              </a:rPr>
              <a:pPr/>
              <a:t>4</a:t>
            </a:fld>
            <a:endParaRPr lang="es-PR" altLang="en-US" sz="1200" smtClean="0">
              <a:latin typeface="Arial" panose="020B0604020202020204" pitchFamily="34"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261990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21D214D9-4438-4434-88D3-1CDAA23C65B0}" type="slidenum">
              <a:rPr lang="es-PR" altLang="en-US" sz="1200" smtClean="0">
                <a:latin typeface="Arial" panose="020B0604020202020204" pitchFamily="34" charset="0"/>
              </a:rPr>
              <a:pPr/>
              <a:t>7</a:t>
            </a:fld>
            <a:endParaRPr lang="es-PR" altLang="en-US" sz="1200" smtClean="0">
              <a:latin typeface="Arial" panose="020B0604020202020204" pitchFamily="34"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val="282151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21D214D9-4438-4434-88D3-1CDAA23C65B0}" type="slidenum">
              <a:rPr lang="es-PR" altLang="en-US" sz="1200" smtClean="0">
                <a:latin typeface="Arial" panose="020B0604020202020204" pitchFamily="34" charset="0"/>
              </a:rPr>
              <a:pPr/>
              <a:t>8</a:t>
            </a:fld>
            <a:endParaRPr lang="es-PR" altLang="en-US" sz="1200" smtClean="0">
              <a:latin typeface="Arial" panose="020B0604020202020204" pitchFamily="34"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val="24411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2A12D196-332E-4CCD-B28F-BDED6AA4CF8C}" type="slidenum">
              <a:rPr lang="es-PR" altLang="en-US" sz="1200" smtClean="0">
                <a:latin typeface="Arial" panose="020B0604020202020204" pitchFamily="34" charset="0"/>
              </a:rPr>
              <a:pPr/>
              <a:t>10</a:t>
            </a:fld>
            <a:endParaRPr lang="es-PR" altLang="en-US" sz="1200" smtClean="0">
              <a:latin typeface="Arial" panose="020B0604020202020204"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54558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BBD54C6E-73D0-41EC-A74D-0670010F5F73}" type="slidenum">
              <a:rPr lang="es-PR" altLang="en-US" sz="1200" smtClean="0">
                <a:latin typeface="Arial" panose="020B0604020202020204" pitchFamily="34" charset="0"/>
              </a:rPr>
              <a:pPr/>
              <a:t>11</a:t>
            </a:fld>
            <a:endParaRPr lang="es-PR" altLang="en-US" sz="1200" smtClean="0">
              <a:latin typeface="Arial" panose="020B0604020202020204"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649448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BBD54C6E-73D0-41EC-A74D-0670010F5F73}" type="slidenum">
              <a:rPr lang="es-PR" altLang="en-US" sz="1200" smtClean="0">
                <a:latin typeface="Arial" panose="020B0604020202020204" pitchFamily="34" charset="0"/>
              </a:rPr>
              <a:pPr/>
              <a:t>12</a:t>
            </a:fld>
            <a:endParaRPr lang="es-PR" altLang="en-US" sz="1200" smtClean="0">
              <a:latin typeface="Arial" panose="020B0604020202020204"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73057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91C0C0C4-0571-4AB9-9E6C-449C1BA2713C}" type="datetime4">
              <a:rPr lang="es-PR" altLang="en-US"/>
              <a:pPr>
                <a:defRPr/>
              </a:pPr>
              <a:t>25 de noviembre de 2015</a:t>
            </a:fld>
            <a:endParaRPr lang="es-PR" alt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es-PR" altLang="en-US"/>
              <a:t>Iglesia Bíblica Bautista</a:t>
            </a:r>
          </a:p>
          <a:p>
            <a:pPr>
              <a:defRPr/>
            </a:pPr>
            <a:r>
              <a:rPr lang="es-PR" altLang="en-US"/>
              <a:t>www.iglesiabiblicabautista.org</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A7DBBB23-DEE2-4981-8755-2B273569887E}" type="slidenum">
              <a:rPr lang="es-PR" altLang="en-US"/>
              <a:pPr>
                <a:defRPr/>
              </a:pPr>
              <a:t>‹#›</a:t>
            </a:fld>
            <a:endParaRPr lang="es-PR" altLang="en-US"/>
          </a:p>
        </p:txBody>
      </p:sp>
    </p:spTree>
    <p:extLst>
      <p:ext uri="{BB962C8B-B14F-4D97-AF65-F5344CB8AC3E}">
        <p14:creationId xmlns:p14="http://schemas.microsoft.com/office/powerpoint/2010/main" val="119463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067C1B91-065B-45CF-A03E-E8D7CB544C6B}" type="datetime4">
              <a:rPr lang="es-PR" altLang="en-US"/>
              <a:pPr>
                <a:defRPr/>
              </a:pPr>
              <a:t>25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E20F2CB3-E64E-4573-B7D6-A1020753B52E}" type="slidenum">
              <a:rPr lang="es-PR" altLang="en-US"/>
              <a:pPr>
                <a:defRPr/>
              </a:pPr>
              <a:t>‹#›</a:t>
            </a:fld>
            <a:endParaRPr lang="es-PR" altLang="en-US"/>
          </a:p>
        </p:txBody>
      </p:sp>
    </p:spTree>
    <p:extLst>
      <p:ext uri="{BB962C8B-B14F-4D97-AF65-F5344CB8AC3E}">
        <p14:creationId xmlns:p14="http://schemas.microsoft.com/office/powerpoint/2010/main" val="1506591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926C1F76-5284-4FB9-A4AB-A26394756EDA}" type="datetime4">
              <a:rPr lang="es-PR" altLang="en-US"/>
              <a:pPr>
                <a:defRPr/>
              </a:pPr>
              <a:t>25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F195D717-D9F4-4022-AE32-0F55918B5900}" type="slidenum">
              <a:rPr lang="es-PR" altLang="en-US"/>
              <a:pPr>
                <a:defRPr/>
              </a:pPr>
              <a:t>‹#›</a:t>
            </a:fld>
            <a:endParaRPr lang="es-PR" altLang="en-US"/>
          </a:p>
        </p:txBody>
      </p:sp>
    </p:spTree>
    <p:extLst>
      <p:ext uri="{BB962C8B-B14F-4D97-AF65-F5344CB8AC3E}">
        <p14:creationId xmlns:p14="http://schemas.microsoft.com/office/powerpoint/2010/main" val="813177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fld id="{B58932BA-C54A-49D3-A32C-D60B469966B8}" type="datetime4">
              <a:rPr lang="es-PR" altLang="en-US"/>
              <a:pPr>
                <a:defRPr/>
              </a:pPr>
              <a:t>25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D2A25584-0D20-4AB0-967D-6EED6E67B66D}" type="slidenum">
              <a:rPr lang="es-PR" altLang="en-US"/>
              <a:pPr>
                <a:defRPr/>
              </a:pPr>
              <a:t>‹#›</a:t>
            </a:fld>
            <a:endParaRPr lang="es-PR" altLang="en-US"/>
          </a:p>
        </p:txBody>
      </p:sp>
    </p:spTree>
    <p:extLst>
      <p:ext uri="{BB962C8B-B14F-4D97-AF65-F5344CB8AC3E}">
        <p14:creationId xmlns:p14="http://schemas.microsoft.com/office/powerpoint/2010/main" val="195930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fld id="{05AD2FFF-6784-4644-A7E5-A8AC1169A14B}" type="datetime4">
              <a:rPr lang="es-PR" altLang="en-US"/>
              <a:pPr>
                <a:defRPr/>
              </a:pPr>
              <a:t>25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AFAAD2EE-2FE5-4F7E-A6D5-DC6ECFD77DCD}" type="slidenum">
              <a:rPr lang="es-PR" altLang="en-US"/>
              <a:pPr>
                <a:defRPr/>
              </a:pPr>
              <a:t>‹#›</a:t>
            </a:fld>
            <a:endParaRPr lang="es-PR" altLang="en-US"/>
          </a:p>
        </p:txBody>
      </p:sp>
    </p:spTree>
    <p:extLst>
      <p:ext uri="{BB962C8B-B14F-4D97-AF65-F5344CB8AC3E}">
        <p14:creationId xmlns:p14="http://schemas.microsoft.com/office/powerpoint/2010/main" val="361449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1658B0D4-E8DD-4A6A-A968-FEF126181237}" type="datetime4">
              <a:rPr lang="es-PR" altLang="en-US"/>
              <a:pPr>
                <a:defRPr/>
              </a:pPr>
              <a:t>25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2FF86DF7-4793-4807-9D7A-F04740BC061F}" type="slidenum">
              <a:rPr lang="es-PR" altLang="en-US"/>
              <a:pPr>
                <a:defRPr/>
              </a:pPr>
              <a:t>‹#›</a:t>
            </a:fld>
            <a:endParaRPr lang="es-PR" altLang="en-US"/>
          </a:p>
        </p:txBody>
      </p:sp>
    </p:spTree>
    <p:extLst>
      <p:ext uri="{BB962C8B-B14F-4D97-AF65-F5344CB8AC3E}">
        <p14:creationId xmlns:p14="http://schemas.microsoft.com/office/powerpoint/2010/main" val="146844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fld id="{0C104397-3BC7-44FE-9330-8AE8D6F3B173}" type="datetime4">
              <a:rPr lang="es-PR" altLang="en-US"/>
              <a:pPr>
                <a:defRPr/>
              </a:pPr>
              <a:t>25 de noviembre de 2015</a:t>
            </a:fld>
            <a:endParaRPr lang="es-PR" altLang="en-US"/>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6" name="Rectangle 13"/>
          <p:cNvSpPr>
            <a:spLocks noGrp="1" noChangeArrowheads="1"/>
          </p:cNvSpPr>
          <p:nvPr>
            <p:ph type="sldNum" sz="quarter" idx="12"/>
          </p:nvPr>
        </p:nvSpPr>
        <p:spPr>
          <a:ln/>
        </p:spPr>
        <p:txBody>
          <a:bodyPr/>
          <a:lstStyle>
            <a:lvl1pPr>
              <a:defRPr/>
            </a:lvl1pPr>
          </a:lstStyle>
          <a:p>
            <a:pPr>
              <a:defRPr/>
            </a:pPr>
            <a:fld id="{AAB0ADDC-9447-41FF-862E-D9025DF08A0E}" type="slidenum">
              <a:rPr lang="es-PR" altLang="en-US"/>
              <a:pPr>
                <a:defRPr/>
              </a:pPr>
              <a:t>‹#›</a:t>
            </a:fld>
            <a:endParaRPr lang="es-PR" altLang="en-US"/>
          </a:p>
        </p:txBody>
      </p:sp>
    </p:spTree>
    <p:extLst>
      <p:ext uri="{BB962C8B-B14F-4D97-AF65-F5344CB8AC3E}">
        <p14:creationId xmlns:p14="http://schemas.microsoft.com/office/powerpoint/2010/main" val="3348474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fld id="{69A5A023-CC8C-4197-BEF6-AC6F6A91340A}" type="datetime4">
              <a:rPr lang="es-PR" altLang="en-US"/>
              <a:pPr>
                <a:defRPr/>
              </a:pPr>
              <a:t>25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781744EC-7090-4A3E-AF00-EB1CDC058872}" type="slidenum">
              <a:rPr lang="es-PR" altLang="en-US"/>
              <a:pPr>
                <a:defRPr/>
              </a:pPr>
              <a:t>‹#›</a:t>
            </a:fld>
            <a:endParaRPr lang="es-PR" altLang="en-US"/>
          </a:p>
        </p:txBody>
      </p:sp>
    </p:spTree>
    <p:extLst>
      <p:ext uri="{BB962C8B-B14F-4D97-AF65-F5344CB8AC3E}">
        <p14:creationId xmlns:p14="http://schemas.microsoft.com/office/powerpoint/2010/main" val="2983126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fld id="{2687C38F-FB46-4624-8837-74DBDFCA3B08}" type="datetime4">
              <a:rPr lang="es-PR" altLang="en-US"/>
              <a:pPr>
                <a:defRPr/>
              </a:pPr>
              <a:t>25 de noviembre de 2015</a:t>
            </a:fld>
            <a:endParaRPr lang="es-PR" altLang="en-US"/>
          </a:p>
        </p:txBody>
      </p:sp>
      <p:sp>
        <p:nvSpPr>
          <p:cNvPr id="8"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9" name="Rectangle 13"/>
          <p:cNvSpPr>
            <a:spLocks noGrp="1" noChangeArrowheads="1"/>
          </p:cNvSpPr>
          <p:nvPr>
            <p:ph type="sldNum" sz="quarter" idx="12"/>
          </p:nvPr>
        </p:nvSpPr>
        <p:spPr>
          <a:ln/>
        </p:spPr>
        <p:txBody>
          <a:bodyPr/>
          <a:lstStyle>
            <a:lvl1pPr>
              <a:defRPr/>
            </a:lvl1pPr>
          </a:lstStyle>
          <a:p>
            <a:pPr>
              <a:defRPr/>
            </a:pPr>
            <a:fld id="{997FFF11-5DC6-42B9-B0C0-030EB1AFFE7A}" type="slidenum">
              <a:rPr lang="es-PR" altLang="en-US"/>
              <a:pPr>
                <a:defRPr/>
              </a:pPr>
              <a:t>‹#›</a:t>
            </a:fld>
            <a:endParaRPr lang="es-PR" altLang="en-US"/>
          </a:p>
        </p:txBody>
      </p:sp>
    </p:spTree>
    <p:extLst>
      <p:ext uri="{BB962C8B-B14F-4D97-AF65-F5344CB8AC3E}">
        <p14:creationId xmlns:p14="http://schemas.microsoft.com/office/powerpoint/2010/main" val="4263455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fld id="{98C6B614-61D2-4FC5-9A5C-A06A3C28E21A}" type="datetime4">
              <a:rPr lang="es-PR" altLang="en-US"/>
              <a:pPr>
                <a:defRPr/>
              </a:pPr>
              <a:t>25 de noviembre de 2015</a:t>
            </a:fld>
            <a:endParaRPr lang="es-PR" altLang="en-US"/>
          </a:p>
        </p:txBody>
      </p:sp>
      <p:sp>
        <p:nvSpPr>
          <p:cNvPr id="4"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5" name="Rectangle 13"/>
          <p:cNvSpPr>
            <a:spLocks noGrp="1" noChangeArrowheads="1"/>
          </p:cNvSpPr>
          <p:nvPr>
            <p:ph type="sldNum" sz="quarter" idx="12"/>
          </p:nvPr>
        </p:nvSpPr>
        <p:spPr>
          <a:ln/>
        </p:spPr>
        <p:txBody>
          <a:bodyPr/>
          <a:lstStyle>
            <a:lvl1pPr>
              <a:defRPr/>
            </a:lvl1pPr>
          </a:lstStyle>
          <a:p>
            <a:pPr>
              <a:defRPr/>
            </a:pPr>
            <a:fld id="{16AF6AE9-4BF9-46F1-A730-E793E1495862}" type="slidenum">
              <a:rPr lang="es-PR" altLang="en-US"/>
              <a:pPr>
                <a:defRPr/>
              </a:pPr>
              <a:t>‹#›</a:t>
            </a:fld>
            <a:endParaRPr lang="es-PR" altLang="en-US"/>
          </a:p>
        </p:txBody>
      </p:sp>
    </p:spTree>
    <p:extLst>
      <p:ext uri="{BB962C8B-B14F-4D97-AF65-F5344CB8AC3E}">
        <p14:creationId xmlns:p14="http://schemas.microsoft.com/office/powerpoint/2010/main" val="2300061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fld id="{2F61A9F9-6E25-4E02-A427-0B31F0299BAD}" type="datetime4">
              <a:rPr lang="es-PR" altLang="en-US"/>
              <a:pPr>
                <a:defRPr/>
              </a:pPr>
              <a:t>25 de noviembre de 2015</a:t>
            </a:fld>
            <a:endParaRPr lang="es-PR" altLang="en-US"/>
          </a:p>
        </p:txBody>
      </p:sp>
      <p:sp>
        <p:nvSpPr>
          <p:cNvPr id="3"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4" name="Rectangle 13"/>
          <p:cNvSpPr>
            <a:spLocks noGrp="1" noChangeArrowheads="1"/>
          </p:cNvSpPr>
          <p:nvPr>
            <p:ph type="sldNum" sz="quarter" idx="12"/>
          </p:nvPr>
        </p:nvSpPr>
        <p:spPr>
          <a:ln/>
        </p:spPr>
        <p:txBody>
          <a:bodyPr/>
          <a:lstStyle>
            <a:lvl1pPr>
              <a:defRPr/>
            </a:lvl1pPr>
          </a:lstStyle>
          <a:p>
            <a:pPr>
              <a:defRPr/>
            </a:pPr>
            <a:fld id="{BBAA06C7-9ADF-48B0-8161-698B30978F8F}" type="slidenum">
              <a:rPr lang="es-PR" altLang="en-US"/>
              <a:pPr>
                <a:defRPr/>
              </a:pPr>
              <a:t>‹#›</a:t>
            </a:fld>
            <a:endParaRPr lang="es-PR" altLang="en-US"/>
          </a:p>
        </p:txBody>
      </p:sp>
    </p:spTree>
    <p:extLst>
      <p:ext uri="{BB962C8B-B14F-4D97-AF65-F5344CB8AC3E}">
        <p14:creationId xmlns:p14="http://schemas.microsoft.com/office/powerpoint/2010/main" val="2206534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A4E29CE9-CD3C-4D37-AF88-743948C60E36}" type="datetime4">
              <a:rPr lang="es-PR" altLang="en-US"/>
              <a:pPr>
                <a:defRPr/>
              </a:pPr>
              <a:t>25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F7D67D92-D33F-461D-868D-12E113E7536B}" type="slidenum">
              <a:rPr lang="es-PR" altLang="en-US"/>
              <a:pPr>
                <a:defRPr/>
              </a:pPr>
              <a:t>‹#›</a:t>
            </a:fld>
            <a:endParaRPr lang="es-PR" altLang="en-US"/>
          </a:p>
        </p:txBody>
      </p:sp>
    </p:spTree>
    <p:extLst>
      <p:ext uri="{BB962C8B-B14F-4D97-AF65-F5344CB8AC3E}">
        <p14:creationId xmlns:p14="http://schemas.microsoft.com/office/powerpoint/2010/main" val="3361835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72A6046F-60DD-423C-82B7-3E055E99A4B9}" type="datetime4">
              <a:rPr lang="es-PR" altLang="en-US"/>
              <a:pPr>
                <a:defRPr/>
              </a:pPr>
              <a:t>25 de noviembre de 2015</a:t>
            </a:fld>
            <a:endParaRPr lang="es-PR" altLang="en-US"/>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a:t>
            </a:r>
          </a:p>
          <a:p>
            <a:pPr>
              <a:defRPr/>
            </a:pPr>
            <a:r>
              <a:rPr lang="es-PR" altLang="en-US"/>
              <a:t>www.iglesiabiblicabautista.org</a:t>
            </a:r>
          </a:p>
        </p:txBody>
      </p:sp>
      <p:sp>
        <p:nvSpPr>
          <p:cNvPr id="7" name="Rectangle 13"/>
          <p:cNvSpPr>
            <a:spLocks noGrp="1" noChangeArrowheads="1"/>
          </p:cNvSpPr>
          <p:nvPr>
            <p:ph type="sldNum" sz="quarter" idx="12"/>
          </p:nvPr>
        </p:nvSpPr>
        <p:spPr>
          <a:ln/>
        </p:spPr>
        <p:txBody>
          <a:bodyPr/>
          <a:lstStyle>
            <a:lvl1pPr>
              <a:defRPr/>
            </a:lvl1pPr>
          </a:lstStyle>
          <a:p>
            <a:pPr>
              <a:defRPr/>
            </a:pPr>
            <a:fld id="{97864F7C-BECF-4D27-9154-028C8E8BDFE4}" type="slidenum">
              <a:rPr lang="es-PR" altLang="en-US"/>
              <a:pPr>
                <a:defRPr/>
              </a:pPr>
              <a:t>‹#›</a:t>
            </a:fld>
            <a:endParaRPr lang="es-PR" altLang="en-US"/>
          </a:p>
        </p:txBody>
      </p:sp>
    </p:spTree>
    <p:extLst>
      <p:ext uri="{BB962C8B-B14F-4D97-AF65-F5344CB8AC3E}">
        <p14:creationId xmlns:p14="http://schemas.microsoft.com/office/powerpoint/2010/main" val="30761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2pPr>
            <a:lvl3pPr marL="11430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3pPr>
            <a:lvl4pPr marL="16002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4pPr>
            <a:lvl5pPr marL="2057400" indent="-228600">
              <a:lnSpc>
                <a:spcPct val="90000"/>
              </a:lnSpc>
              <a:spcBef>
                <a:spcPct val="20000"/>
              </a:spcBef>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lnSpc>
                <a:spcPct val="90000"/>
              </a:lnSpc>
              <a:spcBef>
                <a:spcPct val="20000"/>
              </a:spcBef>
              <a:spcAft>
                <a:spcPct val="0"/>
              </a:spcAft>
              <a:buClr>
                <a:schemeClr val="folHlink"/>
              </a:buClr>
              <a:buSzPct val="85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9pPr>
          </a:lstStyle>
          <a:p>
            <a:pPr algn="ctr" eaLnBrk="1" hangingPunct="1">
              <a:lnSpc>
                <a:spcPct val="100000"/>
              </a:lnSpc>
              <a:spcBef>
                <a:spcPct val="0"/>
              </a:spcBef>
              <a:buClrTx/>
              <a:buSzTx/>
              <a:buFontTx/>
              <a:buNone/>
              <a:defRPr/>
            </a:pPr>
            <a:endParaRPr kumimoji="1" lang="en-US" altLang="en-US" sz="2400" smtClean="0"/>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lvl1pPr>
          </a:lstStyle>
          <a:p>
            <a:pPr>
              <a:defRPr/>
            </a:pPr>
            <a:fld id="{EF73E1B9-4E1D-4FCB-AB66-1C76B47A273A}" type="datetime4">
              <a:rPr lang="es-PR" altLang="en-US"/>
              <a:pPr>
                <a:defRPr/>
              </a:pPr>
              <a:t>25 de noviembre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lvl1pPr>
          </a:lstStyle>
          <a:p>
            <a:pPr>
              <a:defRPr/>
            </a:pPr>
            <a:r>
              <a:rPr lang="es-PR" altLang="en-US"/>
              <a:t>Iglesia Bíblica Bautista</a:t>
            </a:r>
          </a:p>
          <a:p>
            <a:pPr>
              <a:defRPr/>
            </a:pPr>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lvl1pPr>
          </a:lstStyle>
          <a:p>
            <a:pPr>
              <a:defRPr/>
            </a:pPr>
            <a:fld id="{B7623BC3-F728-47FE-A449-BBD9C11BBB3C}" type="slidenum">
              <a:rPr lang="es-PR" altLang="en-US"/>
              <a:pPr>
                <a:defRPr/>
              </a:pPr>
              <a:t>‹#›</a:t>
            </a:fld>
            <a:endParaRPr lang="es-PR" altLang="en-US"/>
          </a:p>
        </p:txBody>
      </p:sp>
    </p:spTree>
  </p:cSld>
  <p:clrMap bg1="lt1" tx1="dk1" bg2="lt2" tx2="dk2" accent1="accent1" accent2="accent2" accent3="accent3" accent4="accent4" accent5="accent5" accent6="accent6" hlink="hlink" folHlink="folHlink"/>
  <p:sldLayoutIdLst>
    <p:sldLayoutId id="2147483692"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hdr="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ttps://retiringfed.files.wordpress.com/2015/08/wolf-in-sheeps-cloth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218" name="Rectangle 2"/>
          <p:cNvSpPr>
            <a:spLocks noGrp="1" noChangeArrowheads="1"/>
          </p:cNvSpPr>
          <p:nvPr>
            <p:ph type="ctrTitle"/>
          </p:nvPr>
        </p:nvSpPr>
        <p:spPr>
          <a:xfrm>
            <a:off x="685800" y="284163"/>
            <a:ext cx="7772400" cy="1905000"/>
          </a:xfrm>
          <a:solidFill>
            <a:schemeClr val="tx1">
              <a:alpha val="48000"/>
            </a:schemeClr>
          </a:solidFill>
        </p:spPr>
        <p:txBody>
          <a:bodyPr/>
          <a:lstStyle/>
          <a:p>
            <a:pPr algn="ctr" eaLnBrk="1" hangingPunct="1">
              <a:defRPr/>
            </a:pPr>
            <a:r>
              <a:rPr lang="es-PR" altLang="en-US" sz="4000" dirty="0" smtClean="0">
                <a:solidFill>
                  <a:schemeClr val="bg1"/>
                </a:solidFill>
                <a:effectLst>
                  <a:outerShdw blurRad="38100" dist="38100" dir="2700000" algn="tl">
                    <a:srgbClr val="1C1C1C"/>
                  </a:outerShdw>
                </a:effectLst>
              </a:rPr>
              <a:t>Unidad 13: </a:t>
            </a:r>
            <a:br>
              <a:rPr lang="es-PR" altLang="en-US" sz="4000" dirty="0" smtClean="0">
                <a:solidFill>
                  <a:schemeClr val="bg1"/>
                </a:solidFill>
                <a:effectLst>
                  <a:outerShdw blurRad="38100" dist="38100" dir="2700000" algn="tl">
                    <a:srgbClr val="1C1C1C"/>
                  </a:outerShdw>
                </a:effectLst>
              </a:rPr>
            </a:br>
            <a:r>
              <a:rPr lang="es-PR" altLang="en-US" sz="4000" dirty="0" smtClean="0">
                <a:solidFill>
                  <a:schemeClr val="bg1"/>
                </a:solidFill>
                <a:effectLst>
                  <a:outerShdw blurRad="38100" dist="38100" dir="2700000" algn="tl">
                    <a:srgbClr val="1C1C1C"/>
                  </a:outerShdw>
                </a:effectLst>
              </a:rPr>
              <a:t>Las demandas de la nueva vida en Cristo </a:t>
            </a:r>
          </a:p>
        </p:txBody>
      </p:sp>
      <p:sp>
        <p:nvSpPr>
          <p:cNvPr id="9219" name="Rectangle 3"/>
          <p:cNvSpPr>
            <a:spLocks noGrp="1" noChangeArrowheads="1"/>
          </p:cNvSpPr>
          <p:nvPr>
            <p:ph type="subTitle" idx="1"/>
          </p:nvPr>
        </p:nvSpPr>
        <p:spPr>
          <a:xfrm>
            <a:off x="304800" y="3641725"/>
            <a:ext cx="8458200" cy="1668149"/>
          </a:xfrm>
          <a:solidFill>
            <a:schemeClr val="tx1">
              <a:alpha val="42000"/>
            </a:schemeClr>
          </a:solidFill>
        </p:spPr>
        <p:txBody>
          <a:bodyPr>
            <a:spAutoFit/>
          </a:bodyPr>
          <a:lstStyle/>
          <a:p>
            <a:pPr eaLnBrk="1" hangingPunct="1">
              <a:defRPr/>
            </a:pPr>
            <a:r>
              <a:rPr lang="es-PR" altLang="en-US" dirty="0" smtClean="0">
                <a:solidFill>
                  <a:schemeClr val="bg1"/>
                </a:solidFill>
                <a:effectLst>
                  <a:outerShdw blurRad="38100" dist="38100" dir="2700000" algn="tl">
                    <a:srgbClr val="1C1C1C"/>
                  </a:outerShdw>
                </a:effectLst>
              </a:rPr>
              <a:t>Estudio 46: Dios demanda pureza doctrinal (2da </a:t>
            </a:r>
            <a:r>
              <a:rPr lang="es-PR" altLang="en-US" dirty="0">
                <a:solidFill>
                  <a:schemeClr val="bg1"/>
                </a:solidFill>
                <a:effectLst>
                  <a:outerShdw blurRad="38100" dist="38100" dir="2700000" algn="tl">
                    <a:srgbClr val="1C1C1C"/>
                  </a:outerShdw>
                </a:effectLst>
              </a:rPr>
              <a:t>Pedro </a:t>
            </a:r>
            <a:r>
              <a:rPr lang="es-PR" altLang="en-US" dirty="0" smtClean="0">
                <a:solidFill>
                  <a:schemeClr val="bg1"/>
                </a:solidFill>
                <a:effectLst>
                  <a:outerShdw blurRad="38100" dist="38100" dir="2700000" algn="tl">
                    <a:srgbClr val="1C1C1C"/>
                  </a:outerShdw>
                </a:effectLst>
              </a:rPr>
              <a:t>1:1-3:18)</a:t>
            </a:r>
          </a:p>
          <a:p>
            <a:pPr eaLnBrk="1" hangingPunct="1">
              <a:defRPr/>
            </a:pPr>
            <a:r>
              <a:rPr lang="es-PR" altLang="en-US" dirty="0" smtClean="0">
                <a:solidFill>
                  <a:schemeClr val="bg1"/>
                </a:solidFill>
                <a:effectLst>
                  <a:outerShdw blurRad="38100" dist="38100" dir="2700000" algn="tl">
                    <a:srgbClr val="1C1C1C"/>
                  </a:outerShdw>
                </a:effectLst>
              </a:rPr>
              <a:t>17-Noviembre-2015</a:t>
            </a:r>
          </a:p>
        </p:txBody>
      </p:sp>
      <p:sp>
        <p:nvSpPr>
          <p:cNvPr id="9221" name="Text Box 5"/>
          <p:cNvSpPr txBox="1">
            <a:spLocks noChangeArrowheads="1"/>
          </p:cNvSpPr>
          <p:nvPr/>
        </p:nvSpPr>
        <p:spPr bwMode="auto">
          <a:xfrm>
            <a:off x="76200" y="6019800"/>
            <a:ext cx="2895600" cy="641350"/>
          </a:xfrm>
          <a:prstGeom prst="rect">
            <a:avLst/>
          </a:prstGeom>
          <a:solidFill>
            <a:schemeClr val="tx1">
              <a:alpha val="32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PR" altLang="en-US" sz="1800">
                <a:solidFill>
                  <a:schemeClr val="bg1"/>
                </a:solidFill>
                <a:effectLst>
                  <a:outerShdw blurRad="38100" dist="38100" dir="2700000" algn="tl">
                    <a:srgbClr val="1C1C1C"/>
                  </a:outerShdw>
                </a:effectLst>
                <a:latin typeface="Arial" panose="020B0604020202020204" pitchFamily="34" charset="0"/>
              </a:rPr>
              <a:t>Iglesia Bíblica Bautista de Aguadilla</a:t>
            </a:r>
          </a:p>
        </p:txBody>
      </p:sp>
      <p:pic>
        <p:nvPicPr>
          <p:cNvPr id="9222" name="Picture 6" descr="jesus_fish_lg_cl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3246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Text Box 7"/>
          <p:cNvSpPr txBox="1">
            <a:spLocks noChangeArrowheads="1"/>
          </p:cNvSpPr>
          <p:nvPr/>
        </p:nvSpPr>
        <p:spPr bwMode="auto">
          <a:xfrm>
            <a:off x="5791200" y="6110288"/>
            <a:ext cx="3352800"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s-PR" altLang="en-US" sz="1800" i="1">
                <a:solidFill>
                  <a:schemeClr val="bg1"/>
                </a:solidFill>
                <a:effectLst>
                  <a:outerShdw blurRad="38100" dist="38100" dir="2700000" algn="tl">
                    <a:srgbClr val="1C1C1C"/>
                  </a:outerShdw>
                </a:effectLst>
                <a:latin typeface="Arial" panose="020B0604020202020204" pitchFamily="34" charset="0"/>
              </a:rPr>
              <a:t>La Biblia Libro por Libro, CBP</a:t>
            </a:r>
            <a:r>
              <a:rPr lang="en-US" altLang="en-US" sz="1800" i="1" baseline="30000">
                <a:solidFill>
                  <a:schemeClr val="bg1"/>
                </a:solidFill>
                <a:effectLst>
                  <a:outerShdw blurRad="38100" dist="38100" dir="2700000" algn="tl">
                    <a:srgbClr val="1C1C1C"/>
                  </a:outerShdw>
                </a:effectLst>
                <a:latin typeface="Arial" panose="020B0604020202020204" pitchFamily="34" charset="0"/>
              </a:rPr>
              <a:t>®</a:t>
            </a:r>
            <a:endParaRPr lang="en-US" altLang="en-US" sz="1800">
              <a:solidFill>
                <a:schemeClr val="bg1"/>
              </a:solidFill>
              <a:effectLst>
                <a:outerShdw blurRad="38100" dist="38100" dir="2700000" algn="tl">
                  <a:srgbClr val="1C1C1C"/>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219">
                                            <p:bg/>
                                          </p:spTgt>
                                        </p:tgtEl>
                                        <p:attrNameLst>
                                          <p:attrName>style.visibility</p:attrName>
                                        </p:attrNameLst>
                                      </p:cBhvr>
                                      <p:to>
                                        <p:strVal val="visible"/>
                                      </p:to>
                                    </p:set>
                                    <p:animEffect transition="in" filter="fade">
                                      <p:cBhvr>
                                        <p:cTn id="10" dur="500"/>
                                        <p:tgtEl>
                                          <p:spTgt spid="9219">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animEffect transition="in" filter="fade">
                                      <p:cBhvr>
                                        <p:cTn id="13" dur="500"/>
                                        <p:tgtEl>
                                          <p:spTgt spid="9219">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219">
                                            <p:txEl>
                                              <p:pRg st="1" end="1"/>
                                            </p:txEl>
                                          </p:spTgt>
                                        </p:tgtEl>
                                        <p:attrNameLst>
                                          <p:attrName>style.visibility</p:attrName>
                                        </p:attrNameLst>
                                      </p:cBhvr>
                                      <p:to>
                                        <p:strVal val="visible"/>
                                      </p:to>
                                    </p:set>
                                    <p:animEffect transition="in" filter="fade">
                                      <p:cBhvr>
                                        <p:cTn id="16" dur="500"/>
                                        <p:tgtEl>
                                          <p:spTgt spid="9219">
                                            <p:txEl>
                                              <p:pRg st="1" end="1"/>
                                            </p:txEl>
                                          </p:spTgt>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221"/>
                                        </p:tgtEl>
                                        <p:attrNameLst>
                                          <p:attrName>style.visibility</p:attrName>
                                        </p:attrNameLst>
                                      </p:cBhvr>
                                      <p:to>
                                        <p:strVal val="visible"/>
                                      </p:to>
                                    </p:set>
                                    <p:animEffect transition="in" filter="fade">
                                      <p:cBhvr>
                                        <p:cTn id="20" dur="500"/>
                                        <p:tgtEl>
                                          <p:spTgt spid="9221"/>
                                        </p:tgtEl>
                                      </p:cBhvr>
                                    </p:animEffect>
                                  </p:childTnLst>
                                </p:cTn>
                              </p:par>
                            </p:childTnLst>
                          </p:cTn>
                        </p:par>
                        <p:par>
                          <p:cTn id="21" fill="hold" nodeType="afterGroup">
                            <p:stCondLst>
                              <p:cond delay="1000"/>
                            </p:stCondLst>
                            <p:childTnLst>
                              <p:par>
                                <p:cTn id="22" presetID="10" presetClass="entr" presetSubtype="0" fill="hold" nodeType="afterEffect">
                                  <p:stCondLst>
                                    <p:cond delay="0"/>
                                  </p:stCondLst>
                                  <p:childTnLst>
                                    <p:set>
                                      <p:cBhvr>
                                        <p:cTn id="23" dur="1" fill="hold">
                                          <p:stCondLst>
                                            <p:cond delay="0"/>
                                          </p:stCondLst>
                                        </p:cTn>
                                        <p:tgtEl>
                                          <p:spTgt spid="9222"/>
                                        </p:tgtEl>
                                        <p:attrNameLst>
                                          <p:attrName>style.visibility</p:attrName>
                                        </p:attrNameLst>
                                      </p:cBhvr>
                                      <p:to>
                                        <p:strVal val="visible"/>
                                      </p:to>
                                    </p:set>
                                    <p:animEffect transition="in" filter="fade">
                                      <p:cBhvr>
                                        <p:cTn id="24" dur="500"/>
                                        <p:tgtEl>
                                          <p:spTgt spid="9222"/>
                                        </p:tgtEl>
                                      </p:cBhvr>
                                    </p:animEffect>
                                  </p:childTnLst>
                                </p:cTn>
                              </p:par>
                            </p:childTnLst>
                          </p:cTn>
                        </p:par>
                        <p:par>
                          <p:cTn id="25" fill="hold" nodeType="afterGroup">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9223"/>
                                        </p:tgtEl>
                                        <p:attrNameLst>
                                          <p:attrName>style.visibility</p:attrName>
                                        </p:attrNameLst>
                                      </p:cBhvr>
                                      <p:to>
                                        <p:strVal val="visible"/>
                                      </p:to>
                                    </p:set>
                                    <p:animEffect transition="in" filter="fade">
                                      <p:cBhvr>
                                        <p:cTn id="28" dur="500"/>
                                        <p:tgtEl>
                                          <p:spTgt spid="9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19" grpId="0" uiExpand="1" build="p" animBg="1"/>
      <p:bldP spid="9221" grpId="0" animBg="1"/>
      <p:bldP spid="92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Saludos </a:t>
            </a:r>
            <a:r>
              <a:rPr lang="es-PR" altLang="en-US" sz="2800" i="1" dirty="0" smtClean="0">
                <a:solidFill>
                  <a:schemeClr val="tx2">
                    <a:lumMod val="75000"/>
                  </a:schemeClr>
                </a:solidFill>
              </a:rPr>
              <a:t>1:1,2</a:t>
            </a:r>
            <a:endParaRPr lang="es-PR" altLang="en-US" sz="2800" i="1" dirty="0">
              <a:solidFill>
                <a:schemeClr val="tx2">
                  <a:lumMod val="75000"/>
                </a:schemeClr>
              </a:solidFill>
            </a:endParaRPr>
          </a:p>
          <a:p>
            <a:pPr lvl="1" eaLnBrk="1" hangingPunct="1">
              <a:lnSpc>
                <a:spcPct val="90000"/>
              </a:lnSpc>
              <a:defRPr/>
            </a:pPr>
            <a:r>
              <a:rPr lang="en-US" altLang="en-US" sz="2400" dirty="0" smtClean="0"/>
              <a:t>El don de la </a:t>
            </a:r>
            <a:r>
              <a:rPr lang="en-US" altLang="en-US" sz="2400" dirty="0" err="1" smtClean="0"/>
              <a:t>fe</a:t>
            </a:r>
            <a:r>
              <a:rPr lang="en-US" altLang="en-US" sz="2400" dirty="0" smtClean="0"/>
              <a:t> que </a:t>
            </a:r>
            <a:r>
              <a:rPr lang="en-US" altLang="en-US" sz="2400" dirty="0" err="1" smtClean="0"/>
              <a:t>tenemos</a:t>
            </a:r>
            <a:r>
              <a:rPr lang="en-US" altLang="en-US" sz="2400" dirty="0" smtClean="0"/>
              <a:t> no </a:t>
            </a:r>
            <a:r>
              <a:rPr lang="en-US" altLang="en-US" sz="2400" dirty="0" err="1" smtClean="0"/>
              <a:t>es</a:t>
            </a:r>
            <a:r>
              <a:rPr lang="en-US" altLang="en-US" sz="2400" dirty="0" smtClean="0"/>
              <a:t> inferior al que </a:t>
            </a:r>
            <a:r>
              <a:rPr lang="en-US" altLang="en-US" sz="2400" dirty="0" err="1" smtClean="0"/>
              <a:t>tenían</a:t>
            </a:r>
            <a:r>
              <a:rPr lang="en-US" altLang="en-US" sz="2400" dirty="0" smtClean="0"/>
              <a:t> </a:t>
            </a:r>
            <a:r>
              <a:rPr lang="en-US" altLang="en-US" sz="2400" dirty="0" err="1" smtClean="0"/>
              <a:t>los</a:t>
            </a:r>
            <a:r>
              <a:rPr lang="en-US" altLang="en-US" sz="2400" dirty="0" smtClean="0"/>
              <a:t> </a:t>
            </a:r>
            <a:r>
              <a:rPr lang="en-US" altLang="en-US" sz="2400" dirty="0" err="1" smtClean="0"/>
              <a:t>apóstoles</a:t>
            </a:r>
            <a:r>
              <a:rPr lang="en-US" altLang="en-US" sz="2400" dirty="0"/>
              <a:t>.</a:t>
            </a:r>
            <a:endParaRPr lang="es-PR" altLang="en-US" sz="1600" dirty="0" smtClean="0"/>
          </a:p>
          <a:p>
            <a:pPr eaLnBrk="1" hangingPunct="1">
              <a:lnSpc>
                <a:spcPct val="90000"/>
              </a:lnSpc>
              <a:defRPr/>
            </a:pPr>
            <a:r>
              <a:rPr lang="es-PR" altLang="en-US" sz="2800" dirty="0"/>
              <a:t>Valores de la vida cristiana </a:t>
            </a:r>
            <a:r>
              <a:rPr lang="es-PR" altLang="en-US" sz="2800" i="1" dirty="0">
                <a:solidFill>
                  <a:schemeClr val="tx2">
                    <a:lumMod val="75000"/>
                  </a:schemeClr>
                </a:solidFill>
              </a:rPr>
              <a:t>1:3-7</a:t>
            </a:r>
          </a:p>
          <a:p>
            <a:pPr lvl="1" eaLnBrk="1" hangingPunct="1">
              <a:lnSpc>
                <a:spcPct val="90000"/>
              </a:lnSpc>
              <a:defRPr/>
            </a:pPr>
            <a:r>
              <a:rPr lang="en-US" altLang="en-US" sz="2400" dirty="0" err="1"/>
              <a:t>Jesucristo</a:t>
            </a:r>
            <a:r>
              <a:rPr lang="en-US" altLang="en-US" sz="2400" dirty="0"/>
              <a:t> </a:t>
            </a:r>
            <a:r>
              <a:rPr lang="en-US" altLang="en-US" sz="2400" dirty="0" err="1" smtClean="0"/>
              <a:t>nos</a:t>
            </a:r>
            <a:r>
              <a:rPr lang="en-US" altLang="en-US" sz="2400" dirty="0" smtClean="0"/>
              <a:t> ha dado </a:t>
            </a:r>
            <a:r>
              <a:rPr lang="en-US" altLang="en-US" sz="2400" dirty="0" err="1" smtClean="0"/>
              <a:t>todo</a:t>
            </a:r>
            <a:r>
              <a:rPr lang="en-US" altLang="en-US" sz="2400" dirty="0" smtClean="0"/>
              <a:t> lo que </a:t>
            </a:r>
            <a:r>
              <a:rPr lang="en-US" altLang="en-US" sz="2400" dirty="0" err="1" smtClean="0"/>
              <a:t>necesitamos</a:t>
            </a:r>
            <a:r>
              <a:rPr lang="en-US" altLang="en-US" sz="2400" dirty="0" smtClean="0"/>
              <a:t> para </a:t>
            </a:r>
            <a:r>
              <a:rPr lang="en-US" altLang="en-US" sz="2400" dirty="0" err="1" smtClean="0"/>
              <a:t>vivir</a:t>
            </a:r>
            <a:r>
              <a:rPr lang="en-US" altLang="en-US" sz="2400" dirty="0" smtClean="0"/>
              <a:t> </a:t>
            </a:r>
            <a:r>
              <a:rPr lang="en-US" altLang="en-US" sz="2400" dirty="0" err="1" smtClean="0"/>
              <a:t>una</a:t>
            </a:r>
            <a:r>
              <a:rPr lang="en-US" altLang="en-US" sz="2400" dirty="0" smtClean="0"/>
              <a:t> </a:t>
            </a:r>
            <a:r>
              <a:rPr lang="en-US" altLang="en-US" sz="2400" dirty="0" err="1" smtClean="0"/>
              <a:t>vida</a:t>
            </a:r>
            <a:r>
              <a:rPr lang="en-US" altLang="en-US" sz="2400" dirty="0" smtClean="0"/>
              <a:t> </a:t>
            </a:r>
            <a:r>
              <a:rPr lang="en-US" altLang="en-US" sz="2400" dirty="0" err="1" smtClean="0"/>
              <a:t>piadosa</a:t>
            </a:r>
            <a:r>
              <a:rPr lang="en-US" altLang="en-US" sz="2400" dirty="0" smtClean="0"/>
              <a:t> </a:t>
            </a:r>
            <a:r>
              <a:rPr lang="en-US" altLang="en-US" sz="2400" dirty="0" err="1" smtClean="0"/>
              <a:t>siempre</a:t>
            </a:r>
            <a:r>
              <a:rPr lang="en-US" altLang="en-US" sz="2400" dirty="0" smtClean="0"/>
              <a:t> (</a:t>
            </a:r>
            <a:r>
              <a:rPr lang="en-US" altLang="en-US" sz="2400" i="1" dirty="0" smtClean="0">
                <a:solidFill>
                  <a:schemeClr val="tx2">
                    <a:lumMod val="75000"/>
                  </a:schemeClr>
                </a:solidFill>
              </a:rPr>
              <a:t>vv. 3,4</a:t>
            </a:r>
            <a:r>
              <a:rPr lang="en-US" altLang="en-US" sz="2400" dirty="0" smtClean="0"/>
              <a:t>). No </a:t>
            </a:r>
            <a:r>
              <a:rPr lang="en-US" altLang="en-US" sz="2400" dirty="0" err="1" smtClean="0"/>
              <a:t>debemos</a:t>
            </a:r>
            <a:r>
              <a:rPr lang="en-US" altLang="en-US" sz="2400" dirty="0" smtClean="0"/>
              <a:t> </a:t>
            </a:r>
            <a:r>
              <a:rPr lang="en-US" altLang="en-US" sz="2400" dirty="0" err="1" smtClean="0"/>
              <a:t>pensar</a:t>
            </a:r>
            <a:r>
              <a:rPr lang="en-US" altLang="en-US" sz="2400" dirty="0" smtClean="0"/>
              <a:t> </a:t>
            </a:r>
            <a:r>
              <a:rPr lang="en-US" altLang="en-US" sz="2400" dirty="0" err="1" smtClean="0"/>
              <a:t>en</a:t>
            </a:r>
            <a:r>
              <a:rPr lang="en-US" altLang="en-US" sz="2400" dirty="0" smtClean="0"/>
              <a:t> </a:t>
            </a:r>
            <a:r>
              <a:rPr lang="en-US" altLang="en-US" sz="2400" dirty="0" err="1" smtClean="0"/>
              <a:t>ser</a:t>
            </a:r>
            <a:r>
              <a:rPr lang="en-US" altLang="en-US" sz="2400" dirty="0" smtClean="0"/>
              <a:t> </a:t>
            </a:r>
            <a:r>
              <a:rPr lang="en-US" altLang="en-US" sz="2400" dirty="0" err="1" smtClean="0"/>
              <a:t>pasivos</a:t>
            </a:r>
            <a:r>
              <a:rPr lang="en-US" altLang="en-US" sz="2400" dirty="0" smtClean="0"/>
              <a:t>, </a:t>
            </a:r>
            <a:r>
              <a:rPr lang="en-US" altLang="en-US" sz="2400" dirty="0" err="1" smtClean="0"/>
              <a:t>sino</a:t>
            </a:r>
            <a:r>
              <a:rPr lang="en-US" altLang="en-US" sz="2400" dirty="0" smtClean="0"/>
              <a:t> que </a:t>
            </a:r>
            <a:r>
              <a:rPr lang="en-US" altLang="en-US" sz="2400" dirty="0" err="1" smtClean="0"/>
              <a:t>debemos</a:t>
            </a:r>
            <a:r>
              <a:rPr lang="en-US" altLang="en-US" sz="2400" dirty="0" smtClean="0"/>
              <a:t> </a:t>
            </a:r>
            <a:r>
              <a:rPr lang="en-US" altLang="en-US" sz="2400" dirty="0" err="1" smtClean="0"/>
              <a:t>poner</a:t>
            </a:r>
            <a:r>
              <a:rPr lang="en-US" altLang="en-US" sz="2400" dirty="0" smtClean="0"/>
              <a:t> </a:t>
            </a:r>
            <a:r>
              <a:rPr lang="en-US" altLang="en-US" sz="2400" dirty="0" err="1" smtClean="0"/>
              <a:t>empeño</a:t>
            </a:r>
            <a:r>
              <a:rPr lang="en-US" altLang="en-US" sz="2400" dirty="0" smtClean="0"/>
              <a:t> </a:t>
            </a:r>
            <a:r>
              <a:rPr lang="en-US" altLang="en-US" sz="2400" dirty="0"/>
              <a:t>para </a:t>
            </a:r>
            <a:r>
              <a:rPr lang="en-US" altLang="en-US" sz="2400" dirty="0" err="1"/>
              <a:t>desarrollar</a:t>
            </a:r>
            <a:r>
              <a:rPr lang="en-US" altLang="en-US" sz="2400" dirty="0"/>
              <a:t> el </a:t>
            </a:r>
            <a:r>
              <a:rPr lang="en-US" altLang="en-US" sz="2400" dirty="0" err="1"/>
              <a:t>carácter</a:t>
            </a:r>
            <a:r>
              <a:rPr lang="en-US" altLang="en-US" sz="2400" dirty="0"/>
              <a:t> que Dios </a:t>
            </a:r>
            <a:r>
              <a:rPr lang="en-US" altLang="en-US" sz="2400" dirty="0" err="1" smtClean="0"/>
              <a:t>desea</a:t>
            </a:r>
            <a:r>
              <a:rPr lang="en-US" altLang="en-US" sz="2400" dirty="0" smtClean="0"/>
              <a:t>. De </a:t>
            </a:r>
            <a:r>
              <a:rPr lang="en-US" altLang="en-US" sz="2400" dirty="0" err="1" smtClean="0"/>
              <a:t>nuestra</a:t>
            </a:r>
            <a:r>
              <a:rPr lang="en-US" altLang="en-US" sz="2400" dirty="0" smtClean="0"/>
              <a:t> </a:t>
            </a:r>
            <a:r>
              <a:rPr lang="en-US" altLang="en-US" sz="2400" dirty="0" err="1" smtClean="0"/>
              <a:t>fe</a:t>
            </a:r>
            <a:r>
              <a:rPr lang="en-US" altLang="en-US" sz="2400" dirty="0" smtClean="0"/>
              <a:t> surge </a:t>
            </a:r>
            <a:r>
              <a:rPr lang="en-US" altLang="en-US" sz="2400" dirty="0" err="1" smtClean="0"/>
              <a:t>nuestro</a:t>
            </a:r>
            <a:r>
              <a:rPr lang="en-US" altLang="en-US" sz="2400" dirty="0" smtClean="0"/>
              <a:t> </a:t>
            </a:r>
            <a:r>
              <a:rPr lang="en-US" altLang="en-US" sz="2400" dirty="0" err="1" smtClean="0"/>
              <a:t>comportamiento</a:t>
            </a:r>
            <a:r>
              <a:rPr lang="en-US" altLang="en-US" sz="2400" dirty="0" smtClean="0"/>
              <a:t> </a:t>
            </a:r>
            <a:r>
              <a:rPr lang="en-US" altLang="en-US" sz="2400" dirty="0" err="1" smtClean="0"/>
              <a:t>piadoso</a:t>
            </a:r>
            <a:r>
              <a:rPr lang="en-US" altLang="en-US" sz="2400" dirty="0" smtClean="0"/>
              <a:t> </a:t>
            </a:r>
            <a:r>
              <a:rPr lang="en-US" altLang="en-US" sz="2400" dirty="0" err="1" smtClean="0"/>
              <a:t>conciente</a:t>
            </a:r>
            <a:r>
              <a:rPr lang="en-US" altLang="en-US" sz="2400" dirty="0" smtClean="0"/>
              <a:t>, que </a:t>
            </a:r>
            <a:r>
              <a:rPr lang="en-US" altLang="en-US" sz="2400" dirty="0" err="1" smtClean="0"/>
              <a:t>culmina</a:t>
            </a:r>
            <a:r>
              <a:rPr lang="en-US" altLang="en-US" sz="2400" dirty="0" smtClean="0"/>
              <a:t> </a:t>
            </a:r>
            <a:r>
              <a:rPr lang="en-US" altLang="en-US" sz="2400" dirty="0" err="1" smtClean="0"/>
              <a:t>en</a:t>
            </a:r>
            <a:r>
              <a:rPr lang="en-US" altLang="en-US" sz="2400" dirty="0" smtClean="0"/>
              <a:t> el </a:t>
            </a:r>
            <a:r>
              <a:rPr lang="en-US" altLang="en-US" sz="2400" dirty="0" err="1" smtClean="0"/>
              <a:t>amor</a:t>
            </a:r>
            <a:r>
              <a:rPr lang="en-US" altLang="en-US" sz="2400" dirty="0" smtClean="0"/>
              <a:t>.</a:t>
            </a:r>
            <a:endParaRPr lang="es-PR" altLang="en-US" sz="2400" dirty="0"/>
          </a:p>
          <a:p>
            <a:pPr marL="457200" lvl="1" indent="0" eaLnBrk="1" hangingPunct="1">
              <a:lnSpc>
                <a:spcPct val="90000"/>
              </a:lnSpc>
              <a:buFont typeface="Wingdings" panose="05000000000000000000" pitchFamily="2" charset="2"/>
              <a:buNone/>
              <a:defRPr/>
            </a:pPr>
            <a:endParaRPr lang="es-PR" altLang="en-US" sz="2400" dirty="0" smtClean="0"/>
          </a:p>
        </p:txBody>
      </p:sp>
      <p:sp>
        <p:nvSpPr>
          <p:cNvPr id="28676"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6384D343-8630-4031-9C4E-7BB2E96EC081}" type="slidenum">
              <a:rPr lang="es-PR" altLang="en-US" sz="1400" smtClean="0"/>
              <a:pPr>
                <a:spcBef>
                  <a:spcPct val="0"/>
                </a:spcBef>
                <a:buClrTx/>
                <a:buSzTx/>
                <a:buFontTx/>
                <a:buNone/>
              </a:pPr>
              <a:t>10</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6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36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Pureza doctrinal para no tropezar </a:t>
            </a:r>
            <a:r>
              <a:rPr lang="es-PR" altLang="en-US" sz="2800" i="1" dirty="0" smtClean="0">
                <a:solidFill>
                  <a:schemeClr val="tx2">
                    <a:lumMod val="75000"/>
                  </a:schemeClr>
                </a:solidFill>
              </a:rPr>
              <a:t>1:8-15</a:t>
            </a:r>
          </a:p>
          <a:p>
            <a:pPr lvl="1" eaLnBrk="1" hangingPunct="1">
              <a:lnSpc>
                <a:spcPct val="90000"/>
              </a:lnSpc>
              <a:defRPr/>
            </a:pPr>
            <a:r>
              <a:rPr lang="en-US" altLang="en-US" sz="2400" dirty="0" err="1" smtClean="0"/>
              <a:t>Debe</a:t>
            </a:r>
            <a:r>
              <a:rPr lang="en-US" altLang="en-US" sz="2400" dirty="0" smtClean="0"/>
              <a:t> </a:t>
            </a:r>
            <a:r>
              <a:rPr lang="en-US" altLang="en-US" sz="2400" dirty="0" err="1" smtClean="0"/>
              <a:t>haber</a:t>
            </a:r>
            <a:r>
              <a:rPr lang="en-US" altLang="en-US" sz="2400" dirty="0" smtClean="0"/>
              <a:t> </a:t>
            </a:r>
            <a:r>
              <a:rPr lang="en-US" altLang="en-US" sz="2400" dirty="0" err="1" smtClean="0"/>
              <a:t>crecimineto</a:t>
            </a:r>
            <a:r>
              <a:rPr lang="en-US" altLang="en-US" sz="2400" dirty="0" smtClean="0"/>
              <a:t> y un </a:t>
            </a:r>
            <a:r>
              <a:rPr lang="en-US" altLang="en-US" sz="2400" dirty="0" err="1" smtClean="0"/>
              <a:t>fruto</a:t>
            </a:r>
            <a:r>
              <a:rPr lang="en-US" altLang="en-US" sz="2400" dirty="0" smtClean="0"/>
              <a:t> moral </a:t>
            </a:r>
            <a:r>
              <a:rPr lang="en-US" altLang="en-US" sz="2400" dirty="0" err="1" smtClean="0"/>
              <a:t>en</a:t>
            </a:r>
            <a:r>
              <a:rPr lang="en-US" altLang="en-US" sz="2400" dirty="0" smtClean="0"/>
              <a:t> la </a:t>
            </a:r>
            <a:r>
              <a:rPr lang="en-US" altLang="en-US" sz="2400" dirty="0" err="1" smtClean="0"/>
              <a:t>vida</a:t>
            </a:r>
            <a:r>
              <a:rPr lang="en-US" altLang="en-US" sz="2400" dirty="0" smtClean="0"/>
              <a:t> de la persona que dice </a:t>
            </a:r>
            <a:r>
              <a:rPr lang="en-US" altLang="en-US" sz="2400" dirty="0" err="1" smtClean="0"/>
              <a:t>conocer</a:t>
            </a:r>
            <a:r>
              <a:rPr lang="en-US" altLang="en-US" sz="2400" dirty="0" smtClean="0"/>
              <a:t> a Cristo (</a:t>
            </a:r>
            <a:r>
              <a:rPr lang="en-US" altLang="en-US" sz="2400" i="1" dirty="0" smtClean="0">
                <a:solidFill>
                  <a:schemeClr val="tx2">
                    <a:lumMod val="75000"/>
                  </a:schemeClr>
                </a:solidFill>
              </a:rPr>
              <a:t>8</a:t>
            </a:r>
            <a:r>
              <a:rPr lang="en-US" altLang="en-US" sz="2400" dirty="0" smtClean="0"/>
              <a:t>). Al </a:t>
            </a:r>
            <a:r>
              <a:rPr lang="en-US" altLang="en-US" sz="2400" dirty="0" err="1" smtClean="0"/>
              <a:t>ser</a:t>
            </a:r>
            <a:r>
              <a:rPr lang="en-US" altLang="en-US" sz="2400" dirty="0" smtClean="0"/>
              <a:t> </a:t>
            </a:r>
            <a:r>
              <a:rPr lang="en-US" altLang="en-US" sz="2400" dirty="0" err="1" smtClean="0"/>
              <a:t>purificados</a:t>
            </a:r>
            <a:r>
              <a:rPr lang="en-US" altLang="en-US" sz="2400" dirty="0" smtClean="0"/>
              <a:t> </a:t>
            </a:r>
            <a:r>
              <a:rPr lang="en-US" altLang="en-US" sz="2400" dirty="0" err="1" smtClean="0"/>
              <a:t>por</a:t>
            </a:r>
            <a:r>
              <a:rPr lang="en-US" altLang="en-US" sz="2400" dirty="0" smtClean="0"/>
              <a:t> Su </a:t>
            </a:r>
            <a:r>
              <a:rPr lang="en-US" altLang="en-US" sz="2400" dirty="0" err="1" smtClean="0"/>
              <a:t>sangre</a:t>
            </a:r>
            <a:r>
              <a:rPr lang="en-US" altLang="en-US" sz="2400" dirty="0" smtClean="0"/>
              <a:t>, </a:t>
            </a:r>
            <a:r>
              <a:rPr lang="en-US" altLang="en-US" sz="2400" dirty="0" err="1" smtClean="0"/>
              <a:t>nestras</a:t>
            </a:r>
            <a:r>
              <a:rPr lang="en-US" altLang="en-US" sz="2400" dirty="0" smtClean="0"/>
              <a:t> </a:t>
            </a:r>
            <a:r>
              <a:rPr lang="en-US" altLang="en-US" sz="2400" dirty="0" err="1" smtClean="0"/>
              <a:t>vidas</a:t>
            </a:r>
            <a:r>
              <a:rPr lang="en-US" altLang="en-US" sz="2400" dirty="0" smtClean="0"/>
              <a:t> </a:t>
            </a:r>
            <a:r>
              <a:rPr lang="en-US" altLang="en-US" sz="2400" dirty="0" err="1" smtClean="0"/>
              <a:t>cambian</a:t>
            </a:r>
            <a:r>
              <a:rPr lang="en-US" altLang="en-US" sz="2400" dirty="0" smtClean="0"/>
              <a:t> </a:t>
            </a:r>
            <a:r>
              <a:rPr lang="en-US" altLang="en-US" sz="2400" dirty="0" err="1" smtClean="0"/>
              <a:t>concientemente</a:t>
            </a:r>
            <a:r>
              <a:rPr lang="en-US" altLang="en-US" sz="2400" dirty="0"/>
              <a:t> </a:t>
            </a:r>
            <a:r>
              <a:rPr lang="en-US" altLang="en-US" sz="2400" dirty="0" smtClean="0"/>
              <a:t>(</a:t>
            </a:r>
            <a:r>
              <a:rPr lang="en-US" altLang="en-US" sz="2400" i="1" dirty="0" smtClean="0">
                <a:solidFill>
                  <a:schemeClr val="tx2">
                    <a:lumMod val="75000"/>
                  </a:schemeClr>
                </a:solidFill>
              </a:rPr>
              <a:t>9-10</a:t>
            </a:r>
            <a:r>
              <a:rPr lang="en-US" altLang="en-US" sz="2400" dirty="0" smtClean="0"/>
              <a:t>). </a:t>
            </a:r>
            <a:r>
              <a:rPr lang="en-US" altLang="en-US" sz="2400" dirty="0" err="1" smtClean="0"/>
              <a:t>Esta</a:t>
            </a:r>
            <a:r>
              <a:rPr lang="en-US" altLang="en-US" sz="2400" dirty="0" smtClean="0"/>
              <a:t> carta </a:t>
            </a:r>
            <a:r>
              <a:rPr lang="en-US" altLang="en-US" sz="2400" dirty="0" err="1" smtClean="0"/>
              <a:t>es</a:t>
            </a:r>
            <a:r>
              <a:rPr lang="en-US" altLang="en-US" sz="2400" dirty="0" smtClean="0"/>
              <a:t> el </a:t>
            </a:r>
            <a:r>
              <a:rPr lang="en-US" altLang="en-US" sz="2400" dirty="0" err="1" smtClean="0"/>
              <a:t>testamento</a:t>
            </a:r>
            <a:r>
              <a:rPr lang="en-US" altLang="en-US" sz="2400" dirty="0" smtClean="0"/>
              <a:t> de Pedro (</a:t>
            </a:r>
            <a:r>
              <a:rPr lang="en-US" altLang="en-US" sz="2400" i="1" dirty="0" smtClean="0">
                <a:solidFill>
                  <a:schemeClr val="tx2">
                    <a:lumMod val="75000"/>
                  </a:schemeClr>
                </a:solidFill>
              </a:rPr>
              <a:t>14-15</a:t>
            </a:r>
            <a:r>
              <a:rPr lang="en-US" altLang="en-US" sz="2400" dirty="0" smtClean="0"/>
              <a:t>), que </a:t>
            </a:r>
            <a:r>
              <a:rPr lang="en-US" altLang="en-US" sz="2400" dirty="0" err="1" smtClean="0"/>
              <a:t>estimula</a:t>
            </a:r>
            <a:r>
              <a:rPr lang="en-US" altLang="en-US" sz="2400" dirty="0" smtClean="0"/>
              <a:t> </a:t>
            </a:r>
            <a:r>
              <a:rPr lang="en-US" altLang="en-US" sz="2400" dirty="0" err="1" smtClean="0"/>
              <a:t>nuestra</a:t>
            </a:r>
            <a:r>
              <a:rPr lang="en-US" altLang="en-US" sz="2400" dirty="0" smtClean="0"/>
              <a:t> </a:t>
            </a:r>
            <a:r>
              <a:rPr lang="en-US" altLang="en-US" sz="2400" dirty="0" err="1" smtClean="0"/>
              <a:t>memoria</a:t>
            </a:r>
            <a:r>
              <a:rPr lang="en-US" altLang="en-US" sz="2400" dirty="0" smtClean="0"/>
              <a:t> (</a:t>
            </a:r>
            <a:r>
              <a:rPr lang="en-US" altLang="en-US" sz="2400" i="1" dirty="0" smtClean="0">
                <a:solidFill>
                  <a:schemeClr val="tx2">
                    <a:lumMod val="75000"/>
                  </a:schemeClr>
                </a:solidFill>
              </a:rPr>
              <a:t>12-13</a:t>
            </a:r>
            <a:r>
              <a:rPr lang="en-US" altLang="en-US" sz="2400" dirty="0" smtClean="0"/>
              <a:t>) para que </a:t>
            </a:r>
            <a:r>
              <a:rPr lang="en-US" altLang="en-US" sz="2400" dirty="0" err="1" smtClean="0"/>
              <a:t>crezcamos</a:t>
            </a:r>
            <a:r>
              <a:rPr lang="en-US" altLang="en-US" sz="2400" dirty="0" smtClean="0"/>
              <a:t> </a:t>
            </a:r>
            <a:r>
              <a:rPr lang="en-US" altLang="en-US" sz="2400" dirty="0" err="1" smtClean="0"/>
              <a:t>en</a:t>
            </a:r>
            <a:r>
              <a:rPr lang="en-US" altLang="en-US" sz="2400" dirty="0" smtClean="0"/>
              <a:t> </a:t>
            </a:r>
            <a:r>
              <a:rPr lang="en-US" altLang="en-US" sz="2400" dirty="0" err="1" smtClean="0"/>
              <a:t>moralidad</a:t>
            </a:r>
            <a:r>
              <a:rPr lang="en-US" altLang="en-US" sz="2400" dirty="0" smtClean="0"/>
              <a:t> y </a:t>
            </a:r>
            <a:r>
              <a:rPr lang="en-US" altLang="en-US" sz="2400" dirty="0" err="1" smtClean="0"/>
              <a:t>evitemos</a:t>
            </a:r>
            <a:r>
              <a:rPr lang="en-US" altLang="en-US" sz="2400" dirty="0" smtClean="0"/>
              <a:t> el </a:t>
            </a:r>
            <a:r>
              <a:rPr lang="en-US" altLang="en-US" sz="2400" dirty="0" err="1" smtClean="0"/>
              <a:t>tropiezo</a:t>
            </a:r>
            <a:r>
              <a:rPr lang="en-US" altLang="en-US" sz="2400" dirty="0" smtClean="0"/>
              <a:t>.</a:t>
            </a:r>
            <a:endParaRPr lang="es-PR" altLang="en-US" sz="2400" dirty="0" smtClean="0"/>
          </a:p>
        </p:txBody>
      </p:sp>
      <p:sp>
        <p:nvSpPr>
          <p:cNvPr id="32772"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910E3C59-6FAF-43D7-B4DD-786A806F9753}" type="slidenum">
              <a:rPr lang="es-PR" altLang="en-US" sz="1400" smtClean="0"/>
              <a:pPr>
                <a:spcBef>
                  <a:spcPct val="0"/>
                </a:spcBef>
                <a:buClrTx/>
                <a:buSzTx/>
                <a:buFontTx/>
                <a:buNone/>
              </a:pPr>
              <a:t>11</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El testimonio de los apóstoles </a:t>
            </a:r>
            <a:r>
              <a:rPr lang="es-PR" altLang="en-US" sz="2800" i="1" dirty="0" smtClean="0">
                <a:solidFill>
                  <a:schemeClr val="tx2">
                    <a:lumMod val="75000"/>
                  </a:schemeClr>
                </a:solidFill>
              </a:rPr>
              <a:t>1:16-18</a:t>
            </a:r>
            <a:endParaRPr lang="es-PR" altLang="en-US" sz="2000" i="1" dirty="0" smtClean="0">
              <a:solidFill>
                <a:schemeClr val="tx2">
                  <a:lumMod val="75000"/>
                </a:schemeClr>
              </a:solidFill>
            </a:endParaRPr>
          </a:p>
          <a:p>
            <a:pPr lvl="1" eaLnBrk="1" hangingPunct="1">
              <a:lnSpc>
                <a:spcPct val="90000"/>
              </a:lnSpc>
              <a:defRPr/>
            </a:pPr>
            <a:r>
              <a:rPr lang="en-US" altLang="en-US" sz="2400" dirty="0" smtClean="0"/>
              <a:t>Los </a:t>
            </a:r>
            <a:r>
              <a:rPr lang="en-US" altLang="en-US" sz="2400" dirty="0" err="1" smtClean="0"/>
              <a:t>apóstoles</a:t>
            </a:r>
            <a:r>
              <a:rPr lang="en-US" altLang="en-US" sz="2400" dirty="0" smtClean="0"/>
              <a:t> son </a:t>
            </a:r>
            <a:r>
              <a:rPr lang="en-US" altLang="en-US" sz="2400" dirty="0" err="1" smtClean="0"/>
              <a:t>mensajeros</a:t>
            </a:r>
            <a:r>
              <a:rPr lang="en-US" altLang="en-US" sz="2400" dirty="0" smtClean="0"/>
              <a:t> </a:t>
            </a:r>
            <a:r>
              <a:rPr lang="en-US" altLang="en-US" sz="2400" dirty="0" err="1" smtClean="0"/>
              <a:t>fieles</a:t>
            </a:r>
            <a:r>
              <a:rPr lang="en-US" altLang="en-US" sz="2400" dirty="0" smtClean="0"/>
              <a:t> de la </a:t>
            </a:r>
            <a:r>
              <a:rPr lang="en-US" altLang="en-US" sz="2400" dirty="0" err="1" smtClean="0"/>
              <a:t>Segunda</a:t>
            </a:r>
            <a:r>
              <a:rPr lang="en-US" altLang="en-US" sz="2400" dirty="0" smtClean="0"/>
              <a:t> </a:t>
            </a:r>
            <a:r>
              <a:rPr lang="en-US" altLang="en-US" sz="2400" dirty="0" err="1" smtClean="0"/>
              <a:t>Venida</a:t>
            </a:r>
            <a:r>
              <a:rPr lang="en-US" altLang="en-US" sz="2400" dirty="0" smtClean="0"/>
              <a:t>, </a:t>
            </a:r>
            <a:r>
              <a:rPr lang="en-US" altLang="en-US" sz="2400" dirty="0" err="1" smtClean="0"/>
              <a:t>ya</a:t>
            </a:r>
            <a:r>
              <a:rPr lang="en-US" altLang="en-US" sz="2400" dirty="0" smtClean="0"/>
              <a:t> que </a:t>
            </a:r>
            <a:r>
              <a:rPr lang="en-US" altLang="en-US" sz="2400" dirty="0" err="1" smtClean="0"/>
              <a:t>estuvieron</a:t>
            </a:r>
            <a:r>
              <a:rPr lang="en-US" altLang="en-US" sz="2400" dirty="0" smtClean="0"/>
              <a:t> </a:t>
            </a:r>
            <a:r>
              <a:rPr lang="en-US" altLang="en-US" sz="2400" dirty="0" err="1" smtClean="0"/>
              <a:t>presentes</a:t>
            </a:r>
            <a:r>
              <a:rPr lang="en-US" altLang="en-US" sz="2400" dirty="0" smtClean="0"/>
              <a:t> </a:t>
            </a:r>
            <a:r>
              <a:rPr lang="en-US" altLang="en-US" sz="2400" dirty="0" err="1" smtClean="0"/>
              <a:t>en</a:t>
            </a:r>
            <a:r>
              <a:rPr lang="en-US" altLang="en-US" sz="2400" dirty="0" smtClean="0"/>
              <a:t> el </a:t>
            </a:r>
            <a:r>
              <a:rPr lang="en-US" altLang="en-US" sz="2400" dirty="0" err="1" smtClean="0"/>
              <a:t>monte</a:t>
            </a:r>
            <a:r>
              <a:rPr lang="en-US" altLang="en-US" sz="2400" dirty="0" smtClean="0"/>
              <a:t> de la </a:t>
            </a:r>
            <a:r>
              <a:rPr lang="en-US" altLang="en-US" sz="2400" dirty="0" err="1" smtClean="0"/>
              <a:t>transfiguración</a:t>
            </a:r>
            <a:r>
              <a:rPr lang="en-US" altLang="en-US" sz="2400" dirty="0" smtClean="0"/>
              <a:t>, </a:t>
            </a:r>
            <a:r>
              <a:rPr lang="en-US" altLang="en-US" sz="2400" dirty="0" err="1" smtClean="0"/>
              <a:t>cuando</a:t>
            </a:r>
            <a:r>
              <a:rPr lang="en-US" altLang="en-US" sz="2400" dirty="0" smtClean="0"/>
              <a:t> Dios </a:t>
            </a:r>
            <a:r>
              <a:rPr lang="en-US" altLang="en-US" sz="2400" dirty="0" err="1" smtClean="0"/>
              <a:t>identificó</a:t>
            </a:r>
            <a:r>
              <a:rPr lang="en-US" altLang="en-US" sz="2400" dirty="0" smtClean="0"/>
              <a:t> a </a:t>
            </a:r>
            <a:r>
              <a:rPr lang="en-US" altLang="en-US" sz="2400" dirty="0" err="1" smtClean="0"/>
              <a:t>Jesús</a:t>
            </a:r>
            <a:r>
              <a:rPr lang="en-US" altLang="en-US" sz="2400" dirty="0" smtClean="0"/>
              <a:t> </a:t>
            </a:r>
            <a:r>
              <a:rPr lang="en-US" altLang="en-US" sz="2400" dirty="0" err="1" smtClean="0"/>
              <a:t>como</a:t>
            </a:r>
            <a:r>
              <a:rPr lang="en-US" altLang="en-US" sz="2400" dirty="0" smtClean="0"/>
              <a:t> </a:t>
            </a:r>
            <a:r>
              <a:rPr lang="en-US" altLang="en-US" sz="2400" dirty="0"/>
              <a:t>S</a:t>
            </a:r>
            <a:r>
              <a:rPr lang="en-US" altLang="en-US" sz="2400" dirty="0" smtClean="0"/>
              <a:t>u </a:t>
            </a:r>
            <a:r>
              <a:rPr lang="en-US" altLang="en-US" sz="2400" dirty="0" err="1"/>
              <a:t>H</a:t>
            </a:r>
            <a:r>
              <a:rPr lang="en-US" altLang="en-US" sz="2400" dirty="0" err="1" smtClean="0"/>
              <a:t>ijo</a:t>
            </a:r>
            <a:r>
              <a:rPr lang="en-US" altLang="en-US" sz="2400" dirty="0" smtClean="0"/>
              <a:t> </a:t>
            </a:r>
            <a:r>
              <a:rPr lang="en-US" altLang="en-US" sz="2400" dirty="0" err="1" smtClean="0"/>
              <a:t>en</a:t>
            </a:r>
            <a:r>
              <a:rPr lang="en-US" altLang="en-US" sz="2400" dirty="0" smtClean="0"/>
              <a:t> palabras del </a:t>
            </a:r>
            <a:r>
              <a:rPr lang="en-US" altLang="en-US" sz="2400" i="1" dirty="0" smtClean="0">
                <a:solidFill>
                  <a:schemeClr val="tx2">
                    <a:lumMod val="75000"/>
                  </a:schemeClr>
                </a:solidFill>
              </a:rPr>
              <a:t>Salmo 2:7-9</a:t>
            </a:r>
            <a:r>
              <a:rPr lang="en-US" altLang="en-US" sz="2400" dirty="0" smtClean="0"/>
              <a:t>, </a:t>
            </a:r>
            <a:r>
              <a:rPr lang="en-US" altLang="en-US" sz="2400" dirty="0" err="1" smtClean="0"/>
              <a:t>donde</a:t>
            </a:r>
            <a:r>
              <a:rPr lang="en-US" altLang="en-US" sz="2400" dirty="0" smtClean="0"/>
              <a:t> </a:t>
            </a:r>
            <a:r>
              <a:rPr lang="en-US" altLang="en-US" sz="2400" dirty="0" err="1" smtClean="0"/>
              <a:t>declara</a:t>
            </a:r>
            <a:r>
              <a:rPr lang="en-US" altLang="en-US" sz="2400" dirty="0" smtClean="0"/>
              <a:t> que el </a:t>
            </a:r>
            <a:r>
              <a:rPr lang="en-US" altLang="en-US" sz="2400" dirty="0" err="1" smtClean="0"/>
              <a:t>Hijo</a:t>
            </a:r>
            <a:r>
              <a:rPr lang="en-US" altLang="en-US" sz="2400" dirty="0" smtClean="0"/>
              <a:t> </a:t>
            </a:r>
            <a:r>
              <a:rPr lang="en-US" altLang="en-US" sz="2400" dirty="0" err="1" smtClean="0"/>
              <a:t>vendrá</a:t>
            </a:r>
            <a:r>
              <a:rPr lang="en-US" altLang="en-US" sz="2400" dirty="0" smtClean="0"/>
              <a:t> para </a:t>
            </a:r>
            <a:r>
              <a:rPr lang="en-US" altLang="en-US" sz="2400" dirty="0" err="1" smtClean="0"/>
              <a:t>reinar</a:t>
            </a:r>
            <a:r>
              <a:rPr lang="en-US" altLang="en-US" sz="2400" dirty="0" smtClean="0"/>
              <a:t> y </a:t>
            </a:r>
            <a:r>
              <a:rPr lang="en-US" altLang="en-US" sz="2400" dirty="0" err="1" smtClean="0"/>
              <a:t>juzgar</a:t>
            </a:r>
            <a:r>
              <a:rPr lang="en-US" altLang="en-US" sz="2400" dirty="0" smtClean="0"/>
              <a:t> a las </a:t>
            </a:r>
            <a:r>
              <a:rPr lang="en-US" altLang="en-US" sz="2400" dirty="0" err="1" smtClean="0"/>
              <a:t>naciones</a:t>
            </a:r>
            <a:r>
              <a:rPr lang="en-US" altLang="en-US" sz="2400" dirty="0" smtClean="0"/>
              <a:t> -</a:t>
            </a:r>
            <a:r>
              <a:rPr lang="en-US" altLang="en-US" sz="2400" dirty="0" err="1" smtClean="0"/>
              <a:t>una</a:t>
            </a:r>
            <a:r>
              <a:rPr lang="en-US" altLang="en-US" sz="2400" dirty="0" smtClean="0"/>
              <a:t> </a:t>
            </a:r>
            <a:r>
              <a:rPr lang="en-US" altLang="en-US" sz="2400" dirty="0" err="1" smtClean="0"/>
              <a:t>profecía</a:t>
            </a:r>
            <a:r>
              <a:rPr lang="en-US" altLang="en-US" sz="2400" dirty="0" smtClean="0"/>
              <a:t> que </a:t>
            </a:r>
            <a:r>
              <a:rPr lang="en-US" altLang="en-US" sz="2400" dirty="0" err="1" smtClean="0"/>
              <a:t>creemos</a:t>
            </a:r>
            <a:r>
              <a:rPr lang="en-US" altLang="en-US" sz="2400" dirty="0" smtClean="0"/>
              <a:t> se </a:t>
            </a:r>
            <a:r>
              <a:rPr lang="en-US" altLang="en-US" sz="2400" dirty="0" err="1" smtClean="0"/>
              <a:t>cumplirá</a:t>
            </a:r>
            <a:r>
              <a:rPr lang="en-US" altLang="en-US" sz="2400" dirty="0" smtClean="0"/>
              <a:t> </a:t>
            </a:r>
            <a:r>
              <a:rPr lang="en-US" altLang="en-US" sz="2400" dirty="0" err="1" smtClean="0"/>
              <a:t>en</a:t>
            </a:r>
            <a:r>
              <a:rPr lang="en-US" altLang="en-US" sz="2400" dirty="0" smtClean="0"/>
              <a:t> la </a:t>
            </a:r>
            <a:r>
              <a:rPr lang="en-US" altLang="en-US" sz="2400" dirty="0" err="1" smtClean="0"/>
              <a:t>Segunda</a:t>
            </a:r>
            <a:r>
              <a:rPr lang="en-US" altLang="en-US" sz="2400" dirty="0" smtClean="0"/>
              <a:t> </a:t>
            </a:r>
            <a:r>
              <a:rPr lang="en-US" altLang="en-US" sz="2400" dirty="0" err="1" smtClean="0"/>
              <a:t>Venida</a:t>
            </a:r>
            <a:r>
              <a:rPr lang="en-US" altLang="en-US" sz="2400" dirty="0" smtClean="0"/>
              <a:t>.</a:t>
            </a:r>
            <a:endParaRPr lang="es-PR" altLang="en-US" sz="2400" dirty="0" smtClean="0"/>
          </a:p>
        </p:txBody>
      </p:sp>
      <p:sp>
        <p:nvSpPr>
          <p:cNvPr id="32772"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910E3C59-6FAF-43D7-B4DD-786A806F9753}" type="slidenum">
              <a:rPr lang="es-PR" altLang="en-US" sz="1400" smtClean="0"/>
              <a:pPr>
                <a:spcBef>
                  <a:spcPct val="0"/>
                </a:spcBef>
                <a:buClrTx/>
                <a:buSzTx/>
                <a:buFontTx/>
                <a:buNone/>
              </a:pPr>
              <a:t>12</a:t>
            </a:fld>
            <a:endParaRPr lang="es-PR" altLang="en-US" sz="1400" smtClean="0"/>
          </a:p>
        </p:txBody>
      </p:sp>
    </p:spTree>
    <p:extLst>
      <p:ext uri="{BB962C8B-B14F-4D97-AF65-F5344CB8AC3E}">
        <p14:creationId xmlns:p14="http://schemas.microsoft.com/office/powerpoint/2010/main" val="20974595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El testimonio de las Escrituras </a:t>
            </a:r>
            <a:r>
              <a:rPr lang="es-PR" altLang="en-US" sz="2800" i="1" dirty="0" smtClean="0">
                <a:solidFill>
                  <a:schemeClr val="tx2">
                    <a:lumMod val="75000"/>
                  </a:schemeClr>
                </a:solidFill>
              </a:rPr>
              <a:t>1:19-21</a:t>
            </a:r>
          </a:p>
          <a:p>
            <a:pPr lvl="1" eaLnBrk="1" hangingPunct="1">
              <a:lnSpc>
                <a:spcPct val="90000"/>
              </a:lnSpc>
              <a:defRPr/>
            </a:pPr>
            <a:r>
              <a:rPr lang="en-US" altLang="en-US" sz="2400" dirty="0" err="1" smtClean="0"/>
              <a:t>Posiblemente</a:t>
            </a:r>
            <a:r>
              <a:rPr lang="en-US" altLang="en-US" sz="2400" dirty="0" smtClean="0"/>
              <a:t> </a:t>
            </a:r>
            <a:r>
              <a:rPr lang="en-US" altLang="en-US" sz="2400" dirty="0" err="1" smtClean="0"/>
              <a:t>los</a:t>
            </a:r>
            <a:r>
              <a:rPr lang="en-US" altLang="en-US" sz="2400" dirty="0" smtClean="0"/>
              <a:t> </a:t>
            </a:r>
            <a:r>
              <a:rPr lang="en-US" altLang="en-US" sz="2400" dirty="0" err="1" smtClean="0"/>
              <a:t>falsos</a:t>
            </a:r>
            <a:r>
              <a:rPr lang="en-US" altLang="en-US" sz="2400" dirty="0" smtClean="0"/>
              <a:t> maestros </a:t>
            </a:r>
            <a:r>
              <a:rPr lang="en-US" altLang="en-US" sz="2400" dirty="0" err="1" smtClean="0"/>
              <a:t>negaban</a:t>
            </a:r>
            <a:r>
              <a:rPr lang="en-US" altLang="en-US" sz="2400" dirty="0" smtClean="0"/>
              <a:t> no </a:t>
            </a:r>
            <a:r>
              <a:rPr lang="en-US" altLang="en-US" sz="2400" dirty="0" err="1" smtClean="0"/>
              <a:t>solamente</a:t>
            </a:r>
            <a:r>
              <a:rPr lang="en-US" altLang="en-US" sz="2400" dirty="0" smtClean="0"/>
              <a:t> la </a:t>
            </a:r>
            <a:r>
              <a:rPr lang="en-US" altLang="en-US" sz="2400" dirty="0" err="1" smtClean="0"/>
              <a:t>inspiración</a:t>
            </a:r>
            <a:r>
              <a:rPr lang="en-US" altLang="en-US" sz="2400" dirty="0" smtClean="0"/>
              <a:t> de </a:t>
            </a:r>
            <a:r>
              <a:rPr lang="en-US" altLang="en-US" sz="2400" dirty="0" err="1" smtClean="0"/>
              <a:t>los</a:t>
            </a:r>
            <a:r>
              <a:rPr lang="en-US" altLang="en-US" sz="2400" dirty="0" smtClean="0"/>
              <a:t> </a:t>
            </a:r>
            <a:r>
              <a:rPr lang="en-US" altLang="en-US" sz="2400" dirty="0" err="1" smtClean="0"/>
              <a:t>apóstoles</a:t>
            </a:r>
            <a:r>
              <a:rPr lang="en-US" altLang="en-US" sz="2400" dirty="0" smtClean="0"/>
              <a:t> </a:t>
            </a:r>
            <a:r>
              <a:rPr lang="en-US" altLang="en-US" sz="2400" dirty="0" err="1" smtClean="0"/>
              <a:t>sino</a:t>
            </a:r>
            <a:r>
              <a:rPr lang="en-US" altLang="en-US" sz="2400" dirty="0" smtClean="0"/>
              <a:t> </a:t>
            </a:r>
            <a:r>
              <a:rPr lang="en-US" altLang="en-US" sz="2400" dirty="0" err="1" smtClean="0"/>
              <a:t>también</a:t>
            </a:r>
            <a:r>
              <a:rPr lang="en-US" altLang="en-US" sz="2400" dirty="0" smtClean="0"/>
              <a:t> de las </a:t>
            </a:r>
            <a:r>
              <a:rPr lang="en-US" altLang="en-US" sz="2400" dirty="0" err="1" smtClean="0"/>
              <a:t>profecías</a:t>
            </a:r>
            <a:r>
              <a:rPr lang="en-US" altLang="en-US" sz="2400" dirty="0" smtClean="0"/>
              <a:t> del </a:t>
            </a:r>
            <a:r>
              <a:rPr lang="en-US" altLang="en-US" sz="2400" dirty="0" err="1" smtClean="0"/>
              <a:t>Antiguo</a:t>
            </a:r>
            <a:r>
              <a:rPr lang="en-US" altLang="en-US" sz="2400" dirty="0" smtClean="0"/>
              <a:t> </a:t>
            </a:r>
            <a:r>
              <a:rPr lang="en-US" altLang="en-US" sz="2400" dirty="0" err="1" smtClean="0"/>
              <a:t>Testamento</a:t>
            </a:r>
            <a:r>
              <a:rPr lang="en-US" altLang="en-US" sz="2400" dirty="0" smtClean="0"/>
              <a:t>. No obstante, </a:t>
            </a:r>
            <a:r>
              <a:rPr lang="en-US" altLang="en-US" sz="2400" dirty="0" err="1" smtClean="0"/>
              <a:t>estas</a:t>
            </a:r>
            <a:r>
              <a:rPr lang="en-US" altLang="en-US" sz="2400" dirty="0" smtClean="0"/>
              <a:t> </a:t>
            </a:r>
            <a:r>
              <a:rPr lang="en-US" altLang="en-US" sz="2400" dirty="0" err="1" smtClean="0"/>
              <a:t>profecías</a:t>
            </a:r>
            <a:r>
              <a:rPr lang="en-US" altLang="en-US" sz="2400" dirty="0" smtClean="0"/>
              <a:t> no son </a:t>
            </a:r>
            <a:r>
              <a:rPr lang="en-US" altLang="en-US" sz="2400" dirty="0" err="1" smtClean="0"/>
              <a:t>inventadas</a:t>
            </a:r>
            <a:r>
              <a:rPr lang="en-US" altLang="en-US" sz="2400" dirty="0" smtClean="0"/>
              <a:t> </a:t>
            </a:r>
            <a:r>
              <a:rPr lang="en-US" altLang="en-US" sz="2400" dirty="0" err="1" smtClean="0"/>
              <a:t>por</a:t>
            </a:r>
            <a:r>
              <a:rPr lang="en-US" altLang="en-US" sz="2400" dirty="0" smtClean="0"/>
              <a:t> </a:t>
            </a:r>
            <a:r>
              <a:rPr lang="en-US" altLang="en-US" sz="2400" dirty="0" err="1" smtClean="0"/>
              <a:t>los</a:t>
            </a:r>
            <a:r>
              <a:rPr lang="en-US" altLang="en-US" sz="2400" dirty="0" smtClean="0"/>
              <a:t> hombres, </a:t>
            </a:r>
            <a:r>
              <a:rPr lang="en-US" altLang="en-US" sz="2400" dirty="0" err="1" smtClean="0"/>
              <a:t>sino</a:t>
            </a:r>
            <a:r>
              <a:rPr lang="en-US" altLang="en-US" sz="2400" dirty="0" smtClean="0"/>
              <a:t> que son palabra de Dios, que </a:t>
            </a:r>
            <a:r>
              <a:rPr lang="en-US" altLang="en-US" sz="2400" dirty="0" err="1" smtClean="0"/>
              <a:t>nos</a:t>
            </a:r>
            <a:r>
              <a:rPr lang="en-US" altLang="en-US" sz="2400" dirty="0" smtClean="0"/>
              <a:t> </a:t>
            </a:r>
            <a:r>
              <a:rPr lang="en-US" altLang="en-US" sz="2400" dirty="0" err="1" smtClean="0"/>
              <a:t>sirven</a:t>
            </a:r>
            <a:r>
              <a:rPr lang="en-US" altLang="en-US" sz="2400" dirty="0" smtClean="0"/>
              <a:t> de </a:t>
            </a:r>
            <a:r>
              <a:rPr lang="en-US" altLang="en-US" sz="2400" dirty="0" err="1" smtClean="0"/>
              <a:t>antorcha</a:t>
            </a:r>
            <a:r>
              <a:rPr lang="en-US" altLang="en-US" sz="2400" dirty="0" smtClean="0"/>
              <a:t> </a:t>
            </a:r>
            <a:r>
              <a:rPr lang="en-US" altLang="en-US" sz="2400" dirty="0" err="1" smtClean="0"/>
              <a:t>en</a:t>
            </a:r>
            <a:r>
              <a:rPr lang="en-US" altLang="en-US" sz="2400" dirty="0" smtClean="0"/>
              <a:t> la </a:t>
            </a:r>
            <a:r>
              <a:rPr lang="en-US" altLang="en-US" sz="2400" dirty="0" err="1" smtClean="0"/>
              <a:t>oscuridad</a:t>
            </a:r>
            <a:r>
              <a:rPr lang="en-US" altLang="en-US" sz="2400" dirty="0" smtClean="0"/>
              <a:t>, hasta que Cristo </a:t>
            </a:r>
            <a:r>
              <a:rPr lang="en-US" altLang="en-US" sz="2400" dirty="0" err="1" smtClean="0"/>
              <a:t>regrese</a:t>
            </a:r>
            <a:r>
              <a:rPr lang="en-US" altLang="en-US" sz="2400" dirty="0" smtClean="0"/>
              <a:t> y Su luz </a:t>
            </a:r>
            <a:r>
              <a:rPr lang="en-US" altLang="en-US" sz="2400" dirty="0" err="1" smtClean="0"/>
              <a:t>permanezca</a:t>
            </a:r>
            <a:r>
              <a:rPr lang="en-US" altLang="en-US" sz="2400" dirty="0" smtClean="0"/>
              <a:t>. La luz que </a:t>
            </a:r>
            <a:r>
              <a:rPr lang="en-US" altLang="en-US" sz="2400" dirty="0" err="1" smtClean="0"/>
              <a:t>tenemos</a:t>
            </a:r>
            <a:r>
              <a:rPr lang="en-US" altLang="en-US" sz="2400" dirty="0" smtClean="0"/>
              <a:t> hoy </a:t>
            </a:r>
            <a:r>
              <a:rPr lang="en-US" altLang="en-US" sz="2400" dirty="0" err="1" smtClean="0"/>
              <a:t>es</a:t>
            </a:r>
            <a:r>
              <a:rPr lang="en-US" altLang="en-US" sz="2400" dirty="0" smtClean="0"/>
              <a:t> </a:t>
            </a:r>
            <a:r>
              <a:rPr lang="en-US" altLang="en-US" sz="2400" dirty="0" err="1" smtClean="0"/>
              <a:t>preciada</a:t>
            </a:r>
            <a:r>
              <a:rPr lang="en-US" altLang="en-US" sz="2400" dirty="0" smtClean="0"/>
              <a:t>, </a:t>
            </a:r>
            <a:r>
              <a:rPr lang="en-US" altLang="en-US" sz="2400" dirty="0" err="1" smtClean="0"/>
              <a:t>pero</a:t>
            </a:r>
            <a:r>
              <a:rPr lang="en-US" altLang="en-US" sz="2400" dirty="0" smtClean="0"/>
              <a:t> </a:t>
            </a:r>
            <a:r>
              <a:rPr lang="en-US" altLang="en-US" sz="2400" dirty="0" err="1" smtClean="0"/>
              <a:t>cuando</a:t>
            </a:r>
            <a:r>
              <a:rPr lang="en-US" altLang="en-US" sz="2400" dirty="0"/>
              <a:t> </a:t>
            </a:r>
            <a:r>
              <a:rPr lang="en-US" altLang="en-US" sz="2400" dirty="0" smtClean="0"/>
              <a:t>Cristo </a:t>
            </a:r>
            <a:r>
              <a:rPr lang="en-US" altLang="en-US" sz="2400" dirty="0" err="1" smtClean="0"/>
              <a:t>venga</a:t>
            </a:r>
            <a:r>
              <a:rPr lang="en-US" altLang="en-US" sz="2400" dirty="0" smtClean="0"/>
              <a:t>, </a:t>
            </a:r>
            <a:r>
              <a:rPr lang="en-US" altLang="en-US" sz="2400" dirty="0" err="1" smtClean="0"/>
              <a:t>nuestro</a:t>
            </a:r>
            <a:r>
              <a:rPr lang="en-US" altLang="en-US" sz="2400" dirty="0" smtClean="0"/>
              <a:t> </a:t>
            </a:r>
            <a:r>
              <a:rPr lang="en-US" altLang="en-US" sz="2400" dirty="0" err="1" smtClean="0"/>
              <a:t>entendimiento</a:t>
            </a:r>
            <a:r>
              <a:rPr lang="en-US" altLang="en-US" sz="2400" dirty="0" smtClean="0"/>
              <a:t> </a:t>
            </a:r>
            <a:r>
              <a:rPr lang="en-US" altLang="en-US" sz="2400" dirty="0" err="1" smtClean="0"/>
              <a:t>será</a:t>
            </a:r>
            <a:r>
              <a:rPr lang="en-US" altLang="en-US" sz="2400" dirty="0" smtClean="0"/>
              <a:t> mayor al que </a:t>
            </a:r>
            <a:r>
              <a:rPr lang="en-US" altLang="en-US" sz="2400" dirty="0" err="1" smtClean="0"/>
              <a:t>tenemos</a:t>
            </a:r>
            <a:r>
              <a:rPr lang="en-US" altLang="en-US" sz="2400" dirty="0" smtClean="0"/>
              <a:t> </a:t>
            </a:r>
            <a:r>
              <a:rPr lang="en-US" altLang="en-US" sz="2400" dirty="0" err="1" smtClean="0"/>
              <a:t>ahora</a:t>
            </a:r>
            <a:r>
              <a:rPr lang="en-US" altLang="en-US" sz="2400" dirty="0" smtClean="0"/>
              <a:t> -</a:t>
            </a:r>
            <a:r>
              <a:rPr lang="en-US" altLang="en-US" sz="2400" dirty="0" err="1" smtClean="0"/>
              <a:t>así</a:t>
            </a:r>
            <a:r>
              <a:rPr lang="en-US" altLang="en-US" sz="2400" dirty="0" smtClean="0"/>
              <a:t> </a:t>
            </a:r>
            <a:r>
              <a:rPr lang="en-US" altLang="en-US" sz="2400" dirty="0" err="1" smtClean="0"/>
              <a:t>como</a:t>
            </a:r>
            <a:r>
              <a:rPr lang="en-US" altLang="en-US" sz="2400" dirty="0" smtClean="0"/>
              <a:t> la luz del sol </a:t>
            </a:r>
            <a:r>
              <a:rPr lang="en-US" altLang="en-US" sz="2400" dirty="0" err="1" smtClean="0"/>
              <a:t>supera</a:t>
            </a:r>
            <a:r>
              <a:rPr lang="en-US" altLang="en-US" sz="2400" dirty="0" smtClean="0"/>
              <a:t> a la de </a:t>
            </a:r>
            <a:r>
              <a:rPr lang="en-US" altLang="en-US" sz="2400" dirty="0" err="1" smtClean="0"/>
              <a:t>una</a:t>
            </a:r>
            <a:r>
              <a:rPr lang="en-US" altLang="en-US" sz="2400" dirty="0" smtClean="0"/>
              <a:t> </a:t>
            </a:r>
            <a:r>
              <a:rPr lang="en-US" altLang="en-US" sz="2400" dirty="0" err="1" smtClean="0"/>
              <a:t>antorcha</a:t>
            </a:r>
            <a:r>
              <a:rPr lang="en-US" altLang="en-US" sz="2400" dirty="0" smtClean="0"/>
              <a:t>.</a:t>
            </a:r>
            <a:endParaRPr lang="es-PR" altLang="en-US" sz="2400" dirty="0" smtClean="0"/>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13</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Los falsos profetas </a:t>
            </a:r>
            <a:r>
              <a:rPr lang="es-PR" altLang="en-US" sz="2800" i="1" dirty="0" smtClean="0">
                <a:solidFill>
                  <a:schemeClr val="tx2">
                    <a:lumMod val="75000"/>
                  </a:schemeClr>
                </a:solidFill>
              </a:rPr>
              <a:t>2:1-22</a:t>
            </a:r>
          </a:p>
          <a:p>
            <a:pPr lvl="1" eaLnBrk="1" hangingPunct="1">
              <a:lnSpc>
                <a:spcPct val="90000"/>
              </a:lnSpc>
              <a:defRPr/>
            </a:pPr>
            <a:r>
              <a:rPr lang="en-US" altLang="en-US" sz="2400" dirty="0" smtClean="0"/>
              <a:t>Pedro </a:t>
            </a:r>
            <a:r>
              <a:rPr lang="en-US" altLang="en-US" sz="2400" dirty="0" err="1" smtClean="0"/>
              <a:t>nos</a:t>
            </a:r>
            <a:r>
              <a:rPr lang="en-US" altLang="en-US" sz="2400" dirty="0" smtClean="0"/>
              <a:t> </a:t>
            </a:r>
            <a:r>
              <a:rPr lang="en-US" altLang="en-US" sz="2400" dirty="0" err="1" smtClean="0"/>
              <a:t>advierte</a:t>
            </a:r>
            <a:r>
              <a:rPr lang="en-US" altLang="en-US" sz="2400" dirty="0" smtClean="0"/>
              <a:t> del </a:t>
            </a:r>
            <a:r>
              <a:rPr lang="en-US" altLang="en-US" sz="2400" dirty="0" err="1" smtClean="0"/>
              <a:t>peligro</a:t>
            </a:r>
            <a:r>
              <a:rPr lang="en-US" altLang="en-US" sz="2400" dirty="0" smtClean="0"/>
              <a:t> de </a:t>
            </a:r>
            <a:r>
              <a:rPr lang="en-US" altLang="en-US" sz="2400" dirty="0" err="1" smtClean="0"/>
              <a:t>escuchar</a:t>
            </a:r>
            <a:r>
              <a:rPr lang="en-US" altLang="en-US" sz="2400" dirty="0" smtClean="0"/>
              <a:t> a </a:t>
            </a:r>
            <a:r>
              <a:rPr lang="en-US" altLang="en-US" sz="2400" dirty="0" err="1" smtClean="0"/>
              <a:t>los</a:t>
            </a:r>
            <a:r>
              <a:rPr lang="en-US" altLang="en-US" sz="2400" dirty="0" smtClean="0"/>
              <a:t> </a:t>
            </a:r>
            <a:r>
              <a:rPr lang="en-US" altLang="en-US" sz="2400" dirty="0" err="1" smtClean="0"/>
              <a:t>falsos</a:t>
            </a:r>
            <a:r>
              <a:rPr lang="en-US" altLang="en-US" sz="2400" dirty="0" smtClean="0"/>
              <a:t> maestros. Como </a:t>
            </a:r>
            <a:r>
              <a:rPr lang="en-US" altLang="en-US" sz="2400" dirty="0" err="1" smtClean="0"/>
              <a:t>los</a:t>
            </a:r>
            <a:r>
              <a:rPr lang="en-US" altLang="en-US" sz="2400" dirty="0" smtClean="0"/>
              <a:t> </a:t>
            </a:r>
            <a:r>
              <a:rPr lang="en-US" altLang="en-US" sz="2400" dirty="0" err="1" smtClean="0"/>
              <a:t>falsos</a:t>
            </a:r>
            <a:r>
              <a:rPr lang="en-US" altLang="en-US" sz="2400" dirty="0" smtClean="0"/>
              <a:t> </a:t>
            </a:r>
            <a:r>
              <a:rPr lang="en-US" altLang="en-US" sz="2400" dirty="0" err="1" smtClean="0"/>
              <a:t>profetas</a:t>
            </a:r>
            <a:r>
              <a:rPr lang="en-US" altLang="en-US" sz="2400" dirty="0" smtClean="0"/>
              <a:t> del </a:t>
            </a:r>
            <a:r>
              <a:rPr lang="en-US" altLang="en-US" sz="2400" dirty="0" err="1" smtClean="0"/>
              <a:t>Antiguo</a:t>
            </a:r>
            <a:r>
              <a:rPr lang="en-US" altLang="en-US" sz="2400" dirty="0" smtClean="0"/>
              <a:t> </a:t>
            </a:r>
            <a:r>
              <a:rPr lang="en-US" altLang="en-US" sz="2400" dirty="0" err="1" smtClean="0"/>
              <a:t>Testamento</a:t>
            </a:r>
            <a:r>
              <a:rPr lang="en-US" altLang="en-US" sz="2400" dirty="0" smtClean="0"/>
              <a:t>, </a:t>
            </a:r>
            <a:r>
              <a:rPr lang="en-US" altLang="en-US" sz="2400" dirty="0" err="1" smtClean="0"/>
              <a:t>estos</a:t>
            </a:r>
            <a:r>
              <a:rPr lang="en-US" altLang="en-US" sz="2400" dirty="0" smtClean="0"/>
              <a:t> maestros </a:t>
            </a:r>
            <a:r>
              <a:rPr lang="en-US" altLang="en-US" sz="2400" dirty="0" err="1" smtClean="0"/>
              <a:t>niegan</a:t>
            </a:r>
            <a:r>
              <a:rPr lang="en-US" altLang="en-US" sz="2400" dirty="0" smtClean="0"/>
              <a:t> las </a:t>
            </a:r>
            <a:r>
              <a:rPr lang="en-US" altLang="en-US" sz="2400" dirty="0" err="1" smtClean="0"/>
              <a:t>profecías</a:t>
            </a:r>
            <a:r>
              <a:rPr lang="en-US" altLang="en-US" sz="2400" dirty="0" smtClean="0"/>
              <a:t> de Dios y </a:t>
            </a:r>
            <a:r>
              <a:rPr lang="en-US" altLang="en-US" sz="2400" dirty="0" err="1" smtClean="0"/>
              <a:t>proclamaban</a:t>
            </a:r>
            <a:r>
              <a:rPr lang="en-US" altLang="en-US" sz="2400" dirty="0" smtClean="0"/>
              <a:t> que el </a:t>
            </a:r>
            <a:r>
              <a:rPr lang="en-US" altLang="en-US" sz="2400" dirty="0" err="1" smtClean="0"/>
              <a:t>pecado</a:t>
            </a:r>
            <a:r>
              <a:rPr lang="en-US" altLang="en-US" sz="2400" dirty="0" smtClean="0"/>
              <a:t> no </a:t>
            </a:r>
            <a:r>
              <a:rPr lang="en-US" altLang="en-US" sz="2400" dirty="0" err="1" smtClean="0"/>
              <a:t>trae</a:t>
            </a:r>
            <a:r>
              <a:rPr lang="en-US" altLang="en-US" sz="2400" dirty="0" smtClean="0"/>
              <a:t> </a:t>
            </a:r>
            <a:r>
              <a:rPr lang="en-US" altLang="en-US" sz="2400" dirty="0" err="1" smtClean="0"/>
              <a:t>juicio</a:t>
            </a:r>
            <a:r>
              <a:rPr lang="en-US" altLang="en-US" sz="2400" dirty="0" smtClean="0"/>
              <a:t> </a:t>
            </a:r>
            <a:r>
              <a:rPr lang="en-US" altLang="en-US" sz="2400" dirty="0" err="1" smtClean="0"/>
              <a:t>severo</a:t>
            </a:r>
            <a:r>
              <a:rPr lang="en-US" altLang="en-US" sz="2400" dirty="0" smtClean="0"/>
              <a:t>. </a:t>
            </a:r>
            <a:r>
              <a:rPr lang="en-US" altLang="en-US" sz="2400" dirty="0" err="1" smtClean="0"/>
              <a:t>Enseñan</a:t>
            </a:r>
            <a:r>
              <a:rPr lang="en-US" altLang="en-US" sz="2400" dirty="0" smtClean="0"/>
              <a:t> un </a:t>
            </a:r>
            <a:r>
              <a:rPr lang="en-US" altLang="en-US" sz="2400" dirty="0" err="1" smtClean="0"/>
              <a:t>mensaje</a:t>
            </a:r>
            <a:r>
              <a:rPr lang="en-US" altLang="en-US" sz="2400" dirty="0" smtClean="0"/>
              <a:t> popular que </a:t>
            </a:r>
            <a:r>
              <a:rPr lang="en-US" altLang="en-US" sz="2400" dirty="0" err="1" smtClean="0"/>
              <a:t>naturalmente</a:t>
            </a:r>
            <a:r>
              <a:rPr lang="en-US" altLang="en-US" sz="2400" dirty="0" smtClean="0"/>
              <a:t> les </a:t>
            </a:r>
            <a:r>
              <a:rPr lang="en-US" altLang="en-US" sz="2400" dirty="0" err="1" smtClean="0"/>
              <a:t>trae</a:t>
            </a:r>
            <a:r>
              <a:rPr lang="en-US" altLang="en-US" sz="2400" dirty="0" smtClean="0"/>
              <a:t> </a:t>
            </a:r>
            <a:r>
              <a:rPr lang="en-US" altLang="en-US" sz="2400" dirty="0" err="1" smtClean="0"/>
              <a:t>ganancia</a:t>
            </a:r>
            <a:r>
              <a:rPr lang="en-US" altLang="en-US" sz="2400" dirty="0" smtClean="0"/>
              <a:t> (</a:t>
            </a:r>
            <a:r>
              <a:rPr lang="en-US" altLang="en-US" sz="2400" i="1" dirty="0" smtClean="0">
                <a:solidFill>
                  <a:schemeClr val="tx2">
                    <a:lumMod val="75000"/>
                  </a:schemeClr>
                </a:solidFill>
              </a:rPr>
              <a:t>3</a:t>
            </a:r>
            <a:r>
              <a:rPr lang="en-US" altLang="en-US" sz="2400" dirty="0" smtClean="0"/>
              <a:t>). Sin embargo, el </a:t>
            </a:r>
            <a:r>
              <a:rPr lang="en-US" altLang="en-US" sz="2400" dirty="0" err="1" smtClean="0"/>
              <a:t>juicio</a:t>
            </a:r>
            <a:r>
              <a:rPr lang="en-US" altLang="en-US" sz="2400" dirty="0" smtClean="0"/>
              <a:t> y la </a:t>
            </a:r>
            <a:r>
              <a:rPr lang="en-US" altLang="en-US" sz="2400" dirty="0" err="1" smtClean="0"/>
              <a:t>salvación</a:t>
            </a:r>
            <a:r>
              <a:rPr lang="en-US" altLang="en-US" sz="2400" dirty="0" smtClean="0"/>
              <a:t> de Dios son </a:t>
            </a:r>
            <a:r>
              <a:rPr lang="en-US" altLang="en-US" sz="2400" dirty="0" err="1" smtClean="0"/>
              <a:t>una</a:t>
            </a:r>
            <a:r>
              <a:rPr lang="en-US" altLang="en-US" sz="2400" dirty="0" smtClean="0"/>
              <a:t> </a:t>
            </a:r>
            <a:r>
              <a:rPr lang="en-US" altLang="en-US" sz="2400" dirty="0" err="1" smtClean="0"/>
              <a:t>realidad</a:t>
            </a:r>
            <a:r>
              <a:rPr lang="en-US" altLang="en-US" sz="2400" dirty="0" smtClean="0"/>
              <a:t> </a:t>
            </a:r>
            <a:r>
              <a:rPr lang="en-US" altLang="en-US" sz="2400" dirty="0" err="1" smtClean="0"/>
              <a:t>segura</a:t>
            </a:r>
            <a:r>
              <a:rPr lang="en-US" altLang="en-US" sz="2400" dirty="0" smtClean="0"/>
              <a:t> (</a:t>
            </a:r>
            <a:r>
              <a:rPr lang="en-US" altLang="en-US" sz="2400" i="1" dirty="0" smtClean="0">
                <a:solidFill>
                  <a:schemeClr val="tx2">
                    <a:lumMod val="75000"/>
                  </a:schemeClr>
                </a:solidFill>
              </a:rPr>
              <a:t>4-9</a:t>
            </a:r>
            <a:r>
              <a:rPr lang="en-US" altLang="en-US" sz="2400" dirty="0" smtClean="0"/>
              <a:t>). Los </a:t>
            </a:r>
            <a:r>
              <a:rPr lang="en-US" altLang="en-US" sz="2400" dirty="0" err="1" smtClean="0"/>
              <a:t>falsos</a:t>
            </a:r>
            <a:r>
              <a:rPr lang="en-US" altLang="en-US" sz="2400" dirty="0" smtClean="0"/>
              <a:t> maestros y </a:t>
            </a:r>
            <a:r>
              <a:rPr lang="en-US" altLang="en-US" sz="2400" dirty="0" err="1" smtClean="0"/>
              <a:t>sus</a:t>
            </a:r>
            <a:r>
              <a:rPr lang="en-US" altLang="en-US" sz="2400" dirty="0" smtClean="0"/>
              <a:t> </a:t>
            </a:r>
            <a:r>
              <a:rPr lang="en-US" altLang="en-US" sz="2400" dirty="0" err="1" smtClean="0"/>
              <a:t>seguidores</a:t>
            </a:r>
            <a:r>
              <a:rPr lang="en-US" altLang="en-US" sz="2400" dirty="0" smtClean="0"/>
              <a:t> </a:t>
            </a:r>
            <a:r>
              <a:rPr lang="en-US" altLang="en-US" sz="2400" dirty="0" err="1" smtClean="0"/>
              <a:t>sufrirán</a:t>
            </a:r>
            <a:r>
              <a:rPr lang="en-US" altLang="en-US" sz="2400" dirty="0" smtClean="0"/>
              <a:t> </a:t>
            </a:r>
            <a:r>
              <a:rPr lang="en-US" altLang="en-US" sz="2400" dirty="0" err="1" smtClean="0"/>
              <a:t>castigo</a:t>
            </a:r>
            <a:r>
              <a:rPr lang="en-US" altLang="en-US" sz="2400" dirty="0" smtClean="0"/>
              <a:t>, y les </a:t>
            </a:r>
            <a:r>
              <a:rPr lang="en-US" altLang="en-US" sz="2400" dirty="0" err="1" smtClean="0"/>
              <a:t>será</a:t>
            </a:r>
            <a:r>
              <a:rPr lang="en-US" altLang="en-US" sz="2400" dirty="0" smtClean="0"/>
              <a:t> </a:t>
            </a:r>
            <a:r>
              <a:rPr lang="en-US" altLang="en-US" sz="2400" dirty="0" err="1" smtClean="0"/>
              <a:t>aun</a:t>
            </a:r>
            <a:r>
              <a:rPr lang="en-US" altLang="en-US" sz="2400" dirty="0" smtClean="0"/>
              <a:t> </a:t>
            </a:r>
            <a:r>
              <a:rPr lang="en-US" altLang="en-US" sz="2400" dirty="0" err="1" smtClean="0"/>
              <a:t>más</a:t>
            </a:r>
            <a:r>
              <a:rPr lang="en-US" altLang="en-US" sz="2400" dirty="0" smtClean="0"/>
              <a:t> </a:t>
            </a:r>
            <a:r>
              <a:rPr lang="en-US" altLang="en-US" sz="2400" dirty="0" err="1" smtClean="0"/>
              <a:t>duro</a:t>
            </a:r>
            <a:r>
              <a:rPr lang="en-US" altLang="en-US" sz="2400" dirty="0" smtClean="0"/>
              <a:t> </a:t>
            </a:r>
            <a:r>
              <a:rPr lang="en-US" altLang="en-US" sz="2400" dirty="0" err="1" smtClean="0"/>
              <a:t>porque</a:t>
            </a:r>
            <a:r>
              <a:rPr lang="en-US" altLang="en-US" sz="2400" dirty="0" smtClean="0"/>
              <a:t> </a:t>
            </a:r>
            <a:r>
              <a:rPr lang="en-US" altLang="en-US" sz="2400" dirty="0" err="1" smtClean="0"/>
              <a:t>han</a:t>
            </a:r>
            <a:r>
              <a:rPr lang="en-US" altLang="en-US" sz="2400" dirty="0" smtClean="0"/>
              <a:t> </a:t>
            </a:r>
            <a:r>
              <a:rPr lang="en-US" altLang="en-US" sz="2400" dirty="0" err="1" smtClean="0"/>
              <a:t>rechazado</a:t>
            </a:r>
            <a:r>
              <a:rPr lang="en-US" altLang="en-US" sz="2400" dirty="0" smtClean="0"/>
              <a:t> el </a:t>
            </a:r>
            <a:r>
              <a:rPr lang="en-US" altLang="en-US" sz="2400" dirty="0" err="1" smtClean="0"/>
              <a:t>conocimiento</a:t>
            </a:r>
            <a:r>
              <a:rPr lang="en-US" altLang="en-US" sz="2400" dirty="0" smtClean="0"/>
              <a:t> de </a:t>
            </a:r>
            <a:r>
              <a:rPr lang="en-US" altLang="en-US" sz="2400" dirty="0" err="1" smtClean="0"/>
              <a:t>Jesucristo</a:t>
            </a:r>
            <a:r>
              <a:rPr lang="en-US" altLang="en-US" sz="2400" dirty="0" smtClean="0"/>
              <a:t> que </a:t>
            </a:r>
            <a:r>
              <a:rPr lang="en-US" altLang="en-US" sz="2400" dirty="0" err="1" smtClean="0"/>
              <a:t>habían</a:t>
            </a:r>
            <a:r>
              <a:rPr lang="en-US" altLang="en-US" sz="2400" dirty="0" smtClean="0"/>
              <a:t> </a:t>
            </a:r>
            <a:r>
              <a:rPr lang="en-US" altLang="en-US" sz="2400" dirty="0" err="1" smtClean="0"/>
              <a:t>recibido</a:t>
            </a:r>
            <a:r>
              <a:rPr lang="en-US" altLang="en-US" sz="2400" dirty="0" smtClean="0"/>
              <a:t>.</a:t>
            </a:r>
            <a:endParaRPr lang="es-PR" altLang="en-US" sz="2400" dirty="0" smtClean="0"/>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14</a:t>
            </a:fld>
            <a:endParaRPr lang="es-PR" altLang="en-US" sz="1400" smtClean="0"/>
          </a:p>
        </p:txBody>
      </p:sp>
    </p:spTree>
    <p:extLst>
      <p:ext uri="{BB962C8B-B14F-4D97-AF65-F5344CB8AC3E}">
        <p14:creationId xmlns:p14="http://schemas.microsoft.com/office/powerpoint/2010/main" val="2646618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El día del señor </a:t>
            </a:r>
            <a:r>
              <a:rPr lang="es-PR" altLang="en-US" sz="2800" i="1" dirty="0" smtClean="0">
                <a:solidFill>
                  <a:schemeClr val="tx2">
                    <a:lumMod val="75000"/>
                  </a:schemeClr>
                </a:solidFill>
              </a:rPr>
              <a:t>3:1-16</a:t>
            </a:r>
          </a:p>
          <a:p>
            <a:pPr lvl="1" eaLnBrk="1" hangingPunct="1">
              <a:lnSpc>
                <a:spcPct val="90000"/>
              </a:lnSpc>
              <a:defRPr/>
            </a:pPr>
            <a:r>
              <a:rPr lang="en-US" altLang="en-US" sz="2400" dirty="0" smtClean="0"/>
              <a:t>La </a:t>
            </a:r>
            <a:r>
              <a:rPr lang="en-US" altLang="en-US" sz="2400" dirty="0" err="1" smtClean="0"/>
              <a:t>tardanza</a:t>
            </a:r>
            <a:r>
              <a:rPr lang="en-US" altLang="en-US" sz="2400" dirty="0" smtClean="0"/>
              <a:t> del </a:t>
            </a:r>
            <a:r>
              <a:rPr lang="en-US" altLang="en-US" sz="2400" dirty="0" err="1" smtClean="0"/>
              <a:t>regreso</a:t>
            </a:r>
            <a:r>
              <a:rPr lang="en-US" altLang="en-US" sz="2400" dirty="0" smtClean="0"/>
              <a:t> de Cristo no </a:t>
            </a:r>
            <a:r>
              <a:rPr lang="en-US" altLang="en-US" sz="2400" dirty="0" err="1" smtClean="0"/>
              <a:t>indica</a:t>
            </a:r>
            <a:r>
              <a:rPr lang="en-US" altLang="en-US" sz="2400" dirty="0" smtClean="0"/>
              <a:t> que </a:t>
            </a:r>
            <a:r>
              <a:rPr lang="en-US" altLang="en-US" sz="2400" dirty="0" err="1" smtClean="0"/>
              <a:t>estén</a:t>
            </a:r>
            <a:r>
              <a:rPr lang="en-US" altLang="en-US" sz="2400" dirty="0" smtClean="0"/>
              <a:t> </a:t>
            </a:r>
            <a:r>
              <a:rPr lang="en-US" altLang="en-US" sz="2400" dirty="0" err="1" smtClean="0"/>
              <a:t>equivocadas</a:t>
            </a:r>
            <a:r>
              <a:rPr lang="en-US" altLang="en-US" sz="2400" dirty="0" smtClean="0"/>
              <a:t> las </a:t>
            </a:r>
            <a:r>
              <a:rPr lang="en-US" altLang="en-US" sz="2400" dirty="0" err="1" smtClean="0"/>
              <a:t>profecías</a:t>
            </a:r>
            <a:r>
              <a:rPr lang="en-US" altLang="en-US" sz="2400" dirty="0" smtClean="0"/>
              <a:t>. El </a:t>
            </a:r>
            <a:r>
              <a:rPr lang="en-US" altLang="en-US" sz="2400" dirty="0" err="1" smtClean="0"/>
              <a:t>calendario</a:t>
            </a:r>
            <a:r>
              <a:rPr lang="en-US" altLang="en-US" sz="2400" dirty="0" smtClean="0"/>
              <a:t> de Dios no </a:t>
            </a:r>
            <a:r>
              <a:rPr lang="en-US" altLang="en-US" sz="2400" dirty="0" err="1" smtClean="0"/>
              <a:t>está</a:t>
            </a:r>
            <a:r>
              <a:rPr lang="en-US" altLang="en-US" sz="2400" dirty="0" smtClean="0"/>
              <a:t> </a:t>
            </a:r>
            <a:r>
              <a:rPr lang="en-US" altLang="en-US" sz="2400" dirty="0" err="1" smtClean="0"/>
              <a:t>restringido</a:t>
            </a:r>
            <a:r>
              <a:rPr lang="en-US" altLang="en-US" sz="2400" dirty="0" smtClean="0"/>
              <a:t> </a:t>
            </a:r>
            <a:r>
              <a:rPr lang="en-US" altLang="en-US" sz="2400" dirty="0" err="1" smtClean="0"/>
              <a:t>por</a:t>
            </a:r>
            <a:r>
              <a:rPr lang="en-US" altLang="en-US" sz="2400" dirty="0" smtClean="0"/>
              <a:t> </a:t>
            </a:r>
            <a:r>
              <a:rPr lang="en-US" altLang="en-US" sz="2400" dirty="0" err="1" smtClean="0"/>
              <a:t>límites</a:t>
            </a:r>
            <a:r>
              <a:rPr lang="en-US" altLang="en-US" sz="2400" dirty="0" smtClean="0"/>
              <a:t> </a:t>
            </a:r>
            <a:r>
              <a:rPr lang="en-US" altLang="en-US" sz="2400" dirty="0" err="1" smtClean="0"/>
              <a:t>humanos</a:t>
            </a:r>
            <a:r>
              <a:rPr lang="en-US" altLang="en-US" sz="2400" dirty="0" smtClean="0"/>
              <a:t>; </a:t>
            </a:r>
            <a:r>
              <a:rPr lang="en-US" altLang="en-US" sz="2400" dirty="0" err="1" smtClean="0"/>
              <a:t>él</a:t>
            </a:r>
            <a:r>
              <a:rPr lang="en-US" altLang="en-US" sz="2400" dirty="0" smtClean="0"/>
              <a:t> </a:t>
            </a:r>
            <a:r>
              <a:rPr lang="en-US" altLang="en-US" sz="2400" dirty="0" err="1" smtClean="0"/>
              <a:t>todavía</a:t>
            </a:r>
            <a:r>
              <a:rPr lang="en-US" altLang="en-US" sz="2400" dirty="0" smtClean="0"/>
              <a:t> da la </a:t>
            </a:r>
            <a:r>
              <a:rPr lang="en-US" altLang="en-US" sz="2400" dirty="0" err="1" smtClean="0"/>
              <a:t>oportunidad</a:t>
            </a:r>
            <a:r>
              <a:rPr lang="en-US" altLang="en-US" sz="2400" dirty="0" smtClean="0"/>
              <a:t> para el </a:t>
            </a:r>
            <a:r>
              <a:rPr lang="en-US" altLang="en-US" sz="2400" dirty="0" err="1" smtClean="0"/>
              <a:t>arrepentimiento</a:t>
            </a:r>
            <a:r>
              <a:rPr lang="en-US" altLang="en-US" sz="2400" dirty="0" smtClean="0"/>
              <a:t>. Pero </a:t>
            </a:r>
            <a:r>
              <a:rPr lang="en-US" altLang="en-US" sz="2400" dirty="0" err="1" smtClean="0"/>
              <a:t>su</a:t>
            </a:r>
            <a:r>
              <a:rPr lang="en-US" altLang="en-US" sz="2400" dirty="0" smtClean="0"/>
              <a:t> </a:t>
            </a:r>
            <a:r>
              <a:rPr lang="en-US" altLang="en-US" sz="2400" dirty="0" err="1" smtClean="0"/>
              <a:t>juicio</a:t>
            </a:r>
            <a:r>
              <a:rPr lang="en-US" altLang="en-US" sz="2400" dirty="0" smtClean="0"/>
              <a:t> final, que </a:t>
            </a:r>
            <a:r>
              <a:rPr lang="en-US" altLang="en-US" sz="2400" dirty="0" err="1" smtClean="0"/>
              <a:t>destruirá</a:t>
            </a:r>
            <a:r>
              <a:rPr lang="en-US" altLang="en-US" sz="2400" dirty="0" smtClean="0"/>
              <a:t> a </a:t>
            </a:r>
            <a:r>
              <a:rPr lang="en-US" altLang="en-US" sz="2400" dirty="0" err="1" smtClean="0"/>
              <a:t>este</a:t>
            </a:r>
            <a:r>
              <a:rPr lang="en-US" altLang="en-US" sz="2400" dirty="0" smtClean="0"/>
              <a:t> </a:t>
            </a:r>
            <a:r>
              <a:rPr lang="en-US" altLang="en-US" sz="2400" dirty="0" err="1" smtClean="0"/>
              <a:t>mundo</a:t>
            </a:r>
            <a:r>
              <a:rPr lang="en-US" altLang="en-US" sz="2400" dirty="0" smtClean="0"/>
              <a:t> y a </a:t>
            </a:r>
            <a:r>
              <a:rPr lang="en-US" altLang="en-US" sz="2400" dirty="0" err="1" smtClean="0"/>
              <a:t>todo</a:t>
            </a:r>
            <a:r>
              <a:rPr lang="en-US" altLang="en-US" sz="2400" dirty="0" smtClean="0"/>
              <a:t> lo mundane, se </a:t>
            </a:r>
            <a:r>
              <a:rPr lang="en-US" altLang="en-US" sz="2400" dirty="0" err="1" smtClean="0"/>
              <a:t>acerca</a:t>
            </a:r>
            <a:r>
              <a:rPr lang="en-US" altLang="en-US" sz="2400" dirty="0" smtClean="0"/>
              <a:t>. Si </a:t>
            </a:r>
            <a:r>
              <a:rPr lang="en-US" altLang="en-US" sz="2400" dirty="0" err="1" smtClean="0"/>
              <a:t>los</a:t>
            </a:r>
            <a:r>
              <a:rPr lang="en-US" altLang="en-US" sz="2400" dirty="0" smtClean="0"/>
              <a:t> </a:t>
            </a:r>
            <a:r>
              <a:rPr lang="en-US" altLang="en-US" sz="2400" dirty="0" err="1" smtClean="0"/>
              <a:t>falsos</a:t>
            </a:r>
            <a:r>
              <a:rPr lang="en-US" altLang="en-US" sz="2400" dirty="0" smtClean="0"/>
              <a:t> maestros </a:t>
            </a:r>
            <a:r>
              <a:rPr lang="en-US" altLang="en-US" sz="2400" dirty="0" err="1" smtClean="0"/>
              <a:t>viven</a:t>
            </a:r>
            <a:r>
              <a:rPr lang="en-US" altLang="en-US" sz="2400" dirty="0" smtClean="0"/>
              <a:t> </a:t>
            </a:r>
            <a:r>
              <a:rPr lang="en-US" altLang="en-US" sz="2400" dirty="0" err="1" smtClean="0"/>
              <a:t>en</a:t>
            </a:r>
            <a:r>
              <a:rPr lang="en-US" altLang="en-US" sz="2400" dirty="0" smtClean="0"/>
              <a:t> </a:t>
            </a:r>
            <a:r>
              <a:rPr lang="en-US" altLang="en-US" sz="2400" dirty="0" err="1" smtClean="0"/>
              <a:t>desenfreno</a:t>
            </a:r>
            <a:r>
              <a:rPr lang="en-US" altLang="en-US" sz="2400" dirty="0" smtClean="0"/>
              <a:t> y </a:t>
            </a:r>
            <a:r>
              <a:rPr lang="en-US" altLang="en-US" sz="2400" dirty="0" err="1" smtClean="0"/>
              <a:t>sensualidad</a:t>
            </a:r>
            <a:r>
              <a:rPr lang="en-US" altLang="en-US" sz="2400" dirty="0" smtClean="0"/>
              <a:t> </a:t>
            </a:r>
            <a:r>
              <a:rPr lang="en-US" altLang="en-US" sz="2400" dirty="0" err="1" smtClean="0"/>
              <a:t>porque</a:t>
            </a:r>
            <a:r>
              <a:rPr lang="en-US" altLang="en-US" sz="2400" dirty="0" smtClean="0"/>
              <a:t> no </a:t>
            </a:r>
            <a:r>
              <a:rPr lang="en-US" altLang="en-US" sz="2400" dirty="0" err="1" smtClean="0"/>
              <a:t>esperan</a:t>
            </a:r>
            <a:r>
              <a:rPr lang="en-US" altLang="en-US" sz="2400" dirty="0" smtClean="0"/>
              <a:t> el </a:t>
            </a:r>
            <a:r>
              <a:rPr lang="en-US" altLang="en-US" sz="2400" dirty="0" err="1" smtClean="0"/>
              <a:t>juicio</a:t>
            </a:r>
            <a:r>
              <a:rPr lang="en-US" altLang="en-US" sz="2400" dirty="0" smtClean="0"/>
              <a:t>, </a:t>
            </a:r>
            <a:r>
              <a:rPr lang="en-US" altLang="en-US" sz="2400" dirty="0" err="1" smtClean="0"/>
              <a:t>los</a:t>
            </a:r>
            <a:r>
              <a:rPr lang="en-US" altLang="en-US" sz="2400" dirty="0" smtClean="0"/>
              <a:t> que </a:t>
            </a:r>
            <a:r>
              <a:rPr lang="en-US" altLang="en-US" sz="2400" dirty="0" err="1" smtClean="0"/>
              <a:t>creemos</a:t>
            </a:r>
            <a:r>
              <a:rPr lang="en-US" altLang="en-US" sz="2400" dirty="0" smtClean="0"/>
              <a:t> las </a:t>
            </a:r>
            <a:r>
              <a:rPr lang="en-US" altLang="en-US" sz="2400" dirty="0" err="1" smtClean="0"/>
              <a:t>profecías</a:t>
            </a:r>
            <a:r>
              <a:rPr lang="en-US" altLang="en-US" sz="2400" dirty="0" smtClean="0"/>
              <a:t> </a:t>
            </a:r>
            <a:r>
              <a:rPr lang="en-US" altLang="en-US" sz="2400" dirty="0" err="1" smtClean="0"/>
              <a:t>debemos</a:t>
            </a:r>
            <a:r>
              <a:rPr lang="en-US" altLang="en-US" sz="2400" dirty="0" smtClean="0"/>
              <a:t> </a:t>
            </a:r>
            <a:r>
              <a:rPr lang="en-US" altLang="en-US" sz="2400" dirty="0" err="1" smtClean="0"/>
              <a:t>vivir</a:t>
            </a:r>
            <a:r>
              <a:rPr lang="en-US" altLang="en-US" sz="2400" dirty="0" smtClean="0"/>
              <a:t> de </a:t>
            </a:r>
            <a:r>
              <a:rPr lang="en-US" altLang="en-US" sz="2400" dirty="0" err="1" smtClean="0"/>
              <a:t>una</a:t>
            </a:r>
            <a:r>
              <a:rPr lang="en-US" altLang="en-US" sz="2400" dirty="0" smtClean="0"/>
              <a:t> </a:t>
            </a:r>
            <a:r>
              <a:rPr lang="en-US" altLang="en-US" sz="2400" dirty="0" err="1" smtClean="0"/>
              <a:t>manera</a:t>
            </a:r>
            <a:r>
              <a:rPr lang="en-US" altLang="en-US" sz="2400" dirty="0" smtClean="0"/>
              <a:t> </a:t>
            </a:r>
            <a:r>
              <a:rPr lang="en-US" altLang="en-US" sz="2400" dirty="0" err="1" smtClean="0"/>
              <a:t>adaptada</a:t>
            </a:r>
            <a:r>
              <a:rPr lang="en-US" altLang="en-US" sz="2400" dirty="0" smtClean="0"/>
              <a:t> a un </a:t>
            </a:r>
            <a:r>
              <a:rPr lang="en-US" altLang="en-US" sz="2400" dirty="0" err="1" smtClean="0"/>
              <a:t>mundo</a:t>
            </a:r>
            <a:r>
              <a:rPr lang="en-US" altLang="en-US" sz="2400" dirty="0" smtClean="0"/>
              <a:t> </a:t>
            </a:r>
            <a:r>
              <a:rPr lang="en-US" altLang="en-US" sz="2400" dirty="0" err="1" smtClean="0"/>
              <a:t>donde</a:t>
            </a:r>
            <a:r>
              <a:rPr lang="en-US" altLang="en-US" sz="2400" dirty="0" smtClean="0"/>
              <a:t> mora la </a:t>
            </a:r>
            <a:r>
              <a:rPr lang="en-US" altLang="en-US" sz="2400" dirty="0" err="1" smtClean="0"/>
              <a:t>injusticia</a:t>
            </a:r>
            <a:r>
              <a:rPr lang="en-US" altLang="en-US" sz="2400" dirty="0"/>
              <a:t> </a:t>
            </a:r>
            <a:r>
              <a:rPr lang="en-US" altLang="en-US" sz="2400" dirty="0" smtClean="0"/>
              <a:t>(</a:t>
            </a:r>
            <a:r>
              <a:rPr lang="en-US" altLang="en-US" sz="2400" i="1" dirty="0" smtClean="0">
                <a:solidFill>
                  <a:schemeClr val="tx2">
                    <a:lumMod val="75000"/>
                  </a:schemeClr>
                </a:solidFill>
              </a:rPr>
              <a:t>13</a:t>
            </a:r>
            <a:r>
              <a:rPr lang="en-US" altLang="en-US" sz="2400" dirty="0" smtClean="0"/>
              <a:t>).</a:t>
            </a:r>
            <a:endParaRPr lang="es-PR" altLang="en-US" sz="2400" dirty="0" smtClean="0"/>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15</a:t>
            </a:fld>
            <a:endParaRPr lang="es-PR" altLang="en-US" sz="1400" smtClean="0"/>
          </a:p>
        </p:txBody>
      </p:sp>
    </p:spTree>
    <p:extLst>
      <p:ext uri="{BB962C8B-B14F-4D97-AF65-F5344CB8AC3E}">
        <p14:creationId xmlns:p14="http://schemas.microsoft.com/office/powerpoint/2010/main" val="34137226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s-PR" altLang="en-US" smtClean="0"/>
              <a:t>Énfasis</a:t>
            </a:r>
          </a:p>
        </p:txBody>
      </p:sp>
      <p:sp>
        <p:nvSpPr>
          <p:cNvPr id="15366" name="Rectangle 3"/>
          <p:cNvSpPr>
            <a:spLocks noGrp="1" noChangeArrowheads="1"/>
          </p:cNvSpPr>
          <p:nvPr>
            <p:ph idx="1"/>
          </p:nvPr>
        </p:nvSpPr>
        <p:spPr/>
        <p:txBody>
          <a:bodyPr/>
          <a:lstStyle/>
          <a:p>
            <a:pPr eaLnBrk="1" hangingPunct="1">
              <a:lnSpc>
                <a:spcPct val="90000"/>
              </a:lnSpc>
              <a:defRPr/>
            </a:pPr>
            <a:r>
              <a:rPr lang="es-PR" altLang="en-US" sz="2800" dirty="0" smtClean="0"/>
              <a:t>Conclusión </a:t>
            </a:r>
            <a:r>
              <a:rPr lang="es-PR" altLang="en-US" sz="2800" i="1" dirty="0" smtClean="0">
                <a:solidFill>
                  <a:schemeClr val="tx2">
                    <a:lumMod val="75000"/>
                  </a:schemeClr>
                </a:solidFill>
              </a:rPr>
              <a:t>3:17,18</a:t>
            </a:r>
          </a:p>
          <a:p>
            <a:pPr lvl="1" eaLnBrk="1" hangingPunct="1">
              <a:lnSpc>
                <a:spcPct val="90000"/>
              </a:lnSpc>
              <a:defRPr/>
            </a:pPr>
            <a:r>
              <a:rPr lang="en-US" altLang="en-US" sz="2400" dirty="0" err="1" smtClean="0"/>
              <a:t>Después</a:t>
            </a:r>
            <a:r>
              <a:rPr lang="en-US" altLang="en-US" sz="2400" dirty="0" smtClean="0"/>
              <a:t> de un </a:t>
            </a:r>
            <a:r>
              <a:rPr lang="en-US" altLang="en-US" sz="2400" dirty="0" err="1" smtClean="0"/>
              <a:t>resumen</a:t>
            </a:r>
            <a:r>
              <a:rPr lang="en-US" altLang="en-US" sz="2400" dirty="0" smtClean="0"/>
              <a:t> de la </a:t>
            </a:r>
            <a:r>
              <a:rPr lang="en-US" altLang="en-US" sz="2400" dirty="0" err="1" smtClean="0"/>
              <a:t>exhortación</a:t>
            </a:r>
            <a:r>
              <a:rPr lang="en-US" altLang="en-US" sz="2400" dirty="0" smtClean="0"/>
              <a:t> que </a:t>
            </a:r>
            <a:r>
              <a:rPr lang="en-US" altLang="en-US" sz="2400" dirty="0" err="1" smtClean="0"/>
              <a:t>corre</a:t>
            </a:r>
            <a:r>
              <a:rPr lang="en-US" altLang="en-US" sz="2400" dirty="0" smtClean="0"/>
              <a:t> </a:t>
            </a:r>
            <a:r>
              <a:rPr lang="en-US" altLang="en-US" sz="2400" dirty="0" err="1" smtClean="0"/>
              <a:t>por</a:t>
            </a:r>
            <a:r>
              <a:rPr lang="en-US" altLang="en-US" sz="2400" dirty="0" smtClean="0"/>
              <a:t> </a:t>
            </a:r>
            <a:r>
              <a:rPr lang="en-US" altLang="en-US" sz="2400" dirty="0" err="1" smtClean="0"/>
              <a:t>toda</a:t>
            </a:r>
            <a:r>
              <a:rPr lang="en-US" altLang="en-US" sz="2400" dirty="0" smtClean="0"/>
              <a:t> la carta, </a:t>
            </a:r>
            <a:r>
              <a:rPr lang="en-US" altLang="en-US" sz="2400" i="1" dirty="0" smtClean="0">
                <a:solidFill>
                  <a:schemeClr val="tx2">
                    <a:lumMod val="75000"/>
                  </a:schemeClr>
                </a:solidFill>
              </a:rPr>
              <a:t>2 Pedro </a:t>
            </a:r>
            <a:r>
              <a:rPr lang="en-US" altLang="en-US" sz="2400" dirty="0" err="1" smtClean="0"/>
              <a:t>termina</a:t>
            </a:r>
            <a:r>
              <a:rPr lang="en-US" altLang="en-US" sz="2400" dirty="0" smtClean="0"/>
              <a:t> con </a:t>
            </a:r>
            <a:r>
              <a:rPr lang="en-US" altLang="en-US" sz="2400" dirty="0" err="1" smtClean="0"/>
              <a:t>una</a:t>
            </a:r>
            <a:r>
              <a:rPr lang="en-US" altLang="en-US" sz="2400" dirty="0" smtClean="0"/>
              <a:t> </a:t>
            </a:r>
            <a:r>
              <a:rPr lang="en-US" altLang="en-US" sz="2400" dirty="0" err="1" smtClean="0"/>
              <a:t>doxología</a:t>
            </a:r>
            <a:r>
              <a:rPr lang="en-US" altLang="en-US" sz="2400" dirty="0" smtClean="0"/>
              <a:t> a </a:t>
            </a:r>
            <a:r>
              <a:rPr lang="en-US" altLang="en-US" sz="2400" dirty="0" err="1" smtClean="0"/>
              <a:t>Jesucristo</a:t>
            </a:r>
            <a:r>
              <a:rPr lang="en-US" altLang="en-US" sz="2400" dirty="0" smtClean="0"/>
              <a:t>.</a:t>
            </a:r>
          </a:p>
        </p:txBody>
      </p:sp>
      <p:sp>
        <p:nvSpPr>
          <p:cNvPr id="348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BB433688-7979-44E0-AEEE-50A5B7728E8E}" type="slidenum">
              <a:rPr lang="es-PR" altLang="en-US" sz="1400" smtClean="0"/>
              <a:pPr>
                <a:spcBef>
                  <a:spcPct val="0"/>
                </a:spcBef>
                <a:buClrTx/>
                <a:buSzTx/>
                <a:buFontTx/>
                <a:buNone/>
              </a:pPr>
              <a:t>16</a:t>
            </a:fld>
            <a:endParaRPr lang="es-PR" altLang="en-US" sz="1400" smtClean="0"/>
          </a:p>
        </p:txBody>
      </p:sp>
    </p:spTree>
    <p:extLst>
      <p:ext uri="{BB962C8B-B14F-4D97-AF65-F5344CB8AC3E}">
        <p14:creationId xmlns:p14="http://schemas.microsoft.com/office/powerpoint/2010/main" val="27987775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6"/>
          <p:cNvSpPr>
            <a:spLocks noGrp="1"/>
          </p:cNvSpPr>
          <p:nvPr>
            <p:ph type="title"/>
          </p:nvPr>
        </p:nvSpPr>
        <p:spPr/>
        <p:txBody>
          <a:bodyPr/>
          <a:lstStyle/>
          <a:p>
            <a:pPr algn="ctr"/>
            <a:r>
              <a:rPr lang="es-PR" altLang="en-US" dirty="0" smtClean="0"/>
              <a:t>1. Cómo son los falsos maestros</a:t>
            </a:r>
            <a:br>
              <a:rPr lang="es-PR" altLang="en-US" dirty="0" smtClean="0"/>
            </a:br>
            <a:r>
              <a:rPr lang="es-PR" altLang="en-US" dirty="0" smtClean="0"/>
              <a:t>(</a:t>
            </a:r>
            <a:r>
              <a:rPr lang="es-PR" altLang="en-US" sz="5400" i="1" dirty="0">
                <a:solidFill>
                  <a:schemeClr val="tx1"/>
                </a:solidFill>
              </a:rPr>
              <a:t>2</a:t>
            </a:r>
            <a:r>
              <a:rPr lang="es-PR" altLang="en-US" sz="5400" i="1" dirty="0" smtClean="0">
                <a:solidFill>
                  <a:schemeClr val="tx1"/>
                </a:solidFill>
              </a:rPr>
              <a:t> Pedro 2:12-16 </a:t>
            </a:r>
            <a:r>
              <a:rPr lang="es-PR" altLang="en-US" dirty="0" smtClean="0"/>
              <a:t>)</a:t>
            </a:r>
            <a:endParaRPr lang="en-US" altLang="es-PR" dirty="0" smtClean="0"/>
          </a:p>
        </p:txBody>
      </p:sp>
      <p:sp>
        <p:nvSpPr>
          <p:cNvPr id="36867" name="Text Placeholder 7"/>
          <p:cNvSpPr>
            <a:spLocks noGrp="1"/>
          </p:cNvSpPr>
          <p:nvPr>
            <p:ph type="body" idx="1"/>
          </p:nvPr>
        </p:nvSpPr>
        <p:spPr/>
        <p:txBody>
          <a:bodyPr/>
          <a:lstStyle/>
          <a:p>
            <a:endParaRPr lang="en-US" altLang="es-PR" dirty="0" smtClean="0"/>
          </a:p>
        </p:txBody>
      </p:sp>
      <p:sp>
        <p:nvSpPr>
          <p:cNvPr id="36868"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0A713D6-B7F1-4628-8A64-142AF0695E0D}" type="slidenum">
              <a:rPr lang="es-PR" altLang="en-US" sz="1400" smtClean="0"/>
              <a:pPr/>
              <a:t>17</a:t>
            </a:fld>
            <a:endParaRPr lang="es-PR" altLang="en-US" sz="14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96A974FA-0CA5-40D7-9D56-73CE55CBCCD8}" type="slidenum">
              <a:rPr lang="es-PR" altLang="en-US" sz="1400" smtClean="0"/>
              <a:pPr>
                <a:spcBef>
                  <a:spcPct val="0"/>
                </a:spcBef>
                <a:buClrTx/>
                <a:buSzTx/>
                <a:buFontTx/>
                <a:buNone/>
              </a:pPr>
              <a:t>18</a:t>
            </a:fld>
            <a:endParaRPr lang="es-PR" altLang="en-US" sz="1400" smtClean="0"/>
          </a:p>
        </p:txBody>
      </p:sp>
      <p:sp>
        <p:nvSpPr>
          <p:cNvPr id="37891"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a:solidFill>
                  <a:schemeClr val="tx1"/>
                </a:solidFill>
              </a:rPr>
              <a:t>2</a:t>
            </a:r>
            <a:r>
              <a:rPr lang="es-PR" altLang="en-US" sz="4000" i="1" dirty="0" smtClean="0">
                <a:solidFill>
                  <a:schemeClr val="tx1"/>
                </a:solidFill>
              </a:rPr>
              <a:t> Pedro 2:12-16 </a:t>
            </a:r>
            <a:r>
              <a:rPr lang="es-PR" altLang="en-US" dirty="0" smtClean="0"/>
              <a:t>)</a:t>
            </a:r>
          </a:p>
        </p:txBody>
      </p:sp>
      <p:sp>
        <p:nvSpPr>
          <p:cNvPr id="1069059" name="Rectangle 3"/>
          <p:cNvSpPr>
            <a:spLocks noGrp="1" noChangeArrowheads="1"/>
          </p:cNvSpPr>
          <p:nvPr>
            <p:ph type="body" idx="1"/>
          </p:nvPr>
        </p:nvSpPr>
        <p:spPr>
          <a:xfrm>
            <a:off x="268288" y="2017713"/>
            <a:ext cx="8686800" cy="4748212"/>
          </a:xfrm>
        </p:spPr>
        <p:txBody>
          <a:bodyPr/>
          <a:lstStyle/>
          <a:p>
            <a:pPr marL="0" indent="0" eaLnBrk="1" hangingPunct="1">
              <a:lnSpc>
                <a:spcPct val="80000"/>
              </a:lnSpc>
              <a:buSzPct val="85000"/>
              <a:buFont typeface="Wingdings" panose="05000000000000000000" pitchFamily="2" charset="2"/>
              <a:buNone/>
              <a:defRPr/>
            </a:pPr>
            <a:r>
              <a:rPr lang="es-ES" altLang="en-US" sz="2600" i="1" dirty="0" smtClean="0"/>
              <a:t>“Pero éstos, hablando mal de cosas que no entienden, como animales irracionales, nacidos para presa y destrucción, perecerán en su propia perdición, recibiendo el galardón de su injusticia, ya que tienen por delicia el gozar de deleites cada día. Estos son inmundicias y manchas, quienes aun mientras comen con vosotros, se recrean en sus errores. Tiene los ojos llenos de adulterio, no se sacian de pecar, seducen a las almas inconstantes, tienen el corazón habituado a la codicia, y son hijos de maldición. Han dejado el camino recto, y se han extraviado siguiendo el camino de </a:t>
            </a:r>
            <a:r>
              <a:rPr lang="es-ES" altLang="en-US" sz="2600" i="1" dirty="0" err="1" smtClean="0"/>
              <a:t>Balaam</a:t>
            </a:r>
            <a:r>
              <a:rPr lang="es-ES" altLang="en-US" sz="2600" i="1" dirty="0" smtClean="0"/>
              <a:t> hijo de </a:t>
            </a:r>
            <a:r>
              <a:rPr lang="es-ES" altLang="en-US" sz="2600" i="1" dirty="0" err="1" smtClean="0"/>
              <a:t>Beor</a:t>
            </a:r>
            <a:r>
              <a:rPr lang="es-ES" altLang="en-US" sz="2600" i="1" dirty="0" smtClean="0"/>
              <a:t>, el cual amó el premio de la maldad, y fue reprendido por su iniquidad; pues una muda bestia de carga, hablando con voz de hombre, refrenó la locura del profeta.” </a:t>
            </a:r>
            <a:r>
              <a:rPr lang="es-ES" altLang="en-US" sz="2600" dirty="0" smtClean="0"/>
              <a:t>(</a:t>
            </a:r>
            <a:r>
              <a:rPr lang="es-ES" altLang="en-US" sz="2600" dirty="0" smtClean="0">
                <a:solidFill>
                  <a:schemeClr val="tx2">
                    <a:lumMod val="75000"/>
                  </a:schemeClr>
                </a:solidFill>
              </a:rPr>
              <a:t>RVR60</a:t>
            </a:r>
            <a:r>
              <a:rPr lang="es-ES" altLang="en-US" sz="26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9059">
                                            <p:txEl>
                                              <p:pRg st="0" end="0"/>
                                            </p:txEl>
                                          </p:spTgt>
                                        </p:tgtEl>
                                        <p:attrNameLst>
                                          <p:attrName>style.visibility</p:attrName>
                                        </p:attrNameLst>
                                      </p:cBhvr>
                                      <p:to>
                                        <p:strVal val="visible"/>
                                      </p:to>
                                    </p:set>
                                    <p:animEffect transition="in" filter="dissolve">
                                      <p:cBhvr>
                                        <p:cTn id="7" dur="500"/>
                                        <p:tgtEl>
                                          <p:spTgt spid="1069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905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12</a:t>
            </a:r>
            <a:r>
              <a:rPr lang="es-PR" altLang="en-US" sz="2400" dirty="0" smtClean="0"/>
              <a:t>. La herejía de estos falsos maestros era racionalista; apelaron a la razón para mostrar que el mundo no será destruido en un juicio. Pero Pedro los compara con animales irracionales. No son superiores a otros hombres por sus razonamientos, sino inferiores. Y como animales de presa, su fin será destrucción en el juicio de Dios. Lo que no entienden se refiere a los poderes del mal mencionados en los </a:t>
            </a:r>
            <a:r>
              <a:rPr lang="es-PR" altLang="en-US" sz="2400" i="1" dirty="0" smtClean="0">
                <a:solidFill>
                  <a:schemeClr val="tx2">
                    <a:lumMod val="75000"/>
                  </a:schemeClr>
                </a:solidFill>
              </a:rPr>
              <a:t>vv.10,11</a:t>
            </a:r>
            <a:r>
              <a:rPr lang="es-PR" altLang="en-US" sz="2400" dirty="0" smtClean="0"/>
              <a:t>. Pero el juicio vendrá, y estos escépticos perecerán en la perdición de los mismos poderes que maldicen.</a:t>
            </a:r>
          </a:p>
        </p:txBody>
      </p:sp>
      <p:sp>
        <p:nvSpPr>
          <p:cNvPr id="3994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40A4AF18-E0D1-4CC6-B788-4B44C48BB16F}" type="slidenum">
              <a:rPr lang="es-PR" altLang="en-US" sz="1400" smtClean="0"/>
              <a:pPr>
                <a:spcBef>
                  <a:spcPct val="0"/>
                </a:spcBef>
                <a:buClrTx/>
                <a:buSzTx/>
                <a:buFontTx/>
                <a:buNone/>
              </a:pPr>
              <a:t>19</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s-PR" altLang="en-US" smtClean="0"/>
              <a:t>  Porción bíblica</a:t>
            </a:r>
          </a:p>
        </p:txBody>
      </p:sp>
      <p:sp>
        <p:nvSpPr>
          <p:cNvPr id="4" name="Content Placeholder 3"/>
          <p:cNvSpPr>
            <a:spLocks noGrp="1"/>
          </p:cNvSpPr>
          <p:nvPr>
            <p:ph sz="half" idx="2"/>
          </p:nvPr>
        </p:nvSpPr>
        <p:spPr>
          <a:xfrm>
            <a:off x="630238" y="3200400"/>
            <a:ext cx="3868737" cy="2989263"/>
          </a:xfrm>
        </p:spPr>
        <p:txBody>
          <a:bodyPr/>
          <a:lstStyle/>
          <a:p>
            <a:pPr>
              <a:defRPr/>
            </a:pPr>
            <a:r>
              <a:rPr lang="en-US" sz="2800" i="1" dirty="0" smtClean="0">
                <a:solidFill>
                  <a:schemeClr val="tx2">
                    <a:lumMod val="75000"/>
                  </a:schemeClr>
                </a:solidFill>
              </a:rPr>
              <a:t>2 Pedro 1:1-3:18</a:t>
            </a:r>
            <a:endParaRPr lang="en-US" sz="2800" i="1" dirty="0">
              <a:solidFill>
                <a:schemeClr val="tx2">
                  <a:lumMod val="75000"/>
                </a:schemeClr>
              </a:solidFill>
            </a:endParaRPr>
          </a:p>
        </p:txBody>
      </p:sp>
      <p:sp>
        <p:nvSpPr>
          <p:cNvPr id="5" name="Text Placeholder 4"/>
          <p:cNvSpPr>
            <a:spLocks noGrp="1"/>
          </p:cNvSpPr>
          <p:nvPr>
            <p:ph type="body" sz="quarter" idx="3"/>
          </p:nvPr>
        </p:nvSpPr>
        <p:spPr>
          <a:xfrm>
            <a:off x="4629150" y="2095500"/>
            <a:ext cx="3887788" cy="823913"/>
          </a:xfrm>
        </p:spPr>
        <p:txBody>
          <a:bodyPr/>
          <a:lstStyle/>
          <a:p>
            <a:r>
              <a:rPr lang="en-US" altLang="es-PR" sz="3600" b="0" smtClean="0"/>
              <a:t>Texto básico</a:t>
            </a:r>
          </a:p>
        </p:txBody>
      </p:sp>
      <p:sp>
        <p:nvSpPr>
          <p:cNvPr id="6" name="Content Placeholder 5"/>
          <p:cNvSpPr>
            <a:spLocks noGrp="1"/>
          </p:cNvSpPr>
          <p:nvPr>
            <p:ph sz="quarter" idx="4"/>
          </p:nvPr>
        </p:nvSpPr>
        <p:spPr>
          <a:xfrm>
            <a:off x="4629150" y="3200400"/>
            <a:ext cx="3887788" cy="2989263"/>
          </a:xfrm>
        </p:spPr>
        <p:txBody>
          <a:bodyPr/>
          <a:lstStyle/>
          <a:p>
            <a:pPr>
              <a:defRPr/>
            </a:pPr>
            <a:r>
              <a:rPr lang="en-US" sz="2800" i="1" dirty="0" smtClean="0">
                <a:solidFill>
                  <a:schemeClr val="tx2">
                    <a:lumMod val="75000"/>
                  </a:schemeClr>
                </a:solidFill>
              </a:rPr>
              <a:t>2 Pedro 2:12-22</a:t>
            </a:r>
            <a:endParaRPr lang="en-US" sz="2800" i="1" dirty="0">
              <a:solidFill>
                <a:schemeClr val="tx2">
                  <a:lumMod val="75000"/>
                </a:schemeClr>
              </a:solidFill>
            </a:endParaRPr>
          </a:p>
        </p:txBody>
      </p:sp>
      <p:sp>
        <p:nvSpPr>
          <p:cNvPr id="7174"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43B2AF6A-4A10-4350-8B37-A83E4303CB94}" type="slidenum">
              <a:rPr lang="es-PR" altLang="en-US" sz="1400" smtClean="0"/>
              <a:pPr>
                <a:spcBef>
                  <a:spcPct val="0"/>
                </a:spcBef>
                <a:buClrTx/>
                <a:buSzTx/>
                <a:buFontTx/>
                <a:buNone/>
              </a:pPr>
              <a:t>2</a:t>
            </a:fld>
            <a:endParaRPr lang="es-PR" altLang="en-US" sz="1400" smtClean="0"/>
          </a:p>
        </p:txBody>
      </p:sp>
      <p:sp>
        <p:nvSpPr>
          <p:cNvPr id="7" name="Text Placeholder 6"/>
          <p:cNvSpPr>
            <a:spLocks noGrp="1"/>
          </p:cNvSpPr>
          <p:nvPr>
            <p:ph type="body" idx="1"/>
          </p:nvPr>
        </p:nvSpPr>
        <p:spPr>
          <a:xfrm>
            <a:off x="630238" y="2095500"/>
            <a:ext cx="3868737" cy="823913"/>
          </a:xfrm>
        </p:spPr>
        <p:txBody>
          <a:bodyPr/>
          <a:lstStyle/>
          <a:p>
            <a:r>
              <a:rPr lang="en-US" altLang="es-PR" sz="3600" b="0" smtClean="0"/>
              <a:t>Contexto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13</a:t>
            </a:r>
            <a:r>
              <a:rPr lang="es-PR" altLang="en-US" sz="2400" dirty="0" smtClean="0"/>
              <a:t>. Los falsos maestros recibirán lo malo porque hicieron lo malo. Muchos pecados se cometen normalmente de noche, pero estos han progresado tanto en su sensualidad que buscan los placeres egoístas y pervertidos aun en pleno día. Se mencionan las comidas fraternales que se realizaban en las reuniones de la iglesia (</a:t>
            </a:r>
            <a:r>
              <a:rPr lang="es-PR" altLang="en-US" sz="2400" i="1" dirty="0" err="1" smtClean="0">
                <a:solidFill>
                  <a:schemeClr val="tx2">
                    <a:lumMod val="75000"/>
                  </a:schemeClr>
                </a:solidFill>
              </a:rPr>
              <a:t>Jud</a:t>
            </a:r>
            <a:r>
              <a:rPr lang="es-PR" altLang="en-US" sz="2400" i="1" dirty="0" smtClean="0">
                <a:solidFill>
                  <a:schemeClr val="tx2">
                    <a:lumMod val="75000"/>
                  </a:schemeClr>
                </a:solidFill>
              </a:rPr>
              <a:t>. 12; 1 </a:t>
            </a:r>
            <a:r>
              <a:rPr lang="es-PR" altLang="en-US" sz="2400" i="1" dirty="0" err="1" smtClean="0">
                <a:solidFill>
                  <a:schemeClr val="tx2">
                    <a:lumMod val="75000"/>
                  </a:schemeClr>
                </a:solidFill>
              </a:rPr>
              <a:t>Cor</a:t>
            </a:r>
            <a:r>
              <a:rPr lang="es-PR" altLang="en-US" sz="2400" i="1" dirty="0" smtClean="0">
                <a:solidFill>
                  <a:schemeClr val="tx2">
                    <a:lumMod val="75000"/>
                  </a:schemeClr>
                </a:solidFill>
              </a:rPr>
              <a:t>. 11:20-22</a:t>
            </a:r>
            <a:r>
              <a:rPr lang="es-PR" altLang="en-US" sz="2400" dirty="0" smtClean="0"/>
              <a:t>). Los falsos maestros en realidad no participan de la comunión que se busca en estas comidas, sino que las contaminan porque están buscando el placer. Seducían a los demás a que buscaran los mismos placeres (</a:t>
            </a:r>
            <a:r>
              <a:rPr lang="es-PR" altLang="en-US" sz="2400" i="1" dirty="0" smtClean="0">
                <a:solidFill>
                  <a:schemeClr val="tx2">
                    <a:lumMod val="75000"/>
                  </a:schemeClr>
                </a:solidFill>
              </a:rPr>
              <a:t>vv.14,18</a:t>
            </a:r>
            <a:r>
              <a:rPr lang="es-PR" altLang="en-US" sz="2400" dirty="0" smtClean="0"/>
              <a:t>).</a:t>
            </a:r>
          </a:p>
        </p:txBody>
      </p:sp>
      <p:sp>
        <p:nvSpPr>
          <p:cNvPr id="41988"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735AC001-5865-4E69-AFC9-5EE035704FB2}" type="slidenum">
              <a:rPr lang="es-PR" altLang="en-US" sz="1400" smtClean="0"/>
              <a:pPr>
                <a:spcBef>
                  <a:spcPct val="0"/>
                </a:spcBef>
                <a:buClrTx/>
                <a:buSzTx/>
                <a:buFontTx/>
                <a:buNone/>
              </a:pPr>
              <a:t>20</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14</a:t>
            </a:r>
            <a:r>
              <a:rPr lang="es-PR" altLang="en-US" sz="2400" dirty="0" smtClean="0"/>
              <a:t>. Siempre tienen apetito para más pecado; nunca están satisfechos con lo que ya hicieron. En </a:t>
            </a:r>
            <a:r>
              <a:rPr lang="es-PR" altLang="en-US" sz="2400" i="1" dirty="0" smtClean="0">
                <a:solidFill>
                  <a:schemeClr val="tx2">
                    <a:lumMod val="75000"/>
                  </a:schemeClr>
                </a:solidFill>
              </a:rPr>
              <a:t>2 Pedro </a:t>
            </a:r>
            <a:r>
              <a:rPr lang="es-PR" altLang="en-US" sz="2400" dirty="0" smtClean="0"/>
              <a:t>hay varias referencias al pecado sexual (</a:t>
            </a:r>
            <a:r>
              <a:rPr lang="es-PR" altLang="en-US" sz="2400" i="1" dirty="0" smtClean="0">
                <a:solidFill>
                  <a:schemeClr val="tx2">
                    <a:lumMod val="75000"/>
                  </a:schemeClr>
                </a:solidFill>
              </a:rPr>
              <a:t>2:2,7,14,18; 3:3</a:t>
            </a:r>
            <a:r>
              <a:rPr lang="es-PR" altLang="en-US" sz="2400" dirty="0" smtClean="0"/>
              <a:t>). Aquí dice literalmente que tiene los ojos llenos de adulterio; siempre están buscando una mujer con quien pecar. Posiblemente haya una alusión aquí a un dicho popular: De un hombre lascivo se decía que no tenía en sus ojos </a:t>
            </a:r>
            <a:r>
              <a:rPr lang="es-PR" altLang="en-US" sz="2400" i="1" dirty="0" err="1" smtClean="0"/>
              <a:t>koras</a:t>
            </a:r>
            <a:r>
              <a:rPr lang="es-PR" altLang="en-US" sz="2400" dirty="0" smtClean="0"/>
              <a:t>, que quiere decir tanto </a:t>
            </a:r>
            <a:r>
              <a:rPr lang="es-PR" altLang="en-US" sz="2400" i="1" dirty="0" smtClean="0"/>
              <a:t>pupilas</a:t>
            </a:r>
            <a:r>
              <a:rPr lang="es-PR" altLang="en-US" sz="2400" dirty="0" smtClean="0"/>
              <a:t> como </a:t>
            </a:r>
            <a:r>
              <a:rPr lang="es-PR" altLang="en-US" sz="2400" i="1" dirty="0" smtClean="0"/>
              <a:t>doncellas</a:t>
            </a:r>
            <a:r>
              <a:rPr lang="es-PR" altLang="en-US" sz="2400" dirty="0"/>
              <a:t>;</a:t>
            </a:r>
            <a:r>
              <a:rPr lang="es-PR" altLang="en-US" sz="2400" dirty="0" smtClean="0"/>
              <a:t> sino más bien </a:t>
            </a:r>
            <a:r>
              <a:rPr lang="es-PR" altLang="en-US" sz="2400" i="1" dirty="0" err="1" smtClean="0"/>
              <a:t>pornas</a:t>
            </a:r>
            <a:r>
              <a:rPr lang="es-PR" altLang="en-US" sz="2400" dirty="0" smtClean="0"/>
              <a:t> (prostitutas). Así mismo seducen a inconstantes a que le acompañen o financien sus enseñanzas. Hijos de maldición es un hebraísmo que describe el carácter o destino de unas personas (</a:t>
            </a:r>
            <a:r>
              <a:rPr lang="es-PR" altLang="en-US" sz="2400" i="1" dirty="0" smtClean="0">
                <a:solidFill>
                  <a:schemeClr val="tx2">
                    <a:lumMod val="75000"/>
                  </a:schemeClr>
                </a:solidFill>
              </a:rPr>
              <a:t>Mar. 3:17; Ef. 2:2,3; 5:8</a:t>
            </a:r>
            <a:r>
              <a:rPr lang="es-PR" altLang="en-US" sz="2400" dirty="0" smtClean="0"/>
              <a:t>). Son malditos.</a:t>
            </a:r>
          </a:p>
        </p:txBody>
      </p:sp>
      <p:sp>
        <p:nvSpPr>
          <p:cNvPr id="41988"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735AC001-5865-4E69-AFC9-5EE035704FB2}" type="slidenum">
              <a:rPr lang="es-PR" altLang="en-US" sz="1400" smtClean="0"/>
              <a:pPr>
                <a:spcBef>
                  <a:spcPct val="0"/>
                </a:spcBef>
                <a:buClrTx/>
                <a:buSzTx/>
                <a:buFontTx/>
                <a:buNone/>
              </a:pPr>
              <a:t>21</a:t>
            </a:fld>
            <a:endParaRPr lang="es-PR" altLang="en-US" sz="1400" smtClean="0"/>
          </a:p>
        </p:txBody>
      </p:sp>
    </p:spTree>
    <p:extLst>
      <p:ext uri="{BB962C8B-B14F-4D97-AF65-F5344CB8AC3E}">
        <p14:creationId xmlns:p14="http://schemas.microsoft.com/office/powerpoint/2010/main" val="2911177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s-PR" altLang="en-US" dirty="0" smtClean="0"/>
              <a:t>1. Cómo son los falsos maestros (</a:t>
            </a:r>
            <a:r>
              <a:rPr lang="es-PR" altLang="en-US" sz="4000" i="1" dirty="0" smtClean="0">
                <a:solidFill>
                  <a:schemeClr val="tx1"/>
                </a:solidFill>
              </a:rPr>
              <a:t>2 Pedro 2:12-16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15,16</a:t>
            </a:r>
            <a:r>
              <a:rPr lang="es-PR" altLang="en-US" sz="2400" dirty="0" smtClean="0"/>
              <a:t>. La doctrina cristiana indica el camino recto, pero estos falsos maestros lo abandonaron por el camino de </a:t>
            </a:r>
            <a:r>
              <a:rPr lang="es-PR" altLang="en-US" sz="2400" dirty="0" err="1" smtClean="0"/>
              <a:t>Balaam</a:t>
            </a:r>
            <a:r>
              <a:rPr lang="es-PR" altLang="en-US" sz="2400" dirty="0" smtClean="0"/>
              <a:t> (</a:t>
            </a:r>
            <a:r>
              <a:rPr lang="es-PR" altLang="en-US" sz="2400" i="1" dirty="0" err="1" smtClean="0">
                <a:solidFill>
                  <a:schemeClr val="tx2">
                    <a:lumMod val="75000"/>
                  </a:schemeClr>
                </a:solidFill>
              </a:rPr>
              <a:t>Num</a:t>
            </a:r>
            <a:r>
              <a:rPr lang="es-PR" altLang="en-US" sz="2400" i="1" dirty="0" smtClean="0">
                <a:solidFill>
                  <a:schemeClr val="tx2">
                    <a:lumMod val="75000"/>
                  </a:schemeClr>
                </a:solidFill>
              </a:rPr>
              <a:t>. 22-24</a:t>
            </a:r>
            <a:r>
              <a:rPr lang="es-PR" altLang="en-US" sz="2400" dirty="0" smtClean="0"/>
              <a:t>). </a:t>
            </a:r>
            <a:r>
              <a:rPr lang="es-PR" altLang="en-US" sz="2400" dirty="0" err="1" smtClean="0"/>
              <a:t>Balaam</a:t>
            </a:r>
            <a:r>
              <a:rPr lang="es-PR" altLang="en-US" sz="2400" dirty="0" smtClean="0"/>
              <a:t> quería enriquecerse mediante su injusticia, pero recibió más bien el castigo. Así será en el caso de los que pervierten la enseñanza cristiana por intereses personales y para justificar el pecado. En la locura del egoísmo, </a:t>
            </a:r>
            <a:r>
              <a:rPr lang="es-PR" altLang="en-US" sz="2400" dirty="0" err="1" smtClean="0"/>
              <a:t>Balaam</a:t>
            </a:r>
            <a:r>
              <a:rPr lang="es-PR" altLang="en-US" sz="2400" dirty="0" smtClean="0"/>
              <a:t> llegó a un estado moral e intelectual tan bajo que aun una muda bestia tenía más sabiduría y pudo corregirlo. En </a:t>
            </a:r>
            <a:r>
              <a:rPr lang="es-PR" altLang="en-US" sz="2400" i="1" dirty="0" smtClean="0">
                <a:solidFill>
                  <a:schemeClr val="tx2">
                    <a:lumMod val="75000"/>
                  </a:schemeClr>
                </a:solidFill>
              </a:rPr>
              <a:t>Números 22</a:t>
            </a:r>
            <a:r>
              <a:rPr lang="es-PR" altLang="en-US" sz="2400" dirty="0" smtClean="0"/>
              <a:t>, el asna no habla, pero en la tradición judía posterior se encuentran palabras de ella dirigidas a </a:t>
            </a:r>
            <a:r>
              <a:rPr lang="es-PR" altLang="en-US" sz="2400" dirty="0" err="1" smtClean="0"/>
              <a:t>Balaam</a:t>
            </a:r>
            <a:r>
              <a:rPr lang="es-PR" altLang="en-US" sz="2400" dirty="0" smtClean="0"/>
              <a:t>. En resumen, los falsos maestros niegan el juicio venidero y no temen participar en el pecado.</a:t>
            </a:r>
          </a:p>
        </p:txBody>
      </p:sp>
      <p:sp>
        <p:nvSpPr>
          <p:cNvPr id="41988"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735AC001-5865-4E69-AFC9-5EE035704FB2}" type="slidenum">
              <a:rPr lang="es-PR" altLang="en-US" sz="1400" smtClean="0"/>
              <a:pPr>
                <a:spcBef>
                  <a:spcPct val="0"/>
                </a:spcBef>
                <a:buClrTx/>
                <a:buSzTx/>
                <a:buFontTx/>
                <a:buNone/>
              </a:pPr>
              <a:t>22</a:t>
            </a:fld>
            <a:endParaRPr lang="es-PR" altLang="en-US" sz="1400" smtClean="0"/>
          </a:p>
        </p:txBody>
      </p:sp>
    </p:spTree>
    <p:extLst>
      <p:ext uri="{BB962C8B-B14F-4D97-AF65-F5344CB8AC3E}">
        <p14:creationId xmlns:p14="http://schemas.microsoft.com/office/powerpoint/2010/main" val="3415741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algn="ctr"/>
            <a:r>
              <a:rPr lang="es-PR" altLang="en-US" dirty="0" smtClean="0"/>
              <a:t>2. Cómo engañan los falsos maestros</a:t>
            </a:r>
            <a:br>
              <a:rPr lang="es-PR" altLang="en-US" dirty="0" smtClean="0"/>
            </a:br>
            <a:r>
              <a:rPr lang="es-PR" altLang="en-US" dirty="0" smtClean="0"/>
              <a:t>(</a:t>
            </a:r>
            <a:r>
              <a:rPr lang="es-PR" altLang="en-US" sz="5400" i="1" dirty="0" smtClean="0">
                <a:solidFill>
                  <a:schemeClr val="tx1"/>
                </a:solidFill>
              </a:rPr>
              <a:t>2 Pedro 2:17-19 </a:t>
            </a:r>
            <a:r>
              <a:rPr lang="es-PR" altLang="en-US" dirty="0" smtClean="0"/>
              <a:t>)</a:t>
            </a:r>
            <a:endParaRPr lang="en-US" altLang="es-PR" dirty="0" smtClean="0"/>
          </a:p>
        </p:txBody>
      </p:sp>
      <p:sp>
        <p:nvSpPr>
          <p:cNvPr id="46083" name="Text Placeholder 2"/>
          <p:cNvSpPr>
            <a:spLocks noGrp="1"/>
          </p:cNvSpPr>
          <p:nvPr>
            <p:ph type="body" idx="1"/>
          </p:nvPr>
        </p:nvSpPr>
        <p:spPr/>
        <p:txBody>
          <a:bodyPr/>
          <a:lstStyle/>
          <a:p>
            <a:endParaRPr lang="en-US" altLang="es-PR" smtClean="0"/>
          </a:p>
        </p:txBody>
      </p:sp>
      <p:sp>
        <p:nvSpPr>
          <p:cNvPr id="46084"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5A7845A-BBB4-4840-91BC-53E6F17F7191}" type="slidenum">
              <a:rPr lang="es-PR" altLang="en-US" sz="1400" smtClean="0"/>
              <a:pPr/>
              <a:t>23</a:t>
            </a:fld>
            <a:endParaRPr lang="es-PR" altLang="en-US" sz="14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370FB49E-5108-40B5-BC57-3B23384C6AD1}" type="slidenum">
              <a:rPr lang="es-PR" altLang="en-US" sz="1400" smtClean="0"/>
              <a:pPr>
                <a:spcBef>
                  <a:spcPct val="0"/>
                </a:spcBef>
                <a:buClrTx/>
                <a:buSzTx/>
                <a:buFontTx/>
                <a:buNone/>
              </a:pPr>
              <a:t>24</a:t>
            </a:fld>
            <a:endParaRPr lang="es-PR" altLang="en-US" sz="1400" smtClean="0"/>
          </a:p>
        </p:txBody>
      </p:sp>
      <p:sp>
        <p:nvSpPr>
          <p:cNvPr id="47107" name="Rectangle 2"/>
          <p:cNvSpPr>
            <a:spLocks noGrp="1" noChangeArrowheads="1"/>
          </p:cNvSpPr>
          <p:nvPr>
            <p:ph type="title"/>
          </p:nvPr>
        </p:nvSpPr>
        <p:spPr/>
        <p:txBody>
          <a:bodyPr/>
          <a:lstStyle/>
          <a:p>
            <a:pPr eaLnBrk="1" hangingPunct="1"/>
            <a:r>
              <a:rPr lang="es-PR" altLang="en-US" dirty="0" smtClean="0"/>
              <a:t>2. Cómo engañan los falsos maestros (</a:t>
            </a:r>
            <a:r>
              <a:rPr lang="es-PR" altLang="en-US" sz="4000" i="1" dirty="0" smtClean="0">
                <a:solidFill>
                  <a:schemeClr val="tx1"/>
                </a:solidFill>
              </a:rPr>
              <a:t>2 Pedro 2:17-19 </a:t>
            </a:r>
            <a:r>
              <a:rPr lang="es-PR" altLang="en-US" dirty="0" smtClean="0"/>
              <a:t>)</a:t>
            </a:r>
          </a:p>
        </p:txBody>
      </p:sp>
      <p:sp>
        <p:nvSpPr>
          <p:cNvPr id="1069059" name="Rectangle 3"/>
          <p:cNvSpPr>
            <a:spLocks noGrp="1" noChangeArrowheads="1"/>
          </p:cNvSpPr>
          <p:nvPr>
            <p:ph type="body" idx="1"/>
          </p:nvPr>
        </p:nvSpPr>
        <p:spPr>
          <a:xfrm>
            <a:off x="268288" y="2017713"/>
            <a:ext cx="8686800" cy="4748212"/>
          </a:xfrm>
        </p:spPr>
        <p:txBody>
          <a:bodyPr/>
          <a:lstStyle/>
          <a:p>
            <a:pPr marL="0" indent="0" eaLnBrk="1" hangingPunct="1">
              <a:lnSpc>
                <a:spcPct val="80000"/>
              </a:lnSpc>
              <a:buSzPct val="85000"/>
              <a:buFont typeface="Wingdings" panose="05000000000000000000" pitchFamily="2" charset="2"/>
              <a:buNone/>
              <a:defRPr/>
            </a:pPr>
            <a:endParaRPr lang="es-ES" altLang="en-US" sz="2600" i="1" dirty="0" smtClean="0"/>
          </a:p>
          <a:p>
            <a:pPr marL="0" indent="0" eaLnBrk="1" hangingPunct="1">
              <a:lnSpc>
                <a:spcPct val="80000"/>
              </a:lnSpc>
              <a:buSzPct val="85000"/>
              <a:buFont typeface="Wingdings" panose="05000000000000000000" pitchFamily="2" charset="2"/>
              <a:buNone/>
              <a:defRPr/>
            </a:pPr>
            <a:endParaRPr lang="es-ES" altLang="en-US" sz="2600" i="1" dirty="0" smtClean="0"/>
          </a:p>
          <a:p>
            <a:pPr marL="0" indent="0" eaLnBrk="1" hangingPunct="1">
              <a:lnSpc>
                <a:spcPct val="80000"/>
              </a:lnSpc>
              <a:buSzPct val="85000"/>
              <a:buFont typeface="Wingdings" panose="05000000000000000000" pitchFamily="2" charset="2"/>
              <a:buNone/>
              <a:defRPr/>
            </a:pPr>
            <a:r>
              <a:rPr lang="es-ES" altLang="en-US" sz="2600" i="1" dirty="0" smtClean="0"/>
              <a:t>“Estos son fuentes sin agua, y nubes empujadas por la tormenta; para los cuales la más densa oscuridad está reservada para siempre. Pues hablando palabras infladas y vanas, seducen con concupiscencias de la carne y disoluciones a los que verdaderamente habían huido de los que viven en error. Les prometen libertad, y son ellos mismos esclavos de corrupción. Porque el que es vencido por alguno es hecho esclavo del que lo venció."  </a:t>
            </a:r>
            <a:r>
              <a:rPr lang="es-ES" altLang="en-US" sz="2600" dirty="0" smtClean="0"/>
              <a:t>(</a:t>
            </a:r>
            <a:r>
              <a:rPr lang="es-ES" altLang="en-US" sz="2600" dirty="0" smtClean="0">
                <a:solidFill>
                  <a:schemeClr val="tx2">
                    <a:lumMod val="75000"/>
                  </a:schemeClr>
                </a:solidFill>
              </a:rPr>
              <a:t>RVR60</a:t>
            </a:r>
            <a:r>
              <a:rPr lang="es-ES" altLang="en-US" sz="26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9059">
                                            <p:txEl>
                                              <p:pRg st="2" end="2"/>
                                            </p:txEl>
                                          </p:spTgt>
                                        </p:tgtEl>
                                        <p:attrNameLst>
                                          <p:attrName>style.visibility</p:attrName>
                                        </p:attrNameLst>
                                      </p:cBhvr>
                                      <p:to>
                                        <p:strVal val="visible"/>
                                      </p:to>
                                    </p:set>
                                    <p:animEffect transition="in" filter="dissolve">
                                      <p:cBhvr>
                                        <p:cTn id="7" dur="500"/>
                                        <p:tgtEl>
                                          <p:spTgt spid="1069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905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s-PR" altLang="en-US" dirty="0" smtClean="0"/>
              <a:t>2. Cómo engañan los falsos maestros (</a:t>
            </a:r>
            <a:r>
              <a:rPr lang="es-PR" altLang="en-US" sz="4000" i="1" dirty="0" smtClean="0">
                <a:solidFill>
                  <a:schemeClr val="tx1"/>
                </a:solidFill>
              </a:rPr>
              <a:t>2 Pedro 2:17-19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None/>
              <a:defRPr/>
            </a:pPr>
            <a:r>
              <a:rPr lang="es-PR" altLang="en-US" sz="2400" b="1" dirty="0">
                <a:solidFill>
                  <a:schemeClr val="tx2">
                    <a:lumMod val="75000"/>
                  </a:schemeClr>
                </a:solidFill>
              </a:rPr>
              <a:t>Vv. 17, 18</a:t>
            </a:r>
            <a:r>
              <a:rPr lang="es-PR" altLang="en-US" sz="2400" dirty="0"/>
              <a:t>. Los falsos maestros ofrecen refrigerio a sus seguidores pero no lo proveen. Son como pozos secos o nubes llevadas por el viento, que estimulan esperanzas pero no las satisfacen. Su destino, y el de sus seguidores, es profunda oscuridad. Con palabras altaneras </a:t>
            </a:r>
            <a:r>
              <a:rPr lang="es-PR" altLang="en-US" sz="2400" dirty="0" smtClean="0"/>
              <a:t>pero sin </a:t>
            </a:r>
            <a:r>
              <a:rPr lang="es-PR" altLang="en-US" sz="2400" dirty="0"/>
              <a:t>verdad, seducen a </a:t>
            </a:r>
            <a:r>
              <a:rPr lang="es-PR" altLang="en-US" sz="2400" dirty="0" smtClean="0"/>
              <a:t>los cristianos inconstantes (</a:t>
            </a:r>
            <a:r>
              <a:rPr lang="es-PR" altLang="en-US" sz="2400" i="1" dirty="0" smtClean="0">
                <a:solidFill>
                  <a:schemeClr val="tx2">
                    <a:lumMod val="75000"/>
                  </a:schemeClr>
                </a:solidFill>
              </a:rPr>
              <a:t>v.14</a:t>
            </a:r>
            <a:r>
              <a:rPr lang="es-PR" altLang="en-US" sz="2400" dirty="0"/>
              <a:t>) </a:t>
            </a:r>
            <a:r>
              <a:rPr lang="es-PR" altLang="en-US" sz="2400" dirty="0" smtClean="0"/>
              <a:t>a </a:t>
            </a:r>
            <a:r>
              <a:rPr lang="es-PR" altLang="en-US" sz="2400" dirty="0"/>
              <a:t>regresar a la vida egoísta. Alegan que no habrá un juicio final, que Dios no se preocupa por la calidad moral de la vida del </a:t>
            </a:r>
            <a:r>
              <a:rPr lang="es-PR" altLang="en-US" sz="2400" dirty="0" smtClean="0"/>
              <a:t>creyente.</a:t>
            </a:r>
            <a:endParaRPr lang="es-PR" altLang="en-US" sz="2400" dirty="0"/>
          </a:p>
        </p:txBody>
      </p:sp>
      <p:sp>
        <p:nvSpPr>
          <p:cNvPr id="49156"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AF0EE596-3F2B-42CD-82A0-A36713971241}" type="slidenum">
              <a:rPr lang="es-PR" altLang="en-US" sz="1400" smtClean="0"/>
              <a:pPr>
                <a:spcBef>
                  <a:spcPct val="0"/>
                </a:spcBef>
                <a:buClrTx/>
                <a:buSzTx/>
                <a:buFontTx/>
                <a:buNone/>
              </a:pPr>
              <a:t>25</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s-PR" altLang="en-US" dirty="0" smtClean="0"/>
              <a:t>2. Cómo engañan los falsos maestros (</a:t>
            </a:r>
            <a:r>
              <a:rPr lang="es-PR" altLang="en-US" sz="4000" i="1" dirty="0" smtClean="0">
                <a:solidFill>
                  <a:schemeClr val="tx1"/>
                </a:solidFill>
              </a:rPr>
              <a:t>2 Pedro 2:17-19 </a:t>
            </a:r>
            <a:r>
              <a:rPr lang="es-PR" altLang="en-US" dirty="0" smtClean="0"/>
              <a:t>)</a:t>
            </a:r>
          </a:p>
        </p:txBody>
      </p:sp>
      <p:sp>
        <p:nvSpPr>
          <p:cNvPr id="15366" name="Rectangle 3"/>
          <p:cNvSpPr>
            <a:spLocks noGrp="1" noChangeArrowheads="1"/>
          </p:cNvSpPr>
          <p:nvPr>
            <p:ph idx="1"/>
          </p:nvPr>
        </p:nvSpPr>
        <p:spPr>
          <a:xfrm>
            <a:off x="1150938" y="2017713"/>
            <a:ext cx="7772400" cy="4114800"/>
          </a:xfrm>
        </p:spPr>
        <p:txBody>
          <a:bodyPr/>
          <a:lstStyle/>
          <a:p>
            <a:pPr marL="0" indent="0" eaLnBrk="1" hangingPunct="1">
              <a:lnSpc>
                <a:spcPct val="90000"/>
              </a:lnSpc>
              <a:buNone/>
              <a:defRPr/>
            </a:pPr>
            <a:r>
              <a:rPr lang="es-PR" altLang="en-US" sz="2400" b="1" dirty="0">
                <a:solidFill>
                  <a:schemeClr val="tx2">
                    <a:lumMod val="75000"/>
                  </a:schemeClr>
                </a:solidFill>
              </a:rPr>
              <a:t>V. 19</a:t>
            </a:r>
            <a:r>
              <a:rPr lang="es-PR" altLang="en-US" sz="2400" dirty="0"/>
              <a:t>. Su mensaje promete libertad del juicio, pero en realidad enseñan un camino de esclavitud a la corrupción del pecado </a:t>
            </a:r>
            <a:r>
              <a:rPr lang="es-PR" altLang="en-US" sz="2400" dirty="0" smtClean="0"/>
              <a:t>y la </a:t>
            </a:r>
            <a:r>
              <a:rPr lang="es-PR" altLang="en-US" sz="2400" dirty="0"/>
              <a:t>muerte. Se quejan de que </a:t>
            </a:r>
            <a:r>
              <a:rPr lang="es-PR" altLang="en-US" sz="2400" dirty="0" smtClean="0"/>
              <a:t>la promesa </a:t>
            </a:r>
            <a:r>
              <a:rPr lang="es-PR" altLang="en-US" sz="2400" dirty="0"/>
              <a:t>del regreso de Cristo no se ha cumplido, pero ellos hacen promesas que no pueden cumplir. ¿Cómo pueden esclavos proveer libertad</a:t>
            </a:r>
            <a:r>
              <a:rPr lang="es-PR" altLang="en-US" sz="2400" dirty="0" smtClean="0"/>
              <a:t>? Estos falsos </a:t>
            </a:r>
            <a:r>
              <a:rPr lang="es-PR" altLang="en-US" sz="2400" dirty="0"/>
              <a:t>maestros son dominados por sus deseos pervertidos, de manera que viven en esclavitud y hacen promesas equivocadamente.</a:t>
            </a:r>
          </a:p>
        </p:txBody>
      </p:sp>
      <p:sp>
        <p:nvSpPr>
          <p:cNvPr id="51204"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C583A38B-0A24-4972-B5ED-DB6CB9801174}" type="slidenum">
              <a:rPr lang="es-PR" altLang="en-US" sz="1400" smtClean="0"/>
              <a:pPr>
                <a:spcBef>
                  <a:spcPct val="0"/>
                </a:spcBef>
                <a:buClrTx/>
                <a:buSzTx/>
                <a:buFontTx/>
                <a:buNone/>
              </a:pPr>
              <a:t>26</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algn="ctr"/>
            <a:r>
              <a:rPr lang="es-PR" altLang="en-US" dirty="0" smtClean="0"/>
              <a:t>3. Cuál es el fin de los falsos maestros</a:t>
            </a:r>
            <a:br>
              <a:rPr lang="es-PR" altLang="en-US" dirty="0" smtClean="0"/>
            </a:br>
            <a:r>
              <a:rPr lang="es-PR" altLang="en-US" dirty="0" smtClean="0"/>
              <a:t>(</a:t>
            </a:r>
            <a:r>
              <a:rPr lang="es-PR" altLang="en-US" sz="5400" i="1" dirty="0" smtClean="0">
                <a:solidFill>
                  <a:schemeClr val="tx1"/>
                </a:solidFill>
              </a:rPr>
              <a:t>2 Pedro 2:20-22 </a:t>
            </a:r>
            <a:r>
              <a:rPr lang="es-PR" altLang="en-US" dirty="0" smtClean="0"/>
              <a:t>)</a:t>
            </a:r>
            <a:endParaRPr lang="en-US" altLang="es-PR" dirty="0" smtClean="0"/>
          </a:p>
        </p:txBody>
      </p:sp>
      <p:sp>
        <p:nvSpPr>
          <p:cNvPr id="55299" name="Text Placeholder 2"/>
          <p:cNvSpPr>
            <a:spLocks noGrp="1"/>
          </p:cNvSpPr>
          <p:nvPr>
            <p:ph type="body" idx="1"/>
          </p:nvPr>
        </p:nvSpPr>
        <p:spPr/>
        <p:txBody>
          <a:bodyPr/>
          <a:lstStyle/>
          <a:p>
            <a:endParaRPr lang="en-US" altLang="es-PR" smtClean="0"/>
          </a:p>
        </p:txBody>
      </p:sp>
      <p:sp>
        <p:nvSpPr>
          <p:cNvPr id="55300"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FD992C6A-3F78-4044-8907-AA86D315F53A}" type="slidenum">
              <a:rPr lang="es-PR" altLang="en-US" sz="1400" smtClean="0"/>
              <a:pPr/>
              <a:t>27</a:t>
            </a:fld>
            <a:endParaRPr lang="es-PR" altLang="en-US" sz="14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F1E13DBA-53B8-468F-8A3A-2054A509B97C}" type="slidenum">
              <a:rPr lang="es-PR" altLang="en-US" sz="1400" smtClean="0"/>
              <a:pPr>
                <a:spcBef>
                  <a:spcPct val="0"/>
                </a:spcBef>
                <a:buClrTx/>
                <a:buSzTx/>
                <a:buFontTx/>
                <a:buNone/>
              </a:pPr>
              <a:t>28</a:t>
            </a:fld>
            <a:endParaRPr lang="es-PR" altLang="en-US" sz="1400" smtClean="0"/>
          </a:p>
        </p:txBody>
      </p:sp>
      <p:sp>
        <p:nvSpPr>
          <p:cNvPr id="56323" name="Rectangle 2"/>
          <p:cNvSpPr>
            <a:spLocks noGrp="1" noChangeArrowheads="1"/>
          </p:cNvSpPr>
          <p:nvPr>
            <p:ph type="title"/>
          </p:nvPr>
        </p:nvSpPr>
        <p:spPr/>
        <p:txBody>
          <a:bodyPr/>
          <a:lstStyle/>
          <a:p>
            <a:pPr eaLnBrk="1" hangingPunct="1"/>
            <a:r>
              <a:rPr lang="es-PR" altLang="en-US" dirty="0" smtClean="0"/>
              <a:t>3. Cuál es el fin de los falsos maestros (</a:t>
            </a:r>
            <a:r>
              <a:rPr lang="es-PR" altLang="en-US" sz="4000" i="1" dirty="0" smtClean="0">
                <a:solidFill>
                  <a:schemeClr val="tx1"/>
                </a:solidFill>
              </a:rPr>
              <a:t>2 Pedro 2:20-22 </a:t>
            </a:r>
            <a:r>
              <a:rPr lang="es-PR" altLang="en-US" dirty="0" smtClean="0"/>
              <a:t>)</a:t>
            </a:r>
          </a:p>
        </p:txBody>
      </p:sp>
      <p:sp>
        <p:nvSpPr>
          <p:cNvPr id="1069059" name="Rectangle 3"/>
          <p:cNvSpPr>
            <a:spLocks noGrp="1" noChangeArrowheads="1"/>
          </p:cNvSpPr>
          <p:nvPr>
            <p:ph type="body" idx="1"/>
          </p:nvPr>
        </p:nvSpPr>
        <p:spPr>
          <a:xfrm>
            <a:off x="268288" y="2017713"/>
            <a:ext cx="8686800" cy="4748212"/>
          </a:xfrm>
        </p:spPr>
        <p:txBody>
          <a:bodyPr/>
          <a:lstStyle/>
          <a:p>
            <a:pPr marL="0" indent="0" eaLnBrk="1" hangingPunct="1">
              <a:lnSpc>
                <a:spcPct val="80000"/>
              </a:lnSpc>
              <a:buSzPct val="85000"/>
              <a:buFont typeface="Wingdings" panose="05000000000000000000" pitchFamily="2" charset="2"/>
              <a:buNone/>
              <a:defRPr/>
            </a:pPr>
            <a:endParaRPr lang="es-PR" altLang="en-US" sz="2600" i="1" dirty="0" smtClean="0"/>
          </a:p>
          <a:p>
            <a:pPr marL="0" indent="0" eaLnBrk="1" hangingPunct="1">
              <a:lnSpc>
                <a:spcPct val="80000"/>
              </a:lnSpc>
              <a:buSzPct val="85000"/>
              <a:buFont typeface="Wingdings" panose="05000000000000000000" pitchFamily="2" charset="2"/>
              <a:buNone/>
              <a:defRPr/>
            </a:pPr>
            <a:r>
              <a:rPr lang="es-PR" altLang="en-US" sz="2600" i="1" dirty="0" smtClean="0"/>
              <a:t>“Ciertamente, si habiéndose ellos escapado de las contaminaciones del mundo, por el conocimiento del Señor y Salvador Jesucristo, enredándose otra vez en ellas son vencidos, su postrer estado viene a ser peor que el primero. Porque mejor les hubiera sido no haber conocido el camino de la justicia, que después de haberlo conocido, volverse atrás del santo mandamiento que les fue dado. Pero les ha acontecido lo del verdadero proverbio: El perro vuelve a su vómito, y la puerca lavada a revolcarse en el cieno." </a:t>
            </a:r>
            <a:r>
              <a:rPr lang="es-PR" altLang="en-US" sz="2600" dirty="0" smtClean="0"/>
              <a:t>(</a:t>
            </a:r>
            <a:r>
              <a:rPr lang="es-PR" altLang="en-US" sz="2600" dirty="0" smtClean="0">
                <a:solidFill>
                  <a:schemeClr val="tx2">
                    <a:lumMod val="75000"/>
                  </a:schemeClr>
                </a:solidFill>
              </a:rPr>
              <a:t>RVR60</a:t>
            </a:r>
            <a:r>
              <a:rPr lang="es-PR" altLang="en-US" sz="26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9059">
                                            <p:txEl>
                                              <p:pRg st="1" end="1"/>
                                            </p:txEl>
                                          </p:spTgt>
                                        </p:tgtEl>
                                        <p:attrNameLst>
                                          <p:attrName>style.visibility</p:attrName>
                                        </p:attrNameLst>
                                      </p:cBhvr>
                                      <p:to>
                                        <p:strVal val="visible"/>
                                      </p:to>
                                    </p:set>
                                    <p:animEffect transition="in" filter="dissolve">
                                      <p:cBhvr>
                                        <p:cTn id="7" dur="500"/>
                                        <p:tgtEl>
                                          <p:spTgt spid="1069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90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s-PR" altLang="en-US" dirty="0" smtClean="0"/>
              <a:t>3. Cuál es el fin de los falsos maestros (</a:t>
            </a:r>
            <a:r>
              <a:rPr lang="es-PR" altLang="en-US" sz="4000" i="1" dirty="0" smtClean="0">
                <a:solidFill>
                  <a:schemeClr val="tx1"/>
                </a:solidFill>
              </a:rPr>
              <a:t>2 Pedro 2:20-22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Vv. 20,21</a:t>
            </a:r>
            <a:r>
              <a:rPr lang="es-PR" altLang="en-US" sz="2400" dirty="0" smtClean="0"/>
              <a:t>. Pedro advierte el grave peligro en el cual se encuentran estos engañadores. El que no ha escuchado el mensaje de Cristo pudiéramos admitir que pecara sin conocer una alternativa, pero el que vuelve a la conducta mundanal después de profesar su fe aparente en Cristo, y estudiar el camino  de justicia, ha rechazado conscientemente su única oportunidad de ser rescatado. Un encuentro con el mensaje de Cristo nunca deja a una persona igual. Si lo acepta, es transformada y se vuelve más endurecida y amarga. Esto no significa que es mejor no escuchar de Cristo, sino más bien que es necesario responder a este mensaje con obediencia.</a:t>
            </a:r>
          </a:p>
          <a:p>
            <a:pPr marL="0" indent="0" eaLnBrk="1" hangingPunct="1">
              <a:lnSpc>
                <a:spcPct val="90000"/>
              </a:lnSpc>
              <a:buFont typeface="Wingdings" panose="05000000000000000000" pitchFamily="2" charset="2"/>
              <a:buNone/>
              <a:defRPr/>
            </a:pPr>
            <a:endParaRPr lang="es-PR" altLang="en-US" sz="2400" dirty="0" smtClean="0"/>
          </a:p>
        </p:txBody>
      </p:sp>
      <p:sp>
        <p:nvSpPr>
          <p:cNvPr id="58372"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89020343-656B-4EB0-B858-1928011B9C1A}" type="slidenum">
              <a:rPr lang="es-PR" altLang="en-US" sz="1400" smtClean="0"/>
              <a:pPr>
                <a:spcBef>
                  <a:spcPct val="0"/>
                </a:spcBef>
                <a:buClrTx/>
                <a:buSzTx/>
                <a:buFontTx/>
                <a:buNone/>
              </a:pPr>
              <a:t>29</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D639A904-1848-46DE-B55C-E675DA1DD22E}" type="slidenum">
              <a:rPr lang="es-PR" altLang="en-US" sz="1400" smtClean="0"/>
              <a:pPr>
                <a:spcBef>
                  <a:spcPct val="0"/>
                </a:spcBef>
                <a:buClrTx/>
                <a:buSzTx/>
                <a:buFontTx/>
                <a:buNone/>
              </a:pPr>
              <a:t>3</a:t>
            </a:fld>
            <a:endParaRPr lang="es-PR" altLang="en-US" sz="1400" smtClean="0"/>
          </a:p>
        </p:txBody>
      </p:sp>
      <p:sp>
        <p:nvSpPr>
          <p:cNvPr id="9219" name="Rectangle 2"/>
          <p:cNvSpPr>
            <a:spLocks noGrp="1" noChangeArrowheads="1"/>
          </p:cNvSpPr>
          <p:nvPr>
            <p:ph type="title"/>
          </p:nvPr>
        </p:nvSpPr>
        <p:spPr/>
        <p:txBody>
          <a:bodyPr/>
          <a:lstStyle/>
          <a:p>
            <a:pPr eaLnBrk="1" hangingPunct="1"/>
            <a:r>
              <a:rPr lang="es-PR" altLang="en-US" smtClean="0"/>
              <a:t>Versículo clave:</a:t>
            </a:r>
          </a:p>
        </p:txBody>
      </p:sp>
      <p:sp>
        <p:nvSpPr>
          <p:cNvPr id="14" name="Rectangle 3"/>
          <p:cNvSpPr txBox="1">
            <a:spLocks noChangeArrowheads="1"/>
          </p:cNvSpPr>
          <p:nvPr/>
        </p:nvSpPr>
        <p:spPr bwMode="auto">
          <a:xfrm>
            <a:off x="1182688" y="2017713"/>
            <a:ext cx="71231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 typeface="Wingdings" panose="05000000000000000000" pitchFamily="2" charset="2"/>
              <a:buNone/>
              <a:defRPr/>
            </a:pPr>
            <a:r>
              <a:rPr lang="es-PR" altLang="en-US" i="1" dirty="0" smtClean="0">
                <a:solidFill>
                  <a:schemeClr val="tx2">
                    <a:lumMod val="75000"/>
                  </a:schemeClr>
                </a:solidFill>
              </a:rPr>
              <a:t>2 Pedro </a:t>
            </a:r>
            <a:r>
              <a:rPr lang="en-US" altLang="en-US" i="1" dirty="0" smtClean="0">
                <a:solidFill>
                  <a:schemeClr val="tx2">
                    <a:lumMod val="75000"/>
                  </a:schemeClr>
                </a:solidFill>
              </a:rPr>
              <a:t>2:20</a:t>
            </a:r>
            <a:endParaRPr lang="es-ES" altLang="en-US" i="1" dirty="0">
              <a:solidFill>
                <a:schemeClr val="tx2">
                  <a:lumMod val="75000"/>
                </a:schemeClr>
              </a:solidFill>
            </a:endParaRPr>
          </a:p>
          <a:p>
            <a:pPr eaLnBrk="1" hangingPunct="1">
              <a:defRPr/>
            </a:pPr>
            <a:r>
              <a:rPr lang="es-ES" altLang="en-US" i="1" dirty="0" smtClean="0">
                <a:solidFill>
                  <a:srgbClr val="000000"/>
                </a:solidFill>
              </a:rPr>
              <a:t>“Ciertamente, si habiéndose ellos escapado de las contaminaciones del mundo, por el conocimiento del Señor y Salvador Jesucristo, enredándose otra vez en ellas son vencidos, su postrer estado viene a ser peor que el primero.” </a:t>
            </a:r>
            <a:r>
              <a:rPr lang="es-ES" altLang="en-US" dirty="0" smtClean="0">
                <a:solidFill>
                  <a:srgbClr val="000000"/>
                </a:solidFill>
              </a:rPr>
              <a:t>(</a:t>
            </a:r>
            <a:r>
              <a:rPr lang="es-ES" altLang="en-US" dirty="0" smtClean="0">
                <a:solidFill>
                  <a:schemeClr val="tx2">
                    <a:lumMod val="75000"/>
                  </a:schemeClr>
                </a:solidFill>
              </a:rPr>
              <a:t>RVR60</a:t>
            </a:r>
            <a:r>
              <a:rPr lang="es-ES" altLang="en-US" dirty="0" smtClean="0">
                <a:solidFill>
                  <a:srgbClr val="000000"/>
                </a:solidFill>
              </a:rPr>
              <a:t>)</a:t>
            </a:r>
            <a:endParaRPr lang="es-ES" altLang="en-US" dirty="0">
              <a:solidFill>
                <a:srgbClr val="0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s-PR" altLang="en-US" dirty="0" smtClean="0"/>
              <a:t>3. Cuál es el fin de los falsos maestros (</a:t>
            </a:r>
            <a:r>
              <a:rPr lang="es-PR" altLang="en-US" sz="4000" i="1" dirty="0" smtClean="0">
                <a:solidFill>
                  <a:schemeClr val="tx1"/>
                </a:solidFill>
              </a:rPr>
              <a:t>2 Pedro 2:20-22 </a:t>
            </a:r>
            <a:r>
              <a:rPr lang="es-PR" altLang="en-US" dirty="0" smtClean="0"/>
              <a:t>)</a:t>
            </a:r>
          </a:p>
        </p:txBody>
      </p:sp>
      <p:sp>
        <p:nvSpPr>
          <p:cNvPr id="15366" name="Rectangle 3"/>
          <p:cNvSpPr>
            <a:spLocks noGrp="1" noChangeArrowheads="1"/>
          </p:cNvSpPr>
          <p:nvPr>
            <p:ph idx="1"/>
          </p:nvPr>
        </p:nvSpPr>
        <p:spPr/>
        <p:txBody>
          <a:bodyPr/>
          <a:lstStyle/>
          <a:p>
            <a:pPr marL="0" indent="0" eaLnBrk="1" hangingPunct="1">
              <a:lnSpc>
                <a:spcPct val="90000"/>
              </a:lnSpc>
              <a:buFont typeface="Wingdings" panose="05000000000000000000" pitchFamily="2" charset="2"/>
              <a:buNone/>
              <a:defRPr/>
            </a:pPr>
            <a:r>
              <a:rPr lang="es-PR" altLang="en-US" sz="2400" b="1" dirty="0" smtClean="0">
                <a:solidFill>
                  <a:schemeClr val="tx2">
                    <a:lumMod val="75000"/>
                  </a:schemeClr>
                </a:solidFill>
              </a:rPr>
              <a:t>V. 22</a:t>
            </a:r>
            <a:r>
              <a:rPr lang="es-PR" altLang="en-US" sz="2400" dirty="0" smtClean="0"/>
              <a:t>. El primer proverbio se encuentra en </a:t>
            </a:r>
            <a:r>
              <a:rPr lang="es-PR" altLang="en-US" sz="2400" i="1" dirty="0" smtClean="0">
                <a:solidFill>
                  <a:schemeClr val="tx2">
                    <a:lumMod val="75000"/>
                  </a:schemeClr>
                </a:solidFill>
              </a:rPr>
              <a:t>Prov. 26:11</a:t>
            </a:r>
            <a:r>
              <a:rPr lang="es-PR" altLang="en-US" sz="2400" dirty="0" smtClean="0"/>
              <a:t>; el segundo, en un cuento antiguo del oriente. Como el cerdo que prefiere el cieno al salón, las personas que Pedro describe revelan su naturaleza bestial en su regreso a la conducta mundanal. Esta preferencia revela que no han sido transformadas por el Señor y Salvador Jesucristo (</a:t>
            </a:r>
            <a:r>
              <a:rPr lang="es-PR" altLang="en-US" sz="2400" i="1" dirty="0" smtClean="0">
                <a:solidFill>
                  <a:schemeClr val="tx2">
                    <a:lumMod val="75000"/>
                  </a:schemeClr>
                </a:solidFill>
              </a:rPr>
              <a:t>v.20</a:t>
            </a:r>
            <a:r>
              <a:rPr lang="es-PR" altLang="en-US" sz="2400" dirty="0" smtClean="0"/>
              <a:t>). A la luz de toda la descripción de estos versículos, está claro que no son falsos maestros todos los que difieren en la interpretación de ciertos pasajes de la Escritura. Más bien Pedro advierte acerca del peligro de una enseñanza que aprueba la conducta inmoral del mundo.</a:t>
            </a:r>
          </a:p>
        </p:txBody>
      </p:sp>
      <p:sp>
        <p:nvSpPr>
          <p:cNvPr id="60420"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C08F9899-4D0B-42F5-B424-DC5C55B6FA50}" type="slidenum">
              <a:rPr lang="es-PR" altLang="en-US" sz="1400" smtClean="0"/>
              <a:pPr>
                <a:spcBef>
                  <a:spcPct val="0"/>
                </a:spcBef>
                <a:buClrTx/>
                <a:buSzTx/>
                <a:buFontTx/>
                <a:buNone/>
              </a:pPr>
              <a:t>30</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pPr algn="ctr"/>
            <a:r>
              <a:rPr lang="es-PR" altLang="en-US" smtClean="0"/>
              <a:t>Aplicaciones</a:t>
            </a:r>
            <a:endParaRPr lang="en-US" altLang="es-PR" smtClean="0"/>
          </a:p>
        </p:txBody>
      </p:sp>
      <p:sp>
        <p:nvSpPr>
          <p:cNvPr id="81923" name="Text Placeholder 2"/>
          <p:cNvSpPr>
            <a:spLocks noGrp="1"/>
          </p:cNvSpPr>
          <p:nvPr>
            <p:ph type="body" idx="1"/>
          </p:nvPr>
        </p:nvSpPr>
        <p:spPr/>
        <p:txBody>
          <a:bodyPr/>
          <a:lstStyle/>
          <a:p>
            <a:endParaRPr lang="en-US" altLang="es-PR" smtClean="0"/>
          </a:p>
        </p:txBody>
      </p:sp>
      <p:sp>
        <p:nvSpPr>
          <p:cNvPr id="81924"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EC5FB89-A049-46BF-B22D-159C2810F4EA}" type="slidenum">
              <a:rPr lang="es-PR" altLang="en-US" sz="1400" smtClean="0"/>
              <a:pPr/>
              <a:t>31</a:t>
            </a:fld>
            <a:endParaRPr lang="es-PR" altLang="en-US" sz="14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AECB2489-2A94-44F3-941D-47F71A379DBC}" type="slidenum">
              <a:rPr lang="es-PR" altLang="en-US" sz="1400" smtClean="0"/>
              <a:pPr>
                <a:spcBef>
                  <a:spcPct val="0"/>
                </a:spcBef>
                <a:buClrTx/>
                <a:buSzTx/>
                <a:buFontTx/>
                <a:buNone/>
              </a:pPr>
              <a:t>32</a:t>
            </a:fld>
            <a:endParaRPr lang="es-PR" altLang="en-US" sz="1400" smtClean="0"/>
          </a:p>
        </p:txBody>
      </p:sp>
      <p:sp>
        <p:nvSpPr>
          <p:cNvPr id="82947" name="Rectangle 2"/>
          <p:cNvSpPr>
            <a:spLocks noGrp="1" noChangeArrowheads="1"/>
          </p:cNvSpPr>
          <p:nvPr>
            <p:ph type="title"/>
          </p:nvPr>
        </p:nvSpPr>
        <p:spPr/>
        <p:txBody>
          <a:bodyPr/>
          <a:lstStyle/>
          <a:p>
            <a:pPr eaLnBrk="1" hangingPunct="1"/>
            <a:r>
              <a:rPr lang="es-PR" altLang="en-US" smtClean="0"/>
              <a:t>Aplicaciones</a:t>
            </a:r>
          </a:p>
        </p:txBody>
      </p:sp>
      <p:sp>
        <p:nvSpPr>
          <p:cNvPr id="1130499" name="Rectangle 3"/>
          <p:cNvSpPr>
            <a:spLocks noGrp="1" noChangeArrowheads="1"/>
          </p:cNvSpPr>
          <p:nvPr>
            <p:ph type="body" idx="1"/>
          </p:nvPr>
        </p:nvSpPr>
        <p:spPr>
          <a:xfrm>
            <a:off x="457200" y="2017713"/>
            <a:ext cx="8497888" cy="4154487"/>
          </a:xfrm>
        </p:spPr>
        <p:txBody>
          <a:bodyPr/>
          <a:lstStyle/>
          <a:p>
            <a:pPr marL="609600" indent="-609600" eaLnBrk="1" hangingPunct="1">
              <a:buSzPct val="85000"/>
              <a:buFont typeface="Wingdings" panose="05000000000000000000" pitchFamily="2" charset="2"/>
              <a:buAutoNum type="arabicPeriod"/>
              <a:defRPr/>
            </a:pPr>
            <a:r>
              <a:rPr lang="es-PR" altLang="en-US" dirty="0" smtClean="0"/>
              <a:t>La persona que dedica su vida a sus intereses egoístas disminuye su humanidad, </a:t>
            </a:r>
            <a:r>
              <a:rPr lang="es-PR" altLang="en-US" i="1" dirty="0" smtClean="0">
                <a:solidFill>
                  <a:schemeClr val="tx2">
                    <a:lumMod val="75000"/>
                  </a:schemeClr>
                </a:solidFill>
              </a:rPr>
              <a:t>1 Pedro 2:12</a:t>
            </a:r>
            <a:r>
              <a:rPr lang="es-PR" altLang="en-US" dirty="0" smtClean="0"/>
              <a:t>.</a:t>
            </a:r>
          </a:p>
          <a:p>
            <a:pPr marL="990600" lvl="1" indent="-533400" eaLnBrk="1" hangingPunct="1">
              <a:buSzPct val="85000"/>
              <a:buFont typeface="Wingdings" panose="05000000000000000000" pitchFamily="2" charset="2"/>
              <a:buAutoNum type="arabicPeriod"/>
              <a:defRPr/>
            </a:pPr>
            <a:r>
              <a:rPr lang="es-PR" altLang="en-US" dirty="0" smtClean="0"/>
              <a:t>Pecar no es parte de la naturaleza humana que Dios creó, sino una perversión.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130499">
                                            <p:txEl>
                                              <p:pRg st="0" end="0"/>
                                            </p:txEl>
                                          </p:spTgt>
                                        </p:tgtEl>
                                        <p:attrNameLst>
                                          <p:attrName>style.visibility</p:attrName>
                                        </p:attrNameLst>
                                      </p:cBhvr>
                                      <p:to>
                                        <p:strVal val="visible"/>
                                      </p:to>
                                    </p:set>
                                    <p:animEffect transition="in" filter="dissolve">
                                      <p:cBhvr>
                                        <p:cTn id="7" dur="500"/>
                                        <p:tgtEl>
                                          <p:spTgt spid="11304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30499">
                                            <p:txEl>
                                              <p:pRg st="1" end="1"/>
                                            </p:txEl>
                                          </p:spTgt>
                                        </p:tgtEl>
                                        <p:attrNameLst>
                                          <p:attrName>style.visibility</p:attrName>
                                        </p:attrNameLst>
                                      </p:cBhvr>
                                      <p:to>
                                        <p:strVal val="visible"/>
                                      </p:to>
                                    </p:set>
                                    <p:animEffect transition="in" filter="dissolve">
                                      <p:cBhvr>
                                        <p:cTn id="12" dur="500"/>
                                        <p:tgtEl>
                                          <p:spTgt spid="11304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0499"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3C9FB944-E033-4E86-8B9E-9E3B772B6297}" type="slidenum">
              <a:rPr lang="es-PR" altLang="en-US" sz="1400" smtClean="0"/>
              <a:pPr>
                <a:spcBef>
                  <a:spcPct val="0"/>
                </a:spcBef>
                <a:buClrTx/>
                <a:buSzTx/>
                <a:buFontTx/>
                <a:buNone/>
              </a:pPr>
              <a:t>33</a:t>
            </a:fld>
            <a:endParaRPr lang="es-PR" altLang="en-US" sz="1400" smtClean="0"/>
          </a:p>
        </p:txBody>
      </p:sp>
      <p:sp>
        <p:nvSpPr>
          <p:cNvPr id="84995" name="Rectangle 2"/>
          <p:cNvSpPr>
            <a:spLocks noGrp="1" noChangeArrowheads="1"/>
          </p:cNvSpPr>
          <p:nvPr>
            <p:ph type="title"/>
          </p:nvPr>
        </p:nvSpPr>
        <p:spPr/>
        <p:txBody>
          <a:bodyPr/>
          <a:lstStyle/>
          <a:p>
            <a:pPr eaLnBrk="1" hangingPunct="1"/>
            <a:r>
              <a:rPr lang="es-PR" altLang="en-US" smtClean="0"/>
              <a:t>Aplicaciones</a:t>
            </a:r>
          </a:p>
        </p:txBody>
      </p:sp>
      <p:sp>
        <p:nvSpPr>
          <p:cNvPr id="941059" name="Rectangle 3"/>
          <p:cNvSpPr>
            <a:spLocks noGrp="1" noChangeArrowheads="1"/>
          </p:cNvSpPr>
          <p:nvPr>
            <p:ph type="body" idx="1"/>
          </p:nvPr>
        </p:nvSpPr>
        <p:spPr>
          <a:xfrm>
            <a:off x="457200" y="2017713"/>
            <a:ext cx="8497888" cy="4154487"/>
          </a:xfrm>
        </p:spPr>
        <p:txBody>
          <a:bodyPr/>
          <a:lstStyle/>
          <a:p>
            <a:pPr marL="609600" indent="-609600" eaLnBrk="1" hangingPunct="1">
              <a:buSzPct val="85000"/>
              <a:buFont typeface="Wingdings" panose="05000000000000000000" pitchFamily="2" charset="2"/>
              <a:buAutoNum type="arabicPeriod" startAt="2"/>
              <a:defRPr/>
            </a:pPr>
            <a:r>
              <a:rPr lang="es-PR" altLang="en-US" dirty="0" smtClean="0"/>
              <a:t>La doctrina pura es la que promueve rectitud en las relaciones con Dios y entre los hombres, </a:t>
            </a:r>
            <a:r>
              <a:rPr lang="es-PR" altLang="en-US" i="1" dirty="0" smtClean="0">
                <a:solidFill>
                  <a:schemeClr val="tx2">
                    <a:lumMod val="75000"/>
                  </a:schemeClr>
                </a:solidFill>
              </a:rPr>
              <a:t>1 Pedro 2:13,14</a:t>
            </a:r>
            <a:r>
              <a:rPr lang="es-PR" altLang="en-US" dirty="0" smtClean="0"/>
              <a:t>.</a:t>
            </a:r>
          </a:p>
          <a:p>
            <a:pPr marL="990600" lvl="1" indent="-533400" eaLnBrk="1" hangingPunct="1">
              <a:buSzPct val="85000"/>
              <a:buFont typeface="Wingdings" panose="05000000000000000000" pitchFamily="2" charset="2"/>
              <a:buAutoNum type="arabicPeriod"/>
              <a:defRPr/>
            </a:pPr>
            <a:r>
              <a:rPr lang="es-PR" altLang="en-US" dirty="0" smtClean="0"/>
              <a:t>El fin último del hombre es glorificar a Dios con su vida. Jesús dijo que el más grande mandamiento es amar a Dios con todo el corazón, con toda el alma y con toda la mente y al prójimo como a uno mismo. La sana doctrina debe promover esos valores.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941059">
                                            <p:txEl>
                                              <p:pRg st="0" end="0"/>
                                            </p:txEl>
                                          </p:spTgt>
                                        </p:tgtEl>
                                        <p:attrNameLst>
                                          <p:attrName>style.visibility</p:attrName>
                                        </p:attrNameLst>
                                      </p:cBhvr>
                                      <p:to>
                                        <p:strVal val="visible"/>
                                      </p:to>
                                    </p:set>
                                    <p:animEffect transition="in" filter="dissolve">
                                      <p:cBhvr>
                                        <p:cTn id="7" dur="500"/>
                                        <p:tgtEl>
                                          <p:spTgt spid="941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41059">
                                            <p:txEl>
                                              <p:pRg st="1" end="1"/>
                                            </p:txEl>
                                          </p:spTgt>
                                        </p:tgtEl>
                                        <p:attrNameLst>
                                          <p:attrName>style.visibility</p:attrName>
                                        </p:attrNameLst>
                                      </p:cBhvr>
                                      <p:to>
                                        <p:strVal val="visible"/>
                                      </p:to>
                                    </p:set>
                                    <p:animEffect transition="in" filter="dissolve">
                                      <p:cBhvr>
                                        <p:cTn id="12" dur="500"/>
                                        <p:tgtEl>
                                          <p:spTgt spid="941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1059"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86365542-D111-43A3-832E-5E226C2086AC}" type="slidenum">
              <a:rPr lang="es-PR" altLang="en-US" sz="1400" smtClean="0"/>
              <a:pPr>
                <a:spcBef>
                  <a:spcPct val="0"/>
                </a:spcBef>
                <a:buClrTx/>
                <a:buSzTx/>
                <a:buFontTx/>
                <a:buNone/>
              </a:pPr>
              <a:t>34</a:t>
            </a:fld>
            <a:endParaRPr lang="es-PR" altLang="en-US" sz="1400" smtClean="0"/>
          </a:p>
        </p:txBody>
      </p:sp>
      <p:sp>
        <p:nvSpPr>
          <p:cNvPr id="87043" name="Rectangle 2"/>
          <p:cNvSpPr>
            <a:spLocks noGrp="1" noChangeArrowheads="1"/>
          </p:cNvSpPr>
          <p:nvPr>
            <p:ph type="title"/>
          </p:nvPr>
        </p:nvSpPr>
        <p:spPr/>
        <p:txBody>
          <a:bodyPr/>
          <a:lstStyle/>
          <a:p>
            <a:pPr eaLnBrk="1" hangingPunct="1"/>
            <a:r>
              <a:rPr lang="es-PR" altLang="en-US" smtClean="0"/>
              <a:t>Aplicaciones</a:t>
            </a:r>
          </a:p>
        </p:txBody>
      </p:sp>
      <p:sp>
        <p:nvSpPr>
          <p:cNvPr id="842755" name="Rectangle 3"/>
          <p:cNvSpPr>
            <a:spLocks noGrp="1" noChangeArrowheads="1"/>
          </p:cNvSpPr>
          <p:nvPr>
            <p:ph type="body" idx="1"/>
          </p:nvPr>
        </p:nvSpPr>
        <p:spPr>
          <a:xfrm>
            <a:off x="762000" y="2017713"/>
            <a:ext cx="8193088" cy="4114800"/>
          </a:xfrm>
        </p:spPr>
        <p:txBody>
          <a:bodyPr/>
          <a:lstStyle/>
          <a:p>
            <a:pPr marL="609600" indent="-609600" eaLnBrk="1" hangingPunct="1">
              <a:buSzPct val="85000"/>
              <a:buFont typeface="Wingdings" panose="05000000000000000000" pitchFamily="2" charset="2"/>
              <a:buAutoNum type="arabicPeriod" startAt="3"/>
              <a:defRPr/>
            </a:pPr>
            <a:r>
              <a:rPr lang="es-PR" altLang="en-US" dirty="0" smtClean="0"/>
              <a:t>Es necesario evaluar las enseñanzas que escuchamos con discernimiento, y no simplemente aceptar todo lo que parece lógico o atractivo, </a:t>
            </a:r>
            <a:r>
              <a:rPr lang="es-PR" altLang="en-US" i="1" dirty="0" smtClean="0">
                <a:solidFill>
                  <a:schemeClr val="tx2">
                    <a:lumMod val="75000"/>
                  </a:schemeClr>
                </a:solidFill>
              </a:rPr>
              <a:t>1 Pedro 2:17-19</a:t>
            </a:r>
            <a:r>
              <a:rPr lang="es-PR" altLang="en-US" dirty="0" smtClean="0"/>
              <a:t>.</a:t>
            </a:r>
          </a:p>
          <a:p>
            <a:pPr marL="990600" lvl="1" indent="-533400" eaLnBrk="1" hangingPunct="1">
              <a:buSzPct val="85000"/>
              <a:buFont typeface="Wingdings" panose="05000000000000000000" pitchFamily="2" charset="2"/>
              <a:buAutoNum type="arabicPeriod"/>
              <a:defRPr/>
            </a:pPr>
            <a:r>
              <a:rPr lang="es-PR" altLang="en-US" dirty="0" smtClean="0"/>
              <a:t>La enseñanza es necesaria para nuestra madurez cristiana, pero hay que escuchar con el criterio espiritual que el estudio independiente de la Biblia y la comunión diaria con Dios nos da.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842755">
                                            <p:txEl>
                                              <p:pRg st="0" end="0"/>
                                            </p:txEl>
                                          </p:spTgt>
                                        </p:tgtEl>
                                        <p:attrNameLst>
                                          <p:attrName>style.visibility</p:attrName>
                                        </p:attrNameLst>
                                      </p:cBhvr>
                                      <p:to>
                                        <p:strVal val="visible"/>
                                      </p:to>
                                    </p:set>
                                    <p:animEffect transition="in" filter="dissolve">
                                      <p:cBhvr>
                                        <p:cTn id="7" dur="500"/>
                                        <p:tgtEl>
                                          <p:spTgt spid="8427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42755">
                                            <p:txEl>
                                              <p:pRg st="1" end="1"/>
                                            </p:txEl>
                                          </p:spTgt>
                                        </p:tgtEl>
                                        <p:attrNameLst>
                                          <p:attrName>style.visibility</p:attrName>
                                        </p:attrNameLst>
                                      </p:cBhvr>
                                      <p:to>
                                        <p:strVal val="visible"/>
                                      </p:to>
                                    </p:set>
                                    <p:animEffect transition="in" filter="dissolve">
                                      <p:cBhvr>
                                        <p:cTn id="12" dur="500"/>
                                        <p:tgtEl>
                                          <p:spTgt spid="8427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2755"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pPr algn="ctr"/>
            <a:r>
              <a:rPr lang="en-US" altLang="en-US" smtClean="0"/>
              <a:t>Bibliografía</a:t>
            </a:r>
            <a:endParaRPr lang="en-US" altLang="es-PR" smtClean="0"/>
          </a:p>
        </p:txBody>
      </p:sp>
      <p:sp>
        <p:nvSpPr>
          <p:cNvPr id="89091" name="Text Placeholder 2"/>
          <p:cNvSpPr>
            <a:spLocks noGrp="1"/>
          </p:cNvSpPr>
          <p:nvPr>
            <p:ph type="body" idx="1"/>
          </p:nvPr>
        </p:nvSpPr>
        <p:spPr/>
        <p:txBody>
          <a:bodyPr/>
          <a:lstStyle/>
          <a:p>
            <a:endParaRPr lang="en-US" altLang="es-PR" smtClean="0"/>
          </a:p>
        </p:txBody>
      </p:sp>
      <p:sp>
        <p:nvSpPr>
          <p:cNvPr id="89092"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5A7579AA-503C-4F36-85EE-6B592AFADB57}" type="slidenum">
              <a:rPr lang="es-PR" altLang="en-US" sz="1400" smtClean="0"/>
              <a:pPr/>
              <a:t>35</a:t>
            </a:fld>
            <a:endParaRPr lang="es-PR" altLang="en-US" sz="14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Number Placeholder 5"/>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F176CAE8-7136-44A1-BD57-816A7A2C766C}" type="slidenum">
              <a:rPr lang="es-PR" altLang="en-US" sz="1400" smtClean="0"/>
              <a:pPr>
                <a:spcBef>
                  <a:spcPct val="0"/>
                </a:spcBef>
                <a:buClrTx/>
                <a:buSzTx/>
                <a:buFontTx/>
                <a:buNone/>
              </a:pPr>
              <a:t>36</a:t>
            </a:fld>
            <a:endParaRPr lang="es-PR" altLang="en-US" sz="1400" smtClean="0"/>
          </a:p>
        </p:txBody>
      </p:sp>
      <p:sp>
        <p:nvSpPr>
          <p:cNvPr id="90115" name="Rectangle 2"/>
          <p:cNvSpPr>
            <a:spLocks noGrp="1" noChangeArrowheads="1"/>
          </p:cNvSpPr>
          <p:nvPr>
            <p:ph type="title"/>
          </p:nvPr>
        </p:nvSpPr>
        <p:spPr/>
        <p:txBody>
          <a:bodyPr/>
          <a:lstStyle/>
          <a:p>
            <a:pPr eaLnBrk="1" hangingPunct="1"/>
            <a:r>
              <a:rPr lang="en-US" altLang="en-US" smtClean="0"/>
              <a:t>Bibliografía</a:t>
            </a:r>
          </a:p>
        </p:txBody>
      </p:sp>
      <p:sp>
        <p:nvSpPr>
          <p:cNvPr id="90116" name="Rectangle 5"/>
          <p:cNvSpPr>
            <a:spLocks noGrp="1" noChangeArrowheads="1"/>
          </p:cNvSpPr>
          <p:nvPr>
            <p:ph type="body" idx="1"/>
          </p:nvPr>
        </p:nvSpPr>
        <p:spPr>
          <a:xfrm>
            <a:off x="838200" y="2017713"/>
            <a:ext cx="8116888" cy="4114800"/>
          </a:xfrm>
        </p:spPr>
        <p:txBody>
          <a:bodyPr/>
          <a:lstStyle/>
          <a:p>
            <a:pPr marL="609600" indent="-609600" eaLnBrk="1" hangingPunct="1">
              <a:lnSpc>
                <a:spcPct val="90000"/>
              </a:lnSpc>
            </a:pPr>
            <a:r>
              <a:rPr lang="en-US" altLang="en-US" sz="2800" dirty="0" smtClean="0"/>
              <a:t>Casa Bautista de </a:t>
            </a:r>
            <a:r>
              <a:rPr lang="en-US" altLang="en-US" sz="2800" dirty="0" err="1" smtClean="0"/>
              <a:t>Publicaciones</a:t>
            </a:r>
            <a:r>
              <a:rPr lang="en-US" altLang="en-US" sz="2800" dirty="0" smtClean="0"/>
              <a:t> (1996), </a:t>
            </a:r>
            <a:r>
              <a:rPr lang="en-US" altLang="en-US" sz="2800" i="1" dirty="0" smtClean="0"/>
              <a:t>El Expositor </a:t>
            </a:r>
            <a:r>
              <a:rPr lang="en-US" altLang="en-US" sz="2800" i="1" dirty="0" err="1" smtClean="0"/>
              <a:t>Bíblico</a:t>
            </a:r>
            <a:r>
              <a:rPr lang="en-US" altLang="en-US" sz="2800" i="1" dirty="0" smtClean="0"/>
              <a:t> (La </a:t>
            </a:r>
            <a:r>
              <a:rPr lang="en-US" altLang="en-US" sz="2800" i="1" dirty="0" err="1" smtClean="0"/>
              <a:t>Biblia</a:t>
            </a:r>
            <a:r>
              <a:rPr lang="en-US" altLang="en-US" sz="2800" i="1" dirty="0" smtClean="0"/>
              <a:t>, </a:t>
            </a:r>
            <a:r>
              <a:rPr lang="en-US" altLang="en-US" sz="2800" i="1" dirty="0" err="1" smtClean="0"/>
              <a:t>Libro</a:t>
            </a:r>
            <a:r>
              <a:rPr lang="en-US" altLang="en-US" sz="2800" i="1" dirty="0" smtClean="0"/>
              <a:t> </a:t>
            </a:r>
            <a:r>
              <a:rPr lang="en-US" altLang="en-US" sz="2800" i="1" dirty="0" err="1" smtClean="0"/>
              <a:t>por</a:t>
            </a:r>
            <a:r>
              <a:rPr lang="en-US" altLang="en-US" sz="2800" i="1" dirty="0" smtClean="0"/>
              <a:t> </a:t>
            </a:r>
            <a:r>
              <a:rPr lang="en-US" altLang="en-US" sz="2800" i="1" dirty="0" err="1" smtClean="0"/>
              <a:t>Libro</a:t>
            </a:r>
            <a:r>
              <a:rPr lang="en-US" altLang="en-US" sz="2800" i="1" dirty="0" smtClean="0"/>
              <a:t>, Maestros), </a:t>
            </a:r>
            <a:r>
              <a:rPr lang="en-US" altLang="en-US" sz="2800" i="1" dirty="0" err="1" smtClean="0"/>
              <a:t>Volumen</a:t>
            </a:r>
            <a:r>
              <a:rPr lang="en-US" altLang="en-US" sz="2800" i="1" dirty="0" smtClean="0"/>
              <a:t> 6 </a:t>
            </a:r>
          </a:p>
          <a:p>
            <a:pPr marL="0" indent="0" eaLnBrk="1" hangingPunct="1">
              <a:lnSpc>
                <a:spcPct val="90000"/>
              </a:lnSpc>
              <a:buNone/>
            </a:pPr>
            <a:endParaRPr lang="es-PR" altLang="en-US"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1" name="Picture 3" descr="IBB"/>
          <p:cNvPicPr>
            <a:picLocks noChangeAspect="1" noChangeArrowheads="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fade">
                                      <p:cBhvr>
                                        <p:cTn id="7" dur="770" decel="100000"/>
                                        <p:tgtEl>
                                          <p:spTgt spid="22531"/>
                                        </p:tgtEl>
                                      </p:cBhvr>
                                    </p:animEffect>
                                    <p:animScale>
                                      <p:cBhvr>
                                        <p:cTn id="8" dur="770" decel="100000"/>
                                        <p:tgtEl>
                                          <p:spTgt spid="22531"/>
                                        </p:tgtEl>
                                      </p:cBhvr>
                                      <p:from x="10000" y="10000"/>
                                      <p:to x="200000" y="450000"/>
                                    </p:animScale>
                                    <p:animScale>
                                      <p:cBhvr>
                                        <p:cTn id="9" dur="1230" accel="100000" fill="hold">
                                          <p:stCondLst>
                                            <p:cond delay="770"/>
                                          </p:stCondLst>
                                        </p:cTn>
                                        <p:tgtEl>
                                          <p:spTgt spid="22531"/>
                                        </p:tgtEl>
                                      </p:cBhvr>
                                      <p:from x="200000" y="450000"/>
                                      <p:to x="100000" y="100000"/>
                                    </p:animScale>
                                    <p:set>
                                      <p:cBhvr>
                                        <p:cTn id="10" dur="770" fill="hold"/>
                                        <p:tgtEl>
                                          <p:spTgt spid="22531"/>
                                        </p:tgtEl>
                                        <p:attrNameLst>
                                          <p:attrName>ppt_x</p:attrName>
                                        </p:attrNameLst>
                                      </p:cBhvr>
                                      <p:to>
                                        <p:strVal val="(0.5)"/>
                                      </p:to>
                                    </p:set>
                                    <p:anim from="(0.5)" to="(#ppt_x)" calcmode="lin" valueType="num">
                                      <p:cBhvr>
                                        <p:cTn id="11" dur="1230" accel="100000" fill="hold">
                                          <p:stCondLst>
                                            <p:cond delay="770"/>
                                          </p:stCondLst>
                                        </p:cTn>
                                        <p:tgtEl>
                                          <p:spTgt spid="22531"/>
                                        </p:tgtEl>
                                        <p:attrNameLst>
                                          <p:attrName>ppt_x</p:attrName>
                                        </p:attrNameLst>
                                      </p:cBhvr>
                                    </p:anim>
                                    <p:set>
                                      <p:cBhvr>
                                        <p:cTn id="12" dur="770" fill="hold"/>
                                        <p:tgtEl>
                                          <p:spTgt spid="22531"/>
                                        </p:tgtEl>
                                        <p:attrNameLst>
                                          <p:attrName>ppt_y</p:attrName>
                                        </p:attrNameLst>
                                      </p:cBhvr>
                                      <p:to>
                                        <p:strVal val="(#ppt_y+0.4)"/>
                                      </p:to>
                                    </p:set>
                                    <p:anim from="(#ppt_y+0.4)" to="(#ppt_y)" calcmode="lin" valueType="num">
                                      <p:cBhvr>
                                        <p:cTn id="13" dur="1230" accel="100000" fill="hold">
                                          <p:stCondLst>
                                            <p:cond delay="770"/>
                                          </p:stCondLst>
                                        </p:cTn>
                                        <p:tgtEl>
                                          <p:spTgt spid="2253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p:cNvSpPr>
            <a:spLocks noGrp="1"/>
          </p:cNvSpPr>
          <p:nvPr>
            <p:ph type="sldNum" sz="quarter" idx="12"/>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fld id="{4A5724FB-6390-4111-AF25-56DA310FA1C5}" type="slidenum">
              <a:rPr lang="es-PR" altLang="en-US" sz="1400" smtClean="0"/>
              <a:pPr>
                <a:spcBef>
                  <a:spcPct val="0"/>
                </a:spcBef>
                <a:buClrTx/>
                <a:buSzTx/>
                <a:buFontTx/>
                <a:buNone/>
              </a:pPr>
              <a:t>4</a:t>
            </a:fld>
            <a:endParaRPr lang="es-PR" altLang="en-US" sz="1400" smtClean="0"/>
          </a:p>
        </p:txBody>
      </p:sp>
      <p:sp>
        <p:nvSpPr>
          <p:cNvPr id="11267" name="Rectangle 2"/>
          <p:cNvSpPr>
            <a:spLocks noGrp="1" noChangeArrowheads="1"/>
          </p:cNvSpPr>
          <p:nvPr>
            <p:ph type="title"/>
          </p:nvPr>
        </p:nvSpPr>
        <p:spPr/>
        <p:txBody>
          <a:bodyPr/>
          <a:lstStyle/>
          <a:p>
            <a:pPr eaLnBrk="1" hangingPunct="1"/>
            <a:r>
              <a:rPr lang="es-PR" altLang="en-US" smtClean="0"/>
              <a:t>Verdad Central</a:t>
            </a:r>
          </a:p>
        </p:txBody>
      </p:sp>
      <p:sp>
        <p:nvSpPr>
          <p:cNvPr id="11268" name="Rectangle 3"/>
          <p:cNvSpPr>
            <a:spLocks noGrp="1" noChangeArrowheads="1"/>
          </p:cNvSpPr>
          <p:nvPr>
            <p:ph type="body" sz="half" idx="1"/>
          </p:nvPr>
        </p:nvSpPr>
        <p:spPr>
          <a:xfrm>
            <a:off x="355600" y="1981200"/>
            <a:ext cx="8077200" cy="4114800"/>
          </a:xfrm>
        </p:spPr>
        <p:txBody>
          <a:bodyPr/>
          <a:lstStyle/>
          <a:p>
            <a:pPr marL="914400" indent="0" eaLnBrk="1" hangingPunct="1">
              <a:buFont typeface="Wingdings" panose="05000000000000000000" pitchFamily="2" charset="2"/>
              <a:buNone/>
            </a:pPr>
            <a:r>
              <a:rPr lang="es-PR" altLang="en-US" sz="3600" dirty="0" smtClean="0"/>
              <a:t>Si aceptamos a Cristo, es necesario que sigamos siendo fieles a la doctrina de la fe, sin desviarnos por las enseñanzas falsas.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89000" y="214313"/>
            <a:ext cx="8255000" cy="1462087"/>
          </a:xfrm>
        </p:spPr>
        <p:txBody>
          <a:bodyPr/>
          <a:lstStyle/>
          <a:p>
            <a:r>
              <a:rPr lang="en-US" altLang="es-PR" smtClean="0"/>
              <a:t>Metas de enseñanza-aprendizaje</a:t>
            </a:r>
          </a:p>
        </p:txBody>
      </p:sp>
      <p:sp>
        <p:nvSpPr>
          <p:cNvPr id="3" name="Content Placeholder 2"/>
          <p:cNvSpPr>
            <a:spLocks noGrp="1"/>
          </p:cNvSpPr>
          <p:nvPr>
            <p:ph idx="1"/>
          </p:nvPr>
        </p:nvSpPr>
        <p:spPr/>
        <p:txBody>
          <a:bodyPr/>
          <a:lstStyle/>
          <a:p>
            <a:pPr marL="0" indent="0">
              <a:buFont typeface="Wingdings" panose="05000000000000000000" pitchFamily="2" charset="2"/>
              <a:buNone/>
              <a:defRPr/>
            </a:pPr>
            <a:r>
              <a:rPr lang="es-ES" dirty="0" smtClean="0"/>
              <a:t>Que se pueda demostrar:</a:t>
            </a:r>
            <a:endParaRPr lang="es-ES" dirty="0"/>
          </a:p>
          <a:p>
            <a:pPr marL="514350" indent="-514350">
              <a:buFont typeface="+mj-lt"/>
              <a:buAutoNum type="arabicPeriod"/>
              <a:defRPr/>
            </a:pPr>
            <a:r>
              <a:rPr lang="es-ES" dirty="0" smtClean="0"/>
              <a:t>Conocimiento de la demanda de Dios por mantener la pureza doctrinal</a:t>
            </a:r>
          </a:p>
          <a:p>
            <a:pPr marL="514350" indent="-514350">
              <a:buFont typeface="+mj-lt"/>
              <a:buAutoNum type="arabicPeriod"/>
              <a:defRPr/>
            </a:pPr>
            <a:r>
              <a:rPr lang="es-ES" dirty="0" smtClean="0"/>
              <a:t>Actitud de mantenerse firme en la sana doctrina</a:t>
            </a:r>
          </a:p>
        </p:txBody>
      </p:sp>
      <p:sp>
        <p:nvSpPr>
          <p:cNvPr id="13316"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028EA844-9A9B-4D97-8803-709CA2AC6400}" type="slidenum">
              <a:rPr lang="es-PR" altLang="en-US" sz="1400" smtClean="0"/>
              <a:pPr/>
              <a:t>5</a:t>
            </a:fld>
            <a:endParaRPr lang="es-PR" altLang="en-US"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lgn="ctr"/>
            <a:r>
              <a:rPr lang="es-PR" altLang="en-US" smtClean="0"/>
              <a:t>Fondo histórico</a:t>
            </a:r>
            <a:endParaRPr lang="en-US" altLang="es-PR" smtClean="0"/>
          </a:p>
        </p:txBody>
      </p:sp>
      <p:sp>
        <p:nvSpPr>
          <p:cNvPr id="14339" name="Text Placeholder 2"/>
          <p:cNvSpPr>
            <a:spLocks noGrp="1"/>
          </p:cNvSpPr>
          <p:nvPr>
            <p:ph type="body" idx="1"/>
          </p:nvPr>
        </p:nvSpPr>
        <p:spPr/>
        <p:txBody>
          <a:bodyPr/>
          <a:lstStyle/>
          <a:p>
            <a:endParaRPr lang="en-US" altLang="es-PR" smtClean="0"/>
          </a:p>
        </p:txBody>
      </p:sp>
      <p:sp>
        <p:nvSpPr>
          <p:cNvPr id="14340"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6ED8D57E-3747-49F6-8063-13E14F5435AD}" type="slidenum">
              <a:rPr lang="es-PR" altLang="en-US" sz="1400" smtClean="0"/>
              <a:pPr/>
              <a:t>6</a:t>
            </a:fld>
            <a:endParaRPr lang="es-PR" altLang="en-US" sz="14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s-PR" altLang="en-US" smtClean="0"/>
              <a:t>Fondo histórico</a:t>
            </a:r>
          </a:p>
        </p:txBody>
      </p:sp>
      <p:sp>
        <p:nvSpPr>
          <p:cNvPr id="15364" name="Rectangle 3"/>
          <p:cNvSpPr>
            <a:spLocks noGrp="1" noChangeArrowheads="1"/>
          </p:cNvSpPr>
          <p:nvPr>
            <p:ph idx="1"/>
          </p:nvPr>
        </p:nvSpPr>
        <p:spPr/>
        <p:txBody>
          <a:bodyPr/>
          <a:lstStyle/>
          <a:p>
            <a:pPr>
              <a:lnSpc>
                <a:spcPct val="90000"/>
              </a:lnSpc>
            </a:pPr>
            <a:r>
              <a:rPr lang="es-PR" altLang="en-US" sz="2800" dirty="0" smtClean="0"/>
              <a:t>El propósito de la segunda carta de Pedro es advertir a los lectores acerca del peligro de los falsos maestros, quienes negaban la realidad de una futura venida de Jesús (</a:t>
            </a:r>
            <a:r>
              <a:rPr lang="es-PR" altLang="en-US" sz="2800" i="1" dirty="0" smtClean="0">
                <a:solidFill>
                  <a:schemeClr val="tx2">
                    <a:lumMod val="75000"/>
                  </a:schemeClr>
                </a:solidFill>
              </a:rPr>
              <a:t>3:4</a:t>
            </a:r>
            <a:r>
              <a:rPr lang="es-PR" altLang="en-US" sz="2800" dirty="0" smtClean="0"/>
              <a:t>), suponiendo que ya había pasado el tiempo prometido para este evento (</a:t>
            </a:r>
            <a:r>
              <a:rPr lang="es-PR" altLang="en-US" sz="2800" i="1" dirty="0" smtClean="0">
                <a:solidFill>
                  <a:schemeClr val="tx2">
                    <a:lumMod val="75000"/>
                  </a:schemeClr>
                </a:solidFill>
              </a:rPr>
              <a:t>Mar. 9:1</a:t>
            </a:r>
            <a:r>
              <a:rPr lang="es-PR" altLang="en-US" sz="2800" dirty="0" smtClean="0"/>
              <a:t>). Por este argumento se aprovechaban para promulgar el libertinaje (</a:t>
            </a:r>
            <a:r>
              <a:rPr lang="es-PR" altLang="en-US" sz="2800" i="1" dirty="0" smtClean="0">
                <a:solidFill>
                  <a:schemeClr val="tx2">
                    <a:lumMod val="75000"/>
                  </a:schemeClr>
                </a:solidFill>
              </a:rPr>
              <a:t>2:13-15</a:t>
            </a:r>
            <a:r>
              <a:rPr lang="es-PR" altLang="en-US" sz="2800" dirty="0" smtClean="0"/>
              <a:t>). Quizás llegaron a sugerir que los apóstoles habían inventado la idea de la Segunda Venida para controlar a los cristianos (</a:t>
            </a:r>
            <a:r>
              <a:rPr lang="es-PR" altLang="en-US" sz="2800" i="1" dirty="0" smtClean="0">
                <a:solidFill>
                  <a:schemeClr val="tx2">
                    <a:lumMod val="75000"/>
                  </a:schemeClr>
                </a:solidFill>
              </a:rPr>
              <a:t>1:16-18</a:t>
            </a:r>
            <a:r>
              <a:rPr lang="es-PR" altLang="en-US" sz="2800" dirty="0" smtClean="0"/>
              <a:t>).</a:t>
            </a:r>
          </a:p>
        </p:txBody>
      </p:sp>
      <p:sp>
        <p:nvSpPr>
          <p:cNvPr id="15362" name="Slide Number Placeholder 6"/>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058939F1-2B08-443C-9070-1A764371E293}" type="slidenum">
              <a:rPr lang="es-PR" altLang="en-US" sz="1400" smtClean="0"/>
              <a:pPr/>
              <a:t>7</a:t>
            </a:fld>
            <a:endParaRPr lang="es-PR" altLang="en-US" sz="14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s-PR" altLang="en-US" smtClean="0"/>
              <a:t>Fondo histórico</a:t>
            </a:r>
          </a:p>
        </p:txBody>
      </p:sp>
      <p:sp>
        <p:nvSpPr>
          <p:cNvPr id="15364" name="Rectangle 3"/>
          <p:cNvSpPr>
            <a:spLocks noGrp="1" noChangeArrowheads="1"/>
          </p:cNvSpPr>
          <p:nvPr>
            <p:ph idx="1"/>
          </p:nvPr>
        </p:nvSpPr>
        <p:spPr/>
        <p:txBody>
          <a:bodyPr/>
          <a:lstStyle/>
          <a:p>
            <a:pPr>
              <a:lnSpc>
                <a:spcPct val="90000"/>
              </a:lnSpc>
            </a:pPr>
            <a:r>
              <a:rPr lang="es-PR" altLang="en-US" sz="2800" dirty="0" smtClean="0"/>
              <a:t>Pedro nos exhorta a rechazar esas enseñanzas falsas. Nos dice que el testimonio acerca de Jesús se basa en la voz de Dios (</a:t>
            </a:r>
            <a:r>
              <a:rPr lang="es-PR" altLang="en-US" sz="2800" i="1" dirty="0" smtClean="0">
                <a:solidFill>
                  <a:schemeClr val="tx2">
                    <a:lumMod val="75000"/>
                  </a:schemeClr>
                </a:solidFill>
              </a:rPr>
              <a:t>1:18</a:t>
            </a:r>
            <a:r>
              <a:rPr lang="es-PR" altLang="en-US" sz="2800" dirty="0" smtClean="0"/>
              <a:t>) y coincide con las profecías del Antiguo Testamento (</a:t>
            </a:r>
            <a:r>
              <a:rPr lang="es-PR" altLang="en-US" sz="2800" i="1" dirty="0" smtClean="0">
                <a:solidFill>
                  <a:schemeClr val="tx2">
                    <a:lumMod val="75000"/>
                  </a:schemeClr>
                </a:solidFill>
              </a:rPr>
              <a:t>1:21</a:t>
            </a:r>
            <a:r>
              <a:rPr lang="es-PR" altLang="en-US" sz="2800" dirty="0" smtClean="0"/>
              <a:t>). Jesús no ha regresado porque quiere es darle la oportunidad a las personas de arrepentirse par que no sufran el juicio (</a:t>
            </a:r>
            <a:r>
              <a:rPr lang="es-PR" altLang="en-US" sz="2800" i="1" dirty="0" smtClean="0">
                <a:solidFill>
                  <a:schemeClr val="tx2">
                    <a:lumMod val="75000"/>
                  </a:schemeClr>
                </a:solidFill>
              </a:rPr>
              <a:t>3:9,15</a:t>
            </a:r>
            <a:r>
              <a:rPr lang="es-PR" altLang="en-US" sz="2800" dirty="0" smtClean="0"/>
              <a:t>). Por lo tanto, debemos aprovechar esta oportunidad para vivir en armonía con Dios, “sin mancha e irreprensibles” (</a:t>
            </a:r>
            <a:r>
              <a:rPr lang="es-PR" altLang="en-US" sz="2800" i="1" dirty="0" smtClean="0">
                <a:solidFill>
                  <a:schemeClr val="tx2">
                    <a:lumMod val="75000"/>
                  </a:schemeClr>
                </a:solidFill>
              </a:rPr>
              <a:t>3:14</a:t>
            </a:r>
            <a:r>
              <a:rPr lang="es-PR" altLang="en-US" sz="2800" dirty="0" smtClean="0"/>
              <a:t>).</a:t>
            </a:r>
          </a:p>
        </p:txBody>
      </p:sp>
      <p:sp>
        <p:nvSpPr>
          <p:cNvPr id="15362" name="Slide Number Placeholder 6"/>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058939F1-2B08-443C-9070-1A764371E293}" type="slidenum">
              <a:rPr lang="es-PR" altLang="en-US" sz="1400" smtClean="0"/>
              <a:pPr/>
              <a:t>8</a:t>
            </a:fld>
            <a:endParaRPr lang="es-PR" altLang="en-US" sz="1400" smtClean="0"/>
          </a:p>
        </p:txBody>
      </p:sp>
    </p:spTree>
    <p:extLst>
      <p:ext uri="{BB962C8B-B14F-4D97-AF65-F5344CB8AC3E}">
        <p14:creationId xmlns:p14="http://schemas.microsoft.com/office/powerpoint/2010/main" val="5636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a:r>
              <a:rPr lang="es-PR" altLang="en-US" smtClean="0"/>
              <a:t>Énfasis</a:t>
            </a:r>
            <a:endParaRPr lang="en-US" altLang="es-PR" smtClean="0"/>
          </a:p>
        </p:txBody>
      </p:sp>
      <p:sp>
        <p:nvSpPr>
          <p:cNvPr id="27651" name="Text Placeholder 2"/>
          <p:cNvSpPr>
            <a:spLocks noGrp="1"/>
          </p:cNvSpPr>
          <p:nvPr>
            <p:ph type="body" idx="1"/>
          </p:nvPr>
        </p:nvSpPr>
        <p:spPr/>
        <p:txBody>
          <a:bodyPr/>
          <a:lstStyle/>
          <a:p>
            <a:endParaRPr lang="en-US" altLang="es-PR" smtClean="0"/>
          </a:p>
        </p:txBody>
      </p:sp>
      <p:sp>
        <p:nvSpPr>
          <p:cNvPr id="27652" name="Slide Number Placeholder 5"/>
          <p:cNvSpPr>
            <a:spLocks noGrp="1"/>
          </p:cNvSpPr>
          <p:nvPr>
            <p:ph type="sldNum" sz="quarter" idx="12"/>
          </p:nvPr>
        </p:nvSpPr>
        <p:spPr>
          <a:noFill/>
        </p:spPr>
        <p:txBody>
          <a:bodyPr/>
          <a:lstStyle>
            <a:lvl1pPr>
              <a:defRPr sz="3200">
                <a:solidFill>
                  <a:schemeClr val="tx1"/>
                </a:solidFill>
                <a:latin typeface="Tahoma" panose="020B0604030504040204" pitchFamily="34" charset="0"/>
                <a:cs typeface="Arial" panose="020B0604020202020204" pitchFamily="34" charset="0"/>
              </a:defRPr>
            </a:lvl1pPr>
            <a:lvl2pPr marL="742950" indent="-285750">
              <a:defRPr sz="3200">
                <a:solidFill>
                  <a:schemeClr val="tx1"/>
                </a:solidFill>
                <a:latin typeface="Tahoma" panose="020B0604030504040204" pitchFamily="34" charset="0"/>
                <a:cs typeface="Arial" panose="020B0604020202020204" pitchFamily="34" charset="0"/>
              </a:defRPr>
            </a:lvl2pPr>
            <a:lvl3pPr marL="1143000" indent="-228600">
              <a:defRPr sz="3200">
                <a:solidFill>
                  <a:schemeClr val="tx1"/>
                </a:solidFill>
                <a:latin typeface="Tahoma" panose="020B0604030504040204" pitchFamily="34" charset="0"/>
                <a:cs typeface="Arial" panose="020B0604020202020204" pitchFamily="34" charset="0"/>
              </a:defRPr>
            </a:lvl3pPr>
            <a:lvl4pPr marL="1600200" indent="-228600">
              <a:defRPr sz="3200">
                <a:solidFill>
                  <a:schemeClr val="tx1"/>
                </a:solidFill>
                <a:latin typeface="Tahoma" panose="020B0604030504040204" pitchFamily="34" charset="0"/>
                <a:cs typeface="Arial" panose="020B0604020202020204" pitchFamily="34" charset="0"/>
              </a:defRPr>
            </a:lvl4pPr>
            <a:lvl5pPr marL="2057400" indent="-228600">
              <a:defRPr sz="3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ahoma" panose="020B0604030504040204" pitchFamily="34" charset="0"/>
                <a:cs typeface="Arial" panose="020B0604020202020204" pitchFamily="34" charset="0"/>
              </a:defRPr>
            </a:lvl9pPr>
          </a:lstStyle>
          <a:p>
            <a:fld id="{B9784102-59B4-4E85-AA4F-94465B1ADB32}" type="slidenum">
              <a:rPr lang="es-PR" altLang="en-US" sz="1400" smtClean="0"/>
              <a:pPr/>
              <a:t>9</a:t>
            </a:fld>
            <a:endParaRPr lang="es-PR" altLang="en-US" sz="14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11769</TotalTime>
  <Words>2514</Words>
  <Application>Microsoft Office PowerPoint</Application>
  <PresentationFormat>On-screen Show (4:3)</PresentationFormat>
  <Paragraphs>153</Paragraphs>
  <Slides>37</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Tahoma</vt:lpstr>
      <vt:lpstr>Wingdings</vt:lpstr>
      <vt:lpstr>Blends</vt:lpstr>
      <vt:lpstr>Unidad 13:  Las demandas de la nueva vida en Cristo </vt:lpstr>
      <vt:lpstr>  Porción bíblica</vt:lpstr>
      <vt:lpstr>Versículo clave:</vt:lpstr>
      <vt:lpstr>Verdad Central</vt:lpstr>
      <vt:lpstr>Metas de enseñanza-aprendizaje</vt:lpstr>
      <vt:lpstr>Fondo histórico</vt:lpstr>
      <vt:lpstr>Fondo histórico</vt:lpstr>
      <vt:lpstr>Fondo histórico</vt:lpstr>
      <vt:lpstr>Énfasis</vt:lpstr>
      <vt:lpstr>Énfasis</vt:lpstr>
      <vt:lpstr>Énfasis</vt:lpstr>
      <vt:lpstr>Énfasis</vt:lpstr>
      <vt:lpstr>Énfasis</vt:lpstr>
      <vt:lpstr>Énfasis</vt:lpstr>
      <vt:lpstr>Énfasis</vt:lpstr>
      <vt:lpstr>Énfasis</vt:lpstr>
      <vt:lpstr>1. Cómo son los falsos maestros (2 Pedro 2:12-16 )</vt:lpstr>
      <vt:lpstr>1. Cómo son los falsos maestros (2 Pedro 2:12-16 )</vt:lpstr>
      <vt:lpstr>1. Cómo son los falsos maestros (2 Pedro 2:12-16 )</vt:lpstr>
      <vt:lpstr>1. Cómo son los falsos maestros (2 Pedro 2:12-16 )</vt:lpstr>
      <vt:lpstr>1. Cómo son los falsos maestros (2 Pedro 2:12-16 )</vt:lpstr>
      <vt:lpstr>1. Cómo son los falsos maestros (2 Pedro 2:12-16 )</vt:lpstr>
      <vt:lpstr>2. Cómo engañan los falsos maestros (2 Pedro 2:17-19 )</vt:lpstr>
      <vt:lpstr>2. Cómo engañan los falsos maestros (2 Pedro 2:17-19 )</vt:lpstr>
      <vt:lpstr>2. Cómo engañan los falsos maestros (2 Pedro 2:17-19 )</vt:lpstr>
      <vt:lpstr>2. Cómo engañan los falsos maestros (2 Pedro 2:17-19 )</vt:lpstr>
      <vt:lpstr>3. Cuál es el fin de los falsos maestros (2 Pedro 2:20-22 )</vt:lpstr>
      <vt:lpstr>3. Cuál es el fin de los falsos maestros (2 Pedro 2:20-22 )</vt:lpstr>
      <vt:lpstr>3. Cuál es el fin de los falsos maestros (2 Pedro 2:20-22 )</vt:lpstr>
      <vt:lpstr>3. Cuál es el fin de los falsos maestros (2 Pedro 2:20-22 )</vt:lpstr>
      <vt:lpstr>Aplicaciones</vt:lpstr>
      <vt:lpstr>Aplicaciones</vt:lpstr>
      <vt:lpstr>Aplicaciones</vt:lpstr>
      <vt:lpstr>Aplicaciones</vt:lpstr>
      <vt:lpstr>Bibliografía</vt:lpstr>
      <vt:lpstr>Bibliografía</vt:lpstr>
      <vt:lpstr>PowerPoint Presentation</vt:lpstr>
    </vt:vector>
  </TitlesOfParts>
  <Company>IBB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Pedro</dc:title>
  <dc:creator>David Rivera</dc:creator>
  <cp:lastModifiedBy>Ortega, Tito</cp:lastModifiedBy>
  <cp:revision>2005</cp:revision>
  <dcterms:created xsi:type="dcterms:W3CDTF">2006-02-07T19:22:35Z</dcterms:created>
  <dcterms:modified xsi:type="dcterms:W3CDTF">2015-11-25T13:34:35Z</dcterms:modified>
</cp:coreProperties>
</file>