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47"/>
  </p:notesMasterIdLst>
  <p:sldIdLst>
    <p:sldId id="257" r:id="rId2"/>
    <p:sldId id="258" r:id="rId3"/>
    <p:sldId id="259" r:id="rId4"/>
    <p:sldId id="260" r:id="rId5"/>
    <p:sldId id="261" r:id="rId6"/>
    <p:sldId id="265" r:id="rId7"/>
    <p:sldId id="321" r:id="rId8"/>
    <p:sldId id="370" r:id="rId9"/>
    <p:sldId id="374" r:id="rId10"/>
    <p:sldId id="267" r:id="rId11"/>
    <p:sldId id="406" r:id="rId12"/>
    <p:sldId id="409" r:id="rId13"/>
    <p:sldId id="396" r:id="rId14"/>
    <p:sldId id="411" r:id="rId15"/>
    <p:sldId id="412" r:id="rId16"/>
    <p:sldId id="413" r:id="rId17"/>
    <p:sldId id="414" r:id="rId18"/>
    <p:sldId id="415" r:id="rId19"/>
    <p:sldId id="416" r:id="rId20"/>
    <p:sldId id="417" r:id="rId21"/>
    <p:sldId id="410" r:id="rId22"/>
    <p:sldId id="404" r:id="rId23"/>
    <p:sldId id="405" r:id="rId24"/>
    <p:sldId id="270" r:id="rId25"/>
    <p:sldId id="418" r:id="rId26"/>
    <p:sldId id="407" r:id="rId27"/>
    <p:sldId id="419" r:id="rId28"/>
    <p:sldId id="398" r:id="rId29"/>
    <p:sldId id="271" r:id="rId30"/>
    <p:sldId id="408" r:id="rId31"/>
    <p:sldId id="420" r:id="rId32"/>
    <p:sldId id="421" r:id="rId33"/>
    <p:sldId id="422" r:id="rId34"/>
    <p:sldId id="423" r:id="rId35"/>
    <p:sldId id="424" r:id="rId36"/>
    <p:sldId id="425" r:id="rId37"/>
    <p:sldId id="426" r:id="rId38"/>
    <p:sldId id="400" r:id="rId39"/>
    <p:sldId id="395" r:id="rId40"/>
    <p:sldId id="334" r:id="rId41"/>
    <p:sldId id="278" r:id="rId42"/>
    <p:sldId id="402" r:id="rId43"/>
    <p:sldId id="280" r:id="rId44"/>
    <p:sldId id="281" r:id="rId45"/>
    <p:sldId id="282" r:id="rId4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09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80" autoAdjust="0"/>
    <p:restoredTop sz="94591" autoAdjust="0"/>
  </p:normalViewPr>
  <p:slideViewPr>
    <p:cSldViewPr snapToGrid="0">
      <p:cViewPr varScale="1">
        <p:scale>
          <a:sx n="113" d="100"/>
          <a:sy n="113" d="100"/>
        </p:scale>
        <p:origin x="1596" y="96"/>
      </p:cViewPr>
      <p:guideLst>
        <p:guide orient="horz" pos="3090"/>
        <p:guide pos="2880"/>
      </p:guideLst>
    </p:cSldViewPr>
  </p:slideViewPr>
  <p:outlineViewPr>
    <p:cViewPr>
      <p:scale>
        <a:sx n="33" d="100"/>
        <a:sy n="33" d="100"/>
      </p:scale>
      <p:origin x="0" y="-231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3B34E28E-F207-480C-B572-828D9AAD98E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4348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9CD967C-9A24-4954-9B6A-C6E7647D1D37}" type="slidenum">
              <a:rPr lang="en-US" altLang="en-US">
                <a:latin typeface="Arial" panose="020B0604020202020204" pitchFamily="34" charset="0"/>
              </a:rPr>
              <a:pPr eaLnBrk="1" hangingPunct="1"/>
              <a:t>1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3010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1D7092E-5522-4666-994A-BB8100231B36}" type="slidenum">
              <a:rPr lang="en-US" altLang="en-US">
                <a:latin typeface="Arial" panose="020B0604020202020204" pitchFamily="34" charset="0"/>
              </a:rPr>
              <a:pPr eaLnBrk="1" hangingPunct="1"/>
              <a:t>10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9920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1D7092E-5522-4666-994A-BB8100231B36}" type="slidenum">
              <a:rPr lang="en-US" altLang="en-US">
                <a:latin typeface="Arial" panose="020B0604020202020204" pitchFamily="34" charset="0"/>
              </a:rPr>
              <a:pPr eaLnBrk="1" hangingPunct="1"/>
              <a:t>11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7302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1D7092E-5522-4666-994A-BB8100231B36}" type="slidenum">
              <a:rPr lang="en-US" altLang="en-US">
                <a:latin typeface="Arial" panose="020B0604020202020204" pitchFamily="34" charset="0"/>
              </a:rPr>
              <a:pPr eaLnBrk="1" hangingPunct="1"/>
              <a:t>12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6878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43C46D2-7AF3-48F3-9B0D-3641E2C9A7B2}" type="slidenum">
              <a:rPr lang="en-US" altLang="en-US">
                <a:latin typeface="Arial" panose="020B0604020202020204" pitchFamily="34" charset="0"/>
              </a:rPr>
              <a:pPr eaLnBrk="1" hangingPunct="1"/>
              <a:t>13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7612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43C46D2-7AF3-48F3-9B0D-3641E2C9A7B2}" type="slidenum">
              <a:rPr lang="en-US" altLang="en-US">
                <a:latin typeface="Arial" panose="020B0604020202020204" pitchFamily="34" charset="0"/>
              </a:rPr>
              <a:pPr eaLnBrk="1" hangingPunct="1"/>
              <a:t>14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4138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43C46D2-7AF3-48F3-9B0D-3641E2C9A7B2}" type="slidenum">
              <a:rPr lang="en-US" altLang="en-US">
                <a:latin typeface="Arial" panose="020B0604020202020204" pitchFamily="34" charset="0"/>
              </a:rPr>
              <a:pPr eaLnBrk="1" hangingPunct="1"/>
              <a:t>15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4980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43C46D2-7AF3-48F3-9B0D-3641E2C9A7B2}" type="slidenum">
              <a:rPr lang="en-US" altLang="en-US">
                <a:latin typeface="Arial" panose="020B0604020202020204" pitchFamily="34" charset="0"/>
              </a:rPr>
              <a:pPr eaLnBrk="1" hangingPunct="1"/>
              <a:t>16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75287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43C46D2-7AF3-48F3-9B0D-3641E2C9A7B2}" type="slidenum">
              <a:rPr lang="en-US" altLang="en-US">
                <a:latin typeface="Arial" panose="020B0604020202020204" pitchFamily="34" charset="0"/>
              </a:rPr>
              <a:pPr eaLnBrk="1" hangingPunct="1"/>
              <a:t>17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0292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43C46D2-7AF3-48F3-9B0D-3641E2C9A7B2}" type="slidenum">
              <a:rPr lang="en-US" altLang="en-US">
                <a:latin typeface="Arial" panose="020B0604020202020204" pitchFamily="34" charset="0"/>
              </a:rPr>
              <a:pPr eaLnBrk="1" hangingPunct="1"/>
              <a:t>18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0850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43C46D2-7AF3-48F3-9B0D-3641E2C9A7B2}" type="slidenum">
              <a:rPr lang="en-US" altLang="en-US">
                <a:latin typeface="Arial" panose="020B0604020202020204" pitchFamily="34" charset="0"/>
              </a:rPr>
              <a:pPr eaLnBrk="1" hangingPunct="1"/>
              <a:t>19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428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177AEDB-9CDC-47BC-BC1F-4946D9165049}" type="slidenum">
              <a:rPr lang="en-US" altLang="en-US">
                <a:latin typeface="Arial" panose="020B0604020202020204" pitchFamily="34" charset="0"/>
              </a:rPr>
              <a:pPr eaLnBrk="1" hangingPunct="1"/>
              <a:t>2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28921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43C46D2-7AF3-48F3-9B0D-3641E2C9A7B2}" type="slidenum">
              <a:rPr lang="en-US" altLang="en-US">
                <a:latin typeface="Arial" panose="020B0604020202020204" pitchFamily="34" charset="0"/>
              </a:rPr>
              <a:pPr eaLnBrk="1" hangingPunct="1"/>
              <a:t>20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1702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43C46D2-7AF3-48F3-9B0D-3641E2C9A7B2}" type="slidenum">
              <a:rPr lang="en-US" altLang="en-US">
                <a:latin typeface="Arial" panose="020B0604020202020204" pitchFamily="34" charset="0"/>
              </a:rPr>
              <a:pPr eaLnBrk="1" hangingPunct="1"/>
              <a:t>21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52024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23696EF-499F-4049-96D3-73187A66C72E}" type="slidenum">
              <a:rPr lang="en-US" altLang="en-US">
                <a:latin typeface="Arial" panose="020B0604020202020204" pitchFamily="34" charset="0"/>
              </a:rPr>
              <a:pPr eaLnBrk="1" hangingPunct="1"/>
              <a:t>22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348324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BDF2891-D171-44FD-B1EE-19D2B3E37EDA}" type="slidenum">
              <a:rPr lang="en-US" altLang="en-US">
                <a:latin typeface="Arial" panose="020B0604020202020204" pitchFamily="34" charset="0"/>
              </a:rPr>
              <a:pPr eaLnBrk="1" hangingPunct="1"/>
              <a:t>23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80709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68C594F-1567-4940-A718-9361E77030ED}" type="slidenum">
              <a:rPr lang="en-US" altLang="en-US">
                <a:latin typeface="Arial" panose="020B0604020202020204" pitchFamily="34" charset="0"/>
              </a:rPr>
              <a:pPr eaLnBrk="1" hangingPunct="1"/>
              <a:t>24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78759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68C594F-1567-4940-A718-9361E77030ED}" type="slidenum">
              <a:rPr lang="en-US" altLang="en-US">
                <a:latin typeface="Arial" panose="020B0604020202020204" pitchFamily="34" charset="0"/>
              </a:rPr>
              <a:pPr eaLnBrk="1" hangingPunct="1"/>
              <a:t>25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35116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68C594F-1567-4940-A718-9361E77030ED}" type="slidenum">
              <a:rPr lang="en-US" altLang="en-US">
                <a:latin typeface="Arial" panose="020B0604020202020204" pitchFamily="34" charset="0"/>
              </a:rPr>
              <a:pPr eaLnBrk="1" hangingPunct="1"/>
              <a:t>26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109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68C594F-1567-4940-A718-9361E77030ED}" type="slidenum">
              <a:rPr lang="en-US" altLang="en-US">
                <a:latin typeface="Arial" panose="020B0604020202020204" pitchFamily="34" charset="0"/>
              </a:rPr>
              <a:pPr eaLnBrk="1" hangingPunct="1"/>
              <a:t>27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411957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019BD31-2CCD-429B-BF3A-9BBF60F1C0F9}" type="slidenum">
              <a:rPr lang="en-US" altLang="en-US">
                <a:latin typeface="Arial" panose="020B0604020202020204" pitchFamily="34" charset="0"/>
              </a:rPr>
              <a:pPr eaLnBrk="1" hangingPunct="1"/>
              <a:t>28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50929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D7E0B66-4DC4-4ADC-819A-2F98E16FE9E4}" type="slidenum">
              <a:rPr lang="en-US" altLang="en-US">
                <a:latin typeface="Arial" panose="020B0604020202020204" pitchFamily="34" charset="0"/>
              </a:rPr>
              <a:pPr eaLnBrk="1" hangingPunct="1"/>
              <a:t>29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9331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F20F564-DFC7-4653-BC39-9A6087F5FD66}" type="slidenum">
              <a:rPr lang="en-US" altLang="en-US">
                <a:latin typeface="Arial" panose="020B0604020202020204" pitchFamily="34" charset="0"/>
              </a:rPr>
              <a:pPr eaLnBrk="1" hangingPunct="1"/>
              <a:t>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218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D7E0B66-4DC4-4ADC-819A-2F98E16FE9E4}" type="slidenum">
              <a:rPr lang="en-US" altLang="en-US">
                <a:latin typeface="Arial" panose="020B0604020202020204" pitchFamily="34" charset="0"/>
              </a:rPr>
              <a:pPr eaLnBrk="1" hangingPunct="1"/>
              <a:t>30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7732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D7E0B66-4DC4-4ADC-819A-2F98E16FE9E4}" type="slidenum">
              <a:rPr lang="en-US" altLang="en-US">
                <a:latin typeface="Arial" panose="020B0604020202020204" pitchFamily="34" charset="0"/>
              </a:rPr>
              <a:pPr eaLnBrk="1" hangingPunct="1"/>
              <a:t>31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47916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D7E0B66-4DC4-4ADC-819A-2F98E16FE9E4}" type="slidenum">
              <a:rPr lang="en-US" altLang="en-US">
                <a:latin typeface="Arial" panose="020B0604020202020204" pitchFamily="34" charset="0"/>
              </a:rPr>
              <a:pPr eaLnBrk="1" hangingPunct="1"/>
              <a:t>32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67301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D7E0B66-4DC4-4ADC-819A-2F98E16FE9E4}" type="slidenum">
              <a:rPr lang="en-US" altLang="en-US">
                <a:latin typeface="Arial" panose="020B0604020202020204" pitchFamily="34" charset="0"/>
              </a:rPr>
              <a:pPr eaLnBrk="1" hangingPunct="1"/>
              <a:t>33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70728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D7E0B66-4DC4-4ADC-819A-2F98E16FE9E4}" type="slidenum">
              <a:rPr lang="en-US" altLang="en-US">
                <a:latin typeface="Arial" panose="020B0604020202020204" pitchFamily="34" charset="0"/>
              </a:rPr>
              <a:pPr eaLnBrk="1" hangingPunct="1"/>
              <a:t>34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23367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D7E0B66-4DC4-4ADC-819A-2F98E16FE9E4}" type="slidenum">
              <a:rPr lang="en-US" altLang="en-US">
                <a:latin typeface="Arial" panose="020B0604020202020204" pitchFamily="34" charset="0"/>
              </a:rPr>
              <a:pPr eaLnBrk="1" hangingPunct="1"/>
              <a:t>35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2301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D7E0B66-4DC4-4ADC-819A-2F98E16FE9E4}" type="slidenum">
              <a:rPr lang="en-US" altLang="en-US">
                <a:latin typeface="Arial" panose="020B0604020202020204" pitchFamily="34" charset="0"/>
              </a:rPr>
              <a:pPr eaLnBrk="1" hangingPunct="1"/>
              <a:t>36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15935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D7E0B66-4DC4-4ADC-819A-2F98E16FE9E4}" type="slidenum">
              <a:rPr lang="en-US" altLang="en-US">
                <a:latin typeface="Arial" panose="020B0604020202020204" pitchFamily="34" charset="0"/>
              </a:rPr>
              <a:pPr eaLnBrk="1" hangingPunct="1"/>
              <a:t>37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10282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BC02CA1-C377-4624-826E-04FF18DBD82F}" type="slidenum">
              <a:rPr lang="en-US" altLang="en-US">
                <a:latin typeface="Arial" panose="020B0604020202020204" pitchFamily="34" charset="0"/>
              </a:rPr>
              <a:pPr eaLnBrk="1" hangingPunct="1"/>
              <a:t>38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380708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F76B895-B8A3-4714-A7DD-A2B8B4DD9260}" type="slidenum">
              <a:rPr lang="en-US" altLang="en-US">
                <a:latin typeface="Arial" panose="020B0604020202020204" pitchFamily="34" charset="0"/>
              </a:rPr>
              <a:pPr eaLnBrk="1" hangingPunct="1"/>
              <a:t>39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6594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4636216-A89A-422A-8432-9CA28096C00A}" type="slidenum">
              <a:rPr lang="en-US" altLang="en-US">
                <a:latin typeface="Arial" panose="020B0604020202020204" pitchFamily="34" charset="0"/>
              </a:rPr>
              <a:pPr eaLnBrk="1" hangingPunct="1"/>
              <a:t>4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92314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9026C9E-8E17-4B56-A417-3A71F0DE232C}" type="slidenum">
              <a:rPr lang="en-US" altLang="en-US">
                <a:latin typeface="Arial" panose="020B0604020202020204" pitchFamily="34" charset="0"/>
              </a:rPr>
              <a:pPr eaLnBrk="1" hangingPunct="1"/>
              <a:t>40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224596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E5CA583-F9D7-4417-A4A3-253ABFABD069}" type="slidenum">
              <a:rPr lang="en-US" altLang="en-US">
                <a:latin typeface="Arial" panose="020B0604020202020204" pitchFamily="34" charset="0"/>
              </a:rPr>
              <a:pPr eaLnBrk="1" hangingPunct="1"/>
              <a:t>41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83122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155A39A-A39C-46C9-B363-4DF4087082D5}" type="slidenum">
              <a:rPr lang="en-US" altLang="en-US">
                <a:latin typeface="Arial" panose="020B0604020202020204" pitchFamily="34" charset="0"/>
              </a:rPr>
              <a:pPr eaLnBrk="1" hangingPunct="1"/>
              <a:t>42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76288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4F79702-FA6F-47A2-96A4-33D7A8B4FAD7}" type="slidenum">
              <a:rPr lang="en-US" altLang="en-US">
                <a:latin typeface="Arial" panose="020B0604020202020204" pitchFamily="34" charset="0"/>
              </a:rPr>
              <a:pPr eaLnBrk="1" hangingPunct="1"/>
              <a:t>43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83234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6E3729F-6079-469B-B18B-2B7FEFFC53D5}" type="slidenum">
              <a:rPr lang="en-US" altLang="en-US">
                <a:latin typeface="Arial" panose="020B0604020202020204" pitchFamily="34" charset="0"/>
              </a:rPr>
              <a:pPr eaLnBrk="1" hangingPunct="1"/>
              <a:t>44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141784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3E82EC6-28AF-4517-9790-11B9DCF3E871}" type="slidenum">
              <a:rPr lang="en-US" altLang="en-US">
                <a:latin typeface="Arial" panose="020B0604020202020204" pitchFamily="34" charset="0"/>
              </a:rPr>
              <a:pPr eaLnBrk="1" hangingPunct="1"/>
              <a:t>45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6668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BF8BED2-E94B-461B-80E9-CB86AF85A9DC}" type="slidenum">
              <a:rPr lang="en-US" altLang="en-US">
                <a:latin typeface="Arial" panose="020B0604020202020204" pitchFamily="34" charset="0"/>
              </a:rPr>
              <a:pPr eaLnBrk="1" hangingPunct="1"/>
              <a:t>5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09698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AD3AB0C-FA55-4DEF-A599-33DC9A9EB819}" type="slidenum">
              <a:rPr lang="en-US" altLang="en-US">
                <a:latin typeface="Arial" panose="020B0604020202020204" pitchFamily="34" charset="0"/>
              </a:rPr>
              <a:pPr eaLnBrk="1" hangingPunct="1"/>
              <a:t>6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01230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4989EC5-BD31-4E27-8B8F-90B3ACCD5805}" type="slidenum">
              <a:rPr lang="en-US" altLang="en-US">
                <a:latin typeface="Arial" panose="020B0604020202020204" pitchFamily="34" charset="0"/>
              </a:rPr>
              <a:pPr eaLnBrk="1" hangingPunct="1"/>
              <a:t>7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39761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F5D5D4E-F667-4EC4-A712-33E3C67EE40E}" type="slidenum">
              <a:rPr lang="en-US" altLang="en-US">
                <a:latin typeface="Arial" panose="020B0604020202020204" pitchFamily="34" charset="0"/>
              </a:rPr>
              <a:pPr eaLnBrk="1" hangingPunct="1"/>
              <a:t>8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9049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F76D618-A3D6-4E15-87DD-CF4DAAB6BC23}" type="slidenum">
              <a:rPr lang="en-US" altLang="en-US">
                <a:latin typeface="Arial" panose="020B0604020202020204" pitchFamily="34" charset="0"/>
              </a:rPr>
              <a:pPr eaLnBrk="1" hangingPunct="1"/>
              <a:t>9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7368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PR">
                  <a:cs typeface="Arial" charset="0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PR">
                  <a:cs typeface="Arial" charset="0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PR">
                  <a:cs typeface="Arial" charset="0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PR">
                  <a:cs typeface="Arial" charset="0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PR">
                <a:cs typeface="Arial" charset="0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PR">
                <a:cs typeface="Arial" charset="0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PR">
                <a:cs typeface="Arial" charset="0"/>
              </a:endParaRPr>
            </a:p>
          </p:txBody>
        </p:sp>
      </p:grpSp>
      <p:sp>
        <p:nvSpPr>
          <p:cNvPr id="5940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940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72D118D-EC4C-45F6-AB37-277F6D100B7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8412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1E21C2-9087-4B97-95E4-7CB003ED7F92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/>
              <a:t>Iglesia Bíblica Bautista</a:t>
            </a:r>
          </a:p>
          <a:p>
            <a:pPr>
              <a:defRPr/>
            </a:pPr>
            <a:r>
              <a:rPr lang="es-PR"/>
              <a:t>www.iglesiabiblicabautista.org</a:t>
            </a:r>
          </a:p>
        </p:txBody>
      </p:sp>
      <p:sp>
        <p:nvSpPr>
          <p:cNvPr id="6" name="Rectangle 15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262683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E04965-099F-44C9-BDA4-22D81A2EF8B4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/>
              <a:t>Iglesia Bíblica Bautista</a:t>
            </a:r>
          </a:p>
          <a:p>
            <a:pPr>
              <a:defRPr/>
            </a:pPr>
            <a:r>
              <a:rPr lang="es-PR"/>
              <a:t>www.iglesiabiblicabautista.org</a:t>
            </a:r>
          </a:p>
        </p:txBody>
      </p:sp>
      <p:sp>
        <p:nvSpPr>
          <p:cNvPr id="6" name="Rectangle 15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19788774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5F6AA1-C6FF-45E6-BE55-602AE8842FB6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/>
              <a:t>Iglesia Bíblica Bautista</a:t>
            </a:r>
          </a:p>
          <a:p>
            <a:pPr>
              <a:defRPr/>
            </a:pPr>
            <a:r>
              <a:rPr lang="es-PR"/>
              <a:t>www.iglesiabiblicabautista.org</a:t>
            </a:r>
          </a:p>
        </p:txBody>
      </p:sp>
      <p:sp>
        <p:nvSpPr>
          <p:cNvPr id="7" name="Rectangle 15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58412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ECF450-26D2-4233-89D8-386C5D681DC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/>
              <a:t>Iglesia Bíblica Bautista</a:t>
            </a:r>
          </a:p>
          <a:p>
            <a:pPr>
              <a:defRPr/>
            </a:pPr>
            <a:r>
              <a:rPr lang="es-PR"/>
              <a:t>www.iglesiabiblicabautista.org</a:t>
            </a:r>
          </a:p>
        </p:txBody>
      </p:sp>
      <p:sp>
        <p:nvSpPr>
          <p:cNvPr id="6" name="Rectangle 15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4039006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EB45FE-6E1D-45B2-8198-8B5BE43644C3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/>
              <a:t>Iglesia Bíblica Bautista</a:t>
            </a:r>
          </a:p>
          <a:p>
            <a:pPr>
              <a:defRPr/>
            </a:pPr>
            <a:r>
              <a:rPr lang="es-PR"/>
              <a:t>www.iglesiabiblicabautista.org</a:t>
            </a:r>
          </a:p>
        </p:txBody>
      </p:sp>
      <p:sp>
        <p:nvSpPr>
          <p:cNvPr id="6" name="Rectangle 15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320932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3B418B-B747-4CCF-B2CD-E2AE4DDC821C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/>
              <a:t>Iglesia Bíblica Bautista</a:t>
            </a:r>
          </a:p>
          <a:p>
            <a:pPr>
              <a:defRPr/>
            </a:pPr>
            <a:r>
              <a:rPr lang="es-PR"/>
              <a:t>www.iglesiabiblicabautista.org</a:t>
            </a:r>
          </a:p>
        </p:txBody>
      </p:sp>
      <p:sp>
        <p:nvSpPr>
          <p:cNvPr id="7" name="Rectangle 15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659204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D7F869-73FE-451D-8FD8-638FFE867FA5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/>
              <a:t>Iglesia Bíblica Bautista</a:t>
            </a:r>
          </a:p>
          <a:p>
            <a:pPr>
              <a:defRPr/>
            </a:pPr>
            <a:r>
              <a:rPr lang="es-PR"/>
              <a:t>www.iglesiabiblicabautista.org</a:t>
            </a:r>
          </a:p>
        </p:txBody>
      </p:sp>
      <p:sp>
        <p:nvSpPr>
          <p:cNvPr id="9" name="Rectangle 15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1377009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AB7759-CECE-4D8C-9E5A-EB217DA91297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/>
              <a:t>Iglesia Bíblica Bautista</a:t>
            </a:r>
          </a:p>
          <a:p>
            <a:pPr>
              <a:defRPr/>
            </a:pPr>
            <a:r>
              <a:rPr lang="es-PR"/>
              <a:t>www.iglesiabiblicabautista.org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40826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6B8D98-A886-41DF-92EC-3C7C47155287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/>
              <a:t>Iglesia Bíblica Bautista</a:t>
            </a:r>
          </a:p>
          <a:p>
            <a:pPr>
              <a:defRPr/>
            </a:pPr>
            <a:r>
              <a:rPr lang="es-PR"/>
              <a:t>www.iglesiabiblicabautista.org</a:t>
            </a:r>
          </a:p>
        </p:txBody>
      </p:sp>
      <p:sp>
        <p:nvSpPr>
          <p:cNvPr id="4" name="Rectangle 15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09453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FB362F-286C-4EDD-B2D1-7521113870E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/>
              <a:t>Iglesia Bíblica Bautista</a:t>
            </a:r>
          </a:p>
          <a:p>
            <a:pPr>
              <a:defRPr/>
            </a:pPr>
            <a:r>
              <a:rPr lang="es-PR"/>
              <a:t>www.iglesiabiblicabautista.org</a:t>
            </a:r>
          </a:p>
        </p:txBody>
      </p:sp>
      <p:sp>
        <p:nvSpPr>
          <p:cNvPr id="7" name="Rectangle 15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23815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P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C1A875-BAB4-4090-9B9B-F83EF17F3E1A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/>
              <a:t>Iglesia Bíblica Bautista</a:t>
            </a:r>
          </a:p>
          <a:p>
            <a:pPr>
              <a:defRPr/>
            </a:pPr>
            <a:r>
              <a:rPr lang="es-PR"/>
              <a:t>www.iglesiabiblicabautista.org</a:t>
            </a:r>
          </a:p>
        </p:txBody>
      </p:sp>
      <p:sp>
        <p:nvSpPr>
          <p:cNvPr id="7" name="Rectangle 15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737137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PR" sz="2400">
              <a:cs typeface="Arial" charset="0"/>
            </a:endParaRPr>
          </a:p>
        </p:txBody>
      </p:sp>
      <p:sp>
        <p:nvSpPr>
          <p:cNvPr id="5837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PR" sz="2400">
              <a:cs typeface="Arial" charset="0"/>
            </a:endParaRPr>
          </a:p>
        </p:txBody>
      </p:sp>
      <p:sp>
        <p:nvSpPr>
          <p:cNvPr id="5837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PR" sz="2400">
              <a:cs typeface="Arial" charset="0"/>
            </a:endParaRPr>
          </a:p>
        </p:txBody>
      </p:sp>
      <p:sp>
        <p:nvSpPr>
          <p:cNvPr id="5837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PR" sz="2400">
              <a:cs typeface="Arial" charset="0"/>
            </a:endParaRPr>
          </a:p>
        </p:txBody>
      </p:sp>
      <p:sp>
        <p:nvSpPr>
          <p:cNvPr id="5837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PR" sz="2400">
              <a:cs typeface="Arial" charset="0"/>
            </a:endParaRPr>
          </a:p>
        </p:txBody>
      </p:sp>
      <p:sp>
        <p:nvSpPr>
          <p:cNvPr id="5837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PR" sz="2400">
              <a:cs typeface="Arial" charset="0"/>
            </a:endParaRPr>
          </a:p>
        </p:txBody>
      </p:sp>
      <p:sp>
        <p:nvSpPr>
          <p:cNvPr id="5837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PR" sz="2400">
              <a:cs typeface="Arial" charset="0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5838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2FE6A4E-0199-48B1-A180-0EA3D355F04F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58382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cs typeface="Arial" charset="0"/>
              </a:defRPr>
            </a:lvl1pPr>
          </a:lstStyle>
          <a:p>
            <a:pPr>
              <a:defRPr/>
            </a:pPr>
            <a:r>
              <a:rPr lang="es-PR"/>
              <a:t>Iglesia Bíblica Bautista</a:t>
            </a:r>
          </a:p>
          <a:p>
            <a:pPr>
              <a:defRPr/>
            </a:pPr>
            <a:r>
              <a:rPr lang="es-PR"/>
              <a:t>www.iglesiabiblicabautista.org</a:t>
            </a:r>
          </a:p>
        </p:txBody>
      </p:sp>
      <p:sp>
        <p:nvSpPr>
          <p:cNvPr id="58383" name="Rectangle 1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cs typeface="Arial" charset="0"/>
              </a:defRPr>
            </a:lvl1pPr>
          </a:lstStyle>
          <a:p>
            <a:pPr>
              <a:defRPr/>
            </a:pPr>
            <a:endParaRPr lang="es-P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P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2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2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2.wdp"/><Relationship Id="rId4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2.wdp"/><Relationship Id="rId4" Type="http://schemas.openxmlformats.org/officeDocument/2006/relationships/image" Target="../media/image1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2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3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3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3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4.wdp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iglesiabiblicabautista.org/" TargetMode="Externa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066" t="2858" r="6004" b="2861"/>
          <a:stretch/>
        </p:blipFill>
        <p:spPr>
          <a:xfrm>
            <a:off x="0" y="0"/>
            <a:ext cx="9144000" cy="6851650"/>
          </a:xfrm>
          <a:prstGeom prst="rect">
            <a:avLst/>
          </a:prstGeom>
        </p:spPr>
      </p:pic>
      <p:sp>
        <p:nvSpPr>
          <p:cNvPr id="3075" name="Rectangle 16"/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A5828DF-20B6-42CF-A0EA-E6BD1D2494BE}" type="slidenum">
              <a:rPr lang="en-US" altLang="en-US">
                <a:solidFill>
                  <a:schemeClr val="bg2"/>
                </a:solidFill>
              </a:rPr>
              <a:pPr eaLnBrk="1" hangingPunct="1"/>
              <a:t>1</a:t>
            </a:fld>
            <a:endParaRPr lang="en-US" altLang="en-US">
              <a:solidFill>
                <a:schemeClr val="bg2"/>
              </a:solidFill>
            </a:endParaRPr>
          </a:p>
        </p:txBody>
      </p:sp>
      <p:sp>
        <p:nvSpPr>
          <p:cNvPr id="2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98488" y="0"/>
            <a:ext cx="7959725" cy="1309688"/>
          </a:xfrm>
          <a:solidFill>
            <a:schemeClr val="tx1">
              <a:alpha val="49001"/>
            </a:schemeClr>
          </a:solidFill>
        </p:spPr>
        <p:txBody>
          <a:bodyPr/>
          <a:lstStyle/>
          <a:p>
            <a:pPr algn="ctr" eaLnBrk="1" hangingPunct="1">
              <a:defRPr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latin typeface="Candara" panose="020E0502030303020204" pitchFamily="34" charset="0"/>
              </a:rPr>
              <a:t>Unidad 5: </a:t>
            </a:r>
            <a:b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latin typeface="Candara" panose="020E0502030303020204" pitchFamily="34" charset="0"/>
              </a:rPr>
            </a:b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latin typeface="Candara" panose="020E0502030303020204" pitchFamily="34" charset="0"/>
              </a:rPr>
              <a:t>Jacob crece y madura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98488" y="3897286"/>
            <a:ext cx="7959725" cy="1975926"/>
          </a:xfrm>
          <a:solidFill>
            <a:schemeClr val="tx1">
              <a:alpha val="49001"/>
            </a:schemeClr>
          </a:solidFill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s-PR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latin typeface="Candara" panose="020E0502030303020204" pitchFamily="34" charset="0"/>
              </a:rPr>
              <a:t>Estudio 16: Jacob se encuentra con Dios</a:t>
            </a:r>
          </a:p>
          <a:p>
            <a:pPr eaLnBrk="1" hangingPunct="1">
              <a:defRPr/>
            </a:pPr>
            <a:r>
              <a:rPr lang="es-PR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latin typeface="Candara" panose="020E0502030303020204" pitchFamily="34" charset="0"/>
              </a:rPr>
              <a:t>Génesis 27.46 a 28.22</a:t>
            </a:r>
          </a:p>
          <a:p>
            <a:pPr eaLnBrk="1" hangingPunct="1">
              <a:defRPr/>
            </a:pPr>
            <a:r>
              <a:rPr lang="es-PR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latin typeface="Candara" panose="020E0502030303020204" pitchFamily="34" charset="0"/>
              </a:rPr>
              <a:t>19 de Abril de 2016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0" y="6210300"/>
            <a:ext cx="2895600" cy="641350"/>
          </a:xfrm>
          <a:prstGeom prst="rect">
            <a:avLst/>
          </a:prstGeom>
          <a:solidFill>
            <a:schemeClr val="tx1">
              <a:alpha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PR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latin typeface="Arial" charset="0"/>
                <a:cs typeface="Arial" charset="0"/>
              </a:rPr>
              <a:t>Iglesia Bíblica Bautista de Aguadilla</a:t>
            </a:r>
          </a:p>
        </p:txBody>
      </p:sp>
      <p:pic>
        <p:nvPicPr>
          <p:cNvPr id="3078" name="Picture 6" descr="jesus_fish_lg_clr"/>
          <p:cNvPicPr preferRelativeResize="0"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1200" y="6515100"/>
            <a:ext cx="6858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5791200" y="6491288"/>
            <a:ext cx="3352800" cy="366712"/>
          </a:xfrm>
          <a:prstGeom prst="rect">
            <a:avLst/>
          </a:prstGeom>
          <a:solidFill>
            <a:schemeClr val="tx1">
              <a:alpha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latin typeface="Arial" charset="0"/>
                <a:cs typeface="Arial" charset="0"/>
              </a:rPr>
              <a:t>La Biblia Libro por Libro, CBP</a:t>
            </a:r>
            <a:r>
              <a:rPr lang="en-US" i="1" baseline="3000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latin typeface="Arial" charset="0"/>
                <a:cs typeface="Arial" charset="0"/>
              </a:rPr>
              <a:t>®</a:t>
            </a:r>
            <a:endParaRPr lang="en-US">
              <a:solidFill>
                <a:schemeClr val="bg1"/>
              </a:solidFill>
              <a:effectLst>
                <a:outerShdw blurRad="38100" dist="38100" dir="2700000" algn="tl">
                  <a:srgbClr val="1C1C1C"/>
                </a:outerShdw>
              </a:effectLst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 autoUpdateAnimBg="0"/>
      <p:bldP spid="3076" grpId="0" build="p" animBg="1" autoUpdateAnimBg="0" advAuto="0"/>
      <p:bldP spid="3077" grpId="0" animBg="1" autoUpdateAnimBg="0"/>
      <p:bldP spid="3079" grpId="0" animBg="1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86CB6BD-555E-45E6-A12B-E381FB02F97C}" type="slidenum">
              <a:rPr lang="en-US" altLang="en-US"/>
              <a:pPr eaLnBrk="1" hangingPunct="1"/>
              <a:t>10</a:t>
            </a:fld>
            <a:endParaRPr lang="en-US" altLang="en-US"/>
          </a:p>
        </p:txBody>
      </p:sp>
      <p:sp>
        <p:nvSpPr>
          <p:cNvPr id="16387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  <p:sp>
        <p:nvSpPr>
          <p:cNvPr id="16388" name="Rectangle 2"/>
          <p:cNvSpPr>
            <a:spLocks noGrp="1" noChangeArrowheads="1"/>
          </p:cNvSpPr>
          <p:nvPr>
            <p:ph type="title"/>
          </p:nvPr>
        </p:nvSpPr>
        <p:spPr>
          <a:xfrm>
            <a:off x="919163" y="385763"/>
            <a:ext cx="5557837" cy="1462087"/>
          </a:xfrm>
        </p:spPr>
        <p:txBody>
          <a:bodyPr/>
          <a:lstStyle/>
          <a:p>
            <a:pPr marL="838200" indent="-838200" eaLnBrk="1" hangingPunct="1">
              <a:buFontTx/>
              <a:buAutoNum type="arabicPeriod"/>
            </a:pPr>
            <a:r>
              <a:rPr lang="es-PR" altLang="en-US" sz="4000" dirty="0" smtClean="0">
                <a:latin typeface="Candara" panose="020E0502030303020204" pitchFamily="34" charset="0"/>
              </a:rPr>
              <a:t>El sueño de Jacob</a:t>
            </a:r>
            <a:br>
              <a:rPr lang="es-PR" altLang="en-US" sz="4000" dirty="0" smtClean="0">
                <a:latin typeface="Candara" panose="020E0502030303020204" pitchFamily="34" charset="0"/>
              </a:rPr>
            </a:br>
            <a:r>
              <a:rPr lang="es-PR" altLang="en-US" sz="40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(Génesis 28.11-15)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054" t="2818" r="5715" b="27158"/>
          <a:stretch/>
        </p:blipFill>
        <p:spPr>
          <a:xfrm>
            <a:off x="0" y="1783296"/>
            <a:ext cx="9144000" cy="50747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86CB6BD-555E-45E6-A12B-E381FB02F97C}" type="slidenum">
              <a:rPr lang="en-US" altLang="en-US"/>
              <a:pPr eaLnBrk="1" hangingPunct="1"/>
              <a:t>11</a:t>
            </a:fld>
            <a:endParaRPr lang="en-US" altLang="en-US"/>
          </a:p>
        </p:txBody>
      </p:sp>
      <p:sp>
        <p:nvSpPr>
          <p:cNvPr id="16387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  <p:sp>
        <p:nvSpPr>
          <p:cNvPr id="16388" name="Rectangle 2"/>
          <p:cNvSpPr>
            <a:spLocks noGrp="1" noChangeArrowheads="1"/>
          </p:cNvSpPr>
          <p:nvPr>
            <p:ph type="title"/>
          </p:nvPr>
        </p:nvSpPr>
        <p:spPr>
          <a:xfrm>
            <a:off x="919163" y="385763"/>
            <a:ext cx="5557837" cy="1462087"/>
          </a:xfrm>
        </p:spPr>
        <p:txBody>
          <a:bodyPr/>
          <a:lstStyle/>
          <a:p>
            <a:pPr marL="838200" indent="-838200" eaLnBrk="1" hangingPunct="1">
              <a:buFontTx/>
              <a:buAutoNum type="arabicPeriod"/>
            </a:pPr>
            <a:r>
              <a:rPr lang="es-PR" altLang="en-US" sz="4000" dirty="0" smtClean="0">
                <a:latin typeface="Candara" panose="020E0502030303020204" pitchFamily="34" charset="0"/>
              </a:rPr>
              <a:t>El sueño de Jacob</a:t>
            </a:r>
            <a:br>
              <a:rPr lang="es-PR" altLang="en-US" sz="4000" dirty="0" smtClean="0">
                <a:latin typeface="Candara" panose="020E0502030303020204" pitchFamily="34" charset="0"/>
              </a:rPr>
            </a:br>
            <a:r>
              <a:rPr lang="es-PR" altLang="en-US" sz="4000" dirty="0" smtClean="0">
                <a:latin typeface="Candara" panose="020E0502030303020204" pitchFamily="34" charset="0"/>
              </a:rPr>
              <a:t>	(</a:t>
            </a:r>
            <a:r>
              <a:rPr lang="es-PR" altLang="en-US" sz="40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Génesis 28.11-15</a:t>
            </a:r>
            <a:r>
              <a:rPr lang="es-PR" altLang="en-US" sz="4000" dirty="0" smtClean="0">
                <a:latin typeface="Candara" panose="020E0502030303020204" pitchFamily="34" charset="0"/>
              </a:rPr>
              <a:t>)</a:t>
            </a:r>
          </a:p>
        </p:txBody>
      </p:sp>
      <p:sp>
        <p:nvSpPr>
          <p:cNvPr id="1638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63538" y="2009775"/>
            <a:ext cx="8461375" cy="4114800"/>
          </a:xfrm>
        </p:spPr>
        <p:txBody>
          <a:bodyPr/>
          <a:lstStyle/>
          <a:p>
            <a:pPr eaLnBrk="1" hangingPunct="1"/>
            <a:r>
              <a:rPr lang="es-PR" altLang="en-US" sz="2800" i="1" dirty="0" smtClean="0">
                <a:latin typeface="Candara" panose="020E0502030303020204" pitchFamily="34" charset="0"/>
              </a:rPr>
              <a:t>"Y llegó a un cierto lugar, y durmió allí, porque ya el sol se había puesto; y tomó de las piedras de aquel paraje y puso a su cabecera, y se acostó en aquel lugar. Y soñó: y he aquí una escalera que estaba apoyada en tierra, y su extremo tocaba en el cielo; y he aquí ángeles de Dios que subían y descendían por ella. Y he aquí, Jehová estaba en lo alto de ella, el cual dijo: Yo soy Jehová, el Dios de Abraham tu padre, y el Dios de Isaac; la tierra en que estás acostado te la daré a ti y a tu descendencia…”</a:t>
            </a:r>
            <a:endParaRPr lang="es-PR" altLang="en-US" sz="2800" dirty="0" smtClean="0">
              <a:latin typeface="Candara" panose="020E0502030303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34104" y="1"/>
            <a:ext cx="2709895" cy="1507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126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86CB6BD-555E-45E6-A12B-E381FB02F97C}" type="slidenum">
              <a:rPr lang="en-US" altLang="en-US"/>
              <a:pPr eaLnBrk="1" hangingPunct="1"/>
              <a:t>12</a:t>
            </a:fld>
            <a:endParaRPr lang="en-US" altLang="en-US"/>
          </a:p>
        </p:txBody>
      </p:sp>
      <p:sp>
        <p:nvSpPr>
          <p:cNvPr id="16387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  <p:sp>
        <p:nvSpPr>
          <p:cNvPr id="16388" name="Rectangle 2"/>
          <p:cNvSpPr>
            <a:spLocks noGrp="1" noChangeArrowheads="1"/>
          </p:cNvSpPr>
          <p:nvPr>
            <p:ph type="title"/>
          </p:nvPr>
        </p:nvSpPr>
        <p:spPr>
          <a:xfrm>
            <a:off x="919163" y="385763"/>
            <a:ext cx="5557837" cy="1462087"/>
          </a:xfrm>
        </p:spPr>
        <p:txBody>
          <a:bodyPr/>
          <a:lstStyle/>
          <a:p>
            <a:pPr marL="838200" indent="-838200" eaLnBrk="1" hangingPunct="1">
              <a:buFontTx/>
              <a:buAutoNum type="arabicPeriod"/>
            </a:pPr>
            <a:r>
              <a:rPr lang="es-PR" altLang="en-US" sz="4000" dirty="0" smtClean="0">
                <a:latin typeface="Candara" panose="020E0502030303020204" pitchFamily="34" charset="0"/>
              </a:rPr>
              <a:t>El sueño de Jacob</a:t>
            </a:r>
            <a:br>
              <a:rPr lang="es-PR" altLang="en-US" sz="4000" dirty="0" smtClean="0">
                <a:latin typeface="Candara" panose="020E0502030303020204" pitchFamily="34" charset="0"/>
              </a:rPr>
            </a:br>
            <a:r>
              <a:rPr lang="es-PR" altLang="en-US" sz="4000" dirty="0" smtClean="0">
                <a:latin typeface="Candara" panose="020E0502030303020204" pitchFamily="34" charset="0"/>
              </a:rPr>
              <a:t>	(</a:t>
            </a:r>
            <a:r>
              <a:rPr lang="es-PR" altLang="en-US" sz="40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Génesis 28.11-15</a:t>
            </a:r>
            <a:r>
              <a:rPr lang="es-PR" altLang="en-US" sz="4000" dirty="0" smtClean="0">
                <a:latin typeface="Candara" panose="020E0502030303020204" pitchFamily="34" charset="0"/>
              </a:rPr>
              <a:t>)</a:t>
            </a:r>
          </a:p>
        </p:txBody>
      </p:sp>
      <p:sp>
        <p:nvSpPr>
          <p:cNvPr id="1638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63538" y="2009775"/>
            <a:ext cx="8461375" cy="4114800"/>
          </a:xfrm>
        </p:spPr>
        <p:txBody>
          <a:bodyPr/>
          <a:lstStyle/>
          <a:p>
            <a:pPr eaLnBrk="1" hangingPunct="1"/>
            <a:r>
              <a:rPr lang="es-PR" altLang="en-US" sz="2800" i="1" dirty="0" smtClean="0">
                <a:latin typeface="Candara" panose="020E0502030303020204" pitchFamily="34" charset="0"/>
              </a:rPr>
              <a:t>“…Será tu descendencia como el polvo de la tierra, y te extenderás al occidente, al oriente, al norte y al sur; y todas las familias de la tierra serán benditas en ti y en tu simiente. He aquí, yo estoy contigo, y te guardaré por dondequiera que fueres, y volveré a traerte a esta tierra; porque no te dejaré hasta que haya hecho lo que te he dicho."</a:t>
            </a:r>
            <a:r>
              <a:rPr lang="es-PR" altLang="en-US" sz="2800" dirty="0" smtClean="0">
                <a:latin typeface="Candara" panose="020E0502030303020204" pitchFamily="34" charset="0"/>
              </a:rPr>
              <a:t> </a:t>
            </a:r>
          </a:p>
          <a:p>
            <a:pPr marL="0" indent="0" eaLnBrk="1" hangingPunct="1">
              <a:buNone/>
            </a:pPr>
            <a:r>
              <a:rPr lang="es-PR" altLang="en-US" sz="2800" dirty="0">
                <a:solidFill>
                  <a:srgbClr val="FF0000"/>
                </a:solidFill>
                <a:latin typeface="Candara" panose="020E0502030303020204" pitchFamily="34" charset="0"/>
              </a:rPr>
              <a:t>	</a:t>
            </a:r>
            <a:r>
              <a:rPr lang="es-PR" altLang="en-US" sz="28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(Génesis 28.11-15, RVR60)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34104" y="1"/>
            <a:ext cx="2709895" cy="1507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697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61654" y="1847850"/>
            <a:ext cx="3866304" cy="5010150"/>
          </a:xfrm>
          <a:prstGeom prst="rect">
            <a:avLst/>
          </a:prstGeom>
        </p:spPr>
      </p:pic>
      <p:sp>
        <p:nvSpPr>
          <p:cNvPr id="17410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0F2F836-5E86-46C0-BDFA-767B690ED13A}" type="slidenum">
              <a:rPr lang="en-US" altLang="en-US"/>
              <a:pPr eaLnBrk="1" hangingPunct="1"/>
              <a:t>13</a:t>
            </a:fld>
            <a:endParaRPr lang="en-US" altLang="en-US"/>
          </a:p>
        </p:txBody>
      </p:sp>
      <p:sp>
        <p:nvSpPr>
          <p:cNvPr id="17411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>
          <a:xfrm>
            <a:off x="919163" y="385763"/>
            <a:ext cx="5557837" cy="1462087"/>
          </a:xfrm>
        </p:spPr>
        <p:txBody>
          <a:bodyPr/>
          <a:lstStyle/>
          <a:p>
            <a:pPr marL="838200" indent="-838200" eaLnBrk="1" hangingPunct="1">
              <a:buFontTx/>
              <a:buAutoNum type="arabicPeriod"/>
            </a:pPr>
            <a:r>
              <a:rPr lang="es-PR" altLang="en-US" sz="4000" dirty="0" smtClean="0">
                <a:latin typeface="Candara" panose="020E0502030303020204" pitchFamily="34" charset="0"/>
              </a:rPr>
              <a:t>El sueño de Jacob</a:t>
            </a:r>
            <a:br>
              <a:rPr lang="es-PR" altLang="en-US" sz="4000" dirty="0" smtClean="0">
                <a:latin typeface="Candara" panose="020E0502030303020204" pitchFamily="34" charset="0"/>
              </a:rPr>
            </a:br>
            <a:r>
              <a:rPr lang="es-PR" altLang="en-US" sz="40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(Génesis 28.11-15)</a:t>
            </a:r>
          </a:p>
        </p:txBody>
      </p:sp>
      <p:sp>
        <p:nvSpPr>
          <p:cNvPr id="1741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63538" y="2009775"/>
            <a:ext cx="4911195" cy="4338986"/>
          </a:xfrm>
        </p:spPr>
        <p:txBody>
          <a:bodyPr>
            <a:normAutofit fontScale="77500" lnSpcReduction="20000"/>
          </a:bodyPr>
          <a:lstStyle/>
          <a:p>
            <a:r>
              <a:rPr lang="es-ES" b="0" dirty="0" smtClean="0">
                <a:latin typeface="Candara" panose="020E0502030303020204" pitchFamily="34" charset="0"/>
              </a:rPr>
              <a:t>Jacob viajó alrededor de cien kilómetros de </a:t>
            </a:r>
            <a:r>
              <a:rPr lang="es-ES" b="0" dirty="0" err="1" smtClean="0">
                <a:latin typeface="Candara" panose="020E0502030303020204" pitchFamily="34" charset="0"/>
              </a:rPr>
              <a:t>Beerseba</a:t>
            </a:r>
            <a:r>
              <a:rPr lang="es-ES" b="0" dirty="0" smtClean="0">
                <a:latin typeface="Candara" panose="020E0502030303020204" pitchFamily="34" charset="0"/>
              </a:rPr>
              <a:t> hasta </a:t>
            </a:r>
            <a:r>
              <a:rPr lang="es-ES" b="0" dirty="0" err="1" smtClean="0">
                <a:latin typeface="Candara" panose="020E0502030303020204" pitchFamily="34" charset="0"/>
              </a:rPr>
              <a:t>Bet</a:t>
            </a:r>
            <a:r>
              <a:rPr lang="es-ES" b="0" dirty="0" smtClean="0">
                <a:latin typeface="Candara" panose="020E0502030303020204" pitchFamily="34" charset="0"/>
              </a:rPr>
              <a:t>-el, tres días de camino. </a:t>
            </a:r>
          </a:p>
          <a:p>
            <a:r>
              <a:rPr lang="es-ES" b="0" dirty="0" smtClean="0">
                <a:latin typeface="Candara" panose="020E0502030303020204" pitchFamily="34" charset="0"/>
              </a:rPr>
              <a:t>Esa noche «tomó de las piedras» para ponerla como almohada mientras dormía, y Dios le dio una visión de una escalera (o gradas como algunos lo traducen) que iba del cielo a la tierra. </a:t>
            </a:r>
          </a:p>
          <a:p>
            <a:r>
              <a:rPr lang="es-ES" b="0" dirty="0" smtClean="0">
                <a:solidFill>
                  <a:srgbClr val="FF0000"/>
                </a:solidFill>
                <a:latin typeface="Candara" panose="020E0502030303020204" pitchFamily="34" charset="0"/>
              </a:rPr>
              <a:t>Juan 1.43–51 </a:t>
            </a:r>
            <a:r>
              <a:rPr lang="es-ES" b="0" dirty="0" smtClean="0">
                <a:latin typeface="Candara" panose="020E0502030303020204" pitchFamily="34" charset="0"/>
              </a:rPr>
              <a:t>es la explicación del NT de este versículo. La escalera simboliza a Jesucristo.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61654" y="1847850"/>
            <a:ext cx="3866304" cy="5010150"/>
          </a:xfrm>
          <a:prstGeom prst="rect">
            <a:avLst/>
          </a:prstGeom>
        </p:spPr>
      </p:pic>
      <p:sp>
        <p:nvSpPr>
          <p:cNvPr id="17410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0F2F836-5E86-46C0-BDFA-767B690ED13A}" type="slidenum">
              <a:rPr lang="en-US" altLang="en-US"/>
              <a:pPr eaLnBrk="1" hangingPunct="1"/>
              <a:t>14</a:t>
            </a:fld>
            <a:endParaRPr lang="en-US" altLang="en-US"/>
          </a:p>
        </p:txBody>
      </p:sp>
      <p:sp>
        <p:nvSpPr>
          <p:cNvPr id="17411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>
          <a:xfrm>
            <a:off x="919163" y="385763"/>
            <a:ext cx="5557837" cy="1462087"/>
          </a:xfrm>
        </p:spPr>
        <p:txBody>
          <a:bodyPr/>
          <a:lstStyle/>
          <a:p>
            <a:pPr marL="838200" indent="-838200" eaLnBrk="1" hangingPunct="1">
              <a:buFontTx/>
              <a:buAutoNum type="arabicPeriod"/>
            </a:pPr>
            <a:r>
              <a:rPr lang="es-PR" altLang="en-US" sz="4000" dirty="0" smtClean="0">
                <a:latin typeface="Candara" panose="020E0502030303020204" pitchFamily="34" charset="0"/>
              </a:rPr>
              <a:t>El sueño de Jacob</a:t>
            </a:r>
            <a:br>
              <a:rPr lang="es-PR" altLang="en-US" sz="4000" dirty="0" smtClean="0">
                <a:latin typeface="Candara" panose="020E0502030303020204" pitchFamily="34" charset="0"/>
              </a:rPr>
            </a:br>
            <a:r>
              <a:rPr lang="es-PR" altLang="en-US" sz="40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(Génesis 28.11-15)</a:t>
            </a:r>
          </a:p>
        </p:txBody>
      </p:sp>
      <p:sp>
        <p:nvSpPr>
          <p:cNvPr id="1741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63538" y="2009774"/>
            <a:ext cx="4911195" cy="4233863"/>
          </a:xfrm>
        </p:spPr>
        <p:txBody>
          <a:bodyPr>
            <a:normAutofit fontScale="77500" lnSpcReduction="20000"/>
          </a:bodyPr>
          <a:lstStyle/>
          <a:p>
            <a:r>
              <a:rPr lang="es-ES" b="0" dirty="0" smtClean="0">
                <a:latin typeface="Candara" panose="020E0502030303020204" pitchFamily="34" charset="0"/>
              </a:rPr>
              <a:t>Jacob es el cuadro perfecto del alma perdida, en tinieblas, huyendo por su vida, lejos de la casa de su padre, con el peso del pecado e ignorando que Dios está cerca y quiere salvarle.</a:t>
            </a:r>
          </a:p>
          <a:p>
            <a:r>
              <a:rPr lang="es-ES" b="0" dirty="0" smtClean="0">
                <a:latin typeface="Candara" panose="020E0502030303020204" pitchFamily="34" charset="0"/>
              </a:rPr>
              <a:t>La escalera es un cuadro de Cristo como el único camino de la tierra al cielo. </a:t>
            </a:r>
          </a:p>
          <a:p>
            <a:r>
              <a:rPr lang="es-ES" b="0" dirty="0" smtClean="0">
                <a:latin typeface="Candara" panose="020E0502030303020204" pitchFamily="34" charset="0"/>
              </a:rPr>
              <a:t>Él nos abre el cielo y trae a nuestra vida las bendiciones del cielo. Y sólo Él puede llevarnos al cielo. </a:t>
            </a:r>
          </a:p>
        </p:txBody>
      </p:sp>
    </p:spTree>
    <p:extLst>
      <p:ext uri="{BB962C8B-B14F-4D97-AF65-F5344CB8AC3E}">
        <p14:creationId xmlns:p14="http://schemas.microsoft.com/office/powerpoint/2010/main" val="576727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61654" y="1847850"/>
            <a:ext cx="3866304" cy="5010150"/>
          </a:xfrm>
          <a:prstGeom prst="rect">
            <a:avLst/>
          </a:prstGeom>
        </p:spPr>
      </p:pic>
      <p:sp>
        <p:nvSpPr>
          <p:cNvPr id="17410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0F2F836-5E86-46C0-BDFA-767B690ED13A}" type="slidenum">
              <a:rPr lang="en-US" altLang="en-US"/>
              <a:pPr eaLnBrk="1" hangingPunct="1"/>
              <a:t>15</a:t>
            </a:fld>
            <a:endParaRPr lang="en-US" altLang="en-US"/>
          </a:p>
        </p:txBody>
      </p:sp>
      <p:sp>
        <p:nvSpPr>
          <p:cNvPr id="17411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>
          <a:xfrm>
            <a:off x="919163" y="385763"/>
            <a:ext cx="5557837" cy="1462087"/>
          </a:xfrm>
        </p:spPr>
        <p:txBody>
          <a:bodyPr/>
          <a:lstStyle/>
          <a:p>
            <a:pPr marL="838200" indent="-838200" eaLnBrk="1" hangingPunct="1">
              <a:buFontTx/>
              <a:buAutoNum type="arabicPeriod"/>
            </a:pPr>
            <a:r>
              <a:rPr lang="es-PR" altLang="en-US" sz="4000" dirty="0" smtClean="0">
                <a:latin typeface="Candara" panose="020E0502030303020204" pitchFamily="34" charset="0"/>
              </a:rPr>
              <a:t>El sueño de Jacob</a:t>
            </a:r>
            <a:br>
              <a:rPr lang="es-PR" altLang="en-US" sz="4000" dirty="0" smtClean="0">
                <a:latin typeface="Candara" panose="020E0502030303020204" pitchFamily="34" charset="0"/>
              </a:rPr>
            </a:br>
            <a:r>
              <a:rPr lang="es-PR" altLang="en-US" sz="40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(Génesis 28.11-15)</a:t>
            </a:r>
          </a:p>
        </p:txBody>
      </p:sp>
      <p:sp>
        <p:nvSpPr>
          <p:cNvPr id="1741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63538" y="2009774"/>
            <a:ext cx="4911195" cy="4407067"/>
          </a:xfrm>
        </p:spPr>
        <p:txBody>
          <a:bodyPr>
            <a:normAutofit fontScale="85000" lnSpcReduction="20000"/>
          </a:bodyPr>
          <a:lstStyle/>
          <a:p>
            <a:r>
              <a:rPr lang="es-ES" b="0" dirty="0" smtClean="0">
                <a:latin typeface="Candara" panose="020E0502030303020204" pitchFamily="34" charset="0"/>
              </a:rPr>
              <a:t>Jacob pensó que era un desierto solitario, ¡y se despertó para descubrir que había estado en la misma puerta del cielo! </a:t>
            </a:r>
          </a:p>
          <a:p>
            <a:r>
              <a:rPr lang="es-ES" b="0" dirty="0" smtClean="0">
                <a:latin typeface="Candara" panose="020E0502030303020204" pitchFamily="34" charset="0"/>
              </a:rPr>
              <a:t>Relacionando esto junto a </a:t>
            </a:r>
            <a:r>
              <a:rPr lang="es-ES" b="0" dirty="0" smtClean="0">
                <a:solidFill>
                  <a:srgbClr val="FF0000"/>
                </a:solidFill>
                <a:latin typeface="Candara" panose="020E0502030303020204" pitchFamily="34" charset="0"/>
              </a:rPr>
              <a:t>Juan 1.43–51 </a:t>
            </a:r>
            <a:r>
              <a:rPr lang="es-ES" b="0" dirty="0" smtClean="0">
                <a:latin typeface="Candara" panose="020E0502030303020204" pitchFamily="34" charset="0"/>
              </a:rPr>
              <a:t>notamos que Jacob era un israelita lleno de engaño, mientras que el </a:t>
            </a:r>
            <a:r>
              <a:rPr lang="es-ES" b="0" dirty="0" smtClean="0">
                <a:solidFill>
                  <a:srgbClr val="FF0000"/>
                </a:solidFill>
                <a:latin typeface="Candara" panose="020E0502030303020204" pitchFamily="34" charset="0"/>
              </a:rPr>
              <a:t>versículo 47 </a:t>
            </a:r>
            <a:r>
              <a:rPr lang="es-ES" b="0" dirty="0" smtClean="0">
                <a:latin typeface="Candara" panose="020E0502030303020204" pitchFamily="34" charset="0"/>
              </a:rPr>
              <a:t>describe a </a:t>
            </a:r>
            <a:r>
              <a:rPr lang="es-ES" b="0" dirty="0" err="1" smtClean="0">
                <a:latin typeface="Candara" panose="020E0502030303020204" pitchFamily="34" charset="0"/>
              </a:rPr>
              <a:t>Natanael</a:t>
            </a:r>
            <a:r>
              <a:rPr lang="es-ES" b="0" dirty="0" smtClean="0">
                <a:latin typeface="Candara" panose="020E0502030303020204" pitchFamily="34" charset="0"/>
              </a:rPr>
              <a:t> como un israelita sin engaño.</a:t>
            </a:r>
          </a:p>
        </p:txBody>
      </p:sp>
    </p:spTree>
    <p:extLst>
      <p:ext uri="{BB962C8B-B14F-4D97-AF65-F5344CB8AC3E}">
        <p14:creationId xmlns:p14="http://schemas.microsoft.com/office/powerpoint/2010/main" val="3251381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0F2F836-5E86-46C0-BDFA-767B690ED13A}" type="slidenum">
              <a:rPr lang="en-US" altLang="en-US"/>
              <a:pPr eaLnBrk="1" hangingPunct="1"/>
              <a:t>16</a:t>
            </a:fld>
            <a:endParaRPr lang="en-US" altLang="en-US"/>
          </a:p>
        </p:txBody>
      </p:sp>
      <p:sp>
        <p:nvSpPr>
          <p:cNvPr id="17411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>
          <a:xfrm>
            <a:off x="919163" y="385763"/>
            <a:ext cx="5557837" cy="1462087"/>
          </a:xfrm>
        </p:spPr>
        <p:txBody>
          <a:bodyPr/>
          <a:lstStyle/>
          <a:p>
            <a:pPr marL="838200" indent="-838200" eaLnBrk="1" hangingPunct="1">
              <a:buFontTx/>
              <a:buAutoNum type="arabicPeriod"/>
            </a:pPr>
            <a:r>
              <a:rPr lang="es-PR" altLang="en-US" sz="4000" dirty="0" smtClean="0">
                <a:latin typeface="Candara" panose="020E0502030303020204" pitchFamily="34" charset="0"/>
              </a:rPr>
              <a:t>El sueño de Jacob</a:t>
            </a:r>
            <a:br>
              <a:rPr lang="es-PR" altLang="en-US" sz="4000" dirty="0" smtClean="0">
                <a:latin typeface="Candara" panose="020E0502030303020204" pitchFamily="34" charset="0"/>
              </a:rPr>
            </a:br>
            <a:r>
              <a:rPr lang="es-PR" altLang="en-US" sz="40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(Génesis 28.11-15)</a:t>
            </a:r>
          </a:p>
        </p:txBody>
      </p:sp>
      <p:sp>
        <p:nvSpPr>
          <p:cNvPr id="1741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63538" y="2009774"/>
            <a:ext cx="4911195" cy="4233863"/>
          </a:xfrm>
        </p:spPr>
        <p:txBody>
          <a:bodyPr>
            <a:normAutofit fontScale="85000" lnSpcReduction="20000"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Esta es la primera de por lo menos siete revelaciones de Dios a Jacob (véanse 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31.3, 11–13; 32.1–2, 24–30; 35.1; 35.9–13; 46.1–4</a:t>
            </a:r>
            <a:r>
              <a:rPr lang="es-ES" dirty="0" smtClean="0">
                <a:latin typeface="Candara" panose="020E0502030303020204" pitchFamily="34" charset="0"/>
              </a:rPr>
              <a:t>). </a:t>
            </a:r>
          </a:p>
          <a:p>
            <a:r>
              <a:rPr lang="es-ES" dirty="0" smtClean="0">
                <a:latin typeface="Candara" panose="020E0502030303020204" pitchFamily="34" charset="0"/>
              </a:rPr>
              <a:t>Los ángeles en la escalera eran una señal del cuidado de Dios. </a:t>
            </a:r>
          </a:p>
          <a:p>
            <a:r>
              <a:rPr lang="es-ES" dirty="0" smtClean="0">
                <a:latin typeface="Candara" panose="020E0502030303020204" pitchFamily="34" charset="0"/>
              </a:rPr>
              <a:t>Aparecieron para proteger a Jacob cuando estaba a punto de encontrarse con Esaú (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32.1–2</a:t>
            </a:r>
            <a:r>
              <a:rPr lang="es-ES" dirty="0" smtClean="0">
                <a:latin typeface="Candara" panose="020E0502030303020204" pitchFamily="34" charset="0"/>
              </a:rPr>
              <a:t>).</a:t>
            </a:r>
            <a:endParaRPr lang="es-ES" b="0" i="0" u="none" strike="noStrike" baseline="0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61654" y="1847850"/>
            <a:ext cx="3866304" cy="501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286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29726" y="1828162"/>
            <a:ext cx="3898232" cy="5029838"/>
          </a:xfrm>
          <a:prstGeom prst="rect">
            <a:avLst/>
          </a:prstGeom>
        </p:spPr>
      </p:pic>
      <p:sp>
        <p:nvSpPr>
          <p:cNvPr id="17410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0F2F836-5E86-46C0-BDFA-767B690ED13A}" type="slidenum">
              <a:rPr lang="en-US" altLang="en-US"/>
              <a:pPr eaLnBrk="1" hangingPunct="1"/>
              <a:t>17</a:t>
            </a:fld>
            <a:endParaRPr lang="en-US" altLang="en-US"/>
          </a:p>
        </p:txBody>
      </p:sp>
      <p:sp>
        <p:nvSpPr>
          <p:cNvPr id="17411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>
          <a:xfrm>
            <a:off x="919163" y="385763"/>
            <a:ext cx="5557837" cy="1462087"/>
          </a:xfrm>
        </p:spPr>
        <p:txBody>
          <a:bodyPr/>
          <a:lstStyle/>
          <a:p>
            <a:pPr marL="838200" indent="-838200" eaLnBrk="1" hangingPunct="1">
              <a:buFontTx/>
              <a:buAutoNum type="arabicPeriod"/>
            </a:pPr>
            <a:r>
              <a:rPr lang="es-PR" altLang="en-US" sz="4000" dirty="0" smtClean="0">
                <a:latin typeface="Candara" panose="020E0502030303020204" pitchFamily="34" charset="0"/>
              </a:rPr>
              <a:t>El sueño de Jacob</a:t>
            </a:r>
            <a:br>
              <a:rPr lang="es-PR" altLang="en-US" sz="4000" dirty="0" smtClean="0">
                <a:latin typeface="Candara" panose="020E0502030303020204" pitchFamily="34" charset="0"/>
              </a:rPr>
            </a:br>
            <a:r>
              <a:rPr lang="es-PR" altLang="en-US" sz="40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(Génesis 28.11-15)</a:t>
            </a:r>
          </a:p>
        </p:txBody>
      </p:sp>
      <p:sp>
        <p:nvSpPr>
          <p:cNvPr id="1741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63538" y="2009775"/>
            <a:ext cx="4911195" cy="4114800"/>
          </a:xfrm>
        </p:spPr>
        <p:txBody>
          <a:bodyPr>
            <a:normAutofit fontScale="85000" lnSpcReduction="10000"/>
          </a:bodyPr>
          <a:lstStyle/>
          <a:p>
            <a:r>
              <a:rPr lang="es-ES" b="1" dirty="0" smtClean="0">
                <a:latin typeface="Candara" panose="020E0502030303020204" pitchFamily="34" charset="0"/>
              </a:rPr>
              <a:t>La voz </a:t>
            </a:r>
            <a:r>
              <a:rPr lang="es-ES" b="1" dirty="0" smtClean="0">
                <a:solidFill>
                  <a:srgbClr val="FF0000"/>
                </a:solidFill>
                <a:latin typeface="Candara" panose="020E0502030303020204" pitchFamily="34" charset="0"/>
              </a:rPr>
              <a:t>(28.13–15)</a:t>
            </a:r>
          </a:p>
          <a:p>
            <a:r>
              <a:rPr lang="es-ES" b="0" dirty="0" smtClean="0">
                <a:latin typeface="Candara" panose="020E0502030303020204" pitchFamily="34" charset="0"/>
              </a:rPr>
              <a:t>Las visiones sin la Palabra de Dios pueden ser engañosas, de modo que Dios le habló a Jacob para asegurarle. </a:t>
            </a:r>
          </a:p>
          <a:p>
            <a:r>
              <a:rPr lang="es-ES" b="0" dirty="0" smtClean="0">
                <a:latin typeface="Candara" panose="020E0502030303020204" pitchFamily="34" charset="0"/>
              </a:rPr>
              <a:t>Una persona no se salva por ángeles ni visiones; se salva por fe en la Palabra de Dios. </a:t>
            </a:r>
          </a:p>
          <a:p>
            <a:r>
              <a:rPr lang="es-ES" b="0" dirty="0" smtClean="0">
                <a:latin typeface="Candara" panose="020E0502030303020204" pitchFamily="34" charset="0"/>
              </a:rPr>
              <a:t>Nótese las promesas que Dios le dio a Jacob:</a:t>
            </a:r>
          </a:p>
        </p:txBody>
      </p:sp>
    </p:spTree>
    <p:extLst>
      <p:ext uri="{BB962C8B-B14F-4D97-AF65-F5344CB8AC3E}">
        <p14:creationId xmlns:p14="http://schemas.microsoft.com/office/powerpoint/2010/main" val="362280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29726" y="1828162"/>
            <a:ext cx="3898232" cy="5029838"/>
          </a:xfrm>
          <a:prstGeom prst="rect">
            <a:avLst/>
          </a:prstGeom>
        </p:spPr>
      </p:pic>
      <p:sp>
        <p:nvSpPr>
          <p:cNvPr id="17410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0F2F836-5E86-46C0-BDFA-767B690ED13A}" type="slidenum">
              <a:rPr lang="en-US" altLang="en-US"/>
              <a:pPr eaLnBrk="1" hangingPunct="1"/>
              <a:t>18</a:t>
            </a:fld>
            <a:endParaRPr lang="en-US" altLang="en-US"/>
          </a:p>
        </p:txBody>
      </p:sp>
      <p:sp>
        <p:nvSpPr>
          <p:cNvPr id="17411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>
          <a:xfrm>
            <a:off x="919163" y="385763"/>
            <a:ext cx="5557837" cy="1462087"/>
          </a:xfrm>
        </p:spPr>
        <p:txBody>
          <a:bodyPr/>
          <a:lstStyle/>
          <a:p>
            <a:pPr marL="838200" indent="-838200" eaLnBrk="1" hangingPunct="1">
              <a:buFontTx/>
              <a:buAutoNum type="arabicPeriod"/>
            </a:pPr>
            <a:r>
              <a:rPr lang="es-PR" altLang="en-US" sz="4000" dirty="0" smtClean="0">
                <a:latin typeface="Candara" panose="020E0502030303020204" pitchFamily="34" charset="0"/>
              </a:rPr>
              <a:t>El sueño de Jacob</a:t>
            </a:r>
            <a:br>
              <a:rPr lang="es-PR" altLang="en-US" sz="4000" dirty="0" smtClean="0">
                <a:latin typeface="Candara" panose="020E0502030303020204" pitchFamily="34" charset="0"/>
              </a:rPr>
            </a:br>
            <a:r>
              <a:rPr lang="es-PR" altLang="en-US" sz="40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(Génesis 28.11-15)</a:t>
            </a:r>
          </a:p>
        </p:txBody>
      </p:sp>
      <p:sp>
        <p:nvSpPr>
          <p:cNvPr id="1741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63538" y="2009775"/>
            <a:ext cx="4911195" cy="4114800"/>
          </a:xfrm>
        </p:spPr>
        <p:txBody>
          <a:bodyPr>
            <a:normAutofit fontScale="85000" lnSpcReduction="10000"/>
          </a:bodyPr>
          <a:lstStyle/>
          <a:p>
            <a:r>
              <a:rPr lang="es-ES" b="1" i="1" dirty="0" smtClean="0">
                <a:latin typeface="Candara" panose="020E0502030303020204" pitchFamily="34" charset="0"/>
              </a:rPr>
              <a:t>A. La tierra (</a:t>
            </a:r>
            <a:r>
              <a:rPr lang="es-ES" b="1" i="1" dirty="0" smtClean="0">
                <a:solidFill>
                  <a:srgbClr val="FF0000"/>
                </a:solidFill>
                <a:latin typeface="Candara" panose="020E0502030303020204" pitchFamily="34" charset="0"/>
              </a:rPr>
              <a:t>v. 13</a:t>
            </a:r>
            <a:r>
              <a:rPr lang="es-ES" b="1" i="1" dirty="0" smtClean="0">
                <a:latin typeface="Candara" panose="020E0502030303020204" pitchFamily="34" charset="0"/>
              </a:rPr>
              <a:t>).</a:t>
            </a:r>
          </a:p>
          <a:p>
            <a:r>
              <a:rPr lang="es-ES" b="0" i="0" dirty="0" smtClean="0">
                <a:latin typeface="Candara" panose="020E0502030303020204" pitchFamily="34" charset="0"/>
              </a:rPr>
              <a:t>Esta promesa se le dio primero a Abraham (</a:t>
            </a:r>
            <a:r>
              <a:rPr lang="es-ES" b="0" i="0" dirty="0" smtClean="0">
                <a:solidFill>
                  <a:srgbClr val="FF0000"/>
                </a:solidFill>
                <a:latin typeface="Candara" panose="020E0502030303020204" pitchFamily="34" charset="0"/>
              </a:rPr>
              <a:t>13.14ss</a:t>
            </a:r>
            <a:r>
              <a:rPr lang="es-ES" b="0" i="0" dirty="0" smtClean="0">
                <a:latin typeface="Candara" panose="020E0502030303020204" pitchFamily="34" charset="0"/>
              </a:rPr>
              <a:t>) y se le confirmó a Isaac (</a:t>
            </a:r>
            <a:r>
              <a:rPr lang="es-ES" b="0" i="0" dirty="0" smtClean="0">
                <a:solidFill>
                  <a:srgbClr val="FF0000"/>
                </a:solidFill>
                <a:latin typeface="Candara" panose="020E0502030303020204" pitchFamily="34" charset="0"/>
              </a:rPr>
              <a:t>26.1–5</a:t>
            </a:r>
            <a:r>
              <a:rPr lang="es-ES" b="0" i="0" dirty="0" smtClean="0">
                <a:latin typeface="Candara" panose="020E0502030303020204" pitchFamily="34" charset="0"/>
              </a:rPr>
              <a:t>). </a:t>
            </a:r>
          </a:p>
          <a:p>
            <a:r>
              <a:rPr lang="es-ES" b="0" i="0" dirty="0" smtClean="0">
                <a:latin typeface="Candara" panose="020E0502030303020204" pitchFamily="34" charset="0"/>
              </a:rPr>
              <a:t>La Tierra Santa les pertenece a los judíos, aunque no la posean toda. </a:t>
            </a:r>
          </a:p>
          <a:p>
            <a:r>
              <a:rPr lang="es-ES" b="0" i="0" dirty="0" smtClean="0">
                <a:latin typeface="Candara" panose="020E0502030303020204" pitchFamily="34" charset="0"/>
              </a:rPr>
              <a:t>Un día Israel «recuperará sus posesiones» (</a:t>
            </a:r>
            <a:r>
              <a:rPr lang="es-ES" b="0" i="0" dirty="0" smtClean="0">
                <a:solidFill>
                  <a:srgbClr val="FF0000"/>
                </a:solidFill>
                <a:latin typeface="Candara" panose="020E0502030303020204" pitchFamily="34" charset="0"/>
              </a:rPr>
              <a:t>Abdías 17</a:t>
            </a:r>
            <a:r>
              <a:rPr lang="es-ES" b="0" i="0" dirty="0" smtClean="0">
                <a:latin typeface="Candara" panose="020E0502030303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053609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81600" y="1835368"/>
            <a:ext cx="3962400" cy="5022632"/>
          </a:xfrm>
          <a:prstGeom prst="rect">
            <a:avLst/>
          </a:prstGeom>
        </p:spPr>
      </p:pic>
      <p:sp>
        <p:nvSpPr>
          <p:cNvPr id="17410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0F2F836-5E86-46C0-BDFA-767B690ED13A}" type="slidenum">
              <a:rPr lang="en-US" altLang="en-US"/>
              <a:pPr eaLnBrk="1" hangingPunct="1"/>
              <a:t>19</a:t>
            </a:fld>
            <a:endParaRPr lang="en-US" altLang="en-US"/>
          </a:p>
        </p:txBody>
      </p:sp>
      <p:sp>
        <p:nvSpPr>
          <p:cNvPr id="17411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>
          <a:xfrm>
            <a:off x="919163" y="385763"/>
            <a:ext cx="5557837" cy="1462087"/>
          </a:xfrm>
        </p:spPr>
        <p:txBody>
          <a:bodyPr/>
          <a:lstStyle/>
          <a:p>
            <a:pPr marL="838200" indent="-838200" eaLnBrk="1" hangingPunct="1">
              <a:buFontTx/>
              <a:buAutoNum type="arabicPeriod"/>
            </a:pPr>
            <a:r>
              <a:rPr lang="es-PR" altLang="en-US" sz="4000" dirty="0" smtClean="0">
                <a:latin typeface="Candara" panose="020E0502030303020204" pitchFamily="34" charset="0"/>
              </a:rPr>
              <a:t>El sueño de Jacob</a:t>
            </a:r>
            <a:br>
              <a:rPr lang="es-PR" altLang="en-US" sz="4000" dirty="0" smtClean="0">
                <a:latin typeface="Candara" panose="020E0502030303020204" pitchFamily="34" charset="0"/>
              </a:rPr>
            </a:br>
            <a:r>
              <a:rPr lang="es-PR" altLang="en-US" sz="40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(Génesis 28.11-15)</a:t>
            </a:r>
          </a:p>
        </p:txBody>
      </p:sp>
      <p:sp>
        <p:nvSpPr>
          <p:cNvPr id="1741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63538" y="2009775"/>
            <a:ext cx="4911195" cy="4114800"/>
          </a:xfrm>
        </p:spPr>
        <p:txBody>
          <a:bodyPr>
            <a:normAutofit fontScale="92500" lnSpcReduction="20000"/>
          </a:bodyPr>
          <a:lstStyle/>
          <a:p>
            <a:r>
              <a:rPr lang="es-ES" b="1" i="1" dirty="0" smtClean="0">
                <a:latin typeface="Candara" panose="020E0502030303020204" pitchFamily="34" charset="0"/>
              </a:rPr>
              <a:t>B. La descendencia multiplicada (</a:t>
            </a:r>
            <a:r>
              <a:rPr lang="es-ES" b="1" i="1" dirty="0" smtClean="0">
                <a:solidFill>
                  <a:srgbClr val="FF0000"/>
                </a:solidFill>
                <a:latin typeface="Candara" panose="020E0502030303020204" pitchFamily="34" charset="0"/>
              </a:rPr>
              <a:t>v. 14</a:t>
            </a:r>
            <a:r>
              <a:rPr lang="es-ES" b="1" i="1" dirty="0" smtClean="0">
                <a:latin typeface="Candara" panose="020E0502030303020204" pitchFamily="34" charset="0"/>
              </a:rPr>
              <a:t>).</a:t>
            </a:r>
          </a:p>
          <a:p>
            <a:r>
              <a:rPr lang="es-ES" b="0" i="0" dirty="0" smtClean="0">
                <a:latin typeface="Candara" panose="020E0502030303020204" pitchFamily="34" charset="0"/>
              </a:rPr>
              <a:t>Esto aseguró a Jacob que Dios le daría una esposa; de otra manera no hubiera tenido descendientes (véanse también </a:t>
            </a:r>
            <a:r>
              <a:rPr lang="es-ES" b="0" i="0" dirty="0" smtClean="0">
                <a:solidFill>
                  <a:srgbClr val="FF0000"/>
                </a:solidFill>
                <a:latin typeface="Candara" panose="020E0502030303020204" pitchFamily="34" charset="0"/>
              </a:rPr>
              <a:t>13.16</a:t>
            </a:r>
            <a:r>
              <a:rPr lang="es-ES" b="0" i="0" dirty="0" smtClean="0">
                <a:latin typeface="Candara" panose="020E0502030303020204" pitchFamily="34" charset="0"/>
              </a:rPr>
              <a:t> y </a:t>
            </a:r>
            <a:r>
              <a:rPr lang="es-ES" b="0" i="0" dirty="0" smtClean="0">
                <a:solidFill>
                  <a:srgbClr val="FF0000"/>
                </a:solidFill>
                <a:latin typeface="Candara" panose="020E0502030303020204" pitchFamily="34" charset="0"/>
              </a:rPr>
              <a:t>22.17</a:t>
            </a:r>
            <a:r>
              <a:rPr lang="es-ES" b="0" i="0" dirty="0" smtClean="0">
                <a:latin typeface="Candara" panose="020E0502030303020204" pitchFamily="34" charset="0"/>
              </a:rPr>
              <a:t>). </a:t>
            </a:r>
          </a:p>
          <a:p>
            <a:r>
              <a:rPr lang="es-ES" b="0" i="0" dirty="0" smtClean="0">
                <a:latin typeface="Candara" panose="020E0502030303020204" pitchFamily="34" charset="0"/>
              </a:rPr>
              <a:t>En la actualidad, hay judíos en todo punto geográfico.</a:t>
            </a:r>
          </a:p>
        </p:txBody>
      </p:sp>
    </p:spTree>
    <p:extLst>
      <p:ext uri="{BB962C8B-B14F-4D97-AF65-F5344CB8AC3E}">
        <p14:creationId xmlns:p14="http://schemas.microsoft.com/office/powerpoint/2010/main" val="3449437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FD05F81-B9C2-4FE1-97C4-1F1412180A95}" type="slidenum">
              <a:rPr lang="en-US" altLang="en-US"/>
              <a:pPr eaLnBrk="1" hangingPunct="1"/>
              <a:t>2</a:t>
            </a:fld>
            <a:endParaRPr lang="en-US" altLang="en-US"/>
          </a:p>
        </p:txBody>
      </p:sp>
      <p:sp>
        <p:nvSpPr>
          <p:cNvPr id="4099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dirty="0" smtClean="0">
                <a:latin typeface="Candara" panose="020E0502030303020204" pitchFamily="34" charset="0"/>
              </a:rPr>
              <a:t>Texto Básico</a:t>
            </a: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s-PR" altLang="en-US" sz="4000" dirty="0" smtClean="0">
                <a:latin typeface="Candara" panose="020E0502030303020204" pitchFamily="34" charset="0"/>
              </a:rPr>
              <a:t>Génesis:</a:t>
            </a:r>
          </a:p>
          <a:p>
            <a:pPr lvl="1" eaLnBrk="1" hangingPunct="1"/>
            <a:r>
              <a:rPr lang="es-PR" altLang="en-US" sz="3600" dirty="0" smtClean="0">
                <a:latin typeface="Candara" panose="020E0502030303020204" pitchFamily="34" charset="0"/>
              </a:rPr>
              <a:t>28.11-22</a:t>
            </a:r>
          </a:p>
        </p:txBody>
      </p:sp>
      <p:pic>
        <p:nvPicPr>
          <p:cNvPr id="4102" name="Picture 25" descr="k16qum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651500" y="0"/>
            <a:ext cx="3492500" cy="35941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74733" y="1816897"/>
            <a:ext cx="3885309" cy="5041103"/>
          </a:xfrm>
          <a:prstGeom prst="rect">
            <a:avLst/>
          </a:prstGeom>
        </p:spPr>
      </p:pic>
      <p:sp>
        <p:nvSpPr>
          <p:cNvPr id="17410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0F2F836-5E86-46C0-BDFA-767B690ED13A}" type="slidenum">
              <a:rPr lang="en-US" altLang="en-US"/>
              <a:pPr eaLnBrk="1" hangingPunct="1"/>
              <a:t>20</a:t>
            </a:fld>
            <a:endParaRPr lang="en-US" altLang="en-US"/>
          </a:p>
        </p:txBody>
      </p:sp>
      <p:sp>
        <p:nvSpPr>
          <p:cNvPr id="17411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>
          <a:xfrm>
            <a:off x="919163" y="385763"/>
            <a:ext cx="5557837" cy="1462087"/>
          </a:xfrm>
        </p:spPr>
        <p:txBody>
          <a:bodyPr/>
          <a:lstStyle/>
          <a:p>
            <a:pPr marL="838200" indent="-838200" eaLnBrk="1" hangingPunct="1">
              <a:buFontTx/>
              <a:buAutoNum type="arabicPeriod"/>
            </a:pPr>
            <a:r>
              <a:rPr lang="es-PR" altLang="en-US" sz="4000" dirty="0" smtClean="0">
                <a:latin typeface="Candara" panose="020E0502030303020204" pitchFamily="34" charset="0"/>
              </a:rPr>
              <a:t>El sueño de Jacob</a:t>
            </a:r>
            <a:br>
              <a:rPr lang="es-PR" altLang="en-US" sz="4000" dirty="0" smtClean="0">
                <a:latin typeface="Candara" panose="020E0502030303020204" pitchFamily="34" charset="0"/>
              </a:rPr>
            </a:br>
            <a:r>
              <a:rPr lang="es-PR" altLang="en-US" sz="40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(Génesis 28.11-15)</a:t>
            </a:r>
          </a:p>
        </p:txBody>
      </p:sp>
      <p:sp>
        <p:nvSpPr>
          <p:cNvPr id="1741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63538" y="2009775"/>
            <a:ext cx="4911195" cy="4114800"/>
          </a:xfrm>
        </p:spPr>
        <p:txBody>
          <a:bodyPr>
            <a:normAutofit fontScale="70000" lnSpcReduction="20000"/>
          </a:bodyPr>
          <a:lstStyle/>
          <a:p>
            <a:r>
              <a:rPr lang="es-ES" b="1" i="1" dirty="0" smtClean="0">
                <a:latin typeface="Candara" panose="020E0502030303020204" pitchFamily="34" charset="0"/>
              </a:rPr>
              <a:t>C. La presencia personal de Dios (</a:t>
            </a:r>
            <a:r>
              <a:rPr lang="es-ES" b="1" i="1" dirty="0" smtClean="0">
                <a:solidFill>
                  <a:srgbClr val="FF0000"/>
                </a:solidFill>
                <a:latin typeface="Candara" panose="020E0502030303020204" pitchFamily="34" charset="0"/>
              </a:rPr>
              <a:t>v. 15</a:t>
            </a:r>
            <a:r>
              <a:rPr lang="es-ES" b="1" i="1" dirty="0" smtClean="0">
                <a:latin typeface="Candara" panose="020E0502030303020204" pitchFamily="34" charset="0"/>
              </a:rPr>
              <a:t>).</a:t>
            </a:r>
          </a:p>
          <a:p>
            <a:r>
              <a:rPr lang="es-ES" b="0" i="0" dirty="0" smtClean="0">
                <a:latin typeface="Candara" panose="020E0502030303020204" pitchFamily="34" charset="0"/>
              </a:rPr>
              <a:t>Este versículo sugiere que Jacob andaría errante, pero Dios le promete estar con él. ¿Por qué? </a:t>
            </a:r>
          </a:p>
          <a:p>
            <a:r>
              <a:rPr lang="es-ES" b="0" i="0" dirty="0" smtClean="0">
                <a:latin typeface="Candara" panose="020E0502030303020204" pitchFamily="34" charset="0"/>
              </a:rPr>
              <a:t>Porque Dios tenía un plan para la vida de Jacob y haría que su plan se cumpla (</a:t>
            </a:r>
            <a:r>
              <a:rPr lang="es-ES" b="0" i="0" dirty="0" smtClean="0">
                <a:solidFill>
                  <a:srgbClr val="FF0000"/>
                </a:solidFill>
                <a:latin typeface="Candara" panose="020E0502030303020204" pitchFamily="34" charset="0"/>
              </a:rPr>
              <a:t>Filipenses 1.6; Romanos 8.28–29</a:t>
            </a:r>
            <a:r>
              <a:rPr lang="es-ES" b="0" i="0" dirty="0" smtClean="0">
                <a:latin typeface="Candara" panose="020E0502030303020204" pitchFamily="34" charset="0"/>
              </a:rPr>
              <a:t>). </a:t>
            </a:r>
          </a:p>
          <a:p>
            <a:r>
              <a:rPr lang="es-ES" b="0" i="0" dirty="0" smtClean="0">
                <a:latin typeface="Candara" panose="020E0502030303020204" pitchFamily="34" charset="0"/>
              </a:rPr>
              <a:t>Aun cuando en los arduos años que le esperaban a Jacob tendría que cosechar las consecuencias de sus pecados, Dios aún estaba con él para protegerle y bendecirle.</a:t>
            </a:r>
          </a:p>
        </p:txBody>
      </p:sp>
    </p:spTree>
    <p:extLst>
      <p:ext uri="{BB962C8B-B14F-4D97-AF65-F5344CB8AC3E}">
        <p14:creationId xmlns:p14="http://schemas.microsoft.com/office/powerpoint/2010/main" val="2036784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0F2F836-5E86-46C0-BDFA-767B690ED13A}" type="slidenum">
              <a:rPr lang="en-US" altLang="en-US"/>
              <a:pPr eaLnBrk="1" hangingPunct="1"/>
              <a:t>21</a:t>
            </a:fld>
            <a:endParaRPr lang="en-US" altLang="en-US"/>
          </a:p>
        </p:txBody>
      </p:sp>
      <p:sp>
        <p:nvSpPr>
          <p:cNvPr id="17411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>
          <a:xfrm>
            <a:off x="919163" y="385763"/>
            <a:ext cx="5557837" cy="1462087"/>
          </a:xfrm>
        </p:spPr>
        <p:txBody>
          <a:bodyPr/>
          <a:lstStyle/>
          <a:p>
            <a:pPr marL="838200" indent="-838200" eaLnBrk="1" hangingPunct="1">
              <a:buFontTx/>
              <a:buAutoNum type="arabicPeriod"/>
            </a:pPr>
            <a:r>
              <a:rPr lang="es-PR" altLang="en-US" sz="4000" dirty="0" smtClean="0">
                <a:latin typeface="Candara" panose="020E0502030303020204" pitchFamily="34" charset="0"/>
              </a:rPr>
              <a:t>El sueño de Jacob</a:t>
            </a:r>
            <a:br>
              <a:rPr lang="es-PR" altLang="en-US" sz="4000" dirty="0" smtClean="0">
                <a:latin typeface="Candara" panose="020E0502030303020204" pitchFamily="34" charset="0"/>
              </a:rPr>
            </a:br>
            <a:r>
              <a:rPr lang="es-PR" altLang="en-US" sz="40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(Génesis 28.11-15)</a:t>
            </a:r>
          </a:p>
        </p:txBody>
      </p:sp>
      <p:sp>
        <p:nvSpPr>
          <p:cNvPr id="1741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63538" y="2009775"/>
            <a:ext cx="8461375" cy="41148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latin typeface="Candara" panose="020E0502030303020204" pitchFamily="34" charset="0"/>
              </a:rPr>
              <a:t>¿</a:t>
            </a:r>
            <a:r>
              <a:rPr lang="en-US" altLang="en-US" dirty="0" err="1" smtClean="0">
                <a:latin typeface="Candara" panose="020E0502030303020204" pitchFamily="34" charset="0"/>
              </a:rPr>
              <a:t>Cómo</a:t>
            </a:r>
            <a:r>
              <a:rPr lang="en-US" altLang="en-US" dirty="0" smtClean="0">
                <a:latin typeface="Candara" panose="020E0502030303020204" pitchFamily="34" charset="0"/>
              </a:rPr>
              <a:t> </a:t>
            </a:r>
            <a:r>
              <a:rPr lang="en-US" altLang="en-US" dirty="0" err="1" smtClean="0">
                <a:latin typeface="Candara" panose="020E0502030303020204" pitchFamily="34" charset="0"/>
              </a:rPr>
              <a:t>describirías</a:t>
            </a:r>
            <a:r>
              <a:rPr lang="en-US" altLang="en-US" dirty="0" smtClean="0">
                <a:latin typeface="Candara" panose="020E0502030303020204" pitchFamily="34" charset="0"/>
              </a:rPr>
              <a:t> el </a:t>
            </a:r>
            <a:r>
              <a:rPr lang="en-US" altLang="en-US" dirty="0" err="1" smtClean="0">
                <a:latin typeface="Candara" panose="020E0502030303020204" pitchFamily="34" charset="0"/>
              </a:rPr>
              <a:t>encuentro</a:t>
            </a:r>
            <a:r>
              <a:rPr lang="en-US" altLang="en-US" dirty="0" smtClean="0">
                <a:latin typeface="Candara" panose="020E0502030303020204" pitchFamily="34" charset="0"/>
              </a:rPr>
              <a:t> de Jacob con Dios?</a:t>
            </a:r>
          </a:p>
          <a:p>
            <a:pPr eaLnBrk="1" hangingPunct="1"/>
            <a:r>
              <a:rPr lang="en-US" altLang="en-US" dirty="0" smtClean="0">
                <a:latin typeface="Candara" panose="020E0502030303020204" pitchFamily="34" charset="0"/>
              </a:rPr>
              <a:t>¿Para </a:t>
            </a:r>
            <a:r>
              <a:rPr lang="en-US" altLang="en-US" dirty="0" err="1" smtClean="0">
                <a:latin typeface="Candara" panose="020E0502030303020204" pitchFamily="34" charset="0"/>
              </a:rPr>
              <a:t>qué</a:t>
            </a:r>
            <a:r>
              <a:rPr lang="en-US" altLang="en-US" dirty="0" smtClean="0">
                <a:latin typeface="Candara" panose="020E0502030303020204" pitchFamily="34" charset="0"/>
              </a:rPr>
              <a:t> </a:t>
            </a:r>
            <a:r>
              <a:rPr lang="en-US" altLang="en-US" dirty="0" err="1" smtClean="0">
                <a:latin typeface="Candara" panose="020E0502030303020204" pitchFamily="34" charset="0"/>
              </a:rPr>
              <a:t>necesitaba</a:t>
            </a:r>
            <a:r>
              <a:rPr lang="en-US" altLang="en-US" dirty="0" smtClean="0">
                <a:latin typeface="Candara" panose="020E0502030303020204" pitchFamily="34" charset="0"/>
              </a:rPr>
              <a:t> Jacob ese </a:t>
            </a:r>
            <a:r>
              <a:rPr lang="en-US" altLang="en-US" dirty="0" err="1" smtClean="0">
                <a:latin typeface="Candara" panose="020E0502030303020204" pitchFamily="34" charset="0"/>
              </a:rPr>
              <a:t>encuentro</a:t>
            </a:r>
            <a:r>
              <a:rPr lang="en-US" altLang="en-US" dirty="0" smtClean="0">
                <a:latin typeface="Candara" panose="020E0502030303020204" pitchFamily="34" charset="0"/>
              </a:rPr>
              <a:t>?</a:t>
            </a:r>
          </a:p>
          <a:p>
            <a:pPr eaLnBrk="1" hangingPunct="1"/>
            <a:r>
              <a:rPr lang="en-US" altLang="en-US" dirty="0" smtClean="0">
                <a:latin typeface="Candara" panose="020E0502030303020204" pitchFamily="34" charset="0"/>
              </a:rPr>
              <a:t>¿</a:t>
            </a:r>
            <a:r>
              <a:rPr lang="en-US" altLang="en-US" dirty="0" err="1" smtClean="0">
                <a:latin typeface="Candara" panose="020E0502030303020204" pitchFamily="34" charset="0"/>
              </a:rPr>
              <a:t>Podrías</a:t>
            </a:r>
            <a:r>
              <a:rPr lang="en-US" altLang="en-US" dirty="0" smtClean="0">
                <a:latin typeface="Candara" panose="020E0502030303020204" pitchFamily="34" charset="0"/>
              </a:rPr>
              <a:t> </a:t>
            </a:r>
            <a:r>
              <a:rPr lang="en-US" altLang="en-US" dirty="0" err="1" smtClean="0">
                <a:latin typeface="Candara" panose="020E0502030303020204" pitchFamily="34" charset="0"/>
              </a:rPr>
              <a:t>narrar</a:t>
            </a:r>
            <a:r>
              <a:rPr lang="en-US" altLang="en-US" dirty="0" smtClean="0">
                <a:latin typeface="Candara" panose="020E0502030303020204" pitchFamily="34" charset="0"/>
              </a:rPr>
              <a:t> </a:t>
            </a:r>
            <a:r>
              <a:rPr lang="en-US" altLang="en-US" dirty="0" err="1" smtClean="0">
                <a:latin typeface="Candara" panose="020E0502030303020204" pitchFamily="34" charset="0"/>
              </a:rPr>
              <a:t>otros</a:t>
            </a:r>
            <a:r>
              <a:rPr lang="en-US" altLang="en-US" dirty="0" smtClean="0">
                <a:latin typeface="Candara" panose="020E0502030303020204" pitchFamily="34" charset="0"/>
              </a:rPr>
              <a:t> </a:t>
            </a:r>
            <a:r>
              <a:rPr lang="en-US" altLang="en-US" dirty="0" err="1" smtClean="0">
                <a:latin typeface="Candara" panose="020E0502030303020204" pitchFamily="34" charset="0"/>
              </a:rPr>
              <a:t>encuentros</a:t>
            </a:r>
            <a:r>
              <a:rPr lang="en-US" altLang="en-US" dirty="0" smtClean="0">
                <a:latin typeface="Candara" panose="020E0502030303020204" pitchFamily="34" charset="0"/>
              </a:rPr>
              <a:t> con Dios de </a:t>
            </a:r>
            <a:r>
              <a:rPr lang="en-US" altLang="en-US" dirty="0" err="1" smtClean="0">
                <a:latin typeface="Candara" panose="020E0502030303020204" pitchFamily="34" charset="0"/>
              </a:rPr>
              <a:t>personajes</a:t>
            </a:r>
            <a:r>
              <a:rPr lang="en-US" altLang="en-US" dirty="0" smtClean="0">
                <a:latin typeface="Candara" panose="020E0502030303020204" pitchFamily="34" charset="0"/>
              </a:rPr>
              <a:t> </a:t>
            </a:r>
            <a:r>
              <a:rPr lang="en-US" altLang="en-US" dirty="0" err="1" smtClean="0">
                <a:latin typeface="Candara" panose="020E0502030303020204" pitchFamily="34" charset="0"/>
              </a:rPr>
              <a:t>bíblicos</a:t>
            </a:r>
            <a:r>
              <a:rPr lang="en-US" altLang="en-US" dirty="0" smtClean="0">
                <a:latin typeface="Candara" panose="020E0502030303020204" pitchFamily="34" charset="0"/>
              </a:rPr>
              <a:t>?</a:t>
            </a:r>
          </a:p>
          <a:p>
            <a:pPr eaLnBrk="1" hangingPunct="1"/>
            <a:r>
              <a:rPr lang="en-US" altLang="en-US" dirty="0" smtClean="0">
                <a:latin typeface="Candara" panose="020E0502030303020204" pitchFamily="34" charset="0"/>
              </a:rPr>
              <a:t>¿</a:t>
            </a:r>
            <a:r>
              <a:rPr lang="en-US" altLang="en-US" dirty="0" err="1" smtClean="0">
                <a:latin typeface="Candara" panose="020E0502030303020204" pitchFamily="34" charset="0"/>
              </a:rPr>
              <a:t>Podrías</a:t>
            </a:r>
            <a:r>
              <a:rPr lang="en-US" altLang="en-US" dirty="0" smtClean="0">
                <a:latin typeface="Candara" panose="020E0502030303020204" pitchFamily="34" charset="0"/>
              </a:rPr>
              <a:t> </a:t>
            </a:r>
            <a:r>
              <a:rPr lang="en-US" altLang="en-US" dirty="0" err="1" smtClean="0">
                <a:latin typeface="Candara" panose="020E0502030303020204" pitchFamily="34" charset="0"/>
              </a:rPr>
              <a:t>narrar</a:t>
            </a:r>
            <a:r>
              <a:rPr lang="en-US" altLang="en-US" dirty="0" smtClean="0">
                <a:latin typeface="Candara" panose="020E0502030303020204" pitchFamily="34" charset="0"/>
              </a:rPr>
              <a:t> </a:t>
            </a:r>
            <a:r>
              <a:rPr lang="en-US" altLang="en-US" dirty="0" err="1" smtClean="0">
                <a:latin typeface="Candara" panose="020E0502030303020204" pitchFamily="34" charset="0"/>
              </a:rPr>
              <a:t>acerca</a:t>
            </a:r>
            <a:r>
              <a:rPr lang="en-US" altLang="en-US" dirty="0" smtClean="0">
                <a:latin typeface="Candara" panose="020E0502030303020204" pitchFamily="34" charset="0"/>
              </a:rPr>
              <a:t> de </a:t>
            </a:r>
            <a:r>
              <a:rPr lang="en-US" altLang="en-US" dirty="0" err="1" smtClean="0">
                <a:latin typeface="Candara" panose="020E0502030303020204" pitchFamily="34" charset="0"/>
              </a:rPr>
              <a:t>tu</a:t>
            </a:r>
            <a:r>
              <a:rPr lang="en-US" altLang="en-US" dirty="0" smtClean="0">
                <a:latin typeface="Candara" panose="020E0502030303020204" pitchFamily="34" charset="0"/>
              </a:rPr>
              <a:t> </a:t>
            </a:r>
            <a:r>
              <a:rPr lang="en-US" altLang="en-US" dirty="0" err="1" smtClean="0">
                <a:latin typeface="Candara" panose="020E0502030303020204" pitchFamily="34" charset="0"/>
              </a:rPr>
              <a:t>encuentro</a:t>
            </a:r>
            <a:r>
              <a:rPr lang="en-US" altLang="en-US" dirty="0" smtClean="0">
                <a:latin typeface="Candara" panose="020E0502030303020204" pitchFamily="34" charset="0"/>
              </a:rPr>
              <a:t>?</a:t>
            </a:r>
            <a:endParaRPr lang="es-PR" altLang="en-US" dirty="0" smtClean="0">
              <a:latin typeface="Candara" panose="020E0502030303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34104" y="1"/>
            <a:ext cx="2709895" cy="1507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953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AA3095B-EC3B-4658-9999-50A250DF60FD}" type="slidenum">
              <a:rPr lang="en-US" altLang="en-US"/>
              <a:pPr eaLnBrk="1" hangingPunct="1"/>
              <a:t>22</a:t>
            </a:fld>
            <a:endParaRPr lang="en-US" altLang="en-US"/>
          </a:p>
        </p:txBody>
      </p:sp>
      <p:sp>
        <p:nvSpPr>
          <p:cNvPr id="18435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  <p:sp>
        <p:nvSpPr>
          <p:cNvPr id="18436" name="Rectangle 2"/>
          <p:cNvSpPr>
            <a:spLocks noGrp="1" noChangeArrowheads="1"/>
          </p:cNvSpPr>
          <p:nvPr>
            <p:ph type="title"/>
          </p:nvPr>
        </p:nvSpPr>
        <p:spPr>
          <a:xfrm>
            <a:off x="919163" y="385763"/>
            <a:ext cx="5557837" cy="1462087"/>
          </a:xfrm>
        </p:spPr>
        <p:txBody>
          <a:bodyPr/>
          <a:lstStyle/>
          <a:p>
            <a:pPr marL="838200" indent="-838200" eaLnBrk="1" hangingPunct="1">
              <a:buFontTx/>
              <a:buAutoNum type="arabicPeriod"/>
            </a:pPr>
            <a:r>
              <a:rPr lang="es-PR" altLang="en-US" sz="4000" dirty="0" smtClean="0">
                <a:latin typeface="Candara" panose="020E0502030303020204" pitchFamily="34" charset="0"/>
              </a:rPr>
              <a:t>El sueño de Jacob</a:t>
            </a:r>
            <a:br>
              <a:rPr lang="es-PR" altLang="en-US" sz="4000" dirty="0" smtClean="0">
                <a:latin typeface="Candara" panose="020E0502030303020204" pitchFamily="34" charset="0"/>
              </a:rPr>
            </a:br>
            <a:r>
              <a:rPr lang="es-PR" altLang="en-US" sz="40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(Génesis 28.11-15)</a:t>
            </a:r>
          </a:p>
        </p:txBody>
      </p:sp>
      <p:sp>
        <p:nvSpPr>
          <p:cNvPr id="1843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63538" y="2009775"/>
            <a:ext cx="8461375" cy="4114800"/>
          </a:xfrm>
        </p:spPr>
        <p:txBody>
          <a:bodyPr/>
          <a:lstStyle/>
          <a:p>
            <a:pPr eaLnBrk="1" hangingPunct="1"/>
            <a:r>
              <a:rPr lang="en-US" altLang="en-US" dirty="0" err="1" smtClean="0">
                <a:latin typeface="Candara" panose="020E0502030303020204" pitchFamily="34" charset="0"/>
              </a:rPr>
              <a:t>Considera</a:t>
            </a:r>
            <a:r>
              <a:rPr lang="en-US" altLang="en-US" dirty="0" smtClean="0">
                <a:latin typeface="Candara" panose="020E0502030303020204" pitchFamily="34" charset="0"/>
              </a:rPr>
              <a:t> </a:t>
            </a:r>
            <a:r>
              <a:rPr lang="en-US" altLang="en-US" dirty="0" err="1" smtClean="0">
                <a:latin typeface="Candara" panose="020E0502030303020204" pitchFamily="34" charset="0"/>
              </a:rPr>
              <a:t>los</a:t>
            </a:r>
            <a:r>
              <a:rPr lang="en-US" altLang="en-US" dirty="0" smtClean="0">
                <a:latin typeface="Candara" panose="020E0502030303020204" pitchFamily="34" charset="0"/>
              </a:rPr>
              <a:t> </a:t>
            </a:r>
            <a:r>
              <a:rPr lang="en-US" altLang="en-US" dirty="0" err="1" smtClean="0">
                <a:latin typeface="Candara" panose="020E0502030303020204" pitchFamily="34" charset="0"/>
              </a:rPr>
              <a:t>tres</a:t>
            </a:r>
            <a:r>
              <a:rPr lang="en-US" altLang="en-US" dirty="0" smtClean="0">
                <a:latin typeface="Candara" panose="020E0502030303020204" pitchFamily="34" charset="0"/>
              </a:rPr>
              <a:t> </a:t>
            </a:r>
            <a:r>
              <a:rPr lang="en-US" altLang="en-US" dirty="0" err="1" smtClean="0">
                <a:latin typeface="Candara" panose="020E0502030303020204" pitchFamily="34" charset="0"/>
              </a:rPr>
              <a:t>elementos</a:t>
            </a:r>
            <a:r>
              <a:rPr lang="en-US" altLang="en-US" dirty="0" smtClean="0">
                <a:latin typeface="Candara" panose="020E0502030303020204" pitchFamily="34" charset="0"/>
              </a:rPr>
              <a:t> de el </a:t>
            </a:r>
            <a:r>
              <a:rPr lang="en-US" altLang="en-US" dirty="0" err="1" smtClean="0">
                <a:latin typeface="Candara" panose="020E0502030303020204" pitchFamily="34" charset="0"/>
              </a:rPr>
              <a:t>intimar</a:t>
            </a:r>
            <a:r>
              <a:rPr lang="en-US" altLang="en-US" dirty="0" smtClean="0">
                <a:latin typeface="Candara" panose="020E0502030303020204" pitchFamily="34" charset="0"/>
              </a:rPr>
              <a:t> con Dios:</a:t>
            </a:r>
          </a:p>
          <a:p>
            <a:pPr lvl="1" eaLnBrk="1" hangingPunct="1"/>
            <a:r>
              <a:rPr lang="en-US" altLang="en-US" dirty="0" err="1" smtClean="0">
                <a:latin typeface="Candara" panose="020E0502030303020204" pitchFamily="34" charset="0"/>
              </a:rPr>
              <a:t>Acudir</a:t>
            </a:r>
            <a:r>
              <a:rPr lang="en-US" altLang="en-US" dirty="0" smtClean="0">
                <a:latin typeface="Candara" panose="020E0502030303020204" pitchFamily="34" charset="0"/>
              </a:rPr>
              <a:t> a la </a:t>
            </a:r>
            <a:r>
              <a:rPr lang="en-US" altLang="en-US" dirty="0" err="1" smtClean="0">
                <a:latin typeface="Candara" panose="020E0502030303020204" pitchFamily="34" charset="0"/>
              </a:rPr>
              <a:t>invitación</a:t>
            </a:r>
            <a:r>
              <a:rPr lang="en-US" altLang="en-US" dirty="0" smtClean="0">
                <a:latin typeface="Candara" panose="020E0502030303020204" pitchFamily="34" charset="0"/>
              </a:rPr>
              <a:t> que Dios </a:t>
            </a:r>
            <a:r>
              <a:rPr lang="en-US" altLang="en-US" dirty="0" err="1" smtClean="0">
                <a:latin typeface="Candara" panose="020E0502030303020204" pitchFamily="34" charset="0"/>
              </a:rPr>
              <a:t>nos</a:t>
            </a:r>
            <a:r>
              <a:rPr lang="en-US" altLang="en-US" dirty="0" smtClean="0">
                <a:latin typeface="Candara" panose="020E0502030303020204" pitchFamily="34" charset="0"/>
              </a:rPr>
              <a:t> </a:t>
            </a:r>
            <a:r>
              <a:rPr lang="en-US" altLang="en-US" dirty="0" err="1" smtClean="0">
                <a:latin typeface="Candara" panose="020E0502030303020204" pitchFamily="34" charset="0"/>
              </a:rPr>
              <a:t>hace</a:t>
            </a:r>
            <a:r>
              <a:rPr lang="en-US" altLang="en-US" dirty="0" smtClean="0">
                <a:latin typeface="Candara" panose="020E0502030303020204" pitchFamily="34" charset="0"/>
              </a:rPr>
              <a:t>.</a:t>
            </a:r>
          </a:p>
          <a:p>
            <a:pPr lvl="1" eaLnBrk="1" hangingPunct="1"/>
            <a:r>
              <a:rPr lang="en-US" altLang="en-US" dirty="0" err="1" smtClean="0">
                <a:latin typeface="Candara" panose="020E0502030303020204" pitchFamily="34" charset="0"/>
              </a:rPr>
              <a:t>Aceptar</a:t>
            </a:r>
            <a:r>
              <a:rPr lang="en-US" altLang="en-US" dirty="0" smtClean="0">
                <a:latin typeface="Candara" panose="020E0502030303020204" pitchFamily="34" charset="0"/>
              </a:rPr>
              <a:t> </a:t>
            </a:r>
            <a:r>
              <a:rPr lang="en-US" altLang="en-US" dirty="0" err="1" smtClean="0">
                <a:latin typeface="Candara" panose="020E0502030303020204" pitchFamily="34" charset="0"/>
              </a:rPr>
              <a:t>su</a:t>
            </a:r>
            <a:r>
              <a:rPr lang="en-US" altLang="en-US" dirty="0" smtClean="0">
                <a:latin typeface="Candara" panose="020E0502030303020204" pitchFamily="34" charset="0"/>
              </a:rPr>
              <a:t> </a:t>
            </a:r>
            <a:r>
              <a:rPr lang="en-US" altLang="en-US" dirty="0" err="1" smtClean="0">
                <a:latin typeface="Candara" panose="020E0502030303020204" pitchFamily="34" charset="0"/>
              </a:rPr>
              <a:t>mandato</a:t>
            </a:r>
            <a:r>
              <a:rPr lang="en-US" altLang="en-US" dirty="0" smtClean="0">
                <a:latin typeface="Candara" panose="020E0502030303020204" pitchFamily="34" charset="0"/>
              </a:rPr>
              <a:t> de </a:t>
            </a:r>
            <a:r>
              <a:rPr lang="en-US" altLang="en-US" dirty="0" err="1" smtClean="0">
                <a:latin typeface="Candara" panose="020E0502030303020204" pitchFamily="34" charset="0"/>
              </a:rPr>
              <a:t>señorío</a:t>
            </a:r>
            <a:r>
              <a:rPr lang="en-US" altLang="en-US" dirty="0" smtClean="0">
                <a:latin typeface="Candara" panose="020E0502030303020204" pitchFamily="34" charset="0"/>
              </a:rPr>
              <a:t> </a:t>
            </a:r>
            <a:r>
              <a:rPr lang="en-US" altLang="en-US" dirty="0" err="1" smtClean="0">
                <a:latin typeface="Candara" panose="020E0502030303020204" pitchFamily="34" charset="0"/>
              </a:rPr>
              <a:t>sobre</a:t>
            </a:r>
            <a:r>
              <a:rPr lang="en-US" altLang="en-US" dirty="0" smtClean="0">
                <a:latin typeface="Candara" panose="020E0502030303020204" pitchFamily="34" charset="0"/>
              </a:rPr>
              <a:t> </a:t>
            </a:r>
            <a:r>
              <a:rPr lang="en-US" altLang="en-US" dirty="0" err="1" smtClean="0">
                <a:latin typeface="Candara" panose="020E0502030303020204" pitchFamily="34" charset="0"/>
              </a:rPr>
              <a:t>nuestras</a:t>
            </a:r>
            <a:r>
              <a:rPr lang="en-US" altLang="en-US" dirty="0" smtClean="0">
                <a:latin typeface="Candara" panose="020E0502030303020204" pitchFamily="34" charset="0"/>
              </a:rPr>
              <a:t> </a:t>
            </a:r>
            <a:r>
              <a:rPr lang="en-US" altLang="en-US" dirty="0" err="1" smtClean="0">
                <a:latin typeface="Candara" panose="020E0502030303020204" pitchFamily="34" charset="0"/>
              </a:rPr>
              <a:t>vidas</a:t>
            </a:r>
            <a:r>
              <a:rPr lang="en-US" altLang="en-US" dirty="0" smtClean="0">
                <a:latin typeface="Candara" panose="020E0502030303020204" pitchFamily="34" charset="0"/>
              </a:rPr>
              <a:t>.</a:t>
            </a:r>
          </a:p>
          <a:p>
            <a:pPr lvl="1" eaLnBrk="1" hangingPunct="1"/>
            <a:r>
              <a:rPr lang="en-US" altLang="en-US" dirty="0" err="1" smtClean="0">
                <a:latin typeface="Candara" panose="020E0502030303020204" pitchFamily="34" charset="0"/>
              </a:rPr>
              <a:t>Asumir</a:t>
            </a:r>
            <a:r>
              <a:rPr lang="en-US" altLang="en-US" dirty="0" smtClean="0">
                <a:latin typeface="Candara" panose="020E0502030303020204" pitchFamily="34" charset="0"/>
              </a:rPr>
              <a:t> el cargo de </a:t>
            </a:r>
            <a:r>
              <a:rPr lang="en-US" altLang="en-US" dirty="0" err="1" smtClean="0">
                <a:latin typeface="Candara" panose="020E0502030303020204" pitchFamily="34" charset="0"/>
              </a:rPr>
              <a:t>embajadores</a:t>
            </a:r>
            <a:r>
              <a:rPr lang="en-US" altLang="en-US" dirty="0" smtClean="0">
                <a:latin typeface="Candara" panose="020E0502030303020204" pitchFamily="34" charset="0"/>
              </a:rPr>
              <a:t> de </a:t>
            </a:r>
            <a:r>
              <a:rPr lang="en-US" altLang="en-US" dirty="0" err="1" smtClean="0">
                <a:latin typeface="Candara" panose="020E0502030303020204" pitchFamily="34" charset="0"/>
              </a:rPr>
              <a:t>su</a:t>
            </a:r>
            <a:r>
              <a:rPr lang="en-US" altLang="en-US" dirty="0" smtClean="0">
                <a:latin typeface="Candara" panose="020E0502030303020204" pitchFamily="34" charset="0"/>
              </a:rPr>
              <a:t> </a:t>
            </a:r>
            <a:r>
              <a:rPr lang="en-US" altLang="en-US" dirty="0" err="1" smtClean="0">
                <a:latin typeface="Candara" panose="020E0502030303020204" pitchFamily="34" charset="0"/>
              </a:rPr>
              <a:t>reino</a:t>
            </a:r>
            <a:r>
              <a:rPr lang="en-US" altLang="en-US" dirty="0" smtClean="0">
                <a:latin typeface="Candara" panose="020E0502030303020204" pitchFamily="34" charset="0"/>
              </a:rPr>
              <a:t>.</a:t>
            </a:r>
          </a:p>
          <a:p>
            <a:pPr lvl="1" eaLnBrk="1" hangingPunct="1"/>
            <a:endParaRPr lang="es-PR" altLang="en-US" dirty="0" smtClean="0">
              <a:latin typeface="Candara" panose="020E0502030303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34104" y="1"/>
            <a:ext cx="2709895" cy="15070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4CD7D8B-1CFD-4408-B9A0-B1AC3739D176}" type="slidenum">
              <a:rPr lang="en-US" altLang="en-US"/>
              <a:pPr eaLnBrk="1" hangingPunct="1"/>
              <a:t>23</a:t>
            </a:fld>
            <a:endParaRPr lang="en-US" altLang="en-US"/>
          </a:p>
        </p:txBody>
      </p:sp>
      <p:sp>
        <p:nvSpPr>
          <p:cNvPr id="19459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  <p:sp>
        <p:nvSpPr>
          <p:cNvPr id="19460" name="Rectangle 2"/>
          <p:cNvSpPr>
            <a:spLocks noGrp="1" noChangeArrowheads="1"/>
          </p:cNvSpPr>
          <p:nvPr>
            <p:ph type="title"/>
          </p:nvPr>
        </p:nvSpPr>
        <p:spPr>
          <a:xfrm>
            <a:off x="919163" y="385763"/>
            <a:ext cx="5557837" cy="1462087"/>
          </a:xfrm>
        </p:spPr>
        <p:txBody>
          <a:bodyPr/>
          <a:lstStyle/>
          <a:p>
            <a:pPr marL="838200" indent="-838200" eaLnBrk="1" hangingPunct="1">
              <a:buFontTx/>
              <a:buAutoNum type="arabicPeriod"/>
            </a:pPr>
            <a:r>
              <a:rPr lang="es-PR" altLang="en-US" sz="4000" dirty="0" smtClean="0">
                <a:latin typeface="Candara" panose="020E0502030303020204" pitchFamily="34" charset="0"/>
              </a:rPr>
              <a:t>El sueño de Jacob</a:t>
            </a:r>
            <a:br>
              <a:rPr lang="es-PR" altLang="en-US" sz="4000" dirty="0" smtClean="0">
                <a:latin typeface="Candara" panose="020E0502030303020204" pitchFamily="34" charset="0"/>
              </a:rPr>
            </a:br>
            <a:r>
              <a:rPr lang="es-PR" altLang="en-US" sz="40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(Génesis 28.11-15)</a:t>
            </a:r>
          </a:p>
        </p:txBody>
      </p:sp>
      <p:sp>
        <p:nvSpPr>
          <p:cNvPr id="1946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63538" y="1879600"/>
            <a:ext cx="8461375" cy="4114800"/>
          </a:xfrm>
        </p:spPr>
        <p:txBody>
          <a:bodyPr/>
          <a:lstStyle/>
          <a:p>
            <a:pPr eaLnBrk="1" hangingPunct="1"/>
            <a:r>
              <a:rPr lang="en-US" altLang="en-US" dirty="0" err="1" smtClean="0">
                <a:latin typeface="Candara" panose="020E0502030303020204" pitchFamily="34" charset="0"/>
              </a:rPr>
              <a:t>Comenta</a:t>
            </a:r>
            <a:r>
              <a:rPr lang="en-US" altLang="en-US" dirty="0" smtClean="0">
                <a:latin typeface="Candara" panose="020E0502030303020204" pitchFamily="34" charset="0"/>
              </a:rPr>
              <a:t> </a:t>
            </a:r>
            <a:r>
              <a:rPr lang="en-US" altLang="en-US" dirty="0" err="1" smtClean="0">
                <a:latin typeface="Candara" panose="020E0502030303020204" pitchFamily="34" charset="0"/>
              </a:rPr>
              <a:t>sobre</a:t>
            </a:r>
            <a:r>
              <a:rPr lang="en-US" altLang="en-US" dirty="0" smtClean="0">
                <a:latin typeface="Candara" panose="020E0502030303020204" pitchFamily="34" charset="0"/>
              </a:rPr>
              <a:t> el </a:t>
            </a:r>
            <a:r>
              <a:rPr lang="en-US" altLang="en-US" dirty="0" err="1" smtClean="0">
                <a:latin typeface="Candara" panose="020E0502030303020204" pitchFamily="34" charset="0"/>
              </a:rPr>
              <a:t>significado</a:t>
            </a:r>
            <a:r>
              <a:rPr lang="en-US" altLang="en-US" dirty="0" smtClean="0">
                <a:latin typeface="Candara" panose="020E0502030303020204" pitchFamily="34" charset="0"/>
              </a:rPr>
              <a:t> de </a:t>
            </a:r>
            <a:r>
              <a:rPr lang="en-US" altLang="en-US" dirty="0" err="1" smtClean="0">
                <a:latin typeface="Candara" panose="020E0502030303020204" pitchFamily="34" charset="0"/>
              </a:rPr>
              <a:t>los</a:t>
            </a:r>
            <a:r>
              <a:rPr lang="en-US" altLang="en-US" dirty="0" smtClean="0">
                <a:latin typeface="Candara" panose="020E0502030303020204" pitchFamily="34" charset="0"/>
              </a:rPr>
              <a:t> </a:t>
            </a:r>
            <a:r>
              <a:rPr lang="en-US" altLang="en-US" dirty="0" err="1" smtClean="0">
                <a:latin typeface="Candara" panose="020E0502030303020204" pitchFamily="34" charset="0"/>
              </a:rPr>
              <a:t>elementos</a:t>
            </a:r>
            <a:r>
              <a:rPr lang="en-US" altLang="en-US" dirty="0" smtClean="0">
                <a:latin typeface="Candara" panose="020E0502030303020204" pitchFamily="34" charset="0"/>
              </a:rPr>
              <a:t> del </a:t>
            </a:r>
            <a:r>
              <a:rPr lang="en-US" altLang="en-US" dirty="0" err="1" smtClean="0">
                <a:latin typeface="Candara" panose="020E0502030303020204" pitchFamily="34" charset="0"/>
              </a:rPr>
              <a:t>sueño</a:t>
            </a:r>
            <a:r>
              <a:rPr lang="en-US" altLang="en-US" dirty="0" smtClean="0">
                <a:latin typeface="Candara" panose="020E0502030303020204" pitchFamily="34" charset="0"/>
              </a:rPr>
              <a:t> de Jacob.</a:t>
            </a:r>
          </a:p>
          <a:p>
            <a:pPr eaLnBrk="1" hangingPunct="1"/>
            <a:r>
              <a:rPr lang="en-US" altLang="en-US" dirty="0" smtClean="0">
                <a:latin typeface="Candara" panose="020E0502030303020204" pitchFamily="34" charset="0"/>
              </a:rPr>
              <a:t>¿</a:t>
            </a:r>
            <a:r>
              <a:rPr lang="en-US" altLang="en-US" dirty="0" err="1" smtClean="0">
                <a:latin typeface="Candara" panose="020E0502030303020204" pitchFamily="34" charset="0"/>
              </a:rPr>
              <a:t>Qué</a:t>
            </a:r>
            <a:r>
              <a:rPr lang="en-US" altLang="en-US" dirty="0" smtClean="0">
                <a:latin typeface="Candara" panose="020E0502030303020204" pitchFamily="34" charset="0"/>
              </a:rPr>
              <a:t> </a:t>
            </a:r>
            <a:r>
              <a:rPr lang="en-US" altLang="en-US" dirty="0" err="1" smtClean="0">
                <a:latin typeface="Candara" panose="020E0502030303020204" pitchFamily="34" charset="0"/>
              </a:rPr>
              <a:t>importancia</a:t>
            </a:r>
            <a:r>
              <a:rPr lang="en-US" altLang="en-US" dirty="0" smtClean="0">
                <a:latin typeface="Candara" panose="020E0502030303020204" pitchFamily="34" charset="0"/>
              </a:rPr>
              <a:t> </a:t>
            </a:r>
            <a:r>
              <a:rPr lang="en-US" altLang="en-US" dirty="0" err="1" smtClean="0">
                <a:latin typeface="Candara" panose="020E0502030303020204" pitchFamily="34" charset="0"/>
              </a:rPr>
              <a:t>tiene</a:t>
            </a:r>
            <a:r>
              <a:rPr lang="en-US" altLang="en-US" dirty="0" smtClean="0">
                <a:latin typeface="Candara" panose="020E0502030303020204" pitchFamily="34" charset="0"/>
              </a:rPr>
              <a:t> la </a:t>
            </a:r>
            <a:r>
              <a:rPr lang="en-US" altLang="en-US" dirty="0" err="1" smtClean="0">
                <a:latin typeface="Candara" panose="020E0502030303020204" pitchFamily="34" charset="0"/>
              </a:rPr>
              <a:t>segunda</a:t>
            </a:r>
            <a:r>
              <a:rPr lang="en-US" altLang="en-US" dirty="0" smtClean="0">
                <a:latin typeface="Candara" panose="020E0502030303020204" pitchFamily="34" charset="0"/>
              </a:rPr>
              <a:t> parte del </a:t>
            </a:r>
            <a:r>
              <a:rPr lang="en-US" altLang="en-US" dirty="0" err="1" smtClean="0">
                <a:latin typeface="Candara" panose="020E0502030303020204" pitchFamily="34" charset="0"/>
              </a:rPr>
              <a:t>sueño</a:t>
            </a:r>
            <a:r>
              <a:rPr lang="en-US" altLang="en-US" dirty="0" smtClean="0">
                <a:latin typeface="Candara" panose="020E0502030303020204" pitchFamily="34" charset="0"/>
              </a:rPr>
              <a:t>?</a:t>
            </a:r>
          </a:p>
          <a:p>
            <a:pPr eaLnBrk="1" hangingPunct="1"/>
            <a:r>
              <a:rPr lang="en-US" altLang="en-US" dirty="0" smtClean="0">
                <a:latin typeface="Candara" panose="020E0502030303020204" pitchFamily="34" charset="0"/>
              </a:rPr>
              <a:t>¿</a:t>
            </a:r>
            <a:r>
              <a:rPr lang="en-US" altLang="en-US" dirty="0" err="1" smtClean="0">
                <a:latin typeface="Candara" panose="020E0502030303020204" pitchFamily="34" charset="0"/>
              </a:rPr>
              <a:t>Qué</a:t>
            </a:r>
            <a:r>
              <a:rPr lang="en-US" altLang="en-US" dirty="0" smtClean="0">
                <a:latin typeface="Candara" panose="020E0502030303020204" pitchFamily="34" charset="0"/>
              </a:rPr>
              <a:t> le </a:t>
            </a:r>
            <a:r>
              <a:rPr lang="en-US" altLang="en-US" dirty="0" err="1" smtClean="0">
                <a:latin typeface="Candara" panose="020E0502030303020204" pitchFamily="34" charset="0"/>
              </a:rPr>
              <a:t>dijo</a:t>
            </a:r>
            <a:r>
              <a:rPr lang="en-US" altLang="en-US" dirty="0" smtClean="0">
                <a:latin typeface="Candara" panose="020E0502030303020204" pitchFamily="34" charset="0"/>
              </a:rPr>
              <a:t> </a:t>
            </a:r>
            <a:r>
              <a:rPr lang="en-US" altLang="en-US" dirty="0" err="1" smtClean="0">
                <a:latin typeface="Candara" panose="020E0502030303020204" pitchFamily="34" charset="0"/>
              </a:rPr>
              <a:t>Jehová</a:t>
            </a:r>
            <a:r>
              <a:rPr lang="en-US" altLang="en-US" dirty="0" smtClean="0">
                <a:latin typeface="Candara" panose="020E0502030303020204" pitchFamily="34" charset="0"/>
              </a:rPr>
              <a:t> a Jacob?</a:t>
            </a:r>
          </a:p>
          <a:p>
            <a:pPr eaLnBrk="1" hangingPunct="1"/>
            <a:r>
              <a:rPr lang="en-US" altLang="en-US" dirty="0" smtClean="0">
                <a:latin typeface="Candara" panose="020E0502030303020204" pitchFamily="34" charset="0"/>
              </a:rPr>
              <a:t>¿</a:t>
            </a:r>
            <a:r>
              <a:rPr lang="en-US" altLang="en-US" dirty="0" err="1" smtClean="0">
                <a:latin typeface="Candara" panose="020E0502030303020204" pitchFamily="34" charset="0"/>
              </a:rPr>
              <a:t>Qué</a:t>
            </a:r>
            <a:r>
              <a:rPr lang="en-US" altLang="en-US" dirty="0" smtClean="0">
                <a:latin typeface="Candara" panose="020E0502030303020204" pitchFamily="34" charset="0"/>
              </a:rPr>
              <a:t> </a:t>
            </a:r>
            <a:r>
              <a:rPr lang="en-US" altLang="en-US" dirty="0" err="1" smtClean="0">
                <a:latin typeface="Candara" panose="020E0502030303020204" pitchFamily="34" charset="0"/>
              </a:rPr>
              <a:t>razón</a:t>
            </a:r>
            <a:r>
              <a:rPr lang="en-US" altLang="en-US" dirty="0" smtClean="0">
                <a:latin typeface="Candara" panose="020E0502030303020204" pitchFamily="34" charset="0"/>
              </a:rPr>
              <a:t> </a:t>
            </a:r>
            <a:r>
              <a:rPr lang="en-US" altLang="en-US" dirty="0" err="1" smtClean="0">
                <a:latin typeface="Candara" panose="020E0502030303020204" pitchFamily="34" charset="0"/>
              </a:rPr>
              <a:t>tuvo</a:t>
            </a:r>
            <a:r>
              <a:rPr lang="en-US" altLang="en-US" dirty="0" smtClean="0">
                <a:latin typeface="Candara" panose="020E0502030303020204" pitchFamily="34" charset="0"/>
              </a:rPr>
              <a:t> </a:t>
            </a:r>
            <a:r>
              <a:rPr lang="en-US" altLang="en-US" dirty="0" err="1" smtClean="0">
                <a:latin typeface="Candara" panose="020E0502030303020204" pitchFamily="34" charset="0"/>
              </a:rPr>
              <a:t>Jehová</a:t>
            </a:r>
            <a:r>
              <a:rPr lang="en-US" altLang="en-US" dirty="0" smtClean="0">
                <a:latin typeface="Candara" panose="020E0502030303020204" pitchFamily="34" charset="0"/>
              </a:rPr>
              <a:t> para </a:t>
            </a:r>
            <a:r>
              <a:rPr lang="en-US" altLang="en-US" dirty="0" err="1" smtClean="0">
                <a:latin typeface="Candara" panose="020E0502030303020204" pitchFamily="34" charset="0"/>
              </a:rPr>
              <a:t>prometerle</a:t>
            </a:r>
            <a:r>
              <a:rPr lang="en-US" altLang="en-US" dirty="0" smtClean="0">
                <a:latin typeface="Candara" panose="020E0502030303020204" pitchFamily="34" charset="0"/>
              </a:rPr>
              <a:t> a Jacob?</a:t>
            </a:r>
          </a:p>
          <a:p>
            <a:pPr eaLnBrk="1" hangingPunct="1"/>
            <a:r>
              <a:rPr lang="en-US" altLang="en-US" dirty="0" err="1" smtClean="0">
                <a:latin typeface="Candara" panose="020E0502030303020204" pitchFamily="34" charset="0"/>
              </a:rPr>
              <a:t>Menciona</a:t>
            </a:r>
            <a:r>
              <a:rPr lang="en-US" altLang="en-US" dirty="0" smtClean="0">
                <a:latin typeface="Candara" panose="020E0502030303020204" pitchFamily="34" charset="0"/>
              </a:rPr>
              <a:t> </a:t>
            </a:r>
            <a:r>
              <a:rPr lang="en-US" altLang="en-US" dirty="0" err="1" smtClean="0">
                <a:latin typeface="Candara" panose="020E0502030303020204" pitchFamily="34" charset="0"/>
              </a:rPr>
              <a:t>algunas</a:t>
            </a:r>
            <a:r>
              <a:rPr lang="en-US" altLang="en-US" dirty="0" smtClean="0">
                <a:latin typeface="Candara" panose="020E0502030303020204" pitchFamily="34" charset="0"/>
              </a:rPr>
              <a:t> </a:t>
            </a:r>
            <a:r>
              <a:rPr lang="en-US" altLang="en-US" dirty="0" err="1" smtClean="0">
                <a:latin typeface="Candara" panose="020E0502030303020204" pitchFamily="34" charset="0"/>
              </a:rPr>
              <a:t>promesas</a:t>
            </a:r>
            <a:r>
              <a:rPr lang="en-US" altLang="en-US" dirty="0" smtClean="0">
                <a:latin typeface="Candara" panose="020E0502030303020204" pitchFamily="34" charset="0"/>
              </a:rPr>
              <a:t> del </a:t>
            </a:r>
            <a:r>
              <a:rPr lang="en-US" altLang="en-US" dirty="0" err="1" smtClean="0">
                <a:latin typeface="Candara" panose="020E0502030303020204" pitchFamily="34" charset="0"/>
              </a:rPr>
              <a:t>nuevo</a:t>
            </a:r>
            <a:r>
              <a:rPr lang="en-US" altLang="en-US" dirty="0" smtClean="0">
                <a:latin typeface="Candara" panose="020E0502030303020204" pitchFamily="34" charset="0"/>
              </a:rPr>
              <a:t> </a:t>
            </a:r>
            <a:r>
              <a:rPr lang="en-US" altLang="en-US" dirty="0" err="1" smtClean="0">
                <a:latin typeface="Candara" panose="020E0502030303020204" pitchFamily="34" charset="0"/>
              </a:rPr>
              <a:t>pacto</a:t>
            </a:r>
            <a:r>
              <a:rPr lang="en-US" altLang="en-US" dirty="0" smtClean="0">
                <a:latin typeface="Candara" panose="020E0502030303020204" pitchFamily="34" charset="0"/>
              </a:rPr>
              <a:t>.</a:t>
            </a:r>
            <a:endParaRPr lang="es-PR" altLang="en-US" dirty="0" smtClean="0">
              <a:latin typeface="Candara" panose="020E0502030303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34104" y="1"/>
            <a:ext cx="2709895" cy="15070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A5D22F1-CE14-47CD-841E-FAA3D73BD9F1}" type="slidenum">
              <a:rPr lang="en-US" altLang="en-US"/>
              <a:pPr eaLnBrk="1" hangingPunct="1"/>
              <a:t>24</a:t>
            </a:fld>
            <a:endParaRPr lang="en-US" altLang="en-US"/>
          </a:p>
        </p:txBody>
      </p:sp>
      <p:sp>
        <p:nvSpPr>
          <p:cNvPr id="20483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>
          <a:xfrm>
            <a:off x="715963" y="366713"/>
            <a:ext cx="6683904" cy="1462087"/>
          </a:xfrm>
        </p:spPr>
        <p:txBody>
          <a:bodyPr/>
          <a:lstStyle/>
          <a:p>
            <a:pPr marL="838200" indent="-838200" eaLnBrk="1" hangingPunct="1">
              <a:buFontTx/>
              <a:buAutoNum type="arabicPeriod" startAt="2"/>
            </a:pPr>
            <a:r>
              <a:rPr lang="es-PR" altLang="en-US" sz="4000" dirty="0" smtClean="0">
                <a:latin typeface="Candara" panose="020E0502030303020204" pitchFamily="34" charset="0"/>
              </a:rPr>
              <a:t>Jacob nombra el lugar Betel </a:t>
            </a:r>
            <a:r>
              <a:rPr lang="es-PR" altLang="en-US" sz="40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(Génesis 28.16-19)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059" t="2945" r="1924" b="23331"/>
          <a:stretch/>
        </p:blipFill>
        <p:spPr>
          <a:xfrm>
            <a:off x="0" y="1744134"/>
            <a:ext cx="9144000" cy="51138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A5D22F1-CE14-47CD-841E-FAA3D73BD9F1}" type="slidenum">
              <a:rPr lang="en-US" altLang="en-US"/>
              <a:pPr eaLnBrk="1" hangingPunct="1"/>
              <a:t>25</a:t>
            </a:fld>
            <a:endParaRPr lang="en-US" altLang="en-US"/>
          </a:p>
        </p:txBody>
      </p:sp>
      <p:sp>
        <p:nvSpPr>
          <p:cNvPr id="20483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>
          <a:xfrm>
            <a:off x="715963" y="366713"/>
            <a:ext cx="6715125" cy="1462087"/>
          </a:xfrm>
        </p:spPr>
        <p:txBody>
          <a:bodyPr/>
          <a:lstStyle/>
          <a:p>
            <a:pPr marL="838200" indent="-838200" eaLnBrk="1" hangingPunct="1">
              <a:buFontTx/>
              <a:buAutoNum type="arabicPeriod" startAt="2"/>
            </a:pPr>
            <a:r>
              <a:rPr lang="es-PR" altLang="en-US" sz="4000" dirty="0" smtClean="0">
                <a:latin typeface="Candara" panose="020E0502030303020204" pitchFamily="34" charset="0"/>
              </a:rPr>
              <a:t>Jacob nombra el lugar Betel </a:t>
            </a:r>
            <a:r>
              <a:rPr lang="es-PR" altLang="en-US" sz="40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(Génesis 28.16-19)</a:t>
            </a:r>
            <a:endParaRPr lang="es-PR" altLang="en-US" sz="4000" dirty="0" smtClean="0">
              <a:latin typeface="Candara" panose="020E0502030303020204" pitchFamily="34" charset="0"/>
            </a:endParaRPr>
          </a:p>
        </p:txBody>
      </p:sp>
      <p:sp>
        <p:nvSpPr>
          <p:cNvPr id="2048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33375" y="2033588"/>
            <a:ext cx="8578850" cy="4114800"/>
          </a:xfrm>
        </p:spPr>
        <p:txBody>
          <a:bodyPr/>
          <a:lstStyle/>
          <a:p>
            <a:pPr eaLnBrk="1" hangingPunct="1"/>
            <a:r>
              <a:rPr lang="es-PR" altLang="en-US" sz="2800" i="1" dirty="0" smtClean="0">
                <a:latin typeface="Candara" panose="020E0502030303020204" pitchFamily="34" charset="0"/>
              </a:rPr>
              <a:t>"Y despertó Jacob de su sueño, y dijo: Ciertamente Jehová está en este lugar, y yo no lo sabía. Y tuvo miedo, y dijo: ¡Cuán terrible es este lugar! No es otra cosa que casa de Dios, y puerta del cielo. Y se levantó Jacob de mañana, y tomó la piedra que había puesto de cabecera, y la alzó por señal, y derramó aceite encima de ella. Y llamó el nombre de aquel lugar </a:t>
            </a:r>
            <a:r>
              <a:rPr lang="es-PR" altLang="en-US" sz="2800" i="1" dirty="0" err="1" smtClean="0">
                <a:latin typeface="Candara" panose="020E0502030303020204" pitchFamily="34" charset="0"/>
              </a:rPr>
              <a:t>Bet</a:t>
            </a:r>
            <a:r>
              <a:rPr lang="es-PR" altLang="en-US" sz="2800" i="1" dirty="0" smtClean="0">
                <a:latin typeface="Candara" panose="020E0502030303020204" pitchFamily="34" charset="0"/>
              </a:rPr>
              <a:t>-el, aunque Luz era el nombre de la ciudad primero."</a:t>
            </a:r>
            <a:r>
              <a:rPr lang="es-PR" altLang="en-US" sz="2800" dirty="0" smtClean="0">
                <a:latin typeface="Candara" panose="020E0502030303020204" pitchFamily="34" charset="0"/>
              </a:rPr>
              <a:t> </a:t>
            </a:r>
          </a:p>
          <a:p>
            <a:pPr marL="0" indent="0" eaLnBrk="1" hangingPunct="1">
              <a:buNone/>
            </a:pPr>
            <a:r>
              <a:rPr lang="es-PR" altLang="en-US" sz="2800" dirty="0">
                <a:solidFill>
                  <a:srgbClr val="FF0000"/>
                </a:solidFill>
                <a:latin typeface="Candara" panose="020E0502030303020204" pitchFamily="34" charset="0"/>
              </a:rPr>
              <a:t>	</a:t>
            </a:r>
            <a:r>
              <a:rPr lang="es-PR" altLang="en-US" sz="28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(Génesis 28.16-19, RVR60)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42150" y="0"/>
            <a:ext cx="2101850" cy="1175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033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98694" y="1828162"/>
            <a:ext cx="3529263" cy="5029838"/>
          </a:xfrm>
          <a:prstGeom prst="rect">
            <a:avLst/>
          </a:prstGeom>
        </p:spPr>
      </p:pic>
      <p:sp>
        <p:nvSpPr>
          <p:cNvPr id="20482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A5D22F1-CE14-47CD-841E-FAA3D73BD9F1}" type="slidenum">
              <a:rPr lang="en-US" altLang="en-US"/>
              <a:pPr eaLnBrk="1" hangingPunct="1"/>
              <a:t>26</a:t>
            </a:fld>
            <a:endParaRPr lang="en-US" altLang="en-US"/>
          </a:p>
        </p:txBody>
      </p:sp>
      <p:sp>
        <p:nvSpPr>
          <p:cNvPr id="20483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>
          <a:xfrm>
            <a:off x="715963" y="366713"/>
            <a:ext cx="6715125" cy="1462087"/>
          </a:xfrm>
        </p:spPr>
        <p:txBody>
          <a:bodyPr/>
          <a:lstStyle/>
          <a:p>
            <a:pPr marL="838200" indent="-838200" eaLnBrk="1" hangingPunct="1">
              <a:buFontTx/>
              <a:buAutoNum type="arabicPeriod" startAt="2"/>
            </a:pPr>
            <a:r>
              <a:rPr lang="es-PR" altLang="en-US" sz="4000" dirty="0" smtClean="0">
                <a:latin typeface="Candara" panose="020E0502030303020204" pitchFamily="34" charset="0"/>
              </a:rPr>
              <a:t>Jacob nombra el lugar Betel </a:t>
            </a:r>
            <a:r>
              <a:rPr lang="es-PR" altLang="en-US" sz="40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(Génesis 28.16-19)</a:t>
            </a:r>
            <a:endParaRPr lang="es-PR" altLang="en-US" sz="4000" dirty="0" smtClean="0">
              <a:latin typeface="Candara" panose="020E0502030303020204" pitchFamily="34" charset="0"/>
            </a:endParaRPr>
          </a:p>
        </p:txBody>
      </p:sp>
      <p:sp>
        <p:nvSpPr>
          <p:cNvPr id="2048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33375" y="2033588"/>
            <a:ext cx="5169958" cy="4367212"/>
          </a:xfrm>
        </p:spPr>
        <p:txBody>
          <a:bodyPr>
            <a:normAutofit fontScale="85000" lnSpcReduction="20000"/>
          </a:bodyPr>
          <a:lstStyle/>
          <a:p>
            <a:r>
              <a:rPr lang="es-ES" b="0" dirty="0" smtClean="0">
                <a:latin typeface="Candara" panose="020E0502030303020204" pitchFamily="34" charset="0"/>
              </a:rPr>
              <a:t>«No es otra cosa que casa de Dios», exclamó Jacob, porque el nombre </a:t>
            </a:r>
            <a:r>
              <a:rPr lang="es-ES" b="0" dirty="0" err="1" smtClean="0">
                <a:latin typeface="Candara" panose="020E0502030303020204" pitchFamily="34" charset="0"/>
              </a:rPr>
              <a:t>Bet</a:t>
            </a:r>
            <a:r>
              <a:rPr lang="es-ES" b="0" dirty="0" smtClean="0">
                <a:latin typeface="Candara" panose="020E0502030303020204" pitchFamily="34" charset="0"/>
              </a:rPr>
              <a:t>-el significa «casa de Dios». </a:t>
            </a:r>
          </a:p>
          <a:p>
            <a:r>
              <a:rPr lang="es-ES" b="0" dirty="0" smtClean="0">
                <a:latin typeface="Candara" panose="020E0502030303020204" pitchFamily="34" charset="0"/>
              </a:rPr>
              <a:t>Su experiencia esa noche no sólo lo cambiaría a él, sino que cambió el nombre del lugar donde durmió. </a:t>
            </a:r>
          </a:p>
          <a:p>
            <a:r>
              <a:rPr lang="es-ES" b="0" dirty="0" smtClean="0">
                <a:latin typeface="Candara" panose="020E0502030303020204" pitchFamily="34" charset="0"/>
              </a:rPr>
              <a:t>Para conmemorar el hecho Jacob erigió una señal y la hizo un altar, derramando sobre él una ofrenda al Señor.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42150" y="0"/>
            <a:ext cx="2101850" cy="1175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05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22232" y="1828800"/>
            <a:ext cx="3721768" cy="5029200"/>
          </a:xfrm>
          <a:prstGeom prst="rect">
            <a:avLst/>
          </a:prstGeom>
        </p:spPr>
      </p:pic>
      <p:sp>
        <p:nvSpPr>
          <p:cNvPr id="20482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A5D22F1-CE14-47CD-841E-FAA3D73BD9F1}" type="slidenum">
              <a:rPr lang="en-US" altLang="en-US"/>
              <a:pPr eaLnBrk="1" hangingPunct="1"/>
              <a:t>27</a:t>
            </a:fld>
            <a:endParaRPr lang="en-US" altLang="en-US"/>
          </a:p>
        </p:txBody>
      </p:sp>
      <p:sp>
        <p:nvSpPr>
          <p:cNvPr id="20483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>
          <a:xfrm>
            <a:off x="715963" y="366713"/>
            <a:ext cx="6715125" cy="1462087"/>
          </a:xfrm>
        </p:spPr>
        <p:txBody>
          <a:bodyPr/>
          <a:lstStyle/>
          <a:p>
            <a:pPr marL="838200" indent="-838200" eaLnBrk="1" hangingPunct="1">
              <a:buFontTx/>
              <a:buAutoNum type="arabicPeriod" startAt="2"/>
            </a:pPr>
            <a:r>
              <a:rPr lang="es-PR" altLang="en-US" sz="4000" dirty="0" smtClean="0">
                <a:latin typeface="Candara" panose="020E0502030303020204" pitchFamily="34" charset="0"/>
              </a:rPr>
              <a:t>Jacob nombra el lugar Betel </a:t>
            </a:r>
            <a:r>
              <a:rPr lang="es-PR" altLang="en-US" sz="40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(Génesis 28.16-19)</a:t>
            </a:r>
            <a:endParaRPr lang="es-PR" altLang="en-US" sz="4000" dirty="0" smtClean="0">
              <a:latin typeface="Candara" panose="020E0502030303020204" pitchFamily="34" charset="0"/>
            </a:endParaRPr>
          </a:p>
        </p:txBody>
      </p:sp>
      <p:sp>
        <p:nvSpPr>
          <p:cNvPr id="2048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33375" y="2033587"/>
            <a:ext cx="5364692" cy="4274079"/>
          </a:xfrm>
        </p:spPr>
        <p:txBody>
          <a:bodyPr>
            <a:normAutofit fontScale="77500" lnSpcReduction="20000"/>
          </a:bodyPr>
          <a:lstStyle/>
          <a:p>
            <a:r>
              <a:rPr lang="es-ES" b="0" dirty="0" smtClean="0">
                <a:latin typeface="Candara" panose="020E0502030303020204" pitchFamily="34" charset="0"/>
              </a:rPr>
              <a:t>Años más tarde, cuando regresó a </a:t>
            </a:r>
            <a:r>
              <a:rPr lang="es-ES" b="0" dirty="0" err="1" smtClean="0">
                <a:latin typeface="Candara" panose="020E0502030303020204" pitchFamily="34" charset="0"/>
              </a:rPr>
              <a:t>Bet</a:t>
            </a:r>
            <a:r>
              <a:rPr lang="es-ES" b="0" dirty="0" smtClean="0">
                <a:latin typeface="Candara" panose="020E0502030303020204" pitchFamily="34" charset="0"/>
              </a:rPr>
              <a:t>-el, Jacob repitió este acto de consagración (</a:t>
            </a:r>
            <a:r>
              <a:rPr lang="es-ES" b="0" dirty="0" smtClean="0">
                <a:solidFill>
                  <a:srgbClr val="FF0000"/>
                </a:solidFill>
                <a:latin typeface="Candara" panose="020E0502030303020204" pitchFamily="34" charset="0"/>
              </a:rPr>
              <a:t>35.9–15</a:t>
            </a:r>
            <a:r>
              <a:rPr lang="es-ES" b="0" dirty="0" smtClean="0">
                <a:latin typeface="Candara" panose="020E0502030303020204" pitchFamily="34" charset="0"/>
              </a:rPr>
              <a:t>). </a:t>
            </a:r>
          </a:p>
          <a:p>
            <a:r>
              <a:rPr lang="es-ES" b="0" dirty="0" smtClean="0">
                <a:latin typeface="Candara" panose="020E0502030303020204" pitchFamily="34" charset="0"/>
              </a:rPr>
              <a:t>Este acto de fe (aunque motivado por el temor) fue la manera de Jacob de consagrarse a Dios. </a:t>
            </a:r>
          </a:p>
          <a:p>
            <a:r>
              <a:rPr lang="es-ES" b="0" dirty="0" smtClean="0">
                <a:latin typeface="Candara" panose="020E0502030303020204" pitchFamily="34" charset="0"/>
              </a:rPr>
              <a:t>(Véase </a:t>
            </a:r>
            <a:r>
              <a:rPr lang="es-ES" b="0" dirty="0" smtClean="0">
                <a:solidFill>
                  <a:srgbClr val="FF0000"/>
                </a:solidFill>
                <a:latin typeface="Candara" panose="020E0502030303020204" pitchFamily="34" charset="0"/>
              </a:rPr>
              <a:t>Filipenses 2.17</a:t>
            </a:r>
            <a:r>
              <a:rPr lang="es-ES" b="0" dirty="0" smtClean="0">
                <a:latin typeface="Candara" panose="020E0502030303020204" pitchFamily="34" charset="0"/>
              </a:rPr>
              <a:t>, donde «ofrecido» es literalmente «derramado».) </a:t>
            </a:r>
          </a:p>
          <a:p>
            <a:r>
              <a:rPr lang="es-ES" b="0" dirty="0" smtClean="0">
                <a:latin typeface="Candara" panose="020E0502030303020204" pitchFamily="34" charset="0"/>
              </a:rPr>
              <a:t>¡Es maravilloso que por fe un creyente puede convertir una «almohada» en una «señal»!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42150" y="0"/>
            <a:ext cx="2101850" cy="1175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426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1F28EBB-E323-4B40-BB75-F1F61B95AEDC}" type="slidenum">
              <a:rPr lang="en-US" altLang="en-US"/>
              <a:pPr eaLnBrk="1" hangingPunct="1"/>
              <a:t>28</a:t>
            </a:fld>
            <a:endParaRPr lang="en-US" altLang="en-US"/>
          </a:p>
        </p:txBody>
      </p:sp>
      <p:sp>
        <p:nvSpPr>
          <p:cNvPr id="21507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  <p:sp>
        <p:nvSpPr>
          <p:cNvPr id="21508" name="Rectangle 2"/>
          <p:cNvSpPr>
            <a:spLocks noGrp="1" noChangeArrowheads="1"/>
          </p:cNvSpPr>
          <p:nvPr>
            <p:ph type="title"/>
          </p:nvPr>
        </p:nvSpPr>
        <p:spPr>
          <a:xfrm>
            <a:off x="715963" y="366713"/>
            <a:ext cx="6624637" cy="1462087"/>
          </a:xfrm>
        </p:spPr>
        <p:txBody>
          <a:bodyPr/>
          <a:lstStyle/>
          <a:p>
            <a:pPr marL="838200" indent="-838200" eaLnBrk="1" hangingPunct="1">
              <a:buFontTx/>
              <a:buAutoNum type="arabicPeriod" startAt="2"/>
            </a:pPr>
            <a:r>
              <a:rPr lang="es-PR" altLang="en-US" sz="4000" dirty="0" smtClean="0">
                <a:latin typeface="Candara" panose="020E0502030303020204" pitchFamily="34" charset="0"/>
              </a:rPr>
              <a:t>Jacob nombra el lugar Betel </a:t>
            </a:r>
            <a:r>
              <a:rPr lang="es-PR" altLang="en-US" sz="40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(Génesis 28.16-19)</a:t>
            </a:r>
            <a:endParaRPr lang="es-PR" altLang="en-US" sz="4000" dirty="0" smtClean="0">
              <a:latin typeface="Candara" panose="020E0502030303020204" pitchFamily="34" charset="0"/>
            </a:endParaRPr>
          </a:p>
        </p:txBody>
      </p:sp>
      <p:sp>
        <p:nvSpPr>
          <p:cNvPr id="2150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33375" y="2149475"/>
            <a:ext cx="8578850" cy="4114800"/>
          </a:xfrm>
        </p:spPr>
        <p:txBody>
          <a:bodyPr/>
          <a:lstStyle/>
          <a:p>
            <a:pPr eaLnBrk="1" hangingPunct="1"/>
            <a:r>
              <a:rPr lang="es-PR" altLang="en-US" sz="2800" dirty="0" smtClean="0">
                <a:latin typeface="Candara" panose="020E0502030303020204" pitchFamily="34" charset="0"/>
              </a:rPr>
              <a:t>¿Qué dos reacciones tuvo Jacob ante su sueño?</a:t>
            </a:r>
          </a:p>
          <a:p>
            <a:pPr eaLnBrk="1" hangingPunct="1"/>
            <a:r>
              <a:rPr lang="en-US" altLang="en-US" sz="2800" dirty="0" smtClean="0">
                <a:latin typeface="Candara" panose="020E0502030303020204" pitchFamily="34" charset="0"/>
              </a:rPr>
              <a:t>¿</a:t>
            </a:r>
            <a:r>
              <a:rPr lang="en-US" altLang="en-US" sz="2800" dirty="0" err="1" smtClean="0">
                <a:latin typeface="Candara" panose="020E0502030303020204" pitchFamily="34" charset="0"/>
              </a:rPr>
              <a:t>Cuándo</a:t>
            </a:r>
            <a:r>
              <a:rPr lang="en-US" altLang="en-US" sz="2800" dirty="0" smtClean="0">
                <a:latin typeface="Candara" panose="020E0502030303020204" pitchFamily="34" charset="0"/>
              </a:rPr>
              <a:t> </a:t>
            </a:r>
            <a:r>
              <a:rPr lang="en-US" altLang="en-US" sz="2800" dirty="0" err="1" smtClean="0">
                <a:latin typeface="Candara" panose="020E0502030303020204" pitchFamily="34" charset="0"/>
              </a:rPr>
              <a:t>te</a:t>
            </a:r>
            <a:r>
              <a:rPr lang="en-US" altLang="en-US" sz="2800" dirty="0" smtClean="0">
                <a:latin typeface="Candara" panose="020E0502030303020204" pitchFamily="34" charset="0"/>
              </a:rPr>
              <a:t> </a:t>
            </a:r>
            <a:r>
              <a:rPr lang="en-US" altLang="en-US" sz="2800" dirty="0" err="1" smtClean="0">
                <a:latin typeface="Candara" panose="020E0502030303020204" pitchFamily="34" charset="0"/>
              </a:rPr>
              <a:t>diste</a:t>
            </a:r>
            <a:r>
              <a:rPr lang="en-US" altLang="en-US" sz="2800" dirty="0" smtClean="0">
                <a:latin typeface="Candara" panose="020E0502030303020204" pitchFamily="34" charset="0"/>
              </a:rPr>
              <a:t> </a:t>
            </a:r>
            <a:r>
              <a:rPr lang="en-US" altLang="en-US" sz="2800" dirty="0" err="1" smtClean="0">
                <a:latin typeface="Candara" panose="020E0502030303020204" pitchFamily="34" charset="0"/>
              </a:rPr>
              <a:t>cuenta</a:t>
            </a:r>
            <a:r>
              <a:rPr lang="en-US" altLang="en-US" sz="2800" dirty="0" smtClean="0">
                <a:latin typeface="Candara" panose="020E0502030303020204" pitchFamily="34" charset="0"/>
              </a:rPr>
              <a:t> que Dios </a:t>
            </a:r>
            <a:r>
              <a:rPr lang="en-US" altLang="en-US" sz="2800" dirty="0" err="1" smtClean="0">
                <a:latin typeface="Candara" panose="020E0502030303020204" pitchFamily="34" charset="0"/>
              </a:rPr>
              <a:t>quería</a:t>
            </a:r>
            <a:r>
              <a:rPr lang="en-US" altLang="en-US" sz="2800" dirty="0" smtClean="0">
                <a:latin typeface="Candara" panose="020E0502030303020204" pitchFamily="34" charset="0"/>
              </a:rPr>
              <a:t> </a:t>
            </a:r>
            <a:r>
              <a:rPr lang="en-US" altLang="en-US" sz="2800" dirty="0" err="1" smtClean="0">
                <a:latin typeface="Candara" panose="020E0502030303020204" pitchFamily="34" charset="0"/>
              </a:rPr>
              <a:t>darse</a:t>
            </a:r>
            <a:r>
              <a:rPr lang="en-US" altLang="en-US" sz="2800" dirty="0" smtClean="0">
                <a:latin typeface="Candara" panose="020E0502030303020204" pitchFamily="34" charset="0"/>
              </a:rPr>
              <a:t> a </a:t>
            </a:r>
            <a:r>
              <a:rPr lang="en-US" altLang="en-US" sz="2800" dirty="0" err="1" smtClean="0">
                <a:latin typeface="Candara" panose="020E0502030303020204" pitchFamily="34" charset="0"/>
              </a:rPr>
              <a:t>conocer</a:t>
            </a:r>
            <a:r>
              <a:rPr lang="en-US" altLang="en-US" sz="2800" dirty="0" smtClean="0">
                <a:latin typeface="Candara" panose="020E0502030303020204" pitchFamily="34" charset="0"/>
              </a:rPr>
              <a:t> </a:t>
            </a:r>
            <a:r>
              <a:rPr lang="en-US" altLang="en-US" sz="2800" dirty="0" err="1" smtClean="0">
                <a:latin typeface="Candara" panose="020E0502030303020204" pitchFamily="34" charset="0"/>
              </a:rPr>
              <a:t>pero</a:t>
            </a:r>
            <a:r>
              <a:rPr lang="en-US" altLang="en-US" sz="2800" dirty="0" smtClean="0">
                <a:latin typeface="Candara" panose="020E0502030303020204" pitchFamily="34" charset="0"/>
              </a:rPr>
              <a:t> </a:t>
            </a:r>
            <a:r>
              <a:rPr lang="en-US" altLang="en-US" sz="2800" dirty="0" err="1" smtClean="0">
                <a:latin typeface="Candara" panose="020E0502030303020204" pitchFamily="34" charset="0"/>
              </a:rPr>
              <a:t>tú</a:t>
            </a:r>
            <a:r>
              <a:rPr lang="en-US" altLang="en-US" sz="2800" dirty="0" smtClean="0">
                <a:latin typeface="Candara" panose="020E0502030303020204" pitchFamily="34" charset="0"/>
              </a:rPr>
              <a:t> no lo </a:t>
            </a:r>
            <a:r>
              <a:rPr lang="en-US" altLang="en-US" sz="2800" dirty="0" err="1" smtClean="0">
                <a:latin typeface="Candara" panose="020E0502030303020204" pitchFamily="34" charset="0"/>
              </a:rPr>
              <a:t>sabías</a:t>
            </a:r>
            <a:r>
              <a:rPr lang="en-US" altLang="en-US" sz="2800" dirty="0" smtClean="0">
                <a:latin typeface="Candara" panose="020E0502030303020204" pitchFamily="34" charset="0"/>
              </a:rPr>
              <a:t>?</a:t>
            </a:r>
          </a:p>
          <a:p>
            <a:pPr eaLnBrk="1" hangingPunct="1"/>
            <a:r>
              <a:rPr lang="en-US" altLang="en-US" sz="2800" dirty="0" smtClean="0">
                <a:latin typeface="Candara" panose="020E0502030303020204" pitchFamily="34" charset="0"/>
              </a:rPr>
              <a:t>¿</a:t>
            </a:r>
            <a:r>
              <a:rPr lang="en-US" altLang="en-US" sz="2800" dirty="0" err="1" smtClean="0">
                <a:latin typeface="Candara" panose="020E0502030303020204" pitchFamily="34" charset="0"/>
              </a:rPr>
              <a:t>En</a:t>
            </a:r>
            <a:r>
              <a:rPr lang="en-US" altLang="en-US" sz="2800" dirty="0" smtClean="0">
                <a:latin typeface="Candara" panose="020E0502030303020204" pitchFamily="34" charset="0"/>
              </a:rPr>
              <a:t> </a:t>
            </a:r>
            <a:r>
              <a:rPr lang="en-US" altLang="en-US" sz="2800" dirty="0" err="1" smtClean="0">
                <a:latin typeface="Candara" panose="020E0502030303020204" pitchFamily="34" charset="0"/>
              </a:rPr>
              <a:t>qué</a:t>
            </a:r>
            <a:r>
              <a:rPr lang="en-US" altLang="en-US" sz="2800" dirty="0" smtClean="0">
                <a:latin typeface="Candara" panose="020E0502030303020204" pitchFamily="34" charset="0"/>
              </a:rPr>
              <a:t> </a:t>
            </a:r>
            <a:r>
              <a:rPr lang="en-US" altLang="en-US" sz="2800" dirty="0" err="1" smtClean="0">
                <a:latin typeface="Candara" panose="020E0502030303020204" pitchFamily="34" charset="0"/>
              </a:rPr>
              <a:t>maneras</a:t>
            </a:r>
            <a:r>
              <a:rPr lang="en-US" altLang="en-US" sz="2800" dirty="0" smtClean="0">
                <a:latin typeface="Candara" panose="020E0502030303020204" pitchFamily="34" charset="0"/>
              </a:rPr>
              <a:t> </a:t>
            </a:r>
            <a:r>
              <a:rPr lang="en-US" altLang="en-US" sz="2800" dirty="0" err="1" smtClean="0">
                <a:latin typeface="Candara" panose="020E0502030303020204" pitchFamily="34" charset="0"/>
              </a:rPr>
              <a:t>respondió</a:t>
            </a:r>
            <a:r>
              <a:rPr lang="en-US" altLang="en-US" sz="2800" dirty="0" smtClean="0">
                <a:latin typeface="Candara" panose="020E0502030303020204" pitchFamily="34" charset="0"/>
              </a:rPr>
              <a:t> Jacob al </a:t>
            </a:r>
            <a:r>
              <a:rPr lang="en-US" altLang="en-US" sz="2800" dirty="0" err="1" smtClean="0">
                <a:latin typeface="Candara" panose="020E0502030303020204" pitchFamily="34" charset="0"/>
              </a:rPr>
              <a:t>encuentro</a:t>
            </a:r>
            <a:r>
              <a:rPr lang="en-US" altLang="en-US" sz="2800" dirty="0" smtClean="0">
                <a:latin typeface="Candara" panose="020E0502030303020204" pitchFamily="34" charset="0"/>
              </a:rPr>
              <a:t> con Dios?</a:t>
            </a:r>
          </a:p>
          <a:p>
            <a:pPr eaLnBrk="1" hangingPunct="1"/>
            <a:r>
              <a:rPr lang="en-US" altLang="en-US" sz="2800" dirty="0" smtClean="0">
                <a:latin typeface="Candara" panose="020E0502030303020204" pitchFamily="34" charset="0"/>
              </a:rPr>
              <a:t>¿</a:t>
            </a:r>
            <a:r>
              <a:rPr lang="en-US" altLang="en-US" sz="2800" dirty="0" err="1" smtClean="0">
                <a:latin typeface="Candara" panose="020E0502030303020204" pitchFamily="34" charset="0"/>
              </a:rPr>
              <a:t>Qué</a:t>
            </a:r>
            <a:r>
              <a:rPr lang="en-US" altLang="en-US" sz="2800" dirty="0" smtClean="0">
                <a:latin typeface="Candara" panose="020E0502030303020204" pitchFamily="34" charset="0"/>
              </a:rPr>
              <a:t> </a:t>
            </a:r>
            <a:r>
              <a:rPr lang="en-US" altLang="en-US" sz="2800" dirty="0" err="1" smtClean="0">
                <a:latin typeface="Candara" panose="020E0502030303020204" pitchFamily="34" charset="0"/>
              </a:rPr>
              <a:t>representa</a:t>
            </a:r>
            <a:r>
              <a:rPr lang="en-US" altLang="en-US" sz="2800" dirty="0" smtClean="0">
                <a:latin typeface="Candara" panose="020E0502030303020204" pitchFamily="34" charset="0"/>
              </a:rPr>
              <a:t> el altar para </a:t>
            </a:r>
            <a:r>
              <a:rPr lang="en-US" altLang="en-US" sz="2800" dirty="0" err="1" smtClean="0">
                <a:latin typeface="Candara" panose="020E0502030303020204" pitchFamily="34" charset="0"/>
              </a:rPr>
              <a:t>nosotros</a:t>
            </a:r>
            <a:r>
              <a:rPr lang="en-US" altLang="en-US" sz="2800" dirty="0" smtClean="0">
                <a:latin typeface="Candara" panose="020E0502030303020204" pitchFamily="34" charset="0"/>
              </a:rPr>
              <a:t> hoy?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42150" y="0"/>
            <a:ext cx="2101850" cy="11754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F35946E-47F8-4C6C-9E0E-3B6AF3561D11}" type="slidenum">
              <a:rPr lang="en-US" altLang="en-US"/>
              <a:pPr eaLnBrk="1" hangingPunct="1"/>
              <a:t>29</a:t>
            </a:fld>
            <a:endParaRPr lang="en-US" altLang="en-US"/>
          </a:p>
        </p:txBody>
      </p:sp>
      <p:sp>
        <p:nvSpPr>
          <p:cNvPr id="22531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title"/>
          </p:nvPr>
        </p:nvSpPr>
        <p:spPr>
          <a:xfrm>
            <a:off x="908049" y="300038"/>
            <a:ext cx="6745817" cy="1462087"/>
          </a:xfrm>
        </p:spPr>
        <p:txBody>
          <a:bodyPr/>
          <a:lstStyle/>
          <a:p>
            <a:pPr marL="838200" indent="-838200" eaLnBrk="1" hangingPunct="1">
              <a:buFontTx/>
              <a:buAutoNum type="arabicPeriod" startAt="3"/>
            </a:pPr>
            <a:r>
              <a:rPr lang="es-PR" altLang="en-US" sz="3800" dirty="0" smtClean="0">
                <a:latin typeface="Candara" panose="020E0502030303020204" pitchFamily="34" charset="0"/>
              </a:rPr>
              <a:t>Jacob hace un voto en Betel </a:t>
            </a:r>
            <a:r>
              <a:rPr lang="es-PR" altLang="en-US" sz="38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(Génesis 28.20-22)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284" t="2907" r="2164" b="23956"/>
          <a:stretch/>
        </p:blipFill>
        <p:spPr>
          <a:xfrm>
            <a:off x="0" y="1701800"/>
            <a:ext cx="9144000" cy="5156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4786938-F109-4E16-BE45-E02C260A46CD}" type="slidenum">
              <a:rPr lang="en-US" altLang="en-US"/>
              <a:pPr eaLnBrk="1" hangingPunct="1"/>
              <a:t>3</a:t>
            </a:fld>
            <a:endParaRPr lang="en-US" altLang="en-US"/>
          </a:p>
        </p:txBody>
      </p:sp>
      <p:sp>
        <p:nvSpPr>
          <p:cNvPr id="5123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  <p:pic>
        <p:nvPicPr>
          <p:cNvPr id="5124" name="Picture 2" descr="rollos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lum bright="10000" contrast="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512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s-PR" altLang="en-US" dirty="0" smtClean="0">
                <a:latin typeface="Candara" panose="020E0502030303020204" pitchFamily="34" charset="0"/>
              </a:rPr>
              <a:t>Versículo Clave: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185988" y="2217738"/>
            <a:ext cx="6669087" cy="4114800"/>
          </a:xfrm>
        </p:spPr>
        <p:txBody>
          <a:bodyPr/>
          <a:lstStyle/>
          <a:p>
            <a:pPr eaLnBrk="1" hangingPunct="1">
              <a:defRPr/>
            </a:pPr>
            <a:r>
              <a:rPr lang="es-PR" sz="4400" dirty="0" smtClean="0">
                <a:solidFill>
                  <a:srgbClr val="000000"/>
                </a:solidFill>
                <a:latin typeface="Candara" panose="020E0502030303020204" pitchFamily="34" charset="0"/>
              </a:rPr>
              <a:t>(</a:t>
            </a:r>
            <a:r>
              <a:rPr lang="es-PR" sz="4400" dirty="0" smtClean="0">
                <a:solidFill>
                  <a:schemeClr val="hlink"/>
                </a:solidFill>
                <a:latin typeface="Candara" panose="020E0502030303020204" pitchFamily="34" charset="0"/>
              </a:rPr>
              <a:t>Génesis 28.22b, RVR60)</a:t>
            </a:r>
          </a:p>
          <a:p>
            <a:pPr eaLnBrk="1" hangingPunct="1">
              <a:defRPr/>
            </a:pPr>
            <a:r>
              <a:rPr lang="es-PR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“…y de todo lo que me dieres, el diezmo apartaré para ti."</a:t>
            </a:r>
            <a:endParaRPr lang="vi-VN" sz="40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  <a:p>
            <a:pPr lvl="1" eaLnBrk="1" hangingPunct="1">
              <a:defRPr/>
            </a:pPr>
            <a:endParaRPr lang="es-PR" sz="4000" i="1" dirty="0" smtClean="0">
              <a:latin typeface="Candara" panose="020E0502030303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66562" y="0"/>
            <a:ext cx="2477438" cy="1397000"/>
          </a:xfrm>
          <a:prstGeom prst="rect">
            <a:avLst/>
          </a:prstGeom>
        </p:spPr>
      </p:pic>
      <p:sp>
        <p:nvSpPr>
          <p:cNvPr id="22530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F35946E-47F8-4C6C-9E0E-3B6AF3561D11}" type="slidenum">
              <a:rPr lang="en-US" altLang="en-US"/>
              <a:pPr eaLnBrk="1" hangingPunct="1"/>
              <a:t>30</a:t>
            </a:fld>
            <a:endParaRPr lang="en-US" altLang="en-US"/>
          </a:p>
        </p:txBody>
      </p:sp>
      <p:sp>
        <p:nvSpPr>
          <p:cNvPr id="22531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title"/>
          </p:nvPr>
        </p:nvSpPr>
        <p:spPr>
          <a:xfrm>
            <a:off x="908050" y="300038"/>
            <a:ext cx="6381750" cy="1462087"/>
          </a:xfrm>
        </p:spPr>
        <p:txBody>
          <a:bodyPr/>
          <a:lstStyle/>
          <a:p>
            <a:pPr marL="838200" indent="-838200" eaLnBrk="1" hangingPunct="1">
              <a:buFontTx/>
              <a:buAutoNum type="arabicPeriod" startAt="3"/>
            </a:pPr>
            <a:r>
              <a:rPr lang="es-PR" altLang="en-US" sz="3800" dirty="0" smtClean="0">
                <a:latin typeface="Candara" panose="020E0502030303020204" pitchFamily="34" charset="0"/>
              </a:rPr>
              <a:t>Jacob hace un voto en Betel </a:t>
            </a:r>
            <a:r>
              <a:rPr lang="es-PR" altLang="en-US" sz="38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(Génesis 28.20-22)</a:t>
            </a:r>
          </a:p>
        </p:txBody>
      </p:sp>
      <p:sp>
        <p:nvSpPr>
          <p:cNvPr id="22533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25438" y="1989138"/>
            <a:ext cx="8639175" cy="4114800"/>
          </a:xfrm>
        </p:spPr>
        <p:txBody>
          <a:bodyPr/>
          <a:lstStyle/>
          <a:p>
            <a:pPr eaLnBrk="1" hangingPunct="1"/>
            <a:r>
              <a:rPr lang="es-PR" altLang="en-US" i="1" dirty="0" smtClean="0">
                <a:latin typeface="Candara" panose="020E0502030303020204" pitchFamily="34" charset="0"/>
              </a:rPr>
              <a:t>"E hizo Jacob voto, diciendo: Si fuere Dios conmigo, y me guardare en este viaje en que voy, y me diere pan para comer y vestido para vestir, y si volviere en paz a casa de mi padre, Jehová será mi Dios. Y esta piedra que he puesto por señal, será casa de Dios; y de todo lo que me dieres, el diezmo apartaré para ti. " </a:t>
            </a:r>
          </a:p>
          <a:p>
            <a:pPr marL="0" indent="0" eaLnBrk="1" hangingPunct="1">
              <a:buNone/>
            </a:pPr>
            <a:r>
              <a:rPr lang="es-PR" altLang="en-US" i="1" dirty="0">
                <a:latin typeface="Candara" panose="020E0502030303020204" pitchFamily="34" charset="0"/>
              </a:rPr>
              <a:t>	</a:t>
            </a:r>
            <a:r>
              <a:rPr lang="es-PR" altLang="en-US" dirty="0" smtClean="0">
                <a:solidFill>
                  <a:srgbClr val="FF0000"/>
                </a:solidFill>
                <a:latin typeface="Candara" panose="020E0502030303020204" pitchFamily="34" charset="0"/>
              </a:rPr>
              <a:t>(Génesis 28.20-22, RVR60)</a:t>
            </a:r>
          </a:p>
        </p:txBody>
      </p:sp>
    </p:spTree>
    <p:extLst>
      <p:ext uri="{BB962C8B-B14F-4D97-AF65-F5344CB8AC3E}">
        <p14:creationId xmlns:p14="http://schemas.microsoft.com/office/powerpoint/2010/main" val="59578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66562" y="0"/>
            <a:ext cx="2477438" cy="1397000"/>
          </a:xfrm>
          <a:prstGeom prst="rect">
            <a:avLst/>
          </a:prstGeom>
        </p:spPr>
      </p:pic>
      <p:sp>
        <p:nvSpPr>
          <p:cNvPr id="22530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F35946E-47F8-4C6C-9E0E-3B6AF3561D11}" type="slidenum">
              <a:rPr lang="en-US" altLang="en-US"/>
              <a:pPr eaLnBrk="1" hangingPunct="1"/>
              <a:t>31</a:t>
            </a:fld>
            <a:endParaRPr lang="en-US" altLang="en-US"/>
          </a:p>
        </p:txBody>
      </p:sp>
      <p:sp>
        <p:nvSpPr>
          <p:cNvPr id="22531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title"/>
          </p:nvPr>
        </p:nvSpPr>
        <p:spPr>
          <a:xfrm>
            <a:off x="908050" y="300038"/>
            <a:ext cx="6381750" cy="1462087"/>
          </a:xfrm>
        </p:spPr>
        <p:txBody>
          <a:bodyPr/>
          <a:lstStyle/>
          <a:p>
            <a:pPr marL="838200" indent="-838200" eaLnBrk="1" hangingPunct="1">
              <a:buFontTx/>
              <a:buAutoNum type="arabicPeriod" startAt="3"/>
            </a:pPr>
            <a:r>
              <a:rPr lang="es-PR" altLang="en-US" sz="3800" dirty="0" smtClean="0">
                <a:latin typeface="Candara" panose="020E0502030303020204" pitchFamily="34" charset="0"/>
              </a:rPr>
              <a:t>Jacob hace un voto en Betel </a:t>
            </a:r>
            <a:r>
              <a:rPr lang="es-PR" altLang="en-US" sz="38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(Génesis 28.20-22)</a:t>
            </a:r>
          </a:p>
        </p:txBody>
      </p:sp>
      <p:sp>
        <p:nvSpPr>
          <p:cNvPr id="22533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25438" y="1989138"/>
            <a:ext cx="8496829" cy="4114800"/>
          </a:xfrm>
        </p:spPr>
        <p:txBody>
          <a:bodyPr>
            <a:noAutofit/>
          </a:bodyPr>
          <a:lstStyle/>
          <a:p>
            <a:r>
              <a:rPr lang="es-ES" sz="2800" dirty="0" smtClean="0">
                <a:latin typeface="Candara" panose="020E0502030303020204" pitchFamily="34" charset="0"/>
              </a:rPr>
              <a:t>Se han sugerido dos interpretaciones respecto al voto de Jacob: </a:t>
            </a:r>
          </a:p>
          <a:p>
            <a:pPr lvl="1"/>
            <a:r>
              <a:rPr lang="es-ES" sz="2400" dirty="0" smtClean="0">
                <a:latin typeface="Candara" panose="020E0502030303020204" pitchFamily="34" charset="0"/>
              </a:rPr>
              <a:t>(1) que regateaba con Dios al decir: «Si … si … »; </a:t>
            </a:r>
          </a:p>
          <a:p>
            <a:pPr lvl="1"/>
            <a:r>
              <a:rPr lang="es-ES" sz="2400" dirty="0" smtClean="0">
                <a:latin typeface="Candara" panose="020E0502030303020204" pitchFamily="34" charset="0"/>
              </a:rPr>
              <a:t>(2) que mostraba fe en Dios, puesto que la palabra hebrea puede traducirse: «puesto que … puesto que … » </a:t>
            </a:r>
          </a:p>
          <a:p>
            <a:r>
              <a:rPr lang="es-ES" sz="2800" dirty="0" smtClean="0">
                <a:latin typeface="Candara" panose="020E0502030303020204" pitchFamily="34" charset="0"/>
              </a:rPr>
              <a:t>Este es en realidad el primer voto que aparece en la Biblia. </a:t>
            </a:r>
          </a:p>
        </p:txBody>
      </p:sp>
    </p:spTree>
    <p:extLst>
      <p:ext uri="{BB962C8B-B14F-4D97-AF65-F5344CB8AC3E}">
        <p14:creationId xmlns:p14="http://schemas.microsoft.com/office/powerpoint/2010/main" val="10651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6189" y="1843982"/>
            <a:ext cx="3737811" cy="5014018"/>
          </a:xfrm>
          <a:prstGeom prst="rect">
            <a:avLst/>
          </a:prstGeom>
        </p:spPr>
      </p:pic>
      <p:sp>
        <p:nvSpPr>
          <p:cNvPr id="22530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F35946E-47F8-4C6C-9E0E-3B6AF3561D11}" type="slidenum">
              <a:rPr lang="en-US" altLang="en-US"/>
              <a:pPr eaLnBrk="1" hangingPunct="1"/>
              <a:t>32</a:t>
            </a:fld>
            <a:endParaRPr lang="en-US" altLang="en-US"/>
          </a:p>
        </p:txBody>
      </p:sp>
      <p:sp>
        <p:nvSpPr>
          <p:cNvPr id="22531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title"/>
          </p:nvPr>
        </p:nvSpPr>
        <p:spPr>
          <a:xfrm>
            <a:off x="908050" y="300038"/>
            <a:ext cx="6381750" cy="1462087"/>
          </a:xfrm>
        </p:spPr>
        <p:txBody>
          <a:bodyPr/>
          <a:lstStyle/>
          <a:p>
            <a:pPr marL="838200" indent="-838200" eaLnBrk="1" hangingPunct="1">
              <a:buFontTx/>
              <a:buAutoNum type="arabicPeriod" startAt="3"/>
            </a:pPr>
            <a:r>
              <a:rPr lang="es-PR" altLang="en-US" sz="3800" dirty="0" smtClean="0">
                <a:latin typeface="Candara" panose="020E0502030303020204" pitchFamily="34" charset="0"/>
              </a:rPr>
              <a:t>Jacob hace un voto en Betel </a:t>
            </a:r>
            <a:r>
              <a:rPr lang="es-PR" altLang="en-US" sz="38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(Génesis 28.20-22)</a:t>
            </a:r>
          </a:p>
        </p:txBody>
      </p:sp>
      <p:sp>
        <p:nvSpPr>
          <p:cNvPr id="22533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25438" y="1989138"/>
            <a:ext cx="5186362" cy="4114800"/>
          </a:xfrm>
        </p:spPr>
        <p:txBody>
          <a:bodyPr>
            <a:normAutofit fontScale="77500" lnSpcReduction="20000"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Es probable que ambas interpretaciones sean ciertas: Jacob creyó en la Palabra de Dios, pero todavía tenía bastante del «viejo hombre» como para tratar de regatear con Dios como lo hizo con Esaú e Isaac. </a:t>
            </a:r>
          </a:p>
          <a:p>
            <a:r>
              <a:rPr lang="es-ES" dirty="0" smtClean="0">
                <a:latin typeface="Candara" panose="020E0502030303020204" pitchFamily="34" charset="0"/>
              </a:rPr>
              <a:t>Estaba tan acostumbrado a las «tretas» que trató de urdir su camino para la bendición de Dios. Al final, esto se mostró y resolvió en </a:t>
            </a:r>
            <a:r>
              <a:rPr lang="es-ES" dirty="0" err="1" smtClean="0">
                <a:latin typeface="Candara" panose="020E0502030303020204" pitchFamily="34" charset="0"/>
              </a:rPr>
              <a:t>Jaboc</a:t>
            </a:r>
            <a:r>
              <a:rPr lang="es-ES" dirty="0" smtClean="0">
                <a:latin typeface="Candara" panose="020E0502030303020204" pitchFamily="34" charset="0"/>
              </a:rPr>
              <a:t> (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Génesis 32</a:t>
            </a:r>
            <a:r>
              <a:rPr lang="es-ES" dirty="0" smtClean="0">
                <a:latin typeface="Candara" panose="020E0502030303020204" pitchFamily="34" charset="0"/>
              </a:rPr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374524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6189" y="1843982"/>
            <a:ext cx="3737811" cy="5014018"/>
          </a:xfrm>
          <a:prstGeom prst="rect">
            <a:avLst/>
          </a:prstGeom>
        </p:spPr>
      </p:pic>
      <p:sp>
        <p:nvSpPr>
          <p:cNvPr id="22530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F35946E-47F8-4C6C-9E0E-3B6AF3561D11}" type="slidenum">
              <a:rPr lang="en-US" altLang="en-US"/>
              <a:pPr eaLnBrk="1" hangingPunct="1"/>
              <a:t>33</a:t>
            </a:fld>
            <a:endParaRPr lang="en-US" altLang="en-US"/>
          </a:p>
        </p:txBody>
      </p:sp>
      <p:sp>
        <p:nvSpPr>
          <p:cNvPr id="22531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title"/>
          </p:nvPr>
        </p:nvSpPr>
        <p:spPr>
          <a:xfrm>
            <a:off x="908050" y="300038"/>
            <a:ext cx="6381750" cy="1462087"/>
          </a:xfrm>
        </p:spPr>
        <p:txBody>
          <a:bodyPr/>
          <a:lstStyle/>
          <a:p>
            <a:pPr marL="838200" indent="-838200" eaLnBrk="1" hangingPunct="1">
              <a:buFontTx/>
              <a:buAutoNum type="arabicPeriod" startAt="3"/>
            </a:pPr>
            <a:r>
              <a:rPr lang="es-PR" altLang="en-US" sz="3800" dirty="0" smtClean="0">
                <a:latin typeface="Candara" panose="020E0502030303020204" pitchFamily="34" charset="0"/>
              </a:rPr>
              <a:t>Jacob hace un voto en Betel </a:t>
            </a:r>
            <a:r>
              <a:rPr lang="es-PR" altLang="en-US" sz="38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(Génesis 28.20-22)</a:t>
            </a:r>
          </a:p>
        </p:txBody>
      </p:sp>
      <p:sp>
        <p:nvSpPr>
          <p:cNvPr id="22533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25438" y="1989138"/>
            <a:ext cx="4839229" cy="4254500"/>
          </a:xfrm>
        </p:spPr>
        <p:txBody>
          <a:bodyPr>
            <a:normAutofit fontScale="85000" lnSpcReduction="20000"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Jacob regresó a su casa en paz (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Génesis 35.27–29</a:t>
            </a:r>
            <a:r>
              <a:rPr lang="es-ES" dirty="0" smtClean="0">
                <a:latin typeface="Candara" panose="020E0502030303020204" pitchFamily="34" charset="0"/>
              </a:rPr>
              <a:t>) y practicó el diezmo (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v. 22</a:t>
            </a:r>
            <a:r>
              <a:rPr lang="es-ES" dirty="0" smtClean="0">
                <a:latin typeface="Candara" panose="020E0502030303020204" pitchFamily="34" charset="0"/>
              </a:rPr>
              <a:t>). </a:t>
            </a:r>
          </a:p>
          <a:p>
            <a:r>
              <a:rPr lang="es-ES" dirty="0" smtClean="0">
                <a:latin typeface="Candara" panose="020E0502030303020204" pitchFamily="34" charset="0"/>
              </a:rPr>
              <a:t>Se dio cuenta de que su dedicación a Dios no significaba nada a menos que sus bienes materiales estuvieran también bajo su control. </a:t>
            </a:r>
          </a:p>
          <a:p>
            <a:r>
              <a:rPr lang="es-ES" dirty="0" smtClean="0">
                <a:latin typeface="Candara" panose="020E0502030303020204" pitchFamily="34" charset="0"/>
              </a:rPr>
              <a:t>Abraham practicó el diezmo (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14.20</a:t>
            </a:r>
            <a:r>
              <a:rPr lang="es-ES" dirty="0" smtClean="0">
                <a:latin typeface="Candara" panose="020E0502030303020204" pitchFamily="34" charset="0"/>
              </a:rPr>
              <a:t>) y en ambos casos la ley todavía no se había dado. </a:t>
            </a:r>
          </a:p>
        </p:txBody>
      </p:sp>
    </p:spTree>
    <p:extLst>
      <p:ext uri="{BB962C8B-B14F-4D97-AF65-F5344CB8AC3E}">
        <p14:creationId xmlns:p14="http://schemas.microsoft.com/office/powerpoint/2010/main" val="25883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6189" y="1843982"/>
            <a:ext cx="3737811" cy="5014018"/>
          </a:xfrm>
          <a:prstGeom prst="rect">
            <a:avLst/>
          </a:prstGeom>
        </p:spPr>
      </p:pic>
      <p:sp>
        <p:nvSpPr>
          <p:cNvPr id="22530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F35946E-47F8-4C6C-9E0E-3B6AF3561D11}" type="slidenum">
              <a:rPr lang="en-US" altLang="en-US"/>
              <a:pPr eaLnBrk="1" hangingPunct="1"/>
              <a:t>34</a:t>
            </a:fld>
            <a:endParaRPr lang="en-US" altLang="en-US"/>
          </a:p>
        </p:txBody>
      </p:sp>
      <p:sp>
        <p:nvSpPr>
          <p:cNvPr id="22531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title"/>
          </p:nvPr>
        </p:nvSpPr>
        <p:spPr>
          <a:xfrm>
            <a:off x="908050" y="300038"/>
            <a:ext cx="6381750" cy="1462087"/>
          </a:xfrm>
        </p:spPr>
        <p:txBody>
          <a:bodyPr/>
          <a:lstStyle/>
          <a:p>
            <a:pPr marL="838200" indent="-838200" eaLnBrk="1" hangingPunct="1">
              <a:buFontTx/>
              <a:buAutoNum type="arabicPeriod" startAt="3"/>
            </a:pPr>
            <a:r>
              <a:rPr lang="es-PR" altLang="en-US" sz="3800" dirty="0" smtClean="0">
                <a:latin typeface="Candara" panose="020E0502030303020204" pitchFamily="34" charset="0"/>
              </a:rPr>
              <a:t>Jacob hace un voto en Betel </a:t>
            </a:r>
            <a:r>
              <a:rPr lang="es-PR" altLang="en-US" sz="38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(Génesis 28.20-22)</a:t>
            </a:r>
          </a:p>
        </p:txBody>
      </p:sp>
      <p:sp>
        <p:nvSpPr>
          <p:cNvPr id="22533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25438" y="1989138"/>
            <a:ext cx="4839229" cy="4114800"/>
          </a:xfrm>
        </p:spPr>
        <p:txBody>
          <a:bodyPr>
            <a:normAutofit fontScale="92500" lnSpcReduction="20000"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Los que dicen que el diezmo no es para esta edad de gracia yerran el hecho de que los primeros santos practicaron el diezmo. </a:t>
            </a:r>
          </a:p>
          <a:p>
            <a:r>
              <a:rPr lang="es-ES" dirty="0" smtClean="0">
                <a:latin typeface="Candara" panose="020E0502030303020204" pitchFamily="34" charset="0"/>
              </a:rPr>
              <a:t>Fue su expresión de fe y obediencia al Señor lo que les guiaba, guardaba y sustentaba.</a:t>
            </a:r>
          </a:p>
        </p:txBody>
      </p:sp>
    </p:spTree>
    <p:extLst>
      <p:ext uri="{BB962C8B-B14F-4D97-AF65-F5344CB8AC3E}">
        <p14:creationId xmlns:p14="http://schemas.microsoft.com/office/powerpoint/2010/main" val="383708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49516" y="1866897"/>
            <a:ext cx="3994484" cy="4991103"/>
          </a:xfrm>
          <a:prstGeom prst="rect">
            <a:avLst/>
          </a:prstGeom>
        </p:spPr>
      </p:pic>
      <p:sp>
        <p:nvSpPr>
          <p:cNvPr id="22530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F35946E-47F8-4C6C-9E0E-3B6AF3561D11}" type="slidenum">
              <a:rPr lang="en-US" altLang="en-US"/>
              <a:pPr eaLnBrk="1" hangingPunct="1"/>
              <a:t>35</a:t>
            </a:fld>
            <a:endParaRPr lang="en-US" altLang="en-US"/>
          </a:p>
        </p:txBody>
      </p:sp>
      <p:sp>
        <p:nvSpPr>
          <p:cNvPr id="22531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title"/>
          </p:nvPr>
        </p:nvSpPr>
        <p:spPr>
          <a:xfrm>
            <a:off x="908050" y="300038"/>
            <a:ext cx="6381750" cy="1462087"/>
          </a:xfrm>
        </p:spPr>
        <p:txBody>
          <a:bodyPr/>
          <a:lstStyle/>
          <a:p>
            <a:pPr marL="838200" indent="-838200" eaLnBrk="1" hangingPunct="1">
              <a:buFontTx/>
              <a:buAutoNum type="arabicPeriod" startAt="3"/>
            </a:pPr>
            <a:r>
              <a:rPr lang="es-PR" altLang="en-US" sz="3800" dirty="0" smtClean="0">
                <a:latin typeface="Candara" panose="020E0502030303020204" pitchFamily="34" charset="0"/>
              </a:rPr>
              <a:t>Jacob hace un voto en Betel </a:t>
            </a:r>
            <a:r>
              <a:rPr lang="es-PR" altLang="en-US" sz="38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(Génesis 28.20-22)</a:t>
            </a:r>
          </a:p>
        </p:txBody>
      </p:sp>
      <p:sp>
        <p:nvSpPr>
          <p:cNvPr id="22533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25438" y="1989138"/>
            <a:ext cx="4839229" cy="4114800"/>
          </a:xfrm>
        </p:spPr>
        <p:txBody>
          <a:bodyPr>
            <a:normAutofit fontScale="85000" lnSpcReduction="20000"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Jacob no siempre vivió de acuerdo a este voto en los años subsiguientes. </a:t>
            </a:r>
          </a:p>
          <a:p>
            <a:r>
              <a:rPr lang="es-ES" dirty="0" smtClean="0">
                <a:latin typeface="Candara" panose="020E0502030303020204" pitchFamily="34" charset="0"/>
              </a:rPr>
              <a:t>«Encontró su igual» en </a:t>
            </a:r>
            <a:r>
              <a:rPr lang="es-ES" dirty="0" err="1" smtClean="0">
                <a:latin typeface="Candara" panose="020E0502030303020204" pitchFamily="34" charset="0"/>
              </a:rPr>
              <a:t>Labán</a:t>
            </a:r>
            <a:r>
              <a:rPr lang="es-ES" dirty="0" smtClean="0">
                <a:latin typeface="Candara" panose="020E0502030303020204" pitchFamily="34" charset="0"/>
              </a:rPr>
              <a:t>, que también era un tramposo. </a:t>
            </a:r>
          </a:p>
          <a:p>
            <a:r>
              <a:rPr lang="es-ES" dirty="0" smtClean="0">
                <a:latin typeface="Candara" panose="020E0502030303020204" pitchFamily="34" charset="0"/>
              </a:rPr>
              <a:t>Durante veinte años los dos trataron entre sí de ganarle al otro la partida, pero al final, se disciplinó a Jacob y Dios cumplió sus promesas. </a:t>
            </a:r>
          </a:p>
        </p:txBody>
      </p:sp>
    </p:spTree>
    <p:extLst>
      <p:ext uri="{BB962C8B-B14F-4D97-AF65-F5344CB8AC3E}">
        <p14:creationId xmlns:p14="http://schemas.microsoft.com/office/powerpoint/2010/main" val="1751980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6189" y="1843982"/>
            <a:ext cx="3737811" cy="5014018"/>
          </a:xfrm>
          <a:prstGeom prst="rect">
            <a:avLst/>
          </a:prstGeom>
        </p:spPr>
      </p:pic>
      <p:sp>
        <p:nvSpPr>
          <p:cNvPr id="22530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F35946E-47F8-4C6C-9E0E-3B6AF3561D11}" type="slidenum">
              <a:rPr lang="en-US" altLang="en-US"/>
              <a:pPr eaLnBrk="1" hangingPunct="1"/>
              <a:t>36</a:t>
            </a:fld>
            <a:endParaRPr lang="en-US" altLang="en-US"/>
          </a:p>
        </p:txBody>
      </p:sp>
      <p:sp>
        <p:nvSpPr>
          <p:cNvPr id="22531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title"/>
          </p:nvPr>
        </p:nvSpPr>
        <p:spPr>
          <a:xfrm>
            <a:off x="908050" y="300038"/>
            <a:ext cx="6381750" cy="1462087"/>
          </a:xfrm>
        </p:spPr>
        <p:txBody>
          <a:bodyPr/>
          <a:lstStyle/>
          <a:p>
            <a:pPr marL="838200" indent="-838200" eaLnBrk="1" hangingPunct="1">
              <a:buFontTx/>
              <a:buAutoNum type="arabicPeriod" startAt="3"/>
            </a:pPr>
            <a:r>
              <a:rPr lang="es-PR" altLang="en-US" sz="3800" dirty="0" smtClean="0">
                <a:latin typeface="Candara" panose="020E0502030303020204" pitchFamily="34" charset="0"/>
              </a:rPr>
              <a:t>Jacob hace un voto en Betel </a:t>
            </a:r>
            <a:r>
              <a:rPr lang="es-PR" altLang="en-US" sz="38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(Génesis 28.20-22)</a:t>
            </a:r>
          </a:p>
        </p:txBody>
      </p:sp>
      <p:sp>
        <p:nvSpPr>
          <p:cNvPr id="22533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25438" y="1989138"/>
            <a:ext cx="4839229" cy="4114800"/>
          </a:xfrm>
        </p:spPr>
        <p:txBody>
          <a:bodyPr>
            <a:normAutofit fontScale="92500" lnSpcReduction="10000"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Es bueno que nosotros los creyentes tengamos un «</a:t>
            </a:r>
            <a:r>
              <a:rPr lang="es-ES" dirty="0" err="1" smtClean="0">
                <a:latin typeface="Candara" panose="020E0502030303020204" pitchFamily="34" charset="0"/>
              </a:rPr>
              <a:t>Bet</a:t>
            </a:r>
            <a:r>
              <a:rPr lang="es-ES" dirty="0" smtClean="0">
                <a:latin typeface="Candara" panose="020E0502030303020204" pitchFamily="34" charset="0"/>
              </a:rPr>
              <a:t>-el» en nuestras vidas, un lugar donde nos encontremos con Dios de una manera seria y hagamos algunos compromisos definitivos con Él. </a:t>
            </a:r>
          </a:p>
        </p:txBody>
      </p:sp>
    </p:spTree>
    <p:extLst>
      <p:ext uri="{BB962C8B-B14F-4D97-AF65-F5344CB8AC3E}">
        <p14:creationId xmlns:p14="http://schemas.microsoft.com/office/powerpoint/2010/main" val="987321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6189" y="1843982"/>
            <a:ext cx="3737811" cy="5014018"/>
          </a:xfrm>
          <a:prstGeom prst="rect">
            <a:avLst/>
          </a:prstGeom>
        </p:spPr>
      </p:pic>
      <p:sp>
        <p:nvSpPr>
          <p:cNvPr id="22530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F35946E-47F8-4C6C-9E0E-3B6AF3561D11}" type="slidenum">
              <a:rPr lang="en-US" altLang="en-US"/>
              <a:pPr eaLnBrk="1" hangingPunct="1"/>
              <a:t>37</a:t>
            </a:fld>
            <a:endParaRPr lang="en-US" altLang="en-US"/>
          </a:p>
        </p:txBody>
      </p:sp>
      <p:sp>
        <p:nvSpPr>
          <p:cNvPr id="22531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title"/>
          </p:nvPr>
        </p:nvSpPr>
        <p:spPr>
          <a:xfrm>
            <a:off x="908050" y="300038"/>
            <a:ext cx="6381750" cy="1462087"/>
          </a:xfrm>
        </p:spPr>
        <p:txBody>
          <a:bodyPr/>
          <a:lstStyle/>
          <a:p>
            <a:pPr marL="838200" indent="-838200" eaLnBrk="1" hangingPunct="1">
              <a:buFontTx/>
              <a:buAutoNum type="arabicPeriod" startAt="3"/>
            </a:pPr>
            <a:r>
              <a:rPr lang="es-PR" altLang="en-US" sz="3800" dirty="0" smtClean="0">
                <a:latin typeface="Candara" panose="020E0502030303020204" pitchFamily="34" charset="0"/>
              </a:rPr>
              <a:t>Jacob hace un voto en Betel </a:t>
            </a:r>
            <a:r>
              <a:rPr lang="es-PR" altLang="en-US" sz="38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(Génesis 28.20-22)</a:t>
            </a:r>
          </a:p>
        </p:txBody>
      </p:sp>
      <p:sp>
        <p:nvSpPr>
          <p:cNvPr id="22533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25438" y="1989138"/>
            <a:ext cx="4839229" cy="4114800"/>
          </a:xfrm>
        </p:spPr>
        <p:txBody>
          <a:bodyPr>
            <a:normAutofit fontScale="77500" lnSpcReduction="20000"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Si nos alejamos del Señor, siempre podemos «regresar a </a:t>
            </a:r>
            <a:r>
              <a:rPr lang="es-ES" dirty="0" err="1" smtClean="0">
                <a:latin typeface="Candara" panose="020E0502030303020204" pitchFamily="34" charset="0"/>
              </a:rPr>
              <a:t>Bet</a:t>
            </a:r>
            <a:r>
              <a:rPr lang="es-ES" dirty="0" smtClean="0">
                <a:latin typeface="Candara" panose="020E0502030303020204" pitchFamily="34" charset="0"/>
              </a:rPr>
              <a:t>-el» (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Génesis 35.9–15</a:t>
            </a:r>
            <a:r>
              <a:rPr lang="es-ES" dirty="0" smtClean="0">
                <a:latin typeface="Candara" panose="020E0502030303020204" pitchFamily="34" charset="0"/>
              </a:rPr>
              <a:t>) y renovar nuestros votos. </a:t>
            </a:r>
          </a:p>
          <a:p>
            <a:r>
              <a:rPr lang="es-ES" dirty="0" smtClean="0">
                <a:latin typeface="Candara" panose="020E0502030303020204" pitchFamily="34" charset="0"/>
              </a:rPr>
              <a:t>Jacob es una ilustración del conflicto entre las dos naturalezas, porque siempre batallaba con la carne y trataba de depender de sus capacidades y planes. </a:t>
            </a:r>
          </a:p>
          <a:p>
            <a:r>
              <a:rPr lang="es-ES" dirty="0" smtClean="0">
                <a:latin typeface="Candara" panose="020E0502030303020204" pitchFamily="34" charset="0"/>
              </a:rPr>
              <a:t>¡Qué bueno es saber que Dios vigila a sus hijos descarriados!</a:t>
            </a:r>
          </a:p>
        </p:txBody>
      </p:sp>
    </p:spTree>
    <p:extLst>
      <p:ext uri="{BB962C8B-B14F-4D97-AF65-F5344CB8AC3E}">
        <p14:creationId xmlns:p14="http://schemas.microsoft.com/office/powerpoint/2010/main" val="80063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66562" y="0"/>
            <a:ext cx="2477438" cy="1397000"/>
          </a:xfrm>
          <a:prstGeom prst="rect">
            <a:avLst/>
          </a:prstGeom>
        </p:spPr>
      </p:pic>
      <p:sp>
        <p:nvSpPr>
          <p:cNvPr id="23554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3220C13-66C3-4FFB-9629-607CF35966B4}" type="slidenum">
              <a:rPr lang="en-US" altLang="en-US"/>
              <a:pPr eaLnBrk="1" hangingPunct="1"/>
              <a:t>38</a:t>
            </a:fld>
            <a:endParaRPr lang="en-US" altLang="en-US"/>
          </a:p>
        </p:txBody>
      </p:sp>
      <p:sp>
        <p:nvSpPr>
          <p:cNvPr id="23555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title"/>
          </p:nvPr>
        </p:nvSpPr>
        <p:spPr>
          <a:xfrm>
            <a:off x="908049" y="300038"/>
            <a:ext cx="6500283" cy="1462087"/>
          </a:xfrm>
        </p:spPr>
        <p:txBody>
          <a:bodyPr/>
          <a:lstStyle/>
          <a:p>
            <a:pPr marL="838200" indent="-838200" eaLnBrk="1" hangingPunct="1">
              <a:buFontTx/>
              <a:buAutoNum type="arabicPeriod" startAt="3"/>
            </a:pPr>
            <a:r>
              <a:rPr lang="es-PR" altLang="en-US" sz="3800" dirty="0" smtClean="0">
                <a:latin typeface="Candara" panose="020E0502030303020204" pitchFamily="34" charset="0"/>
              </a:rPr>
              <a:t>Jacob hace un voto en Betel </a:t>
            </a:r>
            <a:r>
              <a:rPr lang="es-PR" altLang="en-US" sz="38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(Génesis 28.20-22)</a:t>
            </a:r>
          </a:p>
        </p:txBody>
      </p:sp>
      <p:sp>
        <p:nvSpPr>
          <p:cNvPr id="23557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25438" y="1989138"/>
            <a:ext cx="8639175" cy="4114800"/>
          </a:xfrm>
        </p:spPr>
        <p:txBody>
          <a:bodyPr/>
          <a:lstStyle/>
          <a:p>
            <a:pPr eaLnBrk="1" hangingPunct="1"/>
            <a:r>
              <a:rPr lang="es-PR" altLang="en-US" dirty="0" smtClean="0">
                <a:latin typeface="Candara" panose="020E0502030303020204" pitchFamily="34" charset="0"/>
              </a:rPr>
              <a:t>¿Qué hizo Jacob con Dios?</a:t>
            </a:r>
          </a:p>
          <a:p>
            <a:pPr eaLnBrk="1" hangingPunct="1"/>
            <a:r>
              <a:rPr lang="en-US" altLang="en-US" dirty="0" smtClean="0">
                <a:latin typeface="Candara" panose="020E0502030303020204" pitchFamily="34" charset="0"/>
              </a:rPr>
              <a:t>¿</a:t>
            </a:r>
            <a:r>
              <a:rPr lang="en-US" altLang="en-US" dirty="0" err="1" smtClean="0">
                <a:latin typeface="Candara" panose="020E0502030303020204" pitchFamily="34" charset="0"/>
              </a:rPr>
              <a:t>Qué</a:t>
            </a:r>
            <a:r>
              <a:rPr lang="en-US" altLang="en-US" dirty="0" smtClean="0">
                <a:latin typeface="Candara" panose="020E0502030303020204" pitchFamily="34" charset="0"/>
              </a:rPr>
              <a:t> </a:t>
            </a:r>
            <a:r>
              <a:rPr lang="en-US" altLang="en-US" dirty="0" err="1" smtClean="0">
                <a:latin typeface="Candara" panose="020E0502030303020204" pitchFamily="34" charset="0"/>
              </a:rPr>
              <a:t>prometió</a:t>
            </a:r>
            <a:r>
              <a:rPr lang="en-US" altLang="en-US" dirty="0" smtClean="0">
                <a:latin typeface="Candara" panose="020E0502030303020204" pitchFamily="34" charset="0"/>
              </a:rPr>
              <a:t> Jacob a Dios?</a:t>
            </a:r>
          </a:p>
          <a:p>
            <a:pPr eaLnBrk="1" hangingPunct="1"/>
            <a:r>
              <a:rPr lang="en-US" altLang="en-US" dirty="0" smtClean="0">
                <a:latin typeface="Candara" panose="020E0502030303020204" pitchFamily="34" charset="0"/>
              </a:rPr>
              <a:t>¿</a:t>
            </a:r>
            <a:r>
              <a:rPr lang="en-US" altLang="en-US" dirty="0" err="1" smtClean="0">
                <a:latin typeface="Candara" panose="020E0502030303020204" pitchFamily="34" charset="0"/>
              </a:rPr>
              <a:t>Cómo</a:t>
            </a:r>
            <a:r>
              <a:rPr lang="en-US" altLang="en-US" dirty="0" smtClean="0">
                <a:latin typeface="Candara" panose="020E0502030303020204" pitchFamily="34" charset="0"/>
              </a:rPr>
              <a:t> </a:t>
            </a:r>
            <a:r>
              <a:rPr lang="en-US" altLang="en-US" dirty="0" err="1" smtClean="0">
                <a:latin typeface="Candara" panose="020E0502030303020204" pitchFamily="34" charset="0"/>
              </a:rPr>
              <a:t>realizamos</a:t>
            </a:r>
            <a:r>
              <a:rPr lang="en-US" altLang="en-US" dirty="0" smtClean="0">
                <a:latin typeface="Candara" panose="020E0502030303020204" pitchFamily="34" charset="0"/>
              </a:rPr>
              <a:t> </a:t>
            </a:r>
            <a:r>
              <a:rPr lang="en-US" altLang="en-US" dirty="0" err="1" smtClean="0">
                <a:latin typeface="Candara" panose="020E0502030303020204" pitchFamily="34" charset="0"/>
              </a:rPr>
              <a:t>nuestro</a:t>
            </a:r>
            <a:r>
              <a:rPr lang="en-US" altLang="en-US" dirty="0" smtClean="0">
                <a:latin typeface="Candara" panose="020E0502030303020204" pitchFamily="34" charset="0"/>
              </a:rPr>
              <a:t> </a:t>
            </a:r>
            <a:r>
              <a:rPr lang="en-US" altLang="en-US" dirty="0" err="1" smtClean="0">
                <a:latin typeface="Candara" panose="020E0502030303020204" pitchFamily="34" charset="0"/>
              </a:rPr>
              <a:t>compromiso</a:t>
            </a:r>
            <a:r>
              <a:rPr lang="en-US" altLang="en-US" dirty="0" smtClean="0">
                <a:latin typeface="Candara" panose="020E0502030303020204" pitchFamily="34" charset="0"/>
              </a:rPr>
              <a:t> personal con el </a:t>
            </a:r>
            <a:r>
              <a:rPr lang="en-US" altLang="en-US" dirty="0" err="1" smtClean="0">
                <a:latin typeface="Candara" panose="020E0502030303020204" pitchFamily="34" charset="0"/>
              </a:rPr>
              <a:t>Señor</a:t>
            </a:r>
            <a:r>
              <a:rPr lang="en-US" altLang="en-US" dirty="0" smtClean="0">
                <a:latin typeface="Candara" panose="020E0502030303020204" pitchFamily="34" charset="0"/>
              </a:rPr>
              <a:t>?</a:t>
            </a:r>
          </a:p>
          <a:p>
            <a:pPr eaLnBrk="1" hangingPunct="1"/>
            <a:endParaRPr lang="en-US" altLang="en-US" dirty="0" smtClean="0">
              <a:latin typeface="Candara" panose="020E0502030303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F868897-D573-4D1D-9396-BA09EB013DAC}" type="slidenum">
              <a:rPr lang="en-US" altLang="en-US"/>
              <a:pPr eaLnBrk="1" hangingPunct="1"/>
              <a:t>39</a:t>
            </a:fld>
            <a:endParaRPr lang="en-US" altLang="en-US"/>
          </a:p>
        </p:txBody>
      </p:sp>
      <p:sp>
        <p:nvSpPr>
          <p:cNvPr id="24579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  <p:sp>
        <p:nvSpPr>
          <p:cNvPr id="2458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dirty="0" smtClean="0">
                <a:latin typeface="Candara" panose="020E0502030303020204" pitchFamily="34" charset="0"/>
              </a:rPr>
              <a:t>Aplicaciones</a:t>
            </a:r>
          </a:p>
        </p:txBody>
      </p:sp>
      <p:sp>
        <p:nvSpPr>
          <p:cNvPr id="344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17713"/>
            <a:ext cx="8497888" cy="4114800"/>
          </a:xfrm>
        </p:spPr>
        <p:txBody>
          <a:bodyPr/>
          <a:lstStyle/>
          <a:p>
            <a:pPr eaLnBrk="1" hangingPunct="1"/>
            <a:r>
              <a:rPr lang="es-PR" altLang="en-US" sz="2800" dirty="0" smtClean="0">
                <a:latin typeface="Candara" panose="020E0502030303020204" pitchFamily="34" charset="0"/>
              </a:rPr>
              <a:t>El Dios de la crisis (</a:t>
            </a:r>
            <a:r>
              <a:rPr lang="es-PR" altLang="en-US" sz="2800" dirty="0" smtClean="0">
                <a:solidFill>
                  <a:schemeClr val="hlink"/>
                </a:solidFill>
                <a:latin typeface="Candara" panose="020E0502030303020204" pitchFamily="34" charset="0"/>
              </a:rPr>
              <a:t>Génesis 28.13-15)</a:t>
            </a:r>
            <a:r>
              <a:rPr lang="es-PR" altLang="en-US" sz="2800" dirty="0" smtClean="0">
                <a:latin typeface="Candara" panose="020E0502030303020204" pitchFamily="34" charset="0"/>
              </a:rPr>
              <a:t>.</a:t>
            </a:r>
          </a:p>
          <a:p>
            <a:pPr lvl="1" eaLnBrk="1" hangingPunct="1"/>
            <a:r>
              <a:rPr lang="es-PR" altLang="en-US" sz="2400" dirty="0" smtClean="0">
                <a:latin typeface="Candara" panose="020E0502030303020204" pitchFamily="34" charset="0"/>
              </a:rPr>
              <a:t>En el caso de los Patriarcas, en circunstancias críticas, Dios se revela para dar seguridad, indicaciones precisas o para renovar sus promesas.</a:t>
            </a:r>
          </a:p>
          <a:p>
            <a:pPr lvl="1" eaLnBrk="1" hangingPunct="1"/>
            <a:r>
              <a:rPr lang="en-US" altLang="en-US" sz="2400" dirty="0" smtClean="0">
                <a:latin typeface="Candara" panose="020E0502030303020204" pitchFamily="34" charset="0"/>
              </a:rPr>
              <a:t>Pero la “</a:t>
            </a:r>
            <a:r>
              <a:rPr lang="en-US" altLang="en-US" sz="2400" dirty="0" err="1" smtClean="0">
                <a:latin typeface="Candara" panose="020E0502030303020204" pitchFamily="34" charset="0"/>
              </a:rPr>
              <a:t>aparición</a:t>
            </a:r>
            <a:r>
              <a:rPr lang="en-US" altLang="en-US" sz="2400" dirty="0" smtClean="0">
                <a:latin typeface="Candara" panose="020E0502030303020204" pitchFamily="34" charset="0"/>
              </a:rPr>
              <a:t>” de Dios no </a:t>
            </a:r>
            <a:r>
              <a:rPr lang="en-US" altLang="en-US" sz="2400" dirty="0" err="1" smtClean="0">
                <a:latin typeface="Candara" panose="020E0502030303020204" pitchFamily="34" charset="0"/>
              </a:rPr>
              <a:t>es</a:t>
            </a:r>
            <a:r>
              <a:rPr lang="en-US" altLang="en-US" sz="2400" dirty="0" smtClean="0">
                <a:latin typeface="Candara" panose="020E0502030303020204" pitchFamily="34" charset="0"/>
              </a:rPr>
              <a:t> </a:t>
            </a:r>
            <a:r>
              <a:rPr lang="en-US" altLang="en-US" sz="2400" dirty="0" err="1" smtClean="0">
                <a:latin typeface="Candara" panose="020E0502030303020204" pitchFamily="34" charset="0"/>
              </a:rPr>
              <a:t>mágica</a:t>
            </a:r>
            <a:r>
              <a:rPr lang="en-US" altLang="en-US" sz="2400" dirty="0" smtClean="0">
                <a:latin typeface="Candara" panose="020E0502030303020204" pitchFamily="34" charset="0"/>
              </a:rPr>
              <a:t> </a:t>
            </a:r>
            <a:r>
              <a:rPr lang="en-US" altLang="en-US" sz="2400" dirty="0" err="1" smtClean="0">
                <a:latin typeface="Candara" panose="020E0502030303020204" pitchFamily="34" charset="0"/>
              </a:rPr>
              <a:t>ni</a:t>
            </a:r>
            <a:r>
              <a:rPr lang="en-US" altLang="en-US" sz="2400" dirty="0" smtClean="0">
                <a:latin typeface="Candara" panose="020E0502030303020204" pitchFamily="34" charset="0"/>
              </a:rPr>
              <a:t> </a:t>
            </a:r>
            <a:r>
              <a:rPr lang="en-US" altLang="en-US" sz="2400" dirty="0" err="1" smtClean="0">
                <a:latin typeface="Candara" panose="020E0502030303020204" pitchFamily="34" charset="0"/>
              </a:rPr>
              <a:t>automática</a:t>
            </a:r>
            <a:r>
              <a:rPr lang="en-US" altLang="en-US" sz="2400" dirty="0" smtClean="0">
                <a:latin typeface="Candara" panose="020E0502030303020204" pitchFamily="34" charset="0"/>
              </a:rPr>
              <a:t>, </a:t>
            </a:r>
            <a:r>
              <a:rPr lang="en-US" altLang="en-US" sz="2400" dirty="0" err="1" smtClean="0">
                <a:latin typeface="Candara" panose="020E0502030303020204" pitchFamily="34" charset="0"/>
              </a:rPr>
              <a:t>sino</a:t>
            </a:r>
            <a:r>
              <a:rPr lang="en-US" altLang="en-US" sz="2400" dirty="0" smtClean="0">
                <a:latin typeface="Candara" panose="020E0502030303020204" pitchFamily="34" charset="0"/>
              </a:rPr>
              <a:t> que </a:t>
            </a:r>
            <a:r>
              <a:rPr lang="en-US" altLang="en-US" sz="2400" dirty="0" err="1" smtClean="0">
                <a:latin typeface="Candara" panose="020E0502030303020204" pitchFamily="34" charset="0"/>
              </a:rPr>
              <a:t>demanda</a:t>
            </a:r>
            <a:r>
              <a:rPr lang="en-US" altLang="en-US" sz="2400" dirty="0" smtClean="0">
                <a:latin typeface="Candara" panose="020E0502030303020204" pitchFamily="34" charset="0"/>
              </a:rPr>
              <a:t> que </a:t>
            </a:r>
            <a:r>
              <a:rPr lang="en-US" altLang="en-US" sz="2400" dirty="0" err="1" smtClean="0">
                <a:latin typeface="Candara" panose="020E0502030303020204" pitchFamily="34" charset="0"/>
              </a:rPr>
              <a:t>confiemos</a:t>
            </a:r>
            <a:r>
              <a:rPr lang="en-US" altLang="en-US" sz="2400" dirty="0" smtClean="0">
                <a:latin typeface="Candara" panose="020E0502030303020204" pitchFamily="34" charset="0"/>
              </a:rPr>
              <a:t> </a:t>
            </a:r>
            <a:r>
              <a:rPr lang="en-US" altLang="en-US" sz="2400" dirty="0" err="1" smtClean="0">
                <a:latin typeface="Candara" panose="020E0502030303020204" pitchFamily="34" charset="0"/>
              </a:rPr>
              <a:t>en</a:t>
            </a:r>
            <a:r>
              <a:rPr lang="en-US" altLang="en-US" sz="2400" dirty="0" smtClean="0">
                <a:latin typeface="Candara" panose="020E0502030303020204" pitchFamily="34" charset="0"/>
              </a:rPr>
              <a:t> </a:t>
            </a:r>
            <a:r>
              <a:rPr lang="en-US" altLang="en-US" sz="2400" dirty="0" err="1" smtClean="0">
                <a:latin typeface="Candara" panose="020E0502030303020204" pitchFamily="34" charset="0"/>
              </a:rPr>
              <a:t>Él</a:t>
            </a:r>
            <a:r>
              <a:rPr lang="en-US" altLang="en-US" sz="2400" dirty="0" smtClean="0">
                <a:latin typeface="Candara" panose="020E0502030303020204" pitchFamily="34" charset="0"/>
              </a:rPr>
              <a:t>. </a:t>
            </a:r>
          </a:p>
          <a:p>
            <a:pPr lvl="1" eaLnBrk="1" hangingPunct="1"/>
            <a:r>
              <a:rPr lang="en-US" altLang="en-US" sz="2400" dirty="0" err="1" smtClean="0">
                <a:latin typeface="Candara" panose="020E0502030303020204" pitchFamily="34" charset="0"/>
              </a:rPr>
              <a:t>Nunca</a:t>
            </a:r>
            <a:r>
              <a:rPr lang="en-US" altLang="en-US" sz="2400" dirty="0" smtClean="0">
                <a:latin typeface="Candara" panose="020E0502030303020204" pitchFamily="34" charset="0"/>
              </a:rPr>
              <a:t> </a:t>
            </a:r>
            <a:r>
              <a:rPr lang="en-US" altLang="en-US" sz="2400" dirty="0" err="1" smtClean="0">
                <a:latin typeface="Candara" panose="020E0502030303020204" pitchFamily="34" charset="0"/>
              </a:rPr>
              <a:t>debemos</a:t>
            </a:r>
            <a:r>
              <a:rPr lang="en-US" altLang="en-US" sz="2400" dirty="0" smtClean="0">
                <a:latin typeface="Candara" panose="020E0502030303020204" pitchFamily="34" charset="0"/>
              </a:rPr>
              <a:t> </a:t>
            </a:r>
            <a:r>
              <a:rPr lang="en-US" altLang="en-US" sz="2400" dirty="0" err="1" smtClean="0">
                <a:latin typeface="Candara" panose="020E0502030303020204" pitchFamily="34" charset="0"/>
              </a:rPr>
              <a:t>descuidar</a:t>
            </a:r>
            <a:r>
              <a:rPr lang="en-US" altLang="en-US" sz="2400" dirty="0" smtClean="0">
                <a:latin typeface="Candara" panose="020E0502030303020204" pitchFamily="34" charset="0"/>
              </a:rPr>
              <a:t> la </a:t>
            </a:r>
            <a:r>
              <a:rPr lang="en-US" altLang="en-US" sz="2400" dirty="0" err="1" smtClean="0">
                <a:latin typeface="Candara" panose="020E0502030303020204" pitchFamily="34" charset="0"/>
              </a:rPr>
              <a:t>oración</a:t>
            </a:r>
            <a:r>
              <a:rPr lang="en-US" altLang="en-US" sz="2400" dirty="0" smtClean="0">
                <a:latin typeface="Candara" panose="020E0502030303020204" pitchFamily="34" charset="0"/>
              </a:rPr>
              <a:t> </a:t>
            </a:r>
            <a:r>
              <a:rPr lang="en-US" altLang="en-US" sz="2400" dirty="0" err="1" smtClean="0">
                <a:latin typeface="Candara" panose="020E0502030303020204" pitchFamily="34" charset="0"/>
              </a:rPr>
              <a:t>ni</a:t>
            </a:r>
            <a:r>
              <a:rPr lang="en-US" altLang="en-US" sz="2400" dirty="0" smtClean="0">
                <a:latin typeface="Candara" panose="020E0502030303020204" pitchFamily="34" charset="0"/>
              </a:rPr>
              <a:t> la Palabra de Dios, </a:t>
            </a:r>
            <a:r>
              <a:rPr lang="en-US" altLang="en-US" sz="2400" dirty="0" err="1" smtClean="0">
                <a:latin typeface="Candara" panose="020E0502030303020204" pitchFamily="34" charset="0"/>
              </a:rPr>
              <a:t>porque</a:t>
            </a:r>
            <a:r>
              <a:rPr lang="en-US" altLang="en-US" sz="2400" dirty="0" smtClean="0">
                <a:latin typeface="Candara" panose="020E0502030303020204" pitchFamily="34" charset="0"/>
              </a:rPr>
              <a:t> a </a:t>
            </a:r>
            <a:r>
              <a:rPr lang="en-US" altLang="en-US" sz="2400" dirty="0" err="1" smtClean="0">
                <a:latin typeface="Candara" panose="020E0502030303020204" pitchFamily="34" charset="0"/>
              </a:rPr>
              <a:t>través</a:t>
            </a:r>
            <a:r>
              <a:rPr lang="en-US" altLang="en-US" sz="2400" dirty="0" smtClean="0">
                <a:latin typeface="Candara" panose="020E0502030303020204" pitchFamily="34" charset="0"/>
              </a:rPr>
              <a:t> de </a:t>
            </a:r>
            <a:r>
              <a:rPr lang="en-US" altLang="en-US" sz="2400" dirty="0" err="1" smtClean="0">
                <a:latin typeface="Candara" panose="020E0502030303020204" pitchFamily="34" charset="0"/>
              </a:rPr>
              <a:t>ellas</a:t>
            </a:r>
            <a:r>
              <a:rPr lang="en-US" altLang="en-US" sz="2400" dirty="0" smtClean="0">
                <a:latin typeface="Candara" panose="020E0502030303020204" pitchFamily="34" charset="0"/>
              </a:rPr>
              <a:t> Dios </a:t>
            </a:r>
            <a:r>
              <a:rPr lang="en-US" altLang="en-US" sz="2400" dirty="0" err="1" smtClean="0">
                <a:latin typeface="Candara" panose="020E0502030303020204" pitchFamily="34" charset="0"/>
              </a:rPr>
              <a:t>nos</a:t>
            </a:r>
            <a:r>
              <a:rPr lang="en-US" altLang="en-US" sz="2400" dirty="0" smtClean="0">
                <a:latin typeface="Candara" panose="020E0502030303020204" pitchFamily="34" charset="0"/>
              </a:rPr>
              <a:t> </a:t>
            </a:r>
            <a:r>
              <a:rPr lang="en-US" altLang="en-US" sz="2400" dirty="0" err="1" smtClean="0">
                <a:latin typeface="Candara" panose="020E0502030303020204" pitchFamily="34" charset="0"/>
              </a:rPr>
              <a:t>habla</a:t>
            </a:r>
            <a:r>
              <a:rPr lang="en-US" altLang="en-US" sz="2400" dirty="0" smtClean="0">
                <a:latin typeface="Candara" panose="020E0502030303020204" pitchFamily="34" charset="0"/>
              </a:rPr>
              <a:t> </a:t>
            </a:r>
            <a:r>
              <a:rPr lang="en-US" altLang="en-US" sz="2400" dirty="0" err="1" smtClean="0">
                <a:latin typeface="Candara" panose="020E0502030303020204" pitchFamily="34" charset="0"/>
              </a:rPr>
              <a:t>en</a:t>
            </a:r>
            <a:r>
              <a:rPr lang="en-US" altLang="en-US" sz="2400" dirty="0" smtClean="0">
                <a:latin typeface="Candara" panose="020E0502030303020204" pitchFamily="34" charset="0"/>
              </a:rPr>
              <a:t> </a:t>
            </a:r>
            <a:r>
              <a:rPr lang="en-US" altLang="en-US" sz="2400" dirty="0" err="1" smtClean="0">
                <a:latin typeface="Candara" panose="020E0502030303020204" pitchFamily="34" charset="0"/>
              </a:rPr>
              <a:t>los</a:t>
            </a:r>
            <a:r>
              <a:rPr lang="en-US" altLang="en-US" sz="2400" dirty="0" smtClean="0">
                <a:latin typeface="Candara" panose="020E0502030303020204" pitchFamily="34" charset="0"/>
              </a:rPr>
              <a:t> </a:t>
            </a:r>
            <a:r>
              <a:rPr lang="en-US" altLang="en-US" sz="2400" dirty="0" err="1" smtClean="0">
                <a:latin typeface="Candara" panose="020E0502030303020204" pitchFamily="34" charset="0"/>
              </a:rPr>
              <a:t>momentos</a:t>
            </a:r>
            <a:r>
              <a:rPr lang="en-US" altLang="en-US" sz="2400" dirty="0" smtClean="0">
                <a:latin typeface="Candara" panose="020E0502030303020204" pitchFamily="34" charset="0"/>
              </a:rPr>
              <a:t> </a:t>
            </a:r>
            <a:r>
              <a:rPr lang="en-US" altLang="en-US" sz="2400" dirty="0" err="1" smtClean="0">
                <a:latin typeface="Candara" panose="020E0502030303020204" pitchFamily="34" charset="0"/>
              </a:rPr>
              <a:t>críticos</a:t>
            </a:r>
            <a:r>
              <a:rPr lang="en-US" altLang="en-US" sz="2400" dirty="0" smtClean="0">
                <a:latin typeface="Candara" panose="020E0502030303020204" pitchFamily="34" charset="0"/>
              </a:rPr>
              <a:t>.</a:t>
            </a:r>
            <a:endParaRPr lang="es-PR" altLang="en-US" sz="2400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1800" y="5502"/>
            <a:ext cx="2362200" cy="1770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44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44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44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44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4067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D852F55-4216-4D26-BA32-D271C304EA6D}" type="slidenum">
              <a:rPr lang="en-US" altLang="en-US"/>
              <a:pPr eaLnBrk="1" hangingPunct="1"/>
              <a:t>4</a:t>
            </a:fld>
            <a:endParaRPr lang="en-US" altLang="en-US"/>
          </a:p>
        </p:txBody>
      </p:sp>
      <p:sp>
        <p:nvSpPr>
          <p:cNvPr id="6147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dirty="0" smtClean="0">
                <a:latin typeface="Candara" panose="020E0502030303020204" pitchFamily="34" charset="0"/>
              </a:rPr>
              <a:t>Verdad Central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981200"/>
            <a:ext cx="8077200" cy="4114800"/>
          </a:xfrm>
        </p:spPr>
        <p:txBody>
          <a:bodyPr/>
          <a:lstStyle/>
          <a:p>
            <a:pPr eaLnBrk="1" hangingPunct="1">
              <a:defRPr/>
            </a:pPr>
            <a:r>
              <a:rPr lang="es-PR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ndara" panose="020E0502030303020204" pitchFamily="34" charset="0"/>
              </a:rPr>
              <a:t>La manera como Jacob respondió a Dios y a sus bendiciones pone énfasis sobre el valor de la relación personal con Dios.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8FDF8A8-BB99-4A6C-BA9A-843E4DE60CA5}" type="slidenum">
              <a:rPr lang="en-US" altLang="en-US"/>
              <a:pPr eaLnBrk="1" hangingPunct="1"/>
              <a:t>40</a:t>
            </a:fld>
            <a:endParaRPr lang="en-US" altLang="en-US"/>
          </a:p>
        </p:txBody>
      </p:sp>
      <p:sp>
        <p:nvSpPr>
          <p:cNvPr id="25603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  <p:sp>
        <p:nvSpPr>
          <p:cNvPr id="2560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dirty="0" smtClean="0">
                <a:latin typeface="Candara" panose="020E0502030303020204" pitchFamily="34" charset="0"/>
              </a:rPr>
              <a:t>Aplicaciones</a:t>
            </a:r>
          </a:p>
        </p:txBody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17713"/>
            <a:ext cx="8497888" cy="4114800"/>
          </a:xfrm>
          <a:noFill/>
        </p:spPr>
        <p:txBody>
          <a:bodyPr/>
          <a:lstStyle/>
          <a:p>
            <a:pPr eaLnBrk="1" hangingPunct="1"/>
            <a:r>
              <a:rPr lang="es-PR" altLang="en-US" sz="2800" dirty="0" smtClean="0">
                <a:latin typeface="Candara" panose="020E0502030303020204" pitchFamily="34" charset="0"/>
              </a:rPr>
              <a:t>El lugar de adoración (</a:t>
            </a:r>
            <a:r>
              <a:rPr lang="es-PR" altLang="en-US" sz="2800" dirty="0" smtClean="0">
                <a:solidFill>
                  <a:schemeClr val="hlink"/>
                </a:solidFill>
                <a:latin typeface="Candara" panose="020E0502030303020204" pitchFamily="34" charset="0"/>
              </a:rPr>
              <a:t>Génesis 28.16, 17, 19, 22</a:t>
            </a:r>
            <a:r>
              <a:rPr lang="es-PR" altLang="en-US" sz="2800" dirty="0" smtClean="0">
                <a:latin typeface="Candara" panose="020E0502030303020204" pitchFamily="34" charset="0"/>
              </a:rPr>
              <a:t>).</a:t>
            </a:r>
          </a:p>
          <a:p>
            <a:pPr lvl="1" eaLnBrk="1" hangingPunct="1"/>
            <a:r>
              <a:rPr lang="es-PR" altLang="en-US" sz="2400" dirty="0" smtClean="0">
                <a:latin typeface="Candara" panose="020E0502030303020204" pitchFamily="34" charset="0"/>
              </a:rPr>
              <a:t>Nuestro mundo está tan secularizado que muchas veces es imposible reconocer la presencia o intervención de Dios en donde andamos.</a:t>
            </a:r>
          </a:p>
          <a:p>
            <a:pPr lvl="1" eaLnBrk="1" hangingPunct="1"/>
            <a:r>
              <a:rPr lang="en-US" altLang="en-US" sz="2400" dirty="0" smtClean="0">
                <a:latin typeface="Candara" panose="020E0502030303020204" pitchFamily="34" charset="0"/>
              </a:rPr>
              <a:t>Jacob </a:t>
            </a:r>
            <a:r>
              <a:rPr lang="en-US" altLang="en-US" sz="2400" dirty="0" err="1" smtClean="0">
                <a:latin typeface="Candara" panose="020E0502030303020204" pitchFamily="34" charset="0"/>
              </a:rPr>
              <a:t>reconoció</a:t>
            </a:r>
            <a:r>
              <a:rPr lang="en-US" altLang="en-US" sz="2400" dirty="0" smtClean="0">
                <a:latin typeface="Candara" panose="020E0502030303020204" pitchFamily="34" charset="0"/>
              </a:rPr>
              <a:t> la </a:t>
            </a:r>
            <a:r>
              <a:rPr lang="en-US" altLang="en-US" sz="2400" dirty="0" err="1" smtClean="0">
                <a:latin typeface="Candara" panose="020E0502030303020204" pitchFamily="34" charset="0"/>
              </a:rPr>
              <a:t>presencia</a:t>
            </a:r>
            <a:r>
              <a:rPr lang="en-US" altLang="en-US" sz="2400" dirty="0" smtClean="0">
                <a:latin typeface="Candara" panose="020E0502030303020204" pitchFamily="34" charset="0"/>
              </a:rPr>
              <a:t> de Dios </a:t>
            </a:r>
            <a:r>
              <a:rPr lang="en-US" altLang="en-US" sz="2400" dirty="0" err="1" smtClean="0">
                <a:latin typeface="Candara" panose="020E0502030303020204" pitchFamily="34" charset="0"/>
              </a:rPr>
              <a:t>en</a:t>
            </a:r>
            <a:r>
              <a:rPr lang="en-US" altLang="en-US" sz="2400" dirty="0" smtClean="0">
                <a:latin typeface="Candara" panose="020E0502030303020204" pitchFamily="34" charset="0"/>
              </a:rPr>
              <a:t> un </a:t>
            </a:r>
            <a:r>
              <a:rPr lang="en-US" altLang="en-US" sz="2400" dirty="0" err="1" smtClean="0">
                <a:latin typeface="Candara" panose="020E0502030303020204" pitchFamily="34" charset="0"/>
              </a:rPr>
              <a:t>lugar</a:t>
            </a:r>
            <a:r>
              <a:rPr lang="en-US" altLang="en-US" sz="2400" dirty="0" smtClean="0">
                <a:latin typeface="Candara" panose="020E0502030303020204" pitchFamily="34" charset="0"/>
              </a:rPr>
              <a:t> </a:t>
            </a:r>
            <a:r>
              <a:rPr lang="en-US" altLang="en-US" sz="2400" dirty="0" err="1" smtClean="0">
                <a:latin typeface="Candara" panose="020E0502030303020204" pitchFamily="34" charset="0"/>
              </a:rPr>
              <a:t>lejano</a:t>
            </a:r>
            <a:r>
              <a:rPr lang="en-US" altLang="en-US" sz="2400" dirty="0" smtClean="0">
                <a:latin typeface="Candara" panose="020E0502030303020204" pitchFamily="34" charset="0"/>
              </a:rPr>
              <a:t> y </a:t>
            </a:r>
            <a:r>
              <a:rPr lang="en-US" altLang="en-US" sz="2400" dirty="0" err="1" smtClean="0">
                <a:latin typeface="Candara" panose="020E0502030303020204" pitchFamily="34" charset="0"/>
              </a:rPr>
              <a:t>desconocido</a:t>
            </a:r>
            <a:r>
              <a:rPr lang="en-US" altLang="en-US" sz="2400" dirty="0" smtClean="0">
                <a:latin typeface="Candara" panose="020E0502030303020204" pitchFamily="34" charset="0"/>
              </a:rPr>
              <a:t>.</a:t>
            </a:r>
          </a:p>
          <a:p>
            <a:pPr lvl="1" eaLnBrk="1" hangingPunct="1"/>
            <a:r>
              <a:rPr lang="en-US" altLang="en-US" sz="2400" dirty="0" smtClean="0">
                <a:latin typeface="Candara" panose="020E0502030303020204" pitchFamily="34" charset="0"/>
              </a:rPr>
              <a:t>Y no </a:t>
            </a:r>
            <a:r>
              <a:rPr lang="en-US" altLang="en-US" sz="2400" dirty="0" err="1" smtClean="0">
                <a:latin typeface="Candara" panose="020E0502030303020204" pitchFamily="34" charset="0"/>
              </a:rPr>
              <a:t>sólo</a:t>
            </a:r>
            <a:r>
              <a:rPr lang="en-US" altLang="en-US" sz="2400" dirty="0" smtClean="0">
                <a:latin typeface="Candara" panose="020E0502030303020204" pitchFamily="34" charset="0"/>
              </a:rPr>
              <a:t> lo </a:t>
            </a:r>
            <a:r>
              <a:rPr lang="en-US" altLang="en-US" sz="2400" dirty="0" err="1" smtClean="0">
                <a:latin typeface="Candara" panose="020E0502030303020204" pitchFamily="34" charset="0"/>
              </a:rPr>
              <a:t>reconoció</a:t>
            </a:r>
            <a:r>
              <a:rPr lang="en-US" altLang="en-US" sz="2400" dirty="0" smtClean="0">
                <a:latin typeface="Candara" panose="020E0502030303020204" pitchFamily="34" charset="0"/>
              </a:rPr>
              <a:t>, </a:t>
            </a:r>
            <a:r>
              <a:rPr lang="en-US" altLang="en-US" sz="2400" dirty="0" err="1" smtClean="0">
                <a:latin typeface="Candara" panose="020E0502030303020204" pitchFamily="34" charset="0"/>
              </a:rPr>
              <a:t>sino</a:t>
            </a:r>
            <a:r>
              <a:rPr lang="en-US" altLang="en-US" sz="2400" dirty="0" smtClean="0">
                <a:latin typeface="Candara" panose="020E0502030303020204" pitchFamily="34" charset="0"/>
              </a:rPr>
              <a:t> que lo </a:t>
            </a:r>
            <a:r>
              <a:rPr lang="en-US" altLang="en-US" sz="2400" dirty="0" err="1" smtClean="0">
                <a:latin typeface="Candara" panose="020E0502030303020204" pitchFamily="34" charset="0"/>
              </a:rPr>
              <a:t>consagró</a:t>
            </a:r>
            <a:r>
              <a:rPr lang="en-US" altLang="en-US" sz="2400" dirty="0" smtClean="0">
                <a:latin typeface="Candara" panose="020E0502030303020204" pitchFamily="34" charset="0"/>
              </a:rPr>
              <a:t>, lo </a:t>
            </a:r>
            <a:r>
              <a:rPr lang="en-US" altLang="en-US" sz="2400" dirty="0" err="1" smtClean="0">
                <a:latin typeface="Candara" panose="020E0502030303020204" pitchFamily="34" charset="0"/>
              </a:rPr>
              <a:t>nombró</a:t>
            </a:r>
            <a:r>
              <a:rPr lang="en-US" altLang="en-US" sz="2400" dirty="0" smtClean="0">
                <a:latin typeface="Candara" panose="020E0502030303020204" pitchFamily="34" charset="0"/>
              </a:rPr>
              <a:t> y </a:t>
            </a:r>
            <a:r>
              <a:rPr lang="en-US" altLang="en-US" sz="2400" dirty="0" err="1" smtClean="0">
                <a:latin typeface="Candara" panose="020E0502030303020204" pitchFamily="34" charset="0"/>
              </a:rPr>
              <a:t>decidió</a:t>
            </a:r>
            <a:r>
              <a:rPr lang="en-US" altLang="en-US" sz="2400" dirty="0" smtClean="0">
                <a:latin typeface="Candara" panose="020E0502030303020204" pitchFamily="34" charset="0"/>
              </a:rPr>
              <a:t> que ese </a:t>
            </a:r>
            <a:r>
              <a:rPr lang="en-US" altLang="en-US" sz="2400" dirty="0" err="1" smtClean="0">
                <a:latin typeface="Candara" panose="020E0502030303020204" pitchFamily="34" charset="0"/>
              </a:rPr>
              <a:t>lugar</a:t>
            </a:r>
            <a:r>
              <a:rPr lang="en-US" altLang="en-US" sz="2400" dirty="0" smtClean="0">
                <a:latin typeface="Candara" panose="020E0502030303020204" pitchFamily="34" charset="0"/>
              </a:rPr>
              <a:t> </a:t>
            </a:r>
            <a:r>
              <a:rPr lang="en-US" altLang="en-US" sz="2400" dirty="0" err="1" smtClean="0">
                <a:latin typeface="Candara" panose="020E0502030303020204" pitchFamily="34" charset="0"/>
              </a:rPr>
              <a:t>sería</a:t>
            </a:r>
            <a:r>
              <a:rPr lang="en-US" altLang="en-US" sz="2400" dirty="0" smtClean="0">
                <a:latin typeface="Candara" panose="020E0502030303020204" pitchFamily="34" charset="0"/>
              </a:rPr>
              <a:t> un </a:t>
            </a:r>
            <a:r>
              <a:rPr lang="en-US" altLang="en-US" sz="2400" dirty="0" err="1" smtClean="0">
                <a:latin typeface="Candara" panose="020E0502030303020204" pitchFamily="34" charset="0"/>
              </a:rPr>
              <a:t>centro</a:t>
            </a:r>
            <a:r>
              <a:rPr lang="en-US" altLang="en-US" sz="2400" dirty="0" smtClean="0">
                <a:latin typeface="Candara" panose="020E0502030303020204" pitchFamily="34" charset="0"/>
              </a:rPr>
              <a:t> de </a:t>
            </a:r>
            <a:r>
              <a:rPr lang="en-US" altLang="en-US" sz="2400" dirty="0" err="1" smtClean="0">
                <a:latin typeface="Candara" panose="020E0502030303020204" pitchFamily="34" charset="0"/>
              </a:rPr>
              <a:t>adoración</a:t>
            </a:r>
            <a:r>
              <a:rPr lang="en-US" altLang="en-US" sz="2400" dirty="0" smtClean="0">
                <a:latin typeface="Candara" panose="020E0502030303020204" pitchFamily="34" charset="0"/>
              </a:rPr>
              <a:t> </a:t>
            </a:r>
            <a:r>
              <a:rPr lang="en-US" altLang="en-US" sz="2400" dirty="0" err="1" smtClean="0">
                <a:latin typeface="Candara" panose="020E0502030303020204" pitchFamily="34" charset="0"/>
              </a:rPr>
              <a:t>permanente</a:t>
            </a:r>
            <a:r>
              <a:rPr lang="en-US" altLang="en-US" sz="2400" dirty="0" smtClean="0">
                <a:latin typeface="Candara" panose="020E0502030303020204" pitchFamily="34" charset="0"/>
              </a:rPr>
              <a:t>.</a:t>
            </a:r>
          </a:p>
          <a:p>
            <a:pPr lvl="1" eaLnBrk="1" hangingPunct="1"/>
            <a:r>
              <a:rPr lang="en-US" altLang="en-US" sz="2400" dirty="0" err="1" smtClean="0">
                <a:latin typeface="Candara" panose="020E0502030303020204" pitchFamily="34" charset="0"/>
              </a:rPr>
              <a:t>Consagremos</a:t>
            </a:r>
            <a:r>
              <a:rPr lang="en-US" altLang="en-US" sz="2400" dirty="0" smtClean="0">
                <a:latin typeface="Candara" panose="020E0502030303020204" pitchFamily="34" charset="0"/>
              </a:rPr>
              <a:t> </a:t>
            </a:r>
            <a:r>
              <a:rPr lang="en-US" altLang="en-US" sz="2400" dirty="0" err="1" smtClean="0">
                <a:latin typeface="Candara" panose="020E0502030303020204" pitchFamily="34" charset="0"/>
              </a:rPr>
              <a:t>otros</a:t>
            </a:r>
            <a:r>
              <a:rPr lang="en-US" altLang="en-US" sz="2400" dirty="0" smtClean="0">
                <a:latin typeface="Candara" panose="020E0502030303020204" pitchFamily="34" charset="0"/>
              </a:rPr>
              <a:t> </a:t>
            </a:r>
            <a:r>
              <a:rPr lang="en-US" altLang="en-US" sz="2400" dirty="0" err="1" smtClean="0">
                <a:latin typeface="Candara" panose="020E0502030303020204" pitchFamily="34" charset="0"/>
              </a:rPr>
              <a:t>lugares</a:t>
            </a:r>
            <a:r>
              <a:rPr lang="en-US" altLang="en-US" sz="2400" dirty="0" smtClean="0">
                <a:latin typeface="Candara" panose="020E0502030303020204" pitchFamily="34" charset="0"/>
              </a:rPr>
              <a:t> a Dios </a:t>
            </a:r>
            <a:r>
              <a:rPr lang="en-US" altLang="en-US" sz="2400" dirty="0" err="1" smtClean="0">
                <a:latin typeface="Candara" panose="020E0502030303020204" pitchFamily="34" charset="0"/>
              </a:rPr>
              <a:t>además</a:t>
            </a:r>
            <a:r>
              <a:rPr lang="en-US" altLang="en-US" sz="2400" dirty="0" smtClean="0">
                <a:latin typeface="Candara" panose="020E0502030303020204" pitchFamily="34" charset="0"/>
              </a:rPr>
              <a:t> de </a:t>
            </a:r>
            <a:r>
              <a:rPr lang="en-US" altLang="en-US" sz="2400" dirty="0" err="1" smtClean="0">
                <a:latin typeface="Candara" panose="020E0502030303020204" pitchFamily="34" charset="0"/>
              </a:rPr>
              <a:t>los</a:t>
            </a:r>
            <a:r>
              <a:rPr lang="en-US" altLang="en-US" sz="2400" dirty="0" smtClean="0">
                <a:latin typeface="Candara" panose="020E0502030303020204" pitchFamily="34" charset="0"/>
              </a:rPr>
              <a:t> </a:t>
            </a:r>
            <a:r>
              <a:rPr lang="en-US" altLang="en-US" sz="2400" dirty="0" err="1" smtClean="0">
                <a:latin typeface="Candara" panose="020E0502030303020204" pitchFamily="34" charset="0"/>
              </a:rPr>
              <a:t>templos</a:t>
            </a:r>
            <a:r>
              <a:rPr lang="en-US" altLang="en-US" sz="2400" dirty="0" smtClean="0">
                <a:latin typeface="Candara" panose="020E0502030303020204" pitchFamily="34" charset="0"/>
              </a:rPr>
              <a:t>.</a:t>
            </a:r>
            <a:endParaRPr lang="es-PR" altLang="en-US" sz="2400" dirty="0" smtClean="0">
              <a:latin typeface="Candara" panose="020E0502030303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1800" y="5502"/>
            <a:ext cx="2362200" cy="1770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5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5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95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95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95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587" grpId="0" build="p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AFF96C5-DD22-4A70-9A8E-6C3B60B0420B}" type="slidenum">
              <a:rPr lang="en-US" altLang="en-US"/>
              <a:pPr eaLnBrk="1" hangingPunct="1"/>
              <a:t>41</a:t>
            </a:fld>
            <a:endParaRPr lang="en-US" altLang="en-US"/>
          </a:p>
        </p:txBody>
      </p:sp>
      <p:sp>
        <p:nvSpPr>
          <p:cNvPr id="26627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dirty="0" smtClean="0">
                <a:latin typeface="Candara" panose="020E0502030303020204" pitchFamily="34" charset="0"/>
              </a:rPr>
              <a:t>Aplicaciones</a:t>
            </a:r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42888" y="1946275"/>
            <a:ext cx="8901112" cy="4114800"/>
          </a:xfrm>
        </p:spPr>
        <p:txBody>
          <a:bodyPr/>
          <a:lstStyle/>
          <a:p>
            <a:pPr eaLnBrk="1" hangingPunct="1"/>
            <a:r>
              <a:rPr lang="es-PR" altLang="en-US" sz="2800" dirty="0" smtClean="0">
                <a:latin typeface="Candara" panose="020E0502030303020204" pitchFamily="34" charset="0"/>
              </a:rPr>
              <a:t>El encuentro con Dios trae transformación (</a:t>
            </a:r>
            <a:r>
              <a:rPr lang="es-PR" altLang="en-US" sz="2800" dirty="0" smtClean="0">
                <a:solidFill>
                  <a:schemeClr val="hlink"/>
                </a:solidFill>
                <a:latin typeface="Candara" panose="020E0502030303020204" pitchFamily="34" charset="0"/>
              </a:rPr>
              <a:t>Génesis 28.20-22</a:t>
            </a:r>
            <a:r>
              <a:rPr lang="es-PR" altLang="en-US" sz="2800" dirty="0" smtClean="0">
                <a:latin typeface="Candara" panose="020E0502030303020204" pitchFamily="34" charset="0"/>
              </a:rPr>
              <a:t>).</a:t>
            </a:r>
          </a:p>
          <a:p>
            <a:pPr lvl="1" eaLnBrk="1" hangingPunct="1"/>
            <a:r>
              <a:rPr lang="es-PR" altLang="en-US" sz="2400" dirty="0" smtClean="0">
                <a:latin typeface="Candara" panose="020E0502030303020204" pitchFamily="34" charset="0"/>
              </a:rPr>
              <a:t>El Jacob que conocíamos antes de lo estudiado hoy era oportunista, ventajero, engañoso y aprovechado.</a:t>
            </a:r>
          </a:p>
          <a:p>
            <a:pPr lvl="1" eaLnBrk="1" hangingPunct="1"/>
            <a:r>
              <a:rPr lang="es-PR" altLang="en-US" sz="2400" dirty="0" smtClean="0">
                <a:latin typeface="Candara" panose="020E0502030303020204" pitchFamily="34" charset="0"/>
              </a:rPr>
              <a:t>Pero después de encontrarse con Dios personalmente, todo cambió.</a:t>
            </a:r>
          </a:p>
          <a:p>
            <a:pPr lvl="1" eaLnBrk="1" hangingPunct="1"/>
            <a:r>
              <a:rPr lang="es-PR" altLang="en-US" sz="2400" dirty="0" smtClean="0">
                <a:latin typeface="Candara" panose="020E0502030303020204" pitchFamily="34" charset="0"/>
              </a:rPr>
              <a:t>Antes se había comprometido con la primogenitura y el pacto, pero después de su encuentro con Dios, se comprometió con Dios mismo.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1800" y="5502"/>
            <a:ext cx="2362200" cy="1770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7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1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71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71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9" grpId="0" build="p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33A2ADD-3832-4FE8-940F-3751AC29590E}" type="slidenum">
              <a:rPr lang="en-US" altLang="en-US"/>
              <a:pPr eaLnBrk="1" hangingPunct="1"/>
              <a:t>42</a:t>
            </a:fld>
            <a:endParaRPr lang="en-US" altLang="en-US"/>
          </a:p>
        </p:txBody>
      </p:sp>
      <p:sp>
        <p:nvSpPr>
          <p:cNvPr id="27651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dirty="0" smtClean="0">
                <a:latin typeface="Candara" panose="020E0502030303020204" pitchFamily="34" charset="0"/>
              </a:rPr>
              <a:t>Aplicaciones</a:t>
            </a:r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42888" y="1946275"/>
            <a:ext cx="8901112" cy="4114800"/>
          </a:xfrm>
        </p:spPr>
        <p:txBody>
          <a:bodyPr/>
          <a:lstStyle/>
          <a:p>
            <a:pPr eaLnBrk="1" hangingPunct="1"/>
            <a:r>
              <a:rPr lang="es-PR" altLang="en-US" sz="2800" dirty="0" smtClean="0">
                <a:latin typeface="Candara" panose="020E0502030303020204" pitchFamily="34" charset="0"/>
              </a:rPr>
              <a:t>El encuentro con Dios trae transformación (</a:t>
            </a:r>
            <a:r>
              <a:rPr lang="es-PR" altLang="en-US" sz="2800" dirty="0" smtClean="0">
                <a:solidFill>
                  <a:schemeClr val="hlink"/>
                </a:solidFill>
                <a:latin typeface="Candara" panose="020E0502030303020204" pitchFamily="34" charset="0"/>
              </a:rPr>
              <a:t>Génesis 28.20-22</a:t>
            </a:r>
            <a:r>
              <a:rPr lang="es-PR" altLang="en-US" sz="2800" dirty="0" smtClean="0">
                <a:latin typeface="Candara" panose="020E0502030303020204" pitchFamily="34" charset="0"/>
              </a:rPr>
              <a:t>).</a:t>
            </a:r>
          </a:p>
          <a:p>
            <a:pPr lvl="1" eaLnBrk="1" hangingPunct="1"/>
            <a:r>
              <a:rPr lang="es-PR" altLang="en-US" sz="2400" dirty="0" smtClean="0">
                <a:latin typeface="Candara" panose="020E0502030303020204" pitchFamily="34" charset="0"/>
              </a:rPr>
              <a:t>Sus decisiones de fidelidad, adoración y consagración del diezmo no pudieron haber sido hechas sin la transformación que tuvo en su encuentro con Dios.</a:t>
            </a:r>
          </a:p>
          <a:p>
            <a:pPr lvl="1" eaLnBrk="1" hangingPunct="1"/>
            <a:r>
              <a:rPr lang="en-US" altLang="en-US" sz="2400" dirty="0" smtClean="0">
                <a:latin typeface="Candara" panose="020E0502030303020204" pitchFamily="34" charset="0"/>
              </a:rPr>
              <a:t>¡</a:t>
            </a:r>
            <a:r>
              <a:rPr lang="en-US" altLang="en-US" sz="2400" dirty="0" err="1" smtClean="0">
                <a:latin typeface="Candara" panose="020E0502030303020204" pitchFamily="34" charset="0"/>
              </a:rPr>
              <a:t>Cuán</a:t>
            </a:r>
            <a:r>
              <a:rPr lang="en-US" altLang="en-US" sz="2400" dirty="0" smtClean="0">
                <a:latin typeface="Candara" panose="020E0502030303020204" pitchFamily="34" charset="0"/>
              </a:rPr>
              <a:t> </a:t>
            </a:r>
            <a:r>
              <a:rPr lang="en-US" altLang="en-US" sz="2400" dirty="0" err="1" smtClean="0">
                <a:latin typeface="Candara" panose="020E0502030303020204" pitchFamily="34" charset="0"/>
              </a:rPr>
              <a:t>importante</a:t>
            </a:r>
            <a:r>
              <a:rPr lang="en-US" altLang="en-US" sz="2400" dirty="0" smtClean="0">
                <a:latin typeface="Candara" panose="020E0502030303020204" pitchFamily="34" charset="0"/>
              </a:rPr>
              <a:t> </a:t>
            </a:r>
            <a:r>
              <a:rPr lang="en-US" altLang="en-US" sz="2400" dirty="0" err="1" smtClean="0">
                <a:latin typeface="Candara" panose="020E0502030303020204" pitchFamily="34" charset="0"/>
              </a:rPr>
              <a:t>es</a:t>
            </a:r>
            <a:r>
              <a:rPr lang="en-US" altLang="en-US" sz="2400" dirty="0" smtClean="0">
                <a:latin typeface="Candara" panose="020E0502030303020204" pitchFamily="34" charset="0"/>
              </a:rPr>
              <a:t> </a:t>
            </a:r>
            <a:r>
              <a:rPr lang="en-US" altLang="en-US" sz="2400" dirty="0" err="1" smtClean="0">
                <a:latin typeface="Candara" panose="020E0502030303020204" pitchFamily="34" charset="0"/>
              </a:rPr>
              <a:t>nuestro</a:t>
            </a:r>
            <a:r>
              <a:rPr lang="en-US" altLang="en-US" sz="2400" dirty="0" smtClean="0">
                <a:latin typeface="Candara" panose="020E0502030303020204" pitchFamily="34" charset="0"/>
              </a:rPr>
              <a:t> </a:t>
            </a:r>
            <a:r>
              <a:rPr lang="en-US" altLang="en-US" sz="2400" dirty="0" err="1" smtClean="0">
                <a:latin typeface="Candara" panose="020E0502030303020204" pitchFamily="34" charset="0"/>
              </a:rPr>
              <a:t>encuentro</a:t>
            </a:r>
            <a:r>
              <a:rPr lang="en-US" altLang="en-US" sz="2400" dirty="0" smtClean="0">
                <a:latin typeface="Candara" panose="020E0502030303020204" pitchFamily="34" charset="0"/>
              </a:rPr>
              <a:t> personal con Dios!</a:t>
            </a:r>
            <a:endParaRPr lang="es-PR" altLang="en-US" sz="2400" dirty="0" smtClean="0">
              <a:latin typeface="Candara" panose="020E0502030303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1800" y="5502"/>
            <a:ext cx="2362200" cy="1770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7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1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71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9" grpId="0" build="p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936" t="2593" r="4736" b="2856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51203" name="Rectangle 3"/>
          <p:cNvSpPr>
            <a:spLocks noGrp="1" noChangeArrowheads="1"/>
          </p:cNvSpPr>
          <p:nvPr>
            <p:ph type="title"/>
          </p:nvPr>
        </p:nvSpPr>
        <p:spPr>
          <a:xfrm>
            <a:off x="5064125" y="5164138"/>
            <a:ext cx="4079875" cy="1693862"/>
          </a:xfrm>
          <a:solidFill>
            <a:schemeClr val="tx1">
              <a:alpha val="54117"/>
            </a:schemeClr>
          </a:solidFill>
        </p:spPr>
        <p:txBody>
          <a:bodyPr/>
          <a:lstStyle/>
          <a:p>
            <a:pPr algn="ctr" eaLnBrk="1" hangingPunct="1"/>
            <a:r>
              <a:rPr lang="es-PR" altLang="en-US" sz="4800" dirty="0" smtClean="0">
                <a:solidFill>
                  <a:schemeClr val="bg1"/>
                </a:solidFill>
                <a:latin typeface="Candara" panose="020E0502030303020204" pitchFamily="34" charset="0"/>
              </a:rPr>
              <a:t>Próximo Estudio</a:t>
            </a:r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354667"/>
            <a:ext cx="3965575" cy="3059113"/>
          </a:xfrm>
          <a:solidFill>
            <a:schemeClr val="tx1">
              <a:alpha val="54117"/>
            </a:schemeClr>
          </a:solidFill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</a:pPr>
            <a:r>
              <a:rPr lang="es-PR" altLang="en-US" sz="3600" dirty="0" smtClean="0">
                <a:solidFill>
                  <a:schemeClr val="bg1"/>
                </a:solidFill>
                <a:latin typeface="Candara" panose="020E0502030303020204" pitchFamily="34" charset="0"/>
              </a:rPr>
              <a:t>Martes, 26 de Abril de 2016</a:t>
            </a:r>
          </a:p>
          <a:p>
            <a:pPr lvl="1" eaLnBrk="1" hangingPunct="1">
              <a:lnSpc>
                <a:spcPct val="90000"/>
              </a:lnSpc>
            </a:pPr>
            <a:r>
              <a:rPr lang="es-PR" altLang="en-US" sz="3200" dirty="0" smtClean="0">
                <a:solidFill>
                  <a:schemeClr val="bg1"/>
                </a:solidFill>
                <a:latin typeface="Candara" panose="020E0502030303020204" pitchFamily="34" charset="0"/>
              </a:rPr>
              <a:t>Estudio #17: “Jacob en Harán”</a:t>
            </a:r>
          </a:p>
          <a:p>
            <a:pPr lvl="1" eaLnBrk="1" hangingPunct="1">
              <a:lnSpc>
                <a:spcPct val="90000"/>
              </a:lnSpc>
            </a:pPr>
            <a:r>
              <a:rPr lang="es-PR" altLang="en-US" sz="3200" dirty="0" smtClean="0">
                <a:solidFill>
                  <a:schemeClr val="bg1"/>
                </a:solidFill>
                <a:latin typeface="Candara" panose="020E0502030303020204" pitchFamily="34" charset="0"/>
              </a:rPr>
              <a:t>Génesis 29 y 30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20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0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0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1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12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2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12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2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2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 animBg="1"/>
      <p:bldP spid="51204" grpId="0" build="p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0CB99E6-36B4-41EB-B6A7-4A7707019B2E}" type="slidenum">
              <a:rPr lang="en-US" altLang="en-US"/>
              <a:pPr eaLnBrk="1" hangingPunct="1"/>
              <a:t>44</a:t>
            </a:fld>
            <a:endParaRPr lang="en-US" altLang="en-US"/>
          </a:p>
        </p:txBody>
      </p:sp>
      <p:sp>
        <p:nvSpPr>
          <p:cNvPr id="29699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  <p:sp>
        <p:nvSpPr>
          <p:cNvPr id="297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err="1" smtClean="0">
                <a:latin typeface="Candara" panose="020E0502030303020204" pitchFamily="34" charset="0"/>
              </a:rPr>
              <a:t>Bibliografía</a:t>
            </a:r>
            <a:endParaRPr lang="en-US" altLang="en-US" dirty="0" smtClean="0">
              <a:latin typeface="Candara" panose="020E0502030303020204" pitchFamily="34" charset="0"/>
            </a:endParaRPr>
          </a:p>
        </p:txBody>
      </p:sp>
      <p:sp>
        <p:nvSpPr>
          <p:cNvPr id="297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3863" y="2017713"/>
            <a:ext cx="8531225" cy="4114800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</a:pPr>
            <a:r>
              <a:rPr lang="en-US" altLang="en-US" sz="2000" dirty="0" smtClean="0">
                <a:latin typeface="Candara" panose="020E0502030303020204" pitchFamily="34" charset="0"/>
              </a:rPr>
              <a:t>Casa Bautista de </a:t>
            </a:r>
            <a:r>
              <a:rPr lang="en-US" altLang="en-US" sz="2000" dirty="0" err="1" smtClean="0">
                <a:latin typeface="Candara" panose="020E0502030303020204" pitchFamily="34" charset="0"/>
              </a:rPr>
              <a:t>Publicaciones</a:t>
            </a:r>
            <a:r>
              <a:rPr lang="en-US" altLang="en-US" sz="2000" dirty="0" smtClean="0">
                <a:latin typeface="Candara" panose="020E0502030303020204" pitchFamily="34" charset="0"/>
              </a:rPr>
              <a:t> (1996), </a:t>
            </a:r>
            <a:r>
              <a:rPr lang="en-US" altLang="en-US" sz="2000" i="1" dirty="0" smtClean="0">
                <a:latin typeface="Candara" panose="020E0502030303020204" pitchFamily="34" charset="0"/>
              </a:rPr>
              <a:t>El Expositor </a:t>
            </a:r>
            <a:r>
              <a:rPr lang="en-US" altLang="en-US" sz="2000" i="1" dirty="0" err="1" smtClean="0">
                <a:latin typeface="Candara" panose="020E0502030303020204" pitchFamily="34" charset="0"/>
              </a:rPr>
              <a:t>Bíblico</a:t>
            </a:r>
            <a:r>
              <a:rPr lang="en-US" altLang="en-US" sz="2000" i="1" dirty="0" smtClean="0">
                <a:latin typeface="Candara" panose="020E0502030303020204" pitchFamily="34" charset="0"/>
              </a:rPr>
              <a:t> (La </a:t>
            </a:r>
            <a:r>
              <a:rPr lang="en-US" altLang="en-US" sz="2000" i="1" dirty="0" err="1" smtClean="0">
                <a:latin typeface="Candara" panose="020E0502030303020204" pitchFamily="34" charset="0"/>
              </a:rPr>
              <a:t>Biblia</a:t>
            </a:r>
            <a:r>
              <a:rPr lang="en-US" altLang="en-US" sz="2000" i="1" dirty="0" smtClean="0">
                <a:latin typeface="Candara" panose="020E0502030303020204" pitchFamily="34" charset="0"/>
              </a:rPr>
              <a:t>, </a:t>
            </a:r>
            <a:r>
              <a:rPr lang="en-US" altLang="en-US" sz="2000" i="1" dirty="0" err="1" smtClean="0">
                <a:latin typeface="Candara" panose="020E0502030303020204" pitchFamily="34" charset="0"/>
              </a:rPr>
              <a:t>Libro</a:t>
            </a:r>
            <a:r>
              <a:rPr lang="en-US" altLang="en-US" sz="2000" i="1" dirty="0" smtClean="0">
                <a:latin typeface="Candara" panose="020E0502030303020204" pitchFamily="34" charset="0"/>
              </a:rPr>
              <a:t> </a:t>
            </a:r>
            <a:r>
              <a:rPr lang="en-US" altLang="en-US" sz="2000" i="1" dirty="0" err="1" smtClean="0">
                <a:latin typeface="Candara" panose="020E0502030303020204" pitchFamily="34" charset="0"/>
              </a:rPr>
              <a:t>por</a:t>
            </a:r>
            <a:r>
              <a:rPr lang="en-US" altLang="en-US" sz="2000" i="1" dirty="0" smtClean="0">
                <a:latin typeface="Candara" panose="020E0502030303020204" pitchFamily="34" charset="0"/>
              </a:rPr>
              <a:t> </a:t>
            </a:r>
            <a:r>
              <a:rPr lang="en-US" altLang="en-US" sz="2000" i="1" dirty="0" err="1" smtClean="0">
                <a:latin typeface="Candara" panose="020E0502030303020204" pitchFamily="34" charset="0"/>
              </a:rPr>
              <a:t>Libro</a:t>
            </a:r>
            <a:r>
              <a:rPr lang="en-US" altLang="en-US" sz="2000" i="1" dirty="0" smtClean="0">
                <a:latin typeface="Candara" panose="020E0502030303020204" pitchFamily="34" charset="0"/>
              </a:rPr>
              <a:t>, Maestros), </a:t>
            </a:r>
            <a:r>
              <a:rPr lang="en-US" altLang="en-US" sz="2000" i="1" dirty="0" err="1" smtClean="0">
                <a:latin typeface="Candara" panose="020E0502030303020204" pitchFamily="34" charset="0"/>
              </a:rPr>
              <a:t>Volumen</a:t>
            </a:r>
            <a:r>
              <a:rPr lang="en-US" altLang="en-US" sz="2000" i="1" dirty="0" smtClean="0">
                <a:latin typeface="Candara" panose="020E0502030303020204" pitchFamily="34" charset="0"/>
              </a:rPr>
              <a:t> 1. 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s-PR" altLang="en-US" sz="2000" dirty="0" err="1" smtClean="0">
                <a:latin typeface="Candara" panose="020E0502030303020204" pitchFamily="34" charset="0"/>
              </a:rPr>
              <a:t>Wilton</a:t>
            </a:r>
            <a:r>
              <a:rPr lang="es-PR" altLang="en-US" sz="2000" dirty="0" smtClean="0">
                <a:latin typeface="Candara" panose="020E0502030303020204" pitchFamily="34" charset="0"/>
              </a:rPr>
              <a:t> M. Nelson and Juan Rojas Mayo, Nelson Nuevo Diccionario Ilustrado De La Biblia, </a:t>
            </a:r>
            <a:r>
              <a:rPr lang="es-PR" altLang="en-US" sz="2000" dirty="0" err="1" smtClean="0">
                <a:latin typeface="Candara" panose="020E0502030303020204" pitchFamily="34" charset="0"/>
              </a:rPr>
              <a:t>electronic</a:t>
            </a:r>
            <a:r>
              <a:rPr lang="es-PR" altLang="en-US" sz="2000" dirty="0" smtClean="0">
                <a:latin typeface="Candara" panose="020E0502030303020204" pitchFamily="34" charset="0"/>
              </a:rPr>
              <a:t> ed. (Nashville: Editorial Caribe, 2000, c1998).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s-PR" altLang="en-US" sz="2000" dirty="0" smtClean="0">
                <a:latin typeface="Candara" panose="020E0502030303020204" pitchFamily="34" charset="0"/>
              </a:rPr>
              <a:t>Matthew Henry, </a:t>
            </a:r>
            <a:r>
              <a:rPr lang="es-PR" altLang="en-US" sz="2000" i="1" dirty="0" smtClean="0">
                <a:latin typeface="Candara" panose="020E0502030303020204" pitchFamily="34" charset="0"/>
              </a:rPr>
              <a:t>Comentario De La Biblia Matthew Henry En Un Tomo.</a:t>
            </a:r>
            <a:r>
              <a:rPr lang="es-PR" altLang="en-US" sz="2000" dirty="0" smtClean="0">
                <a:latin typeface="Candara" panose="020E0502030303020204" pitchFamily="34" charset="0"/>
              </a:rPr>
              <a:t> (Miami: Editorial </a:t>
            </a:r>
            <a:r>
              <a:rPr lang="es-PR" altLang="en-US" sz="2000" dirty="0" err="1" smtClean="0">
                <a:latin typeface="Candara" panose="020E0502030303020204" pitchFamily="34" charset="0"/>
              </a:rPr>
              <a:t>Unilit</a:t>
            </a:r>
            <a:r>
              <a:rPr lang="es-PR" altLang="en-US" sz="2000" dirty="0" smtClean="0">
                <a:latin typeface="Candara" panose="020E0502030303020204" pitchFamily="34" charset="0"/>
              </a:rPr>
              <a:t>, 2003).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s-PR" altLang="en-US" sz="2000" dirty="0" smtClean="0">
                <a:latin typeface="Candara" panose="020E0502030303020204" pitchFamily="34" charset="0"/>
              </a:rPr>
              <a:t>W.E. Vine, </a:t>
            </a:r>
            <a:r>
              <a:rPr lang="es-PR" altLang="en-US" sz="2000" i="1" dirty="0" smtClean="0">
                <a:latin typeface="Candara" panose="020E0502030303020204" pitchFamily="34" charset="0"/>
              </a:rPr>
              <a:t>Vine Diccionario Expositivo De Palabras Del Antiguo Y Del </a:t>
            </a:r>
            <a:r>
              <a:rPr lang="es-PR" altLang="en-US" sz="2000" i="1" dirty="0" err="1" smtClean="0">
                <a:latin typeface="Candara" panose="020E0502030303020204" pitchFamily="34" charset="0"/>
              </a:rPr>
              <a:t>Neuvo</a:t>
            </a:r>
            <a:r>
              <a:rPr lang="es-PR" altLang="en-US" sz="2000" i="1" dirty="0" smtClean="0">
                <a:latin typeface="Candara" panose="020E0502030303020204" pitchFamily="34" charset="0"/>
              </a:rPr>
              <a:t> Testamento Exhaustivo</a:t>
            </a:r>
            <a:r>
              <a:rPr lang="es-PR" altLang="en-US" sz="2000" dirty="0" smtClean="0">
                <a:latin typeface="Candara" panose="020E0502030303020204" pitchFamily="34" charset="0"/>
              </a:rPr>
              <a:t>, </a:t>
            </a:r>
            <a:r>
              <a:rPr lang="es-PR" altLang="en-US" sz="2000" dirty="0" err="1" smtClean="0">
                <a:latin typeface="Candara" panose="020E0502030303020204" pitchFamily="34" charset="0"/>
              </a:rPr>
              <a:t>electronic</a:t>
            </a:r>
            <a:r>
              <a:rPr lang="es-PR" altLang="en-US" sz="2000" dirty="0" smtClean="0">
                <a:latin typeface="Candara" panose="020E0502030303020204" pitchFamily="34" charset="0"/>
              </a:rPr>
              <a:t> ed. (Nashville: Editorial Caribe, 2000, c1999). 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s-PR" altLang="en-US" sz="2000" dirty="0" smtClean="0">
                <a:latin typeface="Candara" panose="020E0502030303020204" pitchFamily="34" charset="0"/>
              </a:rPr>
              <a:t>Daniel Carro, José </a:t>
            </a:r>
            <a:r>
              <a:rPr lang="es-PR" altLang="en-US" sz="2000" dirty="0" err="1" smtClean="0">
                <a:latin typeface="Candara" panose="020E0502030303020204" pitchFamily="34" charset="0"/>
              </a:rPr>
              <a:t>Tomás</a:t>
            </a:r>
            <a:r>
              <a:rPr lang="es-PR" altLang="en-US" sz="2000" dirty="0" smtClean="0">
                <a:latin typeface="Candara" panose="020E0502030303020204" pitchFamily="34" charset="0"/>
              </a:rPr>
              <a:t> Poe, </a:t>
            </a:r>
            <a:r>
              <a:rPr lang="es-PR" altLang="en-US" sz="2000" dirty="0" err="1" smtClean="0">
                <a:latin typeface="Candara" panose="020E0502030303020204" pitchFamily="34" charset="0"/>
              </a:rPr>
              <a:t>Rubén</a:t>
            </a:r>
            <a:r>
              <a:rPr lang="es-PR" altLang="en-US" sz="2000" dirty="0" smtClean="0">
                <a:latin typeface="Candara" panose="020E0502030303020204" pitchFamily="34" charset="0"/>
              </a:rPr>
              <a:t> O. </a:t>
            </a:r>
            <a:r>
              <a:rPr lang="es-PR" altLang="en-US" sz="2000" dirty="0" err="1" smtClean="0">
                <a:latin typeface="Candara" panose="020E0502030303020204" pitchFamily="34" charset="0"/>
              </a:rPr>
              <a:t>Zorzoli</a:t>
            </a:r>
            <a:r>
              <a:rPr lang="es-PR" altLang="en-US" sz="2000" dirty="0" smtClean="0">
                <a:latin typeface="Candara" panose="020E0502030303020204" pitchFamily="34" charset="0"/>
              </a:rPr>
              <a:t> and Tex.) Editorial Mundo Hispano (El Paso, </a:t>
            </a:r>
            <a:r>
              <a:rPr lang="es-PR" altLang="en-US" sz="2000" i="1" dirty="0" smtClean="0">
                <a:latin typeface="Candara" panose="020E0502030303020204" pitchFamily="34" charset="0"/>
              </a:rPr>
              <a:t>Comentario </a:t>
            </a:r>
            <a:r>
              <a:rPr lang="es-PR" altLang="en-US" sz="2000" i="1" dirty="0" err="1" smtClean="0">
                <a:latin typeface="Candara" panose="020E0502030303020204" pitchFamily="34" charset="0"/>
              </a:rPr>
              <a:t>Bı́blico</a:t>
            </a:r>
            <a:r>
              <a:rPr lang="es-PR" altLang="en-US" sz="2000" i="1" dirty="0" smtClean="0">
                <a:latin typeface="Candara" panose="020E0502030303020204" pitchFamily="34" charset="0"/>
              </a:rPr>
              <a:t> Mundo Hispano </a:t>
            </a:r>
            <a:r>
              <a:rPr lang="es-PR" altLang="en-US" sz="2000" i="1" dirty="0" err="1" smtClean="0">
                <a:latin typeface="Candara" panose="020E0502030303020204" pitchFamily="34" charset="0"/>
              </a:rPr>
              <a:t>Genesis</a:t>
            </a:r>
            <a:r>
              <a:rPr lang="es-PR" altLang="en-US" sz="2000" dirty="0" smtClean="0">
                <a:latin typeface="Candara" panose="020E0502030303020204" pitchFamily="34" charset="0"/>
              </a:rPr>
              <a:t>, 1. ed. (El Paso, TX: Editorial Mundo Hispano, 1993-&lt;1997).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s-PR" altLang="en-US" sz="2000" dirty="0" smtClean="0">
                <a:latin typeface="Candara" panose="020E0502030303020204" pitchFamily="34" charset="0"/>
              </a:rPr>
              <a:t>Alfred Thompson </a:t>
            </a:r>
            <a:r>
              <a:rPr lang="es-PR" altLang="en-US" sz="2000" dirty="0" err="1" smtClean="0">
                <a:latin typeface="Candara" panose="020E0502030303020204" pitchFamily="34" charset="0"/>
              </a:rPr>
              <a:t>Eade</a:t>
            </a:r>
            <a:r>
              <a:rPr lang="es-PR" altLang="en-US" sz="2000" dirty="0" smtClean="0">
                <a:latin typeface="Candara" panose="020E0502030303020204" pitchFamily="34" charset="0"/>
              </a:rPr>
              <a:t>, </a:t>
            </a:r>
            <a:r>
              <a:rPr lang="es-PR" altLang="en-US" sz="2000" i="1" dirty="0" smtClean="0">
                <a:latin typeface="Candara" panose="020E0502030303020204" pitchFamily="34" charset="0"/>
              </a:rPr>
              <a:t>Panorama de la Biblia, Curso de Estudios Bíblicos</a:t>
            </a:r>
            <a:r>
              <a:rPr lang="es-PR" altLang="en-US" sz="2000" dirty="0" smtClean="0">
                <a:latin typeface="Candara" panose="020E0502030303020204" pitchFamily="34" charset="0"/>
              </a:rPr>
              <a:t>, Editorial Mundo Hispano, El Paso, TX, 2002.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IBB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email">
            <a:lum brigh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7924800" cy="683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5529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27067" cy="6858000"/>
          </a:xfrm>
          <a:prstGeom prst="rect">
            <a:avLst/>
          </a:prstGeom>
        </p:spPr>
      </p:pic>
      <p:sp>
        <p:nvSpPr>
          <p:cNvPr id="7171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78DF196-1452-4F2A-A9CB-504CB303A368}" type="slidenum">
              <a:rPr lang="en-US" altLang="en-US"/>
              <a:pPr eaLnBrk="1" hangingPunct="1"/>
              <a:t>5</a:t>
            </a:fld>
            <a:endParaRPr lang="en-US" altLang="en-US"/>
          </a:p>
        </p:txBody>
      </p:sp>
      <p:sp>
        <p:nvSpPr>
          <p:cNvPr id="7172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title"/>
          </p:nvPr>
        </p:nvSpPr>
        <p:spPr>
          <a:xfrm>
            <a:off x="-16933" y="0"/>
            <a:ext cx="5326063" cy="762000"/>
          </a:xfrm>
          <a:solidFill>
            <a:schemeClr val="tx1">
              <a:alpha val="61000"/>
            </a:schemeClr>
          </a:solidFill>
          <a:effectLst>
            <a:softEdge rad="63500"/>
          </a:effectLst>
        </p:spPr>
        <p:txBody>
          <a:bodyPr/>
          <a:lstStyle/>
          <a:p>
            <a:pPr eaLnBrk="1" hangingPunct="1">
              <a:defRPr/>
            </a:pPr>
            <a:r>
              <a:rPr lang="es-P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latin typeface="Candara" panose="020E0502030303020204" pitchFamily="34" charset="0"/>
              </a:rPr>
              <a:t>Meta de Aprendizaje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-16933" y="3429000"/>
            <a:ext cx="9144000" cy="2419124"/>
          </a:xfrm>
          <a:solidFill>
            <a:schemeClr val="tx1">
              <a:alpha val="61000"/>
            </a:schemeClr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pPr marL="609600" indent="-609600" eaLnBrk="1" hangingPunct="1">
              <a:buSzPct val="105000"/>
              <a:buFont typeface="Wingdings" panose="05000000000000000000" pitchFamily="2" charset="2"/>
              <a:buNone/>
              <a:defRPr/>
            </a:pPr>
            <a:r>
              <a:rPr lang="es-PR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latin typeface="Candara" panose="020E0502030303020204" pitchFamily="34" charset="0"/>
              </a:rPr>
              <a:t>Que el alumno demuestre su conocimiento de:</a:t>
            </a:r>
          </a:p>
          <a:p>
            <a:pPr marL="609600" indent="-609600" eaLnBrk="1" hangingPunct="1">
              <a:buSzPct val="105000"/>
              <a:buFont typeface="Wingdings" panose="05000000000000000000" pitchFamily="2" charset="2"/>
              <a:buAutoNum type="arabicParenR"/>
              <a:defRPr/>
            </a:pPr>
            <a:r>
              <a:rPr lang="es-PR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latin typeface="Candara" panose="020E0502030303020204" pitchFamily="34" charset="0"/>
              </a:rPr>
              <a:t>Las respuestas que dio Jacob a Dios en su encuentro en Betel y,</a:t>
            </a:r>
          </a:p>
          <a:p>
            <a:pPr marL="609600" indent="-609600" eaLnBrk="1" hangingPunct="1">
              <a:buSzPct val="105000"/>
              <a:buFont typeface="Wingdings" panose="05000000000000000000" pitchFamily="2" charset="2"/>
              <a:buAutoNum type="arabicParenR"/>
              <a:defRPr/>
            </a:pPr>
            <a:r>
              <a:rPr lang="es-PR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latin typeface="Candara" panose="020E0502030303020204" pitchFamily="34" charset="0"/>
              </a:rPr>
              <a:t>Su actitud hacia la necesidad de encontrarse personalmente con Dios.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29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29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29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F198365-1CEC-4732-B29D-83488A218B78}" type="slidenum">
              <a:rPr lang="en-US" altLang="en-US"/>
              <a:pPr eaLnBrk="1" hangingPunct="1"/>
              <a:t>6</a:t>
            </a:fld>
            <a:endParaRPr lang="en-US" altLang="en-US"/>
          </a:p>
        </p:txBody>
      </p:sp>
      <p:sp>
        <p:nvSpPr>
          <p:cNvPr id="8195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dirty="0" smtClean="0">
                <a:latin typeface="Candara" panose="020E0502030303020204" pitchFamily="34" charset="0"/>
              </a:rPr>
              <a:t>Bosquejo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SzPct val="85000"/>
              <a:buFont typeface="Wingdings" panose="05000000000000000000" pitchFamily="2" charset="2"/>
              <a:buNone/>
            </a:pPr>
            <a:r>
              <a:rPr lang="es-PR" altLang="en-US" sz="3600" dirty="0" smtClean="0">
                <a:latin typeface="Candara" panose="020E0502030303020204" pitchFamily="34" charset="0"/>
              </a:rPr>
              <a:t>1. El sueño de Jacob</a:t>
            </a:r>
          </a:p>
          <a:p>
            <a:pPr marL="609600" indent="-609600" eaLnBrk="1" hangingPunct="1">
              <a:buSzPct val="85000"/>
              <a:buFont typeface="Wingdings" panose="05000000000000000000" pitchFamily="2" charset="2"/>
              <a:buNone/>
            </a:pPr>
            <a:r>
              <a:rPr lang="es-PR" altLang="en-US" sz="3600" dirty="0" smtClean="0">
                <a:latin typeface="Candara" panose="020E0502030303020204" pitchFamily="34" charset="0"/>
              </a:rPr>
              <a:t>	(</a:t>
            </a:r>
            <a:r>
              <a:rPr lang="es-PR" altLang="en-US" sz="3600" dirty="0" smtClean="0">
                <a:solidFill>
                  <a:schemeClr val="hlink"/>
                </a:solidFill>
                <a:latin typeface="Candara" panose="020E0502030303020204" pitchFamily="34" charset="0"/>
              </a:rPr>
              <a:t>Génesis 28.11-15</a:t>
            </a:r>
            <a:r>
              <a:rPr lang="es-PR" altLang="en-US" sz="3600" dirty="0" smtClean="0">
                <a:latin typeface="Candara" panose="020E0502030303020204" pitchFamily="34" charset="0"/>
              </a:rPr>
              <a:t>)</a:t>
            </a:r>
          </a:p>
          <a:p>
            <a:pPr marL="609600" indent="-609600" eaLnBrk="1" hangingPunct="1">
              <a:buSzPct val="85000"/>
              <a:buFont typeface="Wingdings" panose="05000000000000000000" pitchFamily="2" charset="2"/>
              <a:buNone/>
            </a:pPr>
            <a:r>
              <a:rPr lang="es-PR" altLang="en-US" sz="3600" dirty="0" smtClean="0">
                <a:latin typeface="Candara" panose="020E0502030303020204" pitchFamily="34" charset="0"/>
              </a:rPr>
              <a:t>2. Jacob nombra el lugar Betel</a:t>
            </a:r>
          </a:p>
          <a:p>
            <a:pPr marL="609600" indent="-609600" eaLnBrk="1" hangingPunct="1">
              <a:buSzPct val="85000"/>
              <a:buFont typeface="Wingdings" panose="05000000000000000000" pitchFamily="2" charset="2"/>
              <a:buNone/>
            </a:pPr>
            <a:r>
              <a:rPr lang="es-PR" altLang="en-US" sz="3600" dirty="0" smtClean="0">
                <a:latin typeface="Candara" panose="020E0502030303020204" pitchFamily="34" charset="0"/>
              </a:rPr>
              <a:t>	(</a:t>
            </a:r>
            <a:r>
              <a:rPr lang="es-PR" altLang="en-US" sz="3600" dirty="0" smtClean="0">
                <a:solidFill>
                  <a:schemeClr val="hlink"/>
                </a:solidFill>
                <a:latin typeface="Candara" panose="020E0502030303020204" pitchFamily="34" charset="0"/>
              </a:rPr>
              <a:t>Génesis 28.16-19</a:t>
            </a:r>
            <a:r>
              <a:rPr lang="es-PR" altLang="en-US" sz="3600" dirty="0" smtClean="0">
                <a:latin typeface="Candara" panose="020E0502030303020204" pitchFamily="34" charset="0"/>
              </a:rPr>
              <a:t>)</a:t>
            </a:r>
          </a:p>
          <a:p>
            <a:pPr marL="609600" indent="-609600" eaLnBrk="1" hangingPunct="1">
              <a:buSzPct val="85000"/>
              <a:buFont typeface="Wingdings" panose="05000000000000000000" pitchFamily="2" charset="2"/>
              <a:buNone/>
            </a:pPr>
            <a:r>
              <a:rPr lang="es-PR" altLang="en-US" sz="3600" dirty="0" smtClean="0">
                <a:latin typeface="Candara" panose="020E0502030303020204" pitchFamily="34" charset="0"/>
              </a:rPr>
              <a:t>3. Jacob hace un voto en Betel</a:t>
            </a:r>
          </a:p>
          <a:p>
            <a:pPr marL="609600" indent="-609600" eaLnBrk="1" hangingPunct="1">
              <a:buSzPct val="85000"/>
              <a:buFont typeface="Wingdings" panose="05000000000000000000" pitchFamily="2" charset="2"/>
              <a:buNone/>
            </a:pPr>
            <a:r>
              <a:rPr lang="es-PR" altLang="en-US" sz="3600" dirty="0" smtClean="0">
                <a:latin typeface="Candara" panose="020E0502030303020204" pitchFamily="34" charset="0"/>
              </a:rPr>
              <a:t>	(</a:t>
            </a:r>
            <a:r>
              <a:rPr lang="es-PR" altLang="en-US" sz="3600" dirty="0" smtClean="0">
                <a:solidFill>
                  <a:schemeClr val="hlink"/>
                </a:solidFill>
                <a:latin typeface="Candara" panose="020E0502030303020204" pitchFamily="34" charset="0"/>
              </a:rPr>
              <a:t>Génesis 28.20-22</a:t>
            </a:r>
            <a:r>
              <a:rPr lang="es-PR" altLang="en-US" sz="3600" dirty="0" smtClean="0">
                <a:latin typeface="Candara" panose="020E0502030303020204" pitchFamily="34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E810B55-1D5F-4E82-AC6A-C72893DDFFF7}" type="slidenum">
              <a:rPr lang="en-US" altLang="en-US"/>
              <a:pPr eaLnBrk="1" hangingPunct="1"/>
              <a:t>7</a:t>
            </a:fld>
            <a:endParaRPr lang="en-US" altLang="en-US"/>
          </a:p>
        </p:txBody>
      </p:sp>
      <p:sp>
        <p:nvSpPr>
          <p:cNvPr id="9219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  <p:sp>
        <p:nvSpPr>
          <p:cNvPr id="92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dirty="0" smtClean="0">
                <a:latin typeface="Candara" panose="020E0502030303020204" pitchFamily="34" charset="0"/>
              </a:rPr>
              <a:t>Estudio del Contexto</a:t>
            </a:r>
          </a:p>
        </p:txBody>
      </p:sp>
      <p:sp>
        <p:nvSpPr>
          <p:cNvPr id="1628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39738" y="2132013"/>
            <a:ext cx="3810000" cy="4114800"/>
          </a:xfrm>
        </p:spPr>
        <p:txBody>
          <a:bodyPr/>
          <a:lstStyle/>
          <a:p>
            <a:pPr eaLnBrk="1" hangingPunct="1"/>
            <a:r>
              <a:rPr lang="es-PR" altLang="en-US" dirty="0" smtClean="0">
                <a:latin typeface="Candara" panose="020E0502030303020204" pitchFamily="34" charset="0"/>
              </a:rPr>
              <a:t>Jacob huye a </a:t>
            </a:r>
            <a:r>
              <a:rPr lang="es-PR" altLang="en-US" dirty="0" err="1" smtClean="0">
                <a:latin typeface="Candara" panose="020E0502030303020204" pitchFamily="34" charset="0"/>
              </a:rPr>
              <a:t>Padan-Aram</a:t>
            </a:r>
            <a:endParaRPr lang="es-PR" altLang="en-US" dirty="0" smtClean="0">
              <a:latin typeface="Candara" panose="020E0502030303020204" pitchFamily="34" charset="0"/>
            </a:endParaRPr>
          </a:p>
          <a:p>
            <a:pPr lvl="1" eaLnBrk="1" hangingPunct="1"/>
            <a:r>
              <a:rPr lang="es-PR" altLang="en-US" dirty="0" smtClean="0">
                <a:solidFill>
                  <a:schemeClr val="hlink"/>
                </a:solidFill>
                <a:latin typeface="Candara" panose="020E0502030303020204" pitchFamily="34" charset="0"/>
              </a:rPr>
              <a:t>Génesis 27.46 a 28.5</a:t>
            </a:r>
          </a:p>
        </p:txBody>
      </p:sp>
      <p:pic>
        <p:nvPicPr>
          <p:cNvPr id="9224" name="Picture 8" descr="https://ferrelljenkins.files.wordpress.com/2014/04/socoh_sheep_fjenkins050611_1325t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26491" y="1820333"/>
            <a:ext cx="4617509" cy="3463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2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62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19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4D5ED79-E4AD-4BC0-9964-73B71B41E4E2}" type="slidenum">
              <a:rPr lang="en-US" altLang="en-US"/>
              <a:pPr eaLnBrk="1" hangingPunct="1"/>
              <a:t>8</a:t>
            </a:fld>
            <a:endParaRPr lang="en-US" altLang="en-US"/>
          </a:p>
        </p:txBody>
      </p:sp>
      <p:sp>
        <p:nvSpPr>
          <p:cNvPr id="10243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dirty="0" smtClean="0">
                <a:latin typeface="Candara" panose="020E0502030303020204" pitchFamily="34" charset="0"/>
              </a:rPr>
              <a:t>Estudio del Contexto</a:t>
            </a:r>
          </a:p>
        </p:txBody>
      </p:sp>
      <p:sp>
        <p:nvSpPr>
          <p:cNvPr id="2969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39738" y="2132013"/>
            <a:ext cx="3810000" cy="4114800"/>
          </a:xfrm>
        </p:spPr>
        <p:txBody>
          <a:bodyPr/>
          <a:lstStyle/>
          <a:p>
            <a:pPr eaLnBrk="1" hangingPunct="1"/>
            <a:r>
              <a:rPr lang="es-PR" altLang="en-US" dirty="0" smtClean="0">
                <a:latin typeface="Candara" panose="020E0502030303020204" pitchFamily="34" charset="0"/>
              </a:rPr>
              <a:t>Esaú se casa con una hija de Ismael</a:t>
            </a:r>
          </a:p>
          <a:p>
            <a:pPr lvl="1" eaLnBrk="1" hangingPunct="1"/>
            <a:r>
              <a:rPr lang="es-PR" altLang="en-US" dirty="0" smtClean="0">
                <a:solidFill>
                  <a:schemeClr val="hlink"/>
                </a:solidFill>
                <a:latin typeface="Candara" panose="020E0502030303020204" pitchFamily="34" charset="0"/>
              </a:rPr>
              <a:t>Génesis 28.6-9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3332" y="1784351"/>
            <a:ext cx="4910667" cy="3429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6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96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63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049486" y="1553029"/>
            <a:ext cx="2160336" cy="6463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extrusionH="76200" prstMaterial="metal">
            <a:bevelT w="165100" prst="coolSlant"/>
            <a:extrusionClr>
              <a:srgbClr val="FFC000"/>
            </a:extrusionClr>
          </a:sp3d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dirty="0" err="1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Arial" charset="0"/>
              </a:rPr>
              <a:t>Padan</a:t>
            </a:r>
            <a:r>
              <a:rPr lang="en-US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Arial" charset="0"/>
              </a:rPr>
              <a:t>-Aram </a:t>
            </a:r>
          </a:p>
          <a:p>
            <a:pPr algn="ctr">
              <a:defRPr/>
            </a:pPr>
            <a:r>
              <a:rPr lang="en-US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Arial" charset="0"/>
              </a:rPr>
              <a:t>(“</a:t>
            </a:r>
            <a:r>
              <a:rPr lang="en-US" dirty="0" err="1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Arial" charset="0"/>
              </a:rPr>
              <a:t>llanura</a:t>
            </a:r>
            <a:r>
              <a:rPr lang="en-US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Arial" charset="0"/>
              </a:rPr>
              <a:t> de Aram”)</a:t>
            </a:r>
            <a:endParaRPr lang="es-PR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Arial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2684463" y="3875088"/>
            <a:ext cx="769937" cy="14605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2735263" y="3781425"/>
            <a:ext cx="769937" cy="144463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958975" y="3468688"/>
            <a:ext cx="81464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latin typeface="Candara" panose="020E0502030303020204" pitchFamily="34" charset="0"/>
              </a:rPr>
              <a:t>Bet-El</a:t>
            </a:r>
            <a:endParaRPr lang="es-PR" altLang="en-US" sz="2000">
              <a:latin typeface="Candara" panose="020E0502030303020204" pitchFamily="34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589088" y="3694113"/>
            <a:ext cx="11977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dirty="0" err="1">
                <a:latin typeface="Candara" panose="020E0502030303020204" pitchFamily="34" charset="0"/>
              </a:rPr>
              <a:t>Beerseba</a:t>
            </a:r>
            <a:endParaRPr lang="es-PR" altLang="en-US" sz="2000" dirty="0">
              <a:latin typeface="Candara" panose="020E0502030303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2328</TotalTime>
  <Words>2711</Words>
  <Application>Microsoft Office PowerPoint</Application>
  <PresentationFormat>On-screen Show (4:3)</PresentationFormat>
  <Paragraphs>342</Paragraphs>
  <Slides>45</Slides>
  <Notes>45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0" baseType="lpstr">
      <vt:lpstr>Arial</vt:lpstr>
      <vt:lpstr>Candara</vt:lpstr>
      <vt:lpstr>Tahoma</vt:lpstr>
      <vt:lpstr>Wingdings</vt:lpstr>
      <vt:lpstr>Blends</vt:lpstr>
      <vt:lpstr>Unidad 5:  Jacob crece y madura</vt:lpstr>
      <vt:lpstr>Texto Básico</vt:lpstr>
      <vt:lpstr>Versículo Clave:</vt:lpstr>
      <vt:lpstr>Verdad Central</vt:lpstr>
      <vt:lpstr>Meta de Aprendizaje</vt:lpstr>
      <vt:lpstr>Bosquejo</vt:lpstr>
      <vt:lpstr>Estudio del Contexto</vt:lpstr>
      <vt:lpstr>Estudio del Contexto</vt:lpstr>
      <vt:lpstr>PowerPoint Presentation</vt:lpstr>
      <vt:lpstr>El sueño de Jacob (Génesis 28.11-15)</vt:lpstr>
      <vt:lpstr>El sueño de Jacob  (Génesis 28.11-15)</vt:lpstr>
      <vt:lpstr>El sueño de Jacob  (Génesis 28.11-15)</vt:lpstr>
      <vt:lpstr>El sueño de Jacob (Génesis 28.11-15)</vt:lpstr>
      <vt:lpstr>El sueño de Jacob (Génesis 28.11-15)</vt:lpstr>
      <vt:lpstr>El sueño de Jacob (Génesis 28.11-15)</vt:lpstr>
      <vt:lpstr>El sueño de Jacob (Génesis 28.11-15)</vt:lpstr>
      <vt:lpstr>El sueño de Jacob (Génesis 28.11-15)</vt:lpstr>
      <vt:lpstr>El sueño de Jacob (Génesis 28.11-15)</vt:lpstr>
      <vt:lpstr>El sueño de Jacob (Génesis 28.11-15)</vt:lpstr>
      <vt:lpstr>El sueño de Jacob (Génesis 28.11-15)</vt:lpstr>
      <vt:lpstr>El sueño de Jacob (Génesis 28.11-15)</vt:lpstr>
      <vt:lpstr>El sueño de Jacob (Génesis 28.11-15)</vt:lpstr>
      <vt:lpstr>El sueño de Jacob (Génesis 28.11-15)</vt:lpstr>
      <vt:lpstr>Jacob nombra el lugar Betel (Génesis 28.16-19)</vt:lpstr>
      <vt:lpstr>Jacob nombra el lugar Betel (Génesis 28.16-19)</vt:lpstr>
      <vt:lpstr>Jacob nombra el lugar Betel (Génesis 28.16-19)</vt:lpstr>
      <vt:lpstr>Jacob nombra el lugar Betel (Génesis 28.16-19)</vt:lpstr>
      <vt:lpstr>Jacob nombra el lugar Betel (Génesis 28.16-19)</vt:lpstr>
      <vt:lpstr>Jacob hace un voto en Betel (Génesis 28.20-22)</vt:lpstr>
      <vt:lpstr>Jacob hace un voto en Betel (Génesis 28.20-22)</vt:lpstr>
      <vt:lpstr>Jacob hace un voto en Betel (Génesis 28.20-22)</vt:lpstr>
      <vt:lpstr>Jacob hace un voto en Betel (Génesis 28.20-22)</vt:lpstr>
      <vt:lpstr>Jacob hace un voto en Betel (Génesis 28.20-22)</vt:lpstr>
      <vt:lpstr>Jacob hace un voto en Betel (Génesis 28.20-22)</vt:lpstr>
      <vt:lpstr>Jacob hace un voto en Betel (Génesis 28.20-22)</vt:lpstr>
      <vt:lpstr>Jacob hace un voto en Betel (Génesis 28.20-22)</vt:lpstr>
      <vt:lpstr>Jacob hace un voto en Betel (Génesis 28.20-22)</vt:lpstr>
      <vt:lpstr>Jacob hace un voto en Betel (Génesis 28.20-22)</vt:lpstr>
      <vt:lpstr>Aplicaciones</vt:lpstr>
      <vt:lpstr>Aplicaciones</vt:lpstr>
      <vt:lpstr>Aplicaciones</vt:lpstr>
      <vt:lpstr>Aplicaciones</vt:lpstr>
      <vt:lpstr>Próximo Estudio</vt:lpstr>
      <vt:lpstr>Bibliografía</vt:lpstr>
      <vt:lpstr>PowerPoint Presentation</vt:lpstr>
    </vt:vector>
  </TitlesOfParts>
  <Company>Iglesia Bíblica Bautista de Aguadilla, Puerto Rico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16_jacob_se_encuentra_con_dios</dc:title>
  <dc:creator>Tito Ortega</dc:creator>
  <cp:lastModifiedBy>Ortega, Tito (GSO Inks/Supplies SM)</cp:lastModifiedBy>
  <cp:revision>697</cp:revision>
  <dcterms:created xsi:type="dcterms:W3CDTF">2007-01-21T22:19:25Z</dcterms:created>
  <dcterms:modified xsi:type="dcterms:W3CDTF">2016-04-20T13:02:15Z</dcterms:modified>
</cp:coreProperties>
</file>