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46"/>
  </p:notesMasterIdLst>
  <p:handoutMasterIdLst>
    <p:handoutMasterId r:id="rId47"/>
  </p:handoutMasterIdLst>
  <p:sldIdLst>
    <p:sldId id="376" r:id="rId2"/>
    <p:sldId id="258" r:id="rId3"/>
    <p:sldId id="289" r:id="rId4"/>
    <p:sldId id="260" r:id="rId5"/>
    <p:sldId id="412" r:id="rId6"/>
    <p:sldId id="507" r:id="rId7"/>
    <p:sldId id="521" r:id="rId8"/>
    <p:sldId id="520" r:id="rId9"/>
    <p:sldId id="522" r:id="rId10"/>
    <p:sldId id="523" r:id="rId11"/>
    <p:sldId id="559" r:id="rId12"/>
    <p:sldId id="524" r:id="rId13"/>
    <p:sldId id="264" r:id="rId14"/>
    <p:sldId id="456" r:id="rId15"/>
    <p:sldId id="560" r:id="rId16"/>
    <p:sldId id="561" r:id="rId17"/>
    <p:sldId id="562" r:id="rId18"/>
    <p:sldId id="577" r:id="rId19"/>
    <p:sldId id="578" r:id="rId20"/>
    <p:sldId id="565" r:id="rId21"/>
    <p:sldId id="566" r:id="rId22"/>
    <p:sldId id="579" r:id="rId23"/>
    <p:sldId id="564" r:id="rId24"/>
    <p:sldId id="581" r:id="rId25"/>
    <p:sldId id="569" r:id="rId26"/>
    <p:sldId id="570" r:id="rId27"/>
    <p:sldId id="571" r:id="rId28"/>
    <p:sldId id="582" r:id="rId29"/>
    <p:sldId id="580" r:id="rId30"/>
    <p:sldId id="576" r:id="rId31"/>
    <p:sldId id="573" r:id="rId32"/>
    <p:sldId id="583" r:id="rId33"/>
    <p:sldId id="584" r:id="rId34"/>
    <p:sldId id="575" r:id="rId35"/>
    <p:sldId id="574" r:id="rId36"/>
    <p:sldId id="585" r:id="rId37"/>
    <p:sldId id="586" r:id="rId38"/>
    <p:sldId id="351" r:id="rId39"/>
    <p:sldId id="550" r:id="rId40"/>
    <p:sldId id="563" r:id="rId41"/>
    <p:sldId id="549" r:id="rId42"/>
    <p:sldId id="298" r:id="rId43"/>
    <p:sldId id="420" r:id="rId44"/>
    <p:sldId id="299" r:id="rId45"/>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4614" autoAdjust="0"/>
  </p:normalViewPr>
  <p:slideViewPr>
    <p:cSldViewPr>
      <p:cViewPr varScale="1">
        <p:scale>
          <a:sx n="111" d="100"/>
          <a:sy n="111" d="100"/>
        </p:scale>
        <p:origin x="1536" y="96"/>
      </p:cViewPr>
      <p:guideLst>
        <p:guide orient="horz" pos="2160"/>
        <p:guide pos="2880"/>
      </p:guideLst>
    </p:cSldViewPr>
  </p:slideViewPr>
  <p:outlineViewPr>
    <p:cViewPr>
      <p:scale>
        <a:sx n="33" d="100"/>
        <a:sy n="33" d="100"/>
      </p:scale>
      <p:origin x="0" y="-24066"/>
    </p:cViewPr>
  </p:outlineViewPr>
  <p:notesTextViewPr>
    <p:cViewPr>
      <p:scale>
        <a:sx n="100" d="100"/>
        <a:sy n="100" d="100"/>
      </p:scale>
      <p:origin x="0" y="0"/>
    </p:cViewPr>
  </p:notesTextViewPr>
  <p:sorterViewPr>
    <p:cViewPr>
      <p:scale>
        <a:sx n="100" d="100"/>
        <a:sy n="100" d="100"/>
      </p:scale>
      <p:origin x="0" y="-6150"/>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0C9D4666-3684-4BEC-95BC-E757C05B9DF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6D9A94B9-DD5C-4DD7-99B3-A87AF5F189B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37892" name="Slide Number Placeholder 3"/>
          <p:cNvSpPr>
            <a:spLocks noGrp="1"/>
          </p:cNvSpPr>
          <p:nvPr>
            <p:ph type="sldNum" sz="quarter" idx="5"/>
          </p:nvPr>
        </p:nvSpPr>
        <p:spPr>
          <a:noFill/>
        </p:spPr>
        <p:txBody>
          <a:bodyPr/>
          <a:lstStyle/>
          <a:p>
            <a:fld id="{43E4C37E-CAAE-4A79-B782-AE097E39DD8D}" type="slidenum">
              <a:rPr lang="en-US" smtClean="0">
                <a:latin typeface="Arial" pitchFamily="34" charset="0"/>
                <a:cs typeface="Arial" pitchFamily="34" charset="0"/>
              </a:rPr>
              <a:pPr/>
              <a:t>1</a:t>
            </a:fld>
            <a:endParaRPr lang="en-US" dirty="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10</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11</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12</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13</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3CCF194-EDCB-41A8-9A94-37BECDE11001}" type="slidenum">
              <a:rPr lang="en-US" smtClean="0">
                <a:latin typeface="Arial" pitchFamily="34" charset="0"/>
                <a:cs typeface="Arial" pitchFamily="34" charset="0"/>
              </a:rPr>
              <a:pPr/>
              <a:t>2</a:t>
            </a:fld>
            <a:endParaRPr lang="en-US" dirty="0">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29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A26F489-349D-4AAE-B531-47CFDD79F1F3}" type="slidenum">
              <a:rPr lang="en-US" smtClean="0">
                <a:latin typeface="Arial" pitchFamily="34" charset="0"/>
                <a:cs typeface="Arial" pitchFamily="34" charset="0"/>
              </a:rPr>
              <a:pPr/>
              <a:t>3</a:t>
            </a:fld>
            <a:endParaRPr lang="en-US">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37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38</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39</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AD4443D-428A-4B2A-8784-327E70894C6F}" type="slidenum">
              <a:rPr lang="en-US" smtClean="0">
                <a:latin typeface="Arial" pitchFamily="34" charset="0"/>
                <a:cs typeface="Arial" pitchFamily="34" charset="0"/>
              </a:rPr>
              <a:pPr/>
              <a:t>4</a:t>
            </a:fld>
            <a:endParaRPr lang="en-US">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40</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41</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83A88FB-B0D5-4B73-A762-A0FEDF48C749}" type="slidenum">
              <a:rPr lang="en-US" smtClean="0">
                <a:latin typeface="Arial" pitchFamily="34" charset="0"/>
                <a:cs typeface="Arial" pitchFamily="34" charset="0"/>
              </a:rPr>
              <a:pPr/>
              <a:t>42</a:t>
            </a:fld>
            <a:endParaRPr lang="en-US">
              <a:latin typeface="Arial" pitchFamily="34" charset="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69636" name="Slide Number Placeholder 3"/>
          <p:cNvSpPr>
            <a:spLocks noGrp="1"/>
          </p:cNvSpPr>
          <p:nvPr>
            <p:ph type="sldNum" sz="quarter" idx="5"/>
          </p:nvPr>
        </p:nvSpPr>
        <p:spPr>
          <a:noFill/>
        </p:spPr>
        <p:txBody>
          <a:bodyPr/>
          <a:lstStyle/>
          <a:p>
            <a:fld id="{D7BB17DC-791F-4508-A3DA-A2DC4E03A47A}" type="slidenum">
              <a:rPr lang="en-US" smtClean="0">
                <a:latin typeface="Arial" pitchFamily="34" charset="0"/>
                <a:cs typeface="Arial" pitchFamily="34" charset="0"/>
              </a:rPr>
              <a:pPr/>
              <a:t>43</a:t>
            </a:fld>
            <a:endParaRPr lang="en-US">
              <a:latin typeface="Arial" pitchFamily="34" charset="0"/>
              <a:cs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9366874-5235-4623-8EEF-0B8552812B1B}" type="slidenum">
              <a:rPr lang="en-US" smtClean="0">
                <a:latin typeface="Arial" pitchFamily="34" charset="0"/>
                <a:cs typeface="Arial" pitchFamily="34" charset="0"/>
              </a:rPr>
              <a:pPr/>
              <a:t>44</a:t>
            </a:fld>
            <a:endParaRPr lang="en-US">
              <a:latin typeface="Arial" pitchFamily="34" charset="0"/>
              <a:cs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C753AB4C-6BFF-4A47-843F-FF2445524E61}" type="slidenum">
              <a:rPr lang="en-US" sz="1200">
                <a:latin typeface="Arial" pitchFamily="34" charset="0"/>
              </a:rPr>
              <a:pPr algn="r"/>
              <a:t>5</a:t>
            </a:fld>
            <a:endParaRPr lang="en-US" sz="1200">
              <a:latin typeface="Arial"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8</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9</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79B520C1-31DD-4337-ACC3-A1FD9D01960A}" type="slidenum">
              <a:rPr lang="en-US"/>
              <a:pPr>
                <a:defRPr/>
              </a:pPr>
              <a:t>‹#›</a:t>
            </a:fld>
            <a:endParaRPr lang="en-US"/>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76F85B7-85B8-47C8-B688-821F9062480A}" type="slidenum">
              <a:rPr lang="en-US"/>
              <a:pPr>
                <a:defRPr/>
              </a:pPr>
              <a:t>‹#›</a:t>
            </a:fld>
            <a:endParaRPr lang="en-US"/>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EA04A7A5-2E96-4840-934D-F39A39A9ACF3}" type="slidenum">
              <a:rPr lang="en-US"/>
              <a:pPr>
                <a:defRPr/>
              </a:pPr>
              <a:t>‹#›</a:t>
            </a:fld>
            <a:endParaRPr lang="en-US"/>
          </a:p>
        </p:txBody>
      </p:sp>
    </p:spTree>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FDF1FE-0CC5-4975-A0D8-3E0D42F4E4F6}" type="slidenum">
              <a:rPr lang="en-US"/>
              <a:pPr>
                <a:defRPr/>
              </a:pPr>
              <a:t>‹#›</a:t>
            </a:fld>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F57FA92-ED6C-4C81-B815-C07292F51908}" type="slidenum">
              <a:rPr lang="en-US"/>
              <a:pPr>
                <a:defRPr/>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CDD5D15-EEB9-4AC0-AACE-22E6DA1F446F}" type="slidenum">
              <a:rPr lang="en-US"/>
              <a:pPr>
                <a:defRPr/>
              </a:pPr>
              <a:t>‹#›</a:t>
            </a:fld>
            <a:endParaRPr lang="en-US"/>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D9E6182-B932-4186-BDE6-0DBD27852A9E}" type="slidenum">
              <a:rPr lang="en-US"/>
              <a:pPr>
                <a:defRPr/>
              </a:pPr>
              <a:t>‹#›</a:t>
            </a:fld>
            <a:endParaRPr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6316A6F3-73C0-4EA7-B59D-EF3876B99EF6}" type="slidenum">
              <a:rPr lang="en-US"/>
              <a:pPr>
                <a:defRPr/>
              </a:pPr>
              <a:t>‹#›</a:t>
            </a:fld>
            <a:endParaRPr lang="en-US"/>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4EBC3452-AAE1-4BBF-9527-DE38303B04DF}" type="slidenum">
              <a:rPr lang="en-US"/>
              <a:pPr>
                <a:defRPr/>
              </a:pPr>
              <a:t>‹#›</a:t>
            </a:fld>
            <a:endParaRPr lang="en-US"/>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5B1F731-6CEF-482D-A8E6-6B2B4971640B}" type="slidenum">
              <a:rPr lang="en-US"/>
              <a:pPr>
                <a:defRPr/>
              </a:pPr>
              <a:t>‹#›</a:t>
            </a:fld>
            <a:endParaRPr lang="en-US"/>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DB5170A-1CF3-4AAB-8708-CB7FF237B876}" type="slidenum">
              <a:rPr lang="en-US"/>
              <a:pPr>
                <a:defRPr/>
              </a:pPr>
              <a:t>‹#›</a:t>
            </a:fld>
            <a:endParaRPr lang="en-US"/>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D405FC9-3D40-411A-9802-A8AED3837834}" type="slidenum">
              <a:rPr lang="en-US"/>
              <a:pPr>
                <a:defRPr/>
              </a:pPr>
              <a:t>‹#›</a:t>
            </a:fld>
            <a:endParaRPr lang="en-US"/>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cs typeface="Arial" charset="0"/>
              </a:defRPr>
            </a:lvl1pPr>
          </a:lstStyle>
          <a:p>
            <a:pPr>
              <a:defRPr/>
            </a:pPr>
            <a:fld id="{51C549FE-D7B7-4F92-B7F8-7CEE12D82D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7"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ransition spd="med">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3.xml"/><Relationship Id="rId1" Type="http://schemas.openxmlformats.org/officeDocument/2006/relationships/slideLayout" Target="../slideLayouts/slideLayout13.xml"/><Relationship Id="rId4" Type="http://schemas.microsoft.com/office/2007/relationships/hdphoto" Target="../media/hdphoto16.wdp"/></Relationships>
</file>

<file path=ppt/slides/_rels/slide4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0DC301-0D2A-4C36-8FB8-4B5AF5A588F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084" t="2781" r="2051" b="2665"/>
          <a:stretch/>
        </p:blipFill>
        <p:spPr>
          <a:xfrm>
            <a:off x="-1" y="0"/>
            <a:ext cx="9144001" cy="6858000"/>
          </a:xfrm>
          <a:prstGeom prst="rect">
            <a:avLst/>
          </a:prstGeom>
        </p:spPr>
      </p:pic>
      <p:sp>
        <p:nvSpPr>
          <p:cNvPr id="149508" name="Rectangle 4"/>
          <p:cNvSpPr>
            <a:spLocks noGrp="1" noChangeArrowheads="1"/>
          </p:cNvSpPr>
          <p:nvPr>
            <p:ph type="ctrTitle" idx="4294967295"/>
          </p:nvPr>
        </p:nvSpPr>
        <p:spPr>
          <a:xfrm>
            <a:off x="685800" y="0"/>
            <a:ext cx="7772400" cy="1219200"/>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bodyPr>
          <a:lstStyle/>
          <a:p>
            <a:pPr algn="ctr">
              <a:buClr>
                <a:schemeClr val="folHlink"/>
              </a:buClr>
              <a:buSzPct val="60000"/>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Unidad 6: Los Jueces de Israel</a:t>
            </a:r>
            <a:endParaRPr lang="en-US"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149509" name="Rectangle 5"/>
          <p:cNvSpPr>
            <a:spLocks noGrp="1" noChangeArrowheads="1"/>
          </p:cNvSpPr>
          <p:nvPr>
            <p:ph type="subTitle" idx="4294967295"/>
          </p:nvPr>
        </p:nvSpPr>
        <p:spPr>
          <a:xfrm>
            <a:off x="1638299" y="3312855"/>
            <a:ext cx="5867400" cy="2554545"/>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spAutoFit/>
          </a:bodyPr>
          <a:lstStyle/>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Estudio 25: </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Sansón, Un Mayordomo Irresponsable</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18 de julio de 2017</a:t>
            </a:r>
          </a:p>
        </p:txBody>
      </p:sp>
      <p:sp>
        <p:nvSpPr>
          <p:cNvPr id="3077" name="Text Box 5"/>
          <p:cNvSpPr txBox="1">
            <a:spLocks noChangeArrowheads="1"/>
          </p:cNvSpPr>
          <p:nvPr/>
        </p:nvSpPr>
        <p:spPr bwMode="auto">
          <a:xfrm>
            <a:off x="0" y="6019800"/>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5"/>
          <a:srcRect/>
          <a:stretch>
            <a:fillRect/>
          </a:stretch>
        </p:blipFill>
        <p:spPr bwMode="auto">
          <a:xfrm>
            <a:off x="1981200" y="6324600"/>
            <a:ext cx="685800" cy="342900"/>
          </a:xfrm>
          <a:prstGeom prst="rect">
            <a:avLst/>
          </a:prstGeom>
          <a:noFill/>
          <a:ln w="9525">
            <a:noFill/>
            <a:miter lim="800000"/>
            <a:headEnd/>
            <a:tailEnd/>
          </a:ln>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6"/>
          <a:srcRect/>
          <a:stretch>
            <a:fillRect/>
          </a:stretch>
        </p:blipFill>
        <p:spPr bwMode="auto">
          <a:xfrm>
            <a:off x="76200" y="133350"/>
            <a:ext cx="647700" cy="552450"/>
          </a:xfrm>
          <a:prstGeom prst="rect">
            <a:avLst/>
          </a:prstGeom>
          <a:solidFill>
            <a:schemeClr val="accent1">
              <a:alpha val="41960"/>
            </a:schemeClr>
          </a:solid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9">
                                            <p:txEl>
                                              <p:pRg st="2" end="2"/>
                                            </p:txEl>
                                          </p:spTgt>
                                        </p:tgtEl>
                                        <p:attrNameLst>
                                          <p:attrName>style.visibility</p:attrName>
                                        </p:attrNameLst>
                                      </p:cBhvr>
                                      <p:to>
                                        <p:strVal val="visible"/>
                                      </p:to>
                                    </p:set>
                                    <p:animEffect transition="in" filter="fade">
                                      <p:cBhvr>
                                        <p:cTn id="25" dur="1000"/>
                                        <p:tgtEl>
                                          <p:spTgt spid="149509">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9508"/>
                                        </p:tgtEl>
                                        <p:attrNameLst>
                                          <p:attrName>style.visibility</p:attrName>
                                        </p:attrNameLst>
                                      </p:cBhvr>
                                      <p:to>
                                        <p:strVal val="visible"/>
                                      </p:to>
                                    </p:set>
                                    <p:animEffect transition="in" filter="fade">
                                      <p:cBhvr>
                                        <p:cTn id="28" dur="1000"/>
                                        <p:tgtEl>
                                          <p:spTgt spid="149508"/>
                                        </p:tgtEl>
                                      </p:cBhvr>
                                    </p:animEffect>
                                  </p:childTnLst>
                                </p:cTn>
                              </p:par>
                              <p:par>
                                <p:cTn id="29" presetID="10" presetClass="entr" presetSubtype="0" fill="hold" nodeType="withEffect">
                                  <p:stCondLst>
                                    <p:cond delay="0"/>
                                  </p:stCondLst>
                                  <p:childTnLst>
                                    <p:set>
                                      <p:cBhvr>
                                        <p:cTn id="30" dur="1" fill="hold">
                                          <p:stCondLst>
                                            <p:cond delay="0"/>
                                          </p:stCondLst>
                                        </p:cTn>
                                        <p:tgtEl>
                                          <p:spTgt spid="149526"/>
                                        </p:tgtEl>
                                        <p:attrNameLst>
                                          <p:attrName>style.visibility</p:attrName>
                                        </p:attrNameLst>
                                      </p:cBhvr>
                                      <p:to>
                                        <p:strVal val="visible"/>
                                      </p:to>
                                    </p:set>
                                    <p:animEffect transition="in" filter="fade">
                                      <p:cBhvr>
                                        <p:cTn id="31"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a:t>
            </a:r>
          </a:p>
        </p:txBody>
      </p:sp>
      <p:sp>
        <p:nvSpPr>
          <p:cNvPr id="18435" name="Rectangle 3"/>
          <p:cNvSpPr>
            <a:spLocks noGrp="1" noChangeArrowheads="1"/>
          </p:cNvSpPr>
          <p:nvPr>
            <p:ph type="body" idx="1"/>
          </p:nvPr>
        </p:nvSpPr>
        <p:spPr>
          <a:xfrm>
            <a:off x="685800" y="2133600"/>
            <a:ext cx="8077200" cy="4419600"/>
          </a:xfrm>
        </p:spPr>
        <p:txBody>
          <a:bodyPr/>
          <a:lstStyle/>
          <a:p>
            <a:r>
              <a:rPr lang="es-ES" dirty="0">
                <a:latin typeface="Candara" panose="020E0502030303020204" pitchFamily="34" charset="0"/>
              </a:rPr>
              <a:t>Los filisteos:</a:t>
            </a:r>
          </a:p>
          <a:p>
            <a:pPr lvl="1"/>
            <a:r>
              <a:rPr lang="es-ES" dirty="0">
                <a:latin typeface="Candara" panose="020E0502030303020204" pitchFamily="34" charset="0"/>
              </a:rPr>
              <a:t>Era un nombre común que se daba a los pueblos que ya estaban en Canaán cuando los hebreos llegaron alrededor de 1,200 a.C.</a:t>
            </a:r>
          </a:p>
          <a:p>
            <a:pPr lvl="1"/>
            <a:r>
              <a:rPr lang="es-ES" dirty="0">
                <a:latin typeface="Candara" panose="020E0502030303020204" pitchFamily="34" charset="0"/>
              </a:rPr>
              <a:t>Eran el grupo que habitaba cerca de la costa del Mediterráneo y una de las tres agrupaciones más poderosas en Canaán.</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435">
                                            <p:txEl>
                                              <p:pRg st="1" end="1"/>
                                            </p:txEl>
                                          </p:spTgt>
                                        </p:tgtEl>
                                        <p:attrNameLst>
                                          <p:attrName>style.visibility</p:attrName>
                                        </p:attrNameLst>
                                      </p:cBhvr>
                                      <p:to>
                                        <p:strVal val="visible"/>
                                      </p:to>
                                    </p:set>
                                    <p:animEffect transition="in" filter="dissolve">
                                      <p:cBhvr>
                                        <p:cTn id="10" dur="500"/>
                                        <p:tgtEl>
                                          <p:spTgt spid="1843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435">
                                            <p:txEl>
                                              <p:pRg st="2" end="2"/>
                                            </p:txEl>
                                          </p:spTgt>
                                        </p:tgtEl>
                                        <p:attrNameLst>
                                          <p:attrName>style.visibility</p:attrName>
                                        </p:attrNameLst>
                                      </p:cBhvr>
                                      <p:to>
                                        <p:strVal val="visible"/>
                                      </p:to>
                                    </p:set>
                                    <p:animEffect transition="in" filter="dissolve">
                                      <p:cBhvr>
                                        <p:cTn id="13" dur="500"/>
                                        <p:tgtEl>
                                          <p:spTgt spid="184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3">
            <a:lum contrast="20000"/>
          </a:blip>
          <a:srcRect/>
          <a:stretch>
            <a:fillRect/>
          </a:stretch>
        </p:blipFill>
        <p:spPr bwMode="auto">
          <a:xfrm>
            <a:off x="0" y="-7144"/>
            <a:ext cx="9144000" cy="6865144"/>
          </a:xfrm>
          <a:prstGeom prst="rect">
            <a:avLst/>
          </a:prstGeom>
          <a:noFill/>
          <a:ln w="9525">
            <a:noFill/>
            <a:miter lim="800000"/>
            <a:headEnd/>
            <a:tailEnd/>
          </a:ln>
          <a:effectLst/>
        </p:spPr>
      </p:pic>
      <p:sp>
        <p:nvSpPr>
          <p:cNvPr id="8" name="TextBox 7"/>
          <p:cNvSpPr txBox="1"/>
          <p:nvPr/>
        </p:nvSpPr>
        <p:spPr>
          <a:xfrm>
            <a:off x="6477000" y="685800"/>
            <a:ext cx="2449710" cy="646331"/>
          </a:xfrm>
          <a:prstGeom prst="rect">
            <a:avLst/>
          </a:prstGeom>
          <a:noFill/>
        </p:spPr>
        <p:txBody>
          <a:bodyPr wrap="none" rtlCol="0">
            <a:spAutoFit/>
          </a:bodyPr>
          <a:lstStyle/>
          <a:p>
            <a:r>
              <a:rPr lang="es-PR" b="1" dirty="0">
                <a:solidFill>
                  <a:schemeClr val="bg1"/>
                </a:solidFill>
                <a:effectLst>
                  <a:outerShdw blurRad="38100" dist="38100" dir="2700000" algn="tl">
                    <a:srgbClr val="000000">
                      <a:alpha val="43137"/>
                    </a:srgbClr>
                  </a:outerShdw>
                </a:effectLst>
              </a:rPr>
              <a:t>Cananeos del Norte</a:t>
            </a:r>
          </a:p>
          <a:p>
            <a:pPr algn="ctr"/>
            <a:r>
              <a:rPr lang="es-PR" b="1" dirty="0">
                <a:solidFill>
                  <a:schemeClr val="bg1"/>
                </a:solidFill>
                <a:effectLst>
                  <a:outerShdw blurRad="38100" dist="38100" dir="2700000" algn="tl">
                    <a:srgbClr val="000000">
                      <a:alpha val="43137"/>
                    </a:srgbClr>
                  </a:outerShdw>
                </a:effectLst>
              </a:rPr>
              <a:t>(Jabín)</a:t>
            </a:r>
          </a:p>
        </p:txBody>
      </p:sp>
      <p:sp>
        <p:nvSpPr>
          <p:cNvPr id="9" name="TextBox 8"/>
          <p:cNvSpPr txBox="1"/>
          <p:nvPr/>
        </p:nvSpPr>
        <p:spPr>
          <a:xfrm>
            <a:off x="1828800" y="3200400"/>
            <a:ext cx="2188420" cy="646331"/>
          </a:xfrm>
          <a:prstGeom prst="rect">
            <a:avLst/>
          </a:prstGeom>
          <a:noFill/>
        </p:spPr>
        <p:txBody>
          <a:bodyPr wrap="none" rtlCol="0">
            <a:spAutoFit/>
          </a:bodyPr>
          <a:lstStyle/>
          <a:p>
            <a:pPr algn="ctr"/>
            <a:r>
              <a:rPr lang="es-PR" b="1" dirty="0">
                <a:solidFill>
                  <a:schemeClr val="bg1"/>
                </a:solidFill>
                <a:effectLst>
                  <a:outerShdw blurRad="38100" dist="38100" dir="2700000" algn="tl">
                    <a:srgbClr val="000000">
                      <a:alpha val="43137"/>
                    </a:srgbClr>
                  </a:outerShdw>
                </a:effectLst>
              </a:rPr>
              <a:t>Cananeos del Sur</a:t>
            </a:r>
          </a:p>
          <a:p>
            <a:pPr algn="ctr"/>
            <a:r>
              <a:rPr lang="es-PR" b="1" dirty="0" err="1">
                <a:solidFill>
                  <a:schemeClr val="bg1"/>
                </a:solidFill>
                <a:effectLst>
                  <a:outerShdw blurRad="38100" dist="38100" dir="2700000" algn="tl">
                    <a:srgbClr val="000000">
                      <a:alpha val="43137"/>
                    </a:srgbClr>
                  </a:outerShdw>
                </a:effectLst>
              </a:rPr>
              <a:t>Adoni-Bezek</a:t>
            </a:r>
            <a:endParaRPr lang="es-PR" b="1" dirty="0">
              <a:solidFill>
                <a:schemeClr val="bg1"/>
              </a:solidFill>
              <a:effectLst>
                <a:outerShdw blurRad="38100" dist="38100" dir="2700000" algn="tl">
                  <a:srgbClr val="000000">
                    <a:alpha val="43137"/>
                  </a:srgbClr>
                </a:outerShdw>
              </a:effectLst>
            </a:endParaRPr>
          </a:p>
        </p:txBody>
      </p:sp>
      <p:sp>
        <p:nvSpPr>
          <p:cNvPr id="10" name="Oval 9"/>
          <p:cNvSpPr/>
          <p:nvPr/>
        </p:nvSpPr>
        <p:spPr>
          <a:xfrm>
            <a:off x="1447800" y="1371600"/>
            <a:ext cx="2362200" cy="1600200"/>
          </a:xfrm>
          <a:prstGeom prst="ellipse">
            <a:avLst/>
          </a:prstGeom>
          <a:solidFill>
            <a:schemeClr val="accent6">
              <a:lumMod val="20000"/>
              <a:lumOff val="8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7" name="TextBox 6"/>
          <p:cNvSpPr txBox="1"/>
          <p:nvPr/>
        </p:nvSpPr>
        <p:spPr>
          <a:xfrm>
            <a:off x="2057400" y="1981200"/>
            <a:ext cx="1140056" cy="369332"/>
          </a:xfrm>
          <a:prstGeom prst="rect">
            <a:avLst/>
          </a:prstGeom>
          <a:noFill/>
        </p:spPr>
        <p:txBody>
          <a:bodyPr wrap="none" rtlCol="0">
            <a:spAutoFit/>
          </a:bodyPr>
          <a:lstStyle/>
          <a:p>
            <a:r>
              <a:rPr lang="es-PR" b="1" dirty="0">
                <a:solidFill>
                  <a:schemeClr val="bg1"/>
                </a:solidFill>
                <a:effectLst>
                  <a:outerShdw blurRad="38100" dist="38100" dir="2700000" algn="tl">
                    <a:srgbClr val="000000">
                      <a:alpha val="43137"/>
                    </a:srgbClr>
                  </a:outerShdw>
                </a:effectLst>
              </a:rPr>
              <a:t>Filisteos</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PR" dirty="0">
                <a:latin typeface="Candara" panose="020E0502030303020204" pitchFamily="34" charset="0"/>
              </a:rPr>
              <a:t>Trasfondo</a:t>
            </a:r>
          </a:p>
        </p:txBody>
      </p:sp>
      <p:sp>
        <p:nvSpPr>
          <p:cNvPr id="18435" name="Rectangle 3"/>
          <p:cNvSpPr>
            <a:spLocks noGrp="1" noChangeArrowheads="1"/>
          </p:cNvSpPr>
          <p:nvPr>
            <p:ph type="body" idx="1"/>
          </p:nvPr>
        </p:nvSpPr>
        <p:spPr>
          <a:xfrm>
            <a:off x="533400" y="2209800"/>
            <a:ext cx="7772400" cy="4114800"/>
          </a:xfrm>
        </p:spPr>
        <p:txBody>
          <a:bodyPr/>
          <a:lstStyle/>
          <a:p>
            <a:r>
              <a:rPr lang="es-ES" sz="2800" dirty="0">
                <a:latin typeface="Candara" panose="020E0502030303020204" pitchFamily="34" charset="0"/>
              </a:rPr>
              <a:t>Los filisteos estaban formados por la unión de 5 ciudades: Gaza, </a:t>
            </a:r>
            <a:r>
              <a:rPr lang="es-ES" sz="2800" dirty="0" err="1">
                <a:latin typeface="Candara" panose="020E0502030303020204" pitchFamily="34" charset="0"/>
              </a:rPr>
              <a:t>Asdod</a:t>
            </a:r>
            <a:r>
              <a:rPr lang="es-ES" sz="2800" dirty="0">
                <a:latin typeface="Candara" panose="020E0502030303020204" pitchFamily="34" charset="0"/>
              </a:rPr>
              <a:t>, </a:t>
            </a:r>
            <a:r>
              <a:rPr lang="es-ES" sz="2800" dirty="0" err="1">
                <a:latin typeface="Candara" panose="020E0502030303020204" pitchFamily="34" charset="0"/>
              </a:rPr>
              <a:t>Ascalón</a:t>
            </a:r>
            <a:r>
              <a:rPr lang="es-ES" sz="2800" dirty="0">
                <a:latin typeface="Candara" panose="020E0502030303020204" pitchFamily="34" charset="0"/>
              </a:rPr>
              <a:t>, </a:t>
            </a:r>
            <a:r>
              <a:rPr lang="es-ES" sz="2800" dirty="0" err="1">
                <a:latin typeface="Candara" panose="020E0502030303020204" pitchFamily="34" charset="0"/>
              </a:rPr>
              <a:t>Gat</a:t>
            </a:r>
            <a:r>
              <a:rPr lang="es-ES" sz="2800" dirty="0">
                <a:latin typeface="Candara" panose="020E0502030303020204" pitchFamily="34" charset="0"/>
              </a:rPr>
              <a:t> y </a:t>
            </a:r>
            <a:r>
              <a:rPr lang="es-ES" sz="2800" dirty="0" err="1">
                <a:latin typeface="Candara" panose="020E0502030303020204" pitchFamily="34" charset="0"/>
              </a:rPr>
              <a:t>Ecrón</a:t>
            </a:r>
            <a:r>
              <a:rPr lang="es-ES" sz="2800" dirty="0">
                <a:latin typeface="Candara" panose="020E0502030303020204" pitchFamily="34" charset="0"/>
              </a:rPr>
              <a:t>. </a:t>
            </a:r>
          </a:p>
          <a:p>
            <a:r>
              <a:rPr lang="es-ES" sz="2800" dirty="0">
                <a:latin typeface="Candara" panose="020E0502030303020204" pitchFamily="34" charset="0"/>
              </a:rPr>
              <a:t>Junto con los egeos, los </a:t>
            </a:r>
            <a:r>
              <a:rPr lang="es-ES" sz="2800" dirty="0" err="1">
                <a:latin typeface="Candara" panose="020E0502030303020204" pitchFamily="34" charset="0"/>
              </a:rPr>
              <a:t>micenios</a:t>
            </a:r>
            <a:r>
              <a:rPr lang="es-ES" sz="2800" dirty="0">
                <a:latin typeface="Candara" panose="020E0502030303020204" pitchFamily="34" charset="0"/>
              </a:rPr>
              <a:t> y otros, formaban parte de los llamados “pueblos del Mar” que habitaban las islas y las costas orientales del mar Egeo.</a:t>
            </a:r>
          </a:p>
          <a:p>
            <a:r>
              <a:rPr lang="es-ES" sz="2800" dirty="0">
                <a:latin typeface="Candara" panose="020E0502030303020204" pitchFamily="34" charset="0"/>
              </a:rPr>
              <a:t>Adoraban a los ídolos </a:t>
            </a:r>
            <a:r>
              <a:rPr lang="es-ES" sz="2800" dirty="0" err="1">
                <a:latin typeface="Candara" panose="020E0502030303020204" pitchFamily="34" charset="0"/>
              </a:rPr>
              <a:t>Dagón</a:t>
            </a:r>
            <a:r>
              <a:rPr lang="es-ES" sz="2800" dirty="0">
                <a:latin typeface="Candara" panose="020E0502030303020204" pitchFamily="34" charset="0"/>
              </a:rPr>
              <a:t> y a </a:t>
            </a:r>
            <a:r>
              <a:rPr lang="es-ES" sz="2800" dirty="0" err="1">
                <a:latin typeface="Candara" panose="020E0502030303020204" pitchFamily="34" charset="0"/>
              </a:rPr>
              <a:t>Baalzebub</a:t>
            </a:r>
            <a:r>
              <a:rPr lang="es-ES" sz="2800" dirty="0">
                <a:latin typeface="Candara" panose="020E0502030303020204" pitchFamily="34" charset="0"/>
              </a:rPr>
              <a:t>.</a:t>
            </a:r>
          </a:p>
        </p:txBody>
      </p:sp>
      <p:pic>
        <p:nvPicPr>
          <p:cNvPr id="4" name="Picture 2"/>
          <p:cNvPicPr>
            <a:picLocks noChangeAspect="1" noChangeArrowheads="1"/>
          </p:cNvPicPr>
          <p:nvPr/>
        </p:nvPicPr>
        <p:blipFill>
          <a:blip r:embed="rId3" cstate="print">
            <a:lum contrast="20000"/>
          </a:blip>
          <a:srcRect/>
          <a:stretch>
            <a:fillRect/>
          </a:stretch>
        </p:blipFill>
        <p:spPr bwMode="auto">
          <a:xfrm>
            <a:off x="6809632" y="0"/>
            <a:ext cx="2334368" cy="1752600"/>
          </a:xfrm>
          <a:prstGeom prst="rect">
            <a:avLst/>
          </a:prstGeom>
          <a:noFill/>
          <a:ln w="9525">
            <a:noFill/>
            <a:miter lim="800000"/>
            <a:headEnd/>
            <a:tailEnd/>
          </a:ln>
          <a:effectLst/>
        </p:spPr>
      </p:pic>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Bosquejo</a:t>
            </a:r>
          </a:p>
        </p:txBody>
      </p:sp>
      <p:sp>
        <p:nvSpPr>
          <p:cNvPr id="18435" name="Rectangle 3"/>
          <p:cNvSpPr>
            <a:spLocks noGrp="1" noChangeArrowheads="1"/>
          </p:cNvSpPr>
          <p:nvPr>
            <p:ph type="body" idx="1"/>
          </p:nvPr>
        </p:nvSpPr>
        <p:spPr>
          <a:xfrm>
            <a:off x="76200" y="2133600"/>
            <a:ext cx="4724400" cy="4419600"/>
          </a:xfrm>
        </p:spPr>
        <p:txBody>
          <a:bodyPr/>
          <a:lstStyle/>
          <a:p>
            <a:pPr marL="609600" indent="-609600">
              <a:buNone/>
            </a:pPr>
            <a:r>
              <a:rPr lang="es-PR" dirty="0">
                <a:latin typeface="Candara" panose="020E0502030303020204" pitchFamily="34" charset="0"/>
              </a:rPr>
              <a:t>El nacimiento de Sansón </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a:p>
            <a:pPr marL="609600" indent="-609600">
              <a:buNone/>
            </a:pPr>
            <a:r>
              <a:rPr lang="es-PR" dirty="0">
                <a:latin typeface="Candara" panose="020E0502030303020204" pitchFamily="34" charset="0"/>
              </a:rPr>
              <a:t>La indiscreción de Sansón</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Jueces 16.18-21</a:t>
            </a:r>
            <a:r>
              <a:rPr lang="es-PR" dirty="0">
                <a:latin typeface="Candara" panose="020E0502030303020204" pitchFamily="34" charset="0"/>
              </a:rPr>
              <a:t>)</a:t>
            </a:r>
          </a:p>
          <a:p>
            <a:pPr marL="609600" indent="-609600">
              <a:buNone/>
            </a:pPr>
            <a:r>
              <a:rPr lang="es-PR" dirty="0">
                <a:latin typeface="Candara" panose="020E0502030303020204" pitchFamily="34" charset="0"/>
              </a:rPr>
              <a:t>La muerte de Sansón</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Jueces 16.28-30</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36FEDCDE-9C30-4371-8E14-C923A7ED9C6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324" t="2174" r="1610" b="2174"/>
          <a:stretch/>
        </p:blipFill>
        <p:spPr>
          <a:xfrm>
            <a:off x="4635260" y="1905000"/>
            <a:ext cx="4495800" cy="33528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dissolve">
                                      <p:cBhvr>
                                        <p:cTn id="12" dur="500"/>
                                        <p:tgtEl>
                                          <p:spTgt spid="18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dissolve">
                                      <p:cBhvr>
                                        <p:cTn id="17" dur="500"/>
                                        <p:tgtEl>
                                          <p:spTgt spid="184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dissolve">
                                      <p:cBhvr>
                                        <p:cTn id="22" dur="500"/>
                                        <p:tgtEl>
                                          <p:spTgt spid="184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dissolve">
                                      <p:cBhvr>
                                        <p:cTn id="27" dur="500"/>
                                        <p:tgtEl>
                                          <p:spTgt spid="184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dissolve">
                                      <p:cBhvr>
                                        <p:cTn id="32" dur="5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0ABB6CF4-8E4C-4607-83A2-57FFFA92888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763" t="2330" r="2837" b="25643"/>
          <a:stretch/>
        </p:blipFill>
        <p:spPr>
          <a:xfrm>
            <a:off x="0" y="1699403"/>
            <a:ext cx="9144000" cy="5158597"/>
          </a:xfrm>
          <a:prstGeom prst="rect">
            <a:avLst/>
          </a:prstGeom>
        </p:spPr>
      </p:pic>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381000" y="2017713"/>
            <a:ext cx="8574088" cy="4114800"/>
          </a:xfrm>
        </p:spPr>
        <p:txBody>
          <a:bodyPr/>
          <a:lstStyle/>
          <a:p>
            <a:r>
              <a:rPr lang="es-ES" sz="2400" i="1" dirty="0">
                <a:latin typeface="Candara" panose="020E0502030303020204" pitchFamily="34" charset="0"/>
              </a:rPr>
              <a:t>"Los hijos de Israel volvieron a hacer lo malo ante los ojos de Jehová; y Jehová los entregó en mano de los filisteos por cuarenta años. Y había un hombre de </a:t>
            </a:r>
            <a:r>
              <a:rPr lang="es-ES" sz="2400" i="1" dirty="0" err="1">
                <a:latin typeface="Candara" panose="020E0502030303020204" pitchFamily="34" charset="0"/>
              </a:rPr>
              <a:t>Zora</a:t>
            </a:r>
            <a:r>
              <a:rPr lang="es-ES" sz="2400" i="1" dirty="0">
                <a:latin typeface="Candara" panose="020E0502030303020204" pitchFamily="34" charset="0"/>
              </a:rPr>
              <a:t>, de la tribu de Dan, el cual se llamaba </a:t>
            </a:r>
            <a:r>
              <a:rPr lang="es-ES" sz="2400" i="1" dirty="0" err="1">
                <a:latin typeface="Candara" panose="020E0502030303020204" pitchFamily="34" charset="0"/>
              </a:rPr>
              <a:t>Manoa</a:t>
            </a:r>
            <a:r>
              <a:rPr lang="es-ES" sz="2400" i="1" dirty="0">
                <a:latin typeface="Candara" panose="020E0502030303020204" pitchFamily="34" charset="0"/>
              </a:rPr>
              <a:t>; y su mujer era estéril, y nunca había tenido hijos. A esta mujer apareció el ángel de Jehová, y le dijo: He aquí que tú eres estéril, y nunca has tenido hijos; pero concebirás y darás a luz un hijo. Ahora, pues, no bebas vino ni sidra, ni comas cosa inmunda. Pues he aquí que concebirás y darás a luz un hijo; y navaja no pasará sobre su cabeza, porque el niño será nazareo a Dios desde su nacimiento, y él comenzará a salvar a Israel de mano de los filisteos." </a:t>
            </a:r>
            <a:r>
              <a:rPr lang="es-ES" sz="2400" dirty="0">
                <a:latin typeface="Candara" panose="020E0502030303020204" pitchFamily="34" charset="0"/>
              </a:rPr>
              <a:t>(</a:t>
            </a:r>
            <a:r>
              <a:rPr lang="es-ES" sz="2400" dirty="0">
                <a:solidFill>
                  <a:srgbClr val="FF0000"/>
                </a:solidFill>
                <a:latin typeface="Candara" panose="020E0502030303020204" pitchFamily="34" charset="0"/>
              </a:rPr>
              <a:t>Jueces 13.1-5, RVR60</a:t>
            </a:r>
            <a:r>
              <a:rPr lang="es-ES" sz="2400" dirty="0">
                <a:latin typeface="Candara" panose="020E0502030303020204" pitchFamily="34" charset="0"/>
              </a:rPr>
              <a:t>) </a:t>
            </a: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381000" y="2017713"/>
            <a:ext cx="8574088" cy="4114800"/>
          </a:xfrm>
        </p:spPr>
        <p:txBody>
          <a:bodyPr/>
          <a:lstStyle/>
          <a:p>
            <a:r>
              <a:rPr lang="es-ES" sz="2400" i="1" dirty="0">
                <a:latin typeface="Candara" panose="020E0502030303020204" pitchFamily="34" charset="0"/>
              </a:rPr>
              <a:t>"Entonces oró </a:t>
            </a:r>
            <a:r>
              <a:rPr lang="es-ES" sz="2400" i="1" dirty="0" err="1">
                <a:latin typeface="Candara" panose="020E0502030303020204" pitchFamily="34" charset="0"/>
              </a:rPr>
              <a:t>Manoa</a:t>
            </a:r>
            <a:r>
              <a:rPr lang="es-ES" sz="2400" i="1" dirty="0">
                <a:latin typeface="Candara" panose="020E0502030303020204" pitchFamily="34" charset="0"/>
              </a:rPr>
              <a:t> a Jehová, y dijo: Ah, Señor mío, yo te ruego que aquel varón de Dios que enviaste, vuelva ahora a venir a nosotros, y nos enseñe lo que hayamos de hacer con el niño que ha de nacer." </a:t>
            </a:r>
            <a:r>
              <a:rPr lang="es-ES" sz="2400" dirty="0">
                <a:latin typeface="Candara" panose="020E0502030303020204" pitchFamily="34" charset="0"/>
              </a:rPr>
              <a:t>(</a:t>
            </a:r>
            <a:r>
              <a:rPr lang="es-ES" sz="2400" dirty="0">
                <a:solidFill>
                  <a:srgbClr val="FF0000"/>
                </a:solidFill>
                <a:latin typeface="Candara" panose="020E0502030303020204" pitchFamily="34" charset="0"/>
              </a:rPr>
              <a:t>Jueces 13.8, RVR60</a:t>
            </a:r>
            <a:r>
              <a:rPr lang="es-ES" sz="2400" dirty="0">
                <a:latin typeface="Candara" panose="020E0502030303020204" pitchFamily="34" charset="0"/>
              </a:rPr>
              <a:t>) </a:t>
            </a:r>
          </a:p>
          <a:p>
            <a:r>
              <a:rPr lang="es-ES" sz="2400" i="1" dirty="0">
                <a:latin typeface="Candara" panose="020E0502030303020204" pitchFamily="34" charset="0"/>
              </a:rPr>
              <a:t>"Y la mujer dio a luz un hijo, y le puso por nombre Sansón. Y el niño creció, y Jehová lo bendijo." </a:t>
            </a:r>
            <a:r>
              <a:rPr lang="es-ES" sz="2400" dirty="0">
                <a:latin typeface="Candara" panose="020E0502030303020204" pitchFamily="34" charset="0"/>
              </a:rPr>
              <a:t>(</a:t>
            </a:r>
            <a:r>
              <a:rPr lang="es-ES" sz="2400" dirty="0">
                <a:solidFill>
                  <a:srgbClr val="FF0000"/>
                </a:solidFill>
                <a:latin typeface="Candara" panose="020E0502030303020204" pitchFamily="34" charset="0"/>
              </a:rPr>
              <a:t>Jueces 13.24, RVR60</a:t>
            </a:r>
            <a:r>
              <a:rPr lang="es-ES" sz="2400" dirty="0">
                <a:latin typeface="Candara" panose="020E0502030303020204" pitchFamily="34" charset="0"/>
              </a:rPr>
              <a:t>)</a:t>
            </a:r>
            <a:endParaRPr lang="es-PR" sz="2400" dirty="0">
              <a:latin typeface="Candara" panose="020E0502030303020204" pitchFamily="34" charset="0"/>
            </a:endParaRP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685800" y="2017713"/>
            <a:ext cx="8269288" cy="4114800"/>
          </a:xfrm>
        </p:spPr>
        <p:txBody>
          <a:bodyPr/>
          <a:lstStyle/>
          <a:p>
            <a:r>
              <a:rPr lang="es-ES" dirty="0">
                <a:latin typeface="Candara" panose="020E0502030303020204" pitchFamily="34" charset="0"/>
              </a:rPr>
              <a:t>Sansón quiere decir “Pequeño Sol”.</a:t>
            </a:r>
          </a:p>
          <a:p>
            <a:r>
              <a:rPr lang="es-ES" dirty="0">
                <a:latin typeface="Candara" panose="020E0502030303020204" pitchFamily="34" charset="0"/>
              </a:rPr>
              <a:t>La madre de Sansón siempre había sido estéril. </a:t>
            </a:r>
          </a:p>
          <a:p>
            <a:pPr lvl="1"/>
            <a:r>
              <a:rPr lang="es-ES" dirty="0">
                <a:latin typeface="Candara" panose="020E0502030303020204" pitchFamily="34" charset="0"/>
              </a:rPr>
              <a:t>En la Biblia se nos dice que Sara (madre de Isaac), Rebeca (madre de Jacob y Esaú), Raquel (madre de José y Benjamín), Ana (madre de Samuel) y </a:t>
            </a:r>
            <a:r>
              <a:rPr lang="es-ES" dirty="0" err="1">
                <a:latin typeface="Candara" panose="020E0502030303020204" pitchFamily="34" charset="0"/>
              </a:rPr>
              <a:t>Elisabet</a:t>
            </a:r>
            <a:r>
              <a:rPr lang="es-ES" dirty="0">
                <a:latin typeface="Candara" panose="020E0502030303020204" pitchFamily="34" charset="0"/>
              </a:rPr>
              <a:t> (madre de Juan el Bautista) también fueron estériles (</a:t>
            </a:r>
            <a:r>
              <a:rPr lang="es-ES" dirty="0">
                <a:solidFill>
                  <a:srgbClr val="FF0000"/>
                </a:solidFill>
                <a:latin typeface="Candara" panose="020E0502030303020204" pitchFamily="34" charset="0"/>
              </a:rPr>
              <a:t>Génesis 16:1–2; 17:15–19; 25:21; 30:1–2; 1 Samuel 1:2–20; Lucas 1:7</a:t>
            </a:r>
            <a:r>
              <a:rPr lang="es-ES" dirty="0">
                <a:latin typeface="Candara" panose="020E0502030303020204" pitchFamily="34" charset="0"/>
              </a:rPr>
              <a:t>).</a:t>
            </a:r>
          </a:p>
        </p:txBody>
      </p:sp>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381000" y="2017712"/>
            <a:ext cx="8574088" cy="4535487"/>
          </a:xfrm>
        </p:spPr>
        <p:txBody>
          <a:bodyPr/>
          <a:lstStyle/>
          <a:p>
            <a:r>
              <a:rPr lang="es-ES" sz="2400" dirty="0">
                <a:latin typeface="Candara" panose="020E0502030303020204" pitchFamily="34" charset="0"/>
              </a:rPr>
              <a:t>A la mujer estéril se le apareció el ángel de Jehová para hacerle dos promesas maravillosas: </a:t>
            </a:r>
          </a:p>
          <a:p>
            <a:pPr lvl="1"/>
            <a:r>
              <a:rPr lang="es-ES" sz="2000" dirty="0">
                <a:latin typeface="Candara" panose="020E0502030303020204" pitchFamily="34" charset="0"/>
              </a:rPr>
              <a:t>Tendría un hijo varón (</a:t>
            </a:r>
            <a:r>
              <a:rPr lang="es-ES" sz="2000" dirty="0">
                <a:solidFill>
                  <a:srgbClr val="FF0000"/>
                </a:solidFill>
                <a:latin typeface="Candara" panose="020E0502030303020204" pitchFamily="34" charset="0"/>
              </a:rPr>
              <a:t>13:3</a:t>
            </a:r>
            <a:r>
              <a:rPr lang="es-ES" sz="2000" dirty="0">
                <a:latin typeface="Candara" panose="020E0502030303020204" pitchFamily="34" charset="0"/>
              </a:rPr>
              <a:t>), y </a:t>
            </a:r>
          </a:p>
          <a:p>
            <a:pPr lvl="1"/>
            <a:r>
              <a:rPr lang="es-ES" sz="2000" dirty="0">
                <a:latin typeface="Candara" panose="020E0502030303020204" pitchFamily="34" charset="0"/>
              </a:rPr>
              <a:t>Él comenzaría a salvar a Israel de los filisteos (</a:t>
            </a:r>
            <a:r>
              <a:rPr lang="es-ES" sz="2000" dirty="0">
                <a:solidFill>
                  <a:srgbClr val="FF0000"/>
                </a:solidFill>
                <a:latin typeface="Candara" panose="020E0502030303020204" pitchFamily="34" charset="0"/>
              </a:rPr>
              <a:t>13:5</a:t>
            </a:r>
            <a:r>
              <a:rPr lang="es-ES" sz="2000" dirty="0">
                <a:latin typeface="Candara" panose="020E0502030303020204" pitchFamily="34" charset="0"/>
              </a:rPr>
              <a:t>). </a:t>
            </a:r>
          </a:p>
          <a:p>
            <a:r>
              <a:rPr lang="es-ES" sz="2400" dirty="0">
                <a:latin typeface="Candara" panose="020E0502030303020204" pitchFamily="34" charset="0"/>
              </a:rPr>
              <a:t>Los nacimientos de Isaac, Juan el Bautista y Jesús, también fueron anunciados por un ángel (</a:t>
            </a:r>
            <a:r>
              <a:rPr lang="es-ES" sz="2400" dirty="0">
                <a:solidFill>
                  <a:srgbClr val="FF0000"/>
                </a:solidFill>
                <a:latin typeface="Candara" panose="020E0502030303020204" pitchFamily="34" charset="0"/>
              </a:rPr>
              <a:t>Génesis 18:9–15; Lucas 1:11–20, 26–38</a:t>
            </a:r>
            <a:r>
              <a:rPr lang="es-ES" sz="2400" dirty="0">
                <a:latin typeface="Candara" panose="020E0502030303020204" pitchFamily="34" charset="0"/>
              </a:rPr>
              <a:t>). </a:t>
            </a:r>
          </a:p>
          <a:p>
            <a:pPr lvl="1"/>
            <a:r>
              <a:rPr lang="es-ES" sz="2000" dirty="0">
                <a:latin typeface="Candara" panose="020E0502030303020204" pitchFamily="34" charset="0"/>
              </a:rPr>
              <a:t>Jesús, Jeremías, Juan el Bautista y Pablo fueron llamados a su misión antes de nacer (</a:t>
            </a:r>
            <a:r>
              <a:rPr lang="es-ES" sz="2000" dirty="0">
                <a:solidFill>
                  <a:srgbClr val="FF0000"/>
                </a:solidFill>
                <a:latin typeface="Candara" panose="020E0502030303020204" pitchFamily="34" charset="0"/>
              </a:rPr>
              <a:t>Isaías 9:6–7; 49:1, 5–6; Mateo 1:21; Lucas 1:31–33; Jeremías 1:5; Lucas 1:15–17; Gálatas 1:15</a:t>
            </a:r>
            <a:r>
              <a:rPr lang="es-ES" sz="2000" dirty="0">
                <a:latin typeface="Candara" panose="020E0502030303020204" pitchFamily="34" charset="0"/>
              </a:rPr>
              <a:t>).</a:t>
            </a:r>
            <a:endParaRPr lang="es-PR" sz="2000" dirty="0">
              <a:latin typeface="Candara" panose="020E0502030303020204" pitchFamily="34" charset="0"/>
            </a:endParaRP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27640" y="2009775"/>
            <a:ext cx="4087160" cy="4114800"/>
          </a:xfrm>
        </p:spPr>
        <p:txBody>
          <a:bodyPr/>
          <a:lstStyle/>
          <a:p>
            <a:r>
              <a:rPr lang="es-ES" sz="2400" dirty="0">
                <a:latin typeface="Candara" panose="020E0502030303020204" pitchFamily="34" charset="0"/>
              </a:rPr>
              <a:t>Sansón nació de mujer estéril, fue anunciado por el ángel de Jehová, llamado a comenzar la liberación de Israel y apartado como </a:t>
            </a:r>
            <a:r>
              <a:rPr lang="es-ES" sz="2400" u="sng" dirty="0">
                <a:latin typeface="Candara" panose="020E0502030303020204" pitchFamily="34" charset="0"/>
              </a:rPr>
              <a:t>nazareo vitalicio</a:t>
            </a:r>
            <a:r>
              <a:rPr lang="es-ES" sz="2400" dirty="0">
                <a:latin typeface="Candara" panose="020E0502030303020204" pitchFamily="34" charset="0"/>
              </a:rPr>
              <a:t>. </a:t>
            </a:r>
          </a:p>
          <a:p>
            <a:r>
              <a:rPr lang="es-ES" sz="2400" dirty="0">
                <a:latin typeface="Candara" panose="020E0502030303020204" pitchFamily="34" charset="0"/>
              </a:rPr>
              <a:t>Todo esto nos haría esperar que aquél hijo iba a ser un héroe santo y exitoso en el servicio de Dios.</a:t>
            </a:r>
          </a:p>
        </p:txBody>
      </p:sp>
      <p:pic>
        <p:nvPicPr>
          <p:cNvPr id="3" name="Picture 2">
            <a:extLst>
              <a:ext uri="{FF2B5EF4-FFF2-40B4-BE49-F238E27FC236}">
                <a16:creationId xmlns:a16="http://schemas.microsoft.com/office/drawing/2014/main" id="{7A4DDFDE-1884-4841-A148-3110F5DC704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648" t="3686" r="14466" b="2602"/>
          <a:stretch/>
        </p:blipFill>
        <p:spPr>
          <a:xfrm>
            <a:off x="4114800" y="1847056"/>
            <a:ext cx="5029200" cy="4330306"/>
          </a:xfrm>
          <a:prstGeom prst="rect">
            <a:avLst/>
          </a:prstGeom>
        </p:spPr>
      </p:pic>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a:latin typeface="Candara" panose="020E0502030303020204" pitchFamily="34" charset="0"/>
              </a:rPr>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dirty="0">
                <a:latin typeface="Candara" panose="020E0502030303020204" pitchFamily="34" charset="0"/>
              </a:rPr>
              <a:t>Jueces</a:t>
            </a:r>
          </a:p>
          <a:p>
            <a:pPr lvl="1" eaLnBrk="1" hangingPunct="1"/>
            <a:r>
              <a:rPr lang="es-PR" dirty="0">
                <a:latin typeface="Candara" panose="020E0502030303020204" pitchFamily="34" charset="0"/>
              </a:rPr>
              <a:t>13.1 a 16.31</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152400" y="2017713"/>
            <a:ext cx="8915400" cy="4114800"/>
          </a:xfrm>
        </p:spPr>
        <p:txBody>
          <a:bodyPr/>
          <a:lstStyle/>
          <a:p>
            <a:r>
              <a:rPr lang="es-ES" sz="2800" dirty="0">
                <a:latin typeface="Candara" panose="020E0502030303020204" pitchFamily="34" charset="0"/>
              </a:rPr>
              <a:t>NAZAREO  </a:t>
            </a:r>
          </a:p>
          <a:p>
            <a:pPr lvl="1"/>
            <a:r>
              <a:rPr lang="es-ES" sz="2400" dirty="0">
                <a:latin typeface="Candara" panose="020E0502030303020204" pitchFamily="34" charset="0"/>
              </a:rPr>
              <a:t>Persona que hacía un voto de dedicarse a Dios y al servicio de los demás. Este voto podía ser perpetuo o por un tiempo. </a:t>
            </a:r>
          </a:p>
          <a:p>
            <a:pPr lvl="2"/>
            <a:r>
              <a:rPr lang="es-ES" dirty="0">
                <a:latin typeface="Candara" panose="020E0502030303020204" pitchFamily="34" charset="0"/>
              </a:rPr>
              <a:t>El término viene del hebreo </a:t>
            </a:r>
            <a:r>
              <a:rPr lang="es-ES" dirty="0" err="1">
                <a:latin typeface="Candara" panose="020E0502030303020204" pitchFamily="34" charset="0"/>
              </a:rPr>
              <a:t>nazar</a:t>
            </a:r>
            <a:r>
              <a:rPr lang="es-ES" dirty="0">
                <a:latin typeface="Candara" panose="020E0502030303020204" pitchFamily="34" charset="0"/>
              </a:rPr>
              <a:t> (separar), o de </a:t>
            </a:r>
            <a:r>
              <a:rPr lang="es-ES" dirty="0" err="1">
                <a:latin typeface="Candara" panose="020E0502030303020204" pitchFamily="34" charset="0"/>
              </a:rPr>
              <a:t>nezer</a:t>
            </a:r>
            <a:r>
              <a:rPr lang="es-ES" dirty="0">
                <a:latin typeface="Candara" panose="020E0502030303020204" pitchFamily="34" charset="0"/>
              </a:rPr>
              <a:t> (corona). </a:t>
            </a:r>
          </a:p>
          <a:p>
            <a:pPr lvl="1"/>
            <a:r>
              <a:rPr lang="es-ES" sz="2400" dirty="0">
                <a:latin typeface="Candara" panose="020E0502030303020204" pitchFamily="34" charset="0"/>
              </a:rPr>
              <a:t>El que hacía el voto tenía que separarse o abstenerse de ciertas cosas, como vino, sidra, vinagre, licor de uvas, uvas frescas o secas, etcétera (</a:t>
            </a:r>
            <a:r>
              <a:rPr lang="es-ES" sz="2400" dirty="0">
                <a:solidFill>
                  <a:srgbClr val="FF0000"/>
                </a:solidFill>
                <a:latin typeface="Candara" panose="020E0502030303020204" pitchFamily="34" charset="0"/>
              </a:rPr>
              <a:t>Números 6:1–2</a:t>
            </a:r>
            <a:r>
              <a:rPr lang="es-ES" sz="2400" dirty="0">
                <a:latin typeface="Candara" panose="020E0502030303020204" pitchFamily="34" charset="0"/>
              </a:rPr>
              <a:t>). </a:t>
            </a:r>
          </a:p>
          <a:p>
            <a:pPr lvl="1"/>
            <a:r>
              <a:rPr lang="es-ES" sz="2400" dirty="0">
                <a:latin typeface="Candara" panose="020E0502030303020204" pitchFamily="34" charset="0"/>
              </a:rPr>
              <a:t>No se acercaba a una persona muerta. No se cortaba el cabello de su cabeza, el cual venía a ser “su corona” (</a:t>
            </a:r>
            <a:r>
              <a:rPr lang="es-ES" sz="2400" dirty="0">
                <a:solidFill>
                  <a:srgbClr val="FF0000"/>
                </a:solidFill>
                <a:latin typeface="Candara" panose="020E0502030303020204" pitchFamily="34" charset="0"/>
              </a:rPr>
              <a:t>Números 6:5–8</a:t>
            </a:r>
            <a:r>
              <a:rPr lang="es-ES" sz="2400" dirty="0">
                <a:latin typeface="Candara" panose="020E0502030303020204" pitchFamily="34" charset="0"/>
              </a:rPr>
              <a:t>). </a:t>
            </a:r>
            <a:endParaRPr lang="es-PR" sz="2400" dirty="0">
              <a:latin typeface="Candara" panose="020E0502030303020204" pitchFamily="34" charset="0"/>
            </a:endParaRPr>
          </a:p>
        </p:txBody>
      </p:sp>
    </p:spTree>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nacimiento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13.1-5, 8, 24</a:t>
            </a:r>
            <a:r>
              <a:rPr lang="es-PR" dirty="0">
                <a:latin typeface="Candara" panose="020E0502030303020204" pitchFamily="34" charset="0"/>
              </a:rPr>
              <a:t>)</a:t>
            </a:r>
          </a:p>
        </p:txBody>
      </p:sp>
      <p:sp>
        <p:nvSpPr>
          <p:cNvPr id="6" name="Content Placeholder 5"/>
          <p:cNvSpPr>
            <a:spLocks noGrp="1"/>
          </p:cNvSpPr>
          <p:nvPr>
            <p:ph idx="1"/>
          </p:nvPr>
        </p:nvSpPr>
        <p:spPr>
          <a:xfrm>
            <a:off x="76200" y="2017713"/>
            <a:ext cx="8915400" cy="4114800"/>
          </a:xfrm>
        </p:spPr>
        <p:txBody>
          <a:bodyPr/>
          <a:lstStyle/>
          <a:p>
            <a:r>
              <a:rPr lang="es-ES" sz="2800" dirty="0">
                <a:latin typeface="Candara" panose="020E0502030303020204" pitchFamily="34" charset="0"/>
              </a:rPr>
              <a:t>NAZAREO  </a:t>
            </a:r>
          </a:p>
          <a:p>
            <a:pPr lvl="1"/>
            <a:r>
              <a:rPr lang="es-ES" sz="2400" dirty="0">
                <a:latin typeface="Candara" panose="020E0502030303020204" pitchFamily="34" charset="0"/>
              </a:rPr>
              <a:t>Al término de su voto, el nazareo tenía que hacer ciertas ofrendas cuidadosamente estipuladas, raparse luego la cabeza, quemar el cabello y dar un regalo al sacerdote. </a:t>
            </a:r>
          </a:p>
          <a:p>
            <a:pPr lvl="1"/>
            <a:r>
              <a:rPr lang="es-ES" sz="2400" dirty="0">
                <a:latin typeface="Candara" panose="020E0502030303020204" pitchFamily="34" charset="0"/>
              </a:rPr>
              <a:t>Después de eso el nazareo podía volver a tomar vino (</a:t>
            </a:r>
            <a:r>
              <a:rPr lang="es-ES" sz="2400" dirty="0">
                <a:solidFill>
                  <a:srgbClr val="FF0000"/>
                </a:solidFill>
                <a:latin typeface="Candara" panose="020E0502030303020204" pitchFamily="34" charset="0"/>
              </a:rPr>
              <a:t>Números 6:12–21</a:t>
            </a:r>
            <a:r>
              <a:rPr lang="es-ES" sz="2400" dirty="0">
                <a:latin typeface="Candara" panose="020E0502030303020204" pitchFamily="34" charset="0"/>
              </a:rPr>
              <a:t>). </a:t>
            </a:r>
          </a:p>
          <a:p>
            <a:pPr lvl="2"/>
            <a:r>
              <a:rPr lang="es-ES" sz="2000" dirty="0">
                <a:latin typeface="Candara" panose="020E0502030303020204" pitchFamily="34" charset="0"/>
              </a:rPr>
              <a:t>Sansón fue declarado nazareo antes de nacer (</a:t>
            </a:r>
            <a:r>
              <a:rPr lang="es-ES" sz="2000" dirty="0">
                <a:solidFill>
                  <a:srgbClr val="FF0000"/>
                </a:solidFill>
                <a:latin typeface="Candara" panose="020E0502030303020204" pitchFamily="34" charset="0"/>
              </a:rPr>
              <a:t>Jueces 13:5</a:t>
            </a:r>
            <a:r>
              <a:rPr lang="es-ES" sz="2000" dirty="0">
                <a:latin typeface="Candara" panose="020E0502030303020204" pitchFamily="34" charset="0"/>
              </a:rPr>
              <a:t>). </a:t>
            </a:r>
          </a:p>
          <a:p>
            <a:pPr lvl="2"/>
            <a:r>
              <a:rPr lang="es-ES" sz="2000" dirty="0">
                <a:latin typeface="Candara" panose="020E0502030303020204" pitchFamily="34" charset="0"/>
              </a:rPr>
              <a:t>De igual manera Samuel (</a:t>
            </a:r>
            <a:r>
              <a:rPr lang="es-ES" sz="2000" dirty="0">
                <a:solidFill>
                  <a:srgbClr val="FF0000"/>
                </a:solidFill>
                <a:latin typeface="Candara" panose="020E0502030303020204" pitchFamily="34" charset="0"/>
              </a:rPr>
              <a:t>1 ﻿</a:t>
            </a:r>
            <a:r>
              <a:rPr lang="es-ES" sz="2000" dirty="0" err="1">
                <a:solidFill>
                  <a:srgbClr val="FF0000"/>
                </a:solidFill>
                <a:latin typeface="Candara" panose="020E0502030303020204" pitchFamily="34" charset="0"/>
              </a:rPr>
              <a:t>S﻿amuel</a:t>
            </a:r>
            <a:r>
              <a:rPr lang="es-ES" sz="2000" dirty="0">
                <a:solidFill>
                  <a:srgbClr val="FF0000"/>
                </a:solidFill>
                <a:latin typeface="Candara" panose="020E0502030303020204" pitchFamily="34" charset="0"/>
              </a:rPr>
              <a:t> 1:11</a:t>
            </a:r>
            <a:r>
              <a:rPr lang="es-ES" sz="2000" dirty="0">
                <a:latin typeface="Candara" panose="020E0502030303020204" pitchFamily="34" charset="0"/>
              </a:rPr>
              <a:t>) y </a:t>
            </a:r>
          </a:p>
          <a:p>
            <a:pPr lvl="2"/>
            <a:r>
              <a:rPr lang="es-ES" sz="2000" dirty="0">
                <a:latin typeface="Candara" panose="020E0502030303020204" pitchFamily="34" charset="0"/>
              </a:rPr>
              <a:t>Juan el Bautista (</a:t>
            </a:r>
            <a:r>
              <a:rPr lang="es-ES" sz="2000" dirty="0">
                <a:solidFill>
                  <a:srgbClr val="FF0000"/>
                </a:solidFill>
                <a:latin typeface="Candara" panose="020E0502030303020204" pitchFamily="34" charset="0"/>
              </a:rPr>
              <a:t>Lucas 1:15</a:t>
            </a:r>
            <a:r>
              <a:rPr lang="es-ES" sz="2000" dirty="0">
                <a:latin typeface="Candara" panose="020E0502030303020204" pitchFamily="34" charset="0"/>
              </a:rPr>
              <a:t>). </a:t>
            </a:r>
          </a:p>
          <a:p>
            <a:pPr lvl="2"/>
            <a:r>
              <a:rPr lang="es-ES" sz="2000" dirty="0">
                <a:latin typeface="Candara" panose="020E0502030303020204" pitchFamily="34" charset="0"/>
              </a:rPr>
              <a:t>Pablo hizo un voto de nazareo por un tiempo corto (</a:t>
            </a:r>
            <a:r>
              <a:rPr lang="es-ES" sz="2000" dirty="0">
                <a:solidFill>
                  <a:srgbClr val="FF0000"/>
                </a:solidFill>
                <a:latin typeface="Candara" panose="020E0502030303020204" pitchFamily="34" charset="0"/>
              </a:rPr>
              <a:t>Hechos 18:18</a:t>
            </a:r>
            <a:r>
              <a:rPr lang="es-ES" sz="2000" dirty="0">
                <a:latin typeface="Candara" panose="020E0502030303020204" pitchFamily="34" charset="0"/>
              </a:rPr>
              <a:t>).</a:t>
            </a:r>
            <a:endParaRPr lang="es-PR" sz="2000" dirty="0">
              <a:latin typeface="Candara" panose="020E0502030303020204" pitchFamily="34" charset="0"/>
            </a:endParaRPr>
          </a:p>
        </p:txBody>
      </p:sp>
    </p:spTree>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Pensemos…</a:t>
            </a:r>
          </a:p>
        </p:txBody>
      </p:sp>
      <p:sp>
        <p:nvSpPr>
          <p:cNvPr id="6" name="Content Placeholder 5"/>
          <p:cNvSpPr>
            <a:spLocks noGrp="1"/>
          </p:cNvSpPr>
          <p:nvPr>
            <p:ph idx="1"/>
          </p:nvPr>
        </p:nvSpPr>
        <p:spPr>
          <a:xfrm>
            <a:off x="152400" y="2176462"/>
            <a:ext cx="8686800" cy="4114800"/>
          </a:xfrm>
        </p:spPr>
        <p:txBody>
          <a:bodyPr/>
          <a:lstStyle/>
          <a:p>
            <a:r>
              <a:rPr lang="es-ES" sz="2800" dirty="0">
                <a:latin typeface="Candara" panose="020E0502030303020204" pitchFamily="34" charset="0"/>
              </a:rPr>
              <a:t>Gran parte del debate actual acerca del aborto gira en torno a la cuestión de si el feto que está en el vientre de su madre es persona, o no. </a:t>
            </a:r>
          </a:p>
          <a:p>
            <a:r>
              <a:rPr lang="es-ES" sz="2800" dirty="0">
                <a:latin typeface="Candara" panose="020E0502030303020204" pitchFamily="34" charset="0"/>
              </a:rPr>
              <a:t>¿Qué implica el </a:t>
            </a:r>
            <a:r>
              <a:rPr lang="es-ES" sz="2800" dirty="0" err="1">
                <a:latin typeface="Candara" panose="020E0502030303020204" pitchFamily="34" charset="0"/>
              </a:rPr>
              <a:t>nazareato</a:t>
            </a:r>
            <a:r>
              <a:rPr lang="es-ES" sz="2800" dirty="0">
                <a:latin typeface="Candara" panose="020E0502030303020204" pitchFamily="34" charset="0"/>
              </a:rPr>
              <a:t> prenatal de Sansón para esta discusión? </a:t>
            </a:r>
          </a:p>
          <a:p>
            <a:r>
              <a:rPr lang="es-ES" sz="2800" dirty="0">
                <a:latin typeface="Candara" panose="020E0502030303020204" pitchFamily="34" charset="0"/>
              </a:rPr>
              <a:t>¿Trató Dios a Sansón como una persona antes de su nacimiento, o no?</a:t>
            </a:r>
            <a:endParaRPr lang="es-PR" sz="2800" dirty="0">
              <a:latin typeface="Candara" panose="020E0502030303020204" pitchFamily="34" charset="0"/>
            </a:endParaRPr>
          </a:p>
        </p:txBody>
      </p:sp>
      <p:pic>
        <p:nvPicPr>
          <p:cNvPr id="98306" name="Picture 2" descr="http://www.nrlc.org/abortion/facts/fig18baby3.5mos.jpg"/>
          <p:cNvPicPr>
            <a:picLocks noChangeAspect="1" noChangeArrowheads="1"/>
          </p:cNvPicPr>
          <p:nvPr/>
        </p:nvPicPr>
        <p:blipFill>
          <a:blip r:embed="rId3" cstate="print"/>
          <a:srcRect/>
          <a:stretch>
            <a:fillRect/>
          </a:stretch>
        </p:blipFill>
        <p:spPr bwMode="auto">
          <a:xfrm>
            <a:off x="7848600" y="0"/>
            <a:ext cx="1295400" cy="2036926"/>
          </a:xfrm>
          <a:prstGeom prst="rect">
            <a:avLst/>
          </a:prstGeom>
          <a:noFill/>
          <a:effectLst>
            <a:softEdge rad="63500"/>
          </a:effectLst>
        </p:spPr>
      </p:pic>
    </p:spTree>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Hazañas de Sansón</a:t>
            </a:r>
          </a:p>
        </p:txBody>
      </p:sp>
      <p:sp>
        <p:nvSpPr>
          <p:cNvPr id="6" name="Content Placeholder 5"/>
          <p:cNvSpPr>
            <a:spLocks noGrp="1"/>
          </p:cNvSpPr>
          <p:nvPr>
            <p:ph idx="1"/>
          </p:nvPr>
        </p:nvSpPr>
        <p:spPr>
          <a:xfrm>
            <a:off x="55637" y="2073215"/>
            <a:ext cx="5029200" cy="4114800"/>
          </a:xfrm>
        </p:spPr>
        <p:txBody>
          <a:bodyPr/>
          <a:lstStyle/>
          <a:p>
            <a:r>
              <a:rPr lang="es-ES" sz="2800" dirty="0">
                <a:latin typeface="Candara" panose="020E0502030303020204" pitchFamily="34" charset="0"/>
              </a:rPr>
              <a:t>Cuando creció quiso casarse con una mujer filistea. </a:t>
            </a:r>
          </a:p>
          <a:p>
            <a:r>
              <a:rPr lang="es-ES" sz="2800" dirty="0">
                <a:latin typeface="Candara" panose="020E0502030303020204" pitchFamily="34" charset="0"/>
              </a:rPr>
              <a:t>Cuando iban a hacer el arreglo para el matrimonio encontraron un león, pero Sansón lo mató “como quien despedaza un cabrito” (</a:t>
            </a:r>
            <a:r>
              <a:rPr lang="es-ES" sz="2800" dirty="0">
                <a:solidFill>
                  <a:srgbClr val="FF0000"/>
                </a:solidFill>
                <a:latin typeface="Candara" panose="020E0502030303020204" pitchFamily="34" charset="0"/>
              </a:rPr>
              <a:t>Jueces 14:1–6</a:t>
            </a:r>
            <a:r>
              <a:rPr lang="es-ES" sz="2800" dirty="0">
                <a:latin typeface="Candara" panose="020E0502030303020204" pitchFamily="34" charset="0"/>
              </a:rPr>
              <a:t>). </a:t>
            </a:r>
            <a:endParaRPr lang="es-PR" sz="2800" dirty="0">
              <a:latin typeface="Candara" panose="020E0502030303020204" pitchFamily="34" charset="0"/>
            </a:endParaRPr>
          </a:p>
        </p:txBody>
      </p:sp>
      <p:pic>
        <p:nvPicPr>
          <p:cNvPr id="9" name="Picture 8" descr="samson_5.jpg"/>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tretch>
            <a:fillRect/>
          </a:stretch>
        </p:blipFill>
        <p:spPr>
          <a:xfrm>
            <a:off x="4953001" y="1904999"/>
            <a:ext cx="4191000" cy="4546599"/>
          </a:xfrm>
          <a:prstGeom prst="rect">
            <a:avLst/>
          </a:prstGeom>
        </p:spPr>
      </p:pic>
    </p:spTree>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Pensemos…</a:t>
            </a:r>
          </a:p>
        </p:txBody>
      </p:sp>
      <p:sp>
        <p:nvSpPr>
          <p:cNvPr id="6" name="Content Placeholder 5"/>
          <p:cNvSpPr>
            <a:spLocks noGrp="1"/>
          </p:cNvSpPr>
          <p:nvPr>
            <p:ph idx="1"/>
          </p:nvPr>
        </p:nvSpPr>
        <p:spPr>
          <a:xfrm>
            <a:off x="533400" y="2017713"/>
            <a:ext cx="8421688" cy="4114800"/>
          </a:xfrm>
        </p:spPr>
        <p:txBody>
          <a:bodyPr/>
          <a:lstStyle/>
          <a:p>
            <a:r>
              <a:rPr lang="es-ES" sz="2800" dirty="0">
                <a:latin typeface="Candara" panose="020E0502030303020204" pitchFamily="34" charset="0"/>
              </a:rPr>
              <a:t>¿Qué peligros hay actualmente para un creyente que se enamora de una persona inconversa? </a:t>
            </a:r>
          </a:p>
          <a:p>
            <a:r>
              <a:rPr lang="es-ES" sz="2800" dirty="0">
                <a:latin typeface="Candara" panose="020E0502030303020204" pitchFamily="34" charset="0"/>
              </a:rPr>
              <a:t>¿Cómo se usa el argumento de “ella me agrada” para justificar tales relaciones? ¿Justifica usted algún pecado en base a sus gustos?</a:t>
            </a:r>
          </a:p>
          <a:p>
            <a:r>
              <a:rPr lang="es-ES" sz="2800" dirty="0">
                <a:latin typeface="Candara" panose="020E0502030303020204" pitchFamily="34" charset="0"/>
              </a:rPr>
              <a:t>¿Usa Dios todavía la desobediencia de sus hijos para llevar a cabo sus planes? ¿Puede usted citar algún ejemplo? ¿Cómo puede Dios, que es justo, usar el pecado para sus fines?</a:t>
            </a:r>
          </a:p>
        </p:txBody>
      </p:sp>
    </p:spTree>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Hazañas de Sansón</a:t>
            </a:r>
          </a:p>
        </p:txBody>
      </p:sp>
      <p:sp>
        <p:nvSpPr>
          <p:cNvPr id="6" name="Content Placeholder 5"/>
          <p:cNvSpPr>
            <a:spLocks noGrp="1"/>
          </p:cNvSpPr>
          <p:nvPr>
            <p:ph idx="1"/>
          </p:nvPr>
        </p:nvSpPr>
        <p:spPr>
          <a:xfrm>
            <a:off x="11502" y="2057400"/>
            <a:ext cx="3798498" cy="4114800"/>
          </a:xfrm>
        </p:spPr>
        <p:txBody>
          <a:bodyPr/>
          <a:lstStyle/>
          <a:p>
            <a:r>
              <a:rPr lang="es-ES" sz="2800" dirty="0">
                <a:latin typeface="Candara" panose="020E0502030303020204" pitchFamily="34" charset="0"/>
              </a:rPr>
              <a:t>Sansón cazó trescientas zorras”, atándoles teas en “entre cada dos colas” amarradas entre sí y haciéndolas correr por los sembradíos de los filisteos, arruinando sus cosechas.</a:t>
            </a:r>
          </a:p>
        </p:txBody>
      </p:sp>
      <p:pic>
        <p:nvPicPr>
          <p:cNvPr id="3" name="Picture 2">
            <a:extLst>
              <a:ext uri="{FF2B5EF4-FFF2-40B4-BE49-F238E27FC236}">
                <a16:creationId xmlns:a16="http://schemas.microsoft.com/office/drawing/2014/main" id="{9B442DBF-1E58-4B83-91F9-E77FC92AFF5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982" t="2066" r="2547" b="5154"/>
          <a:stretch/>
        </p:blipFill>
        <p:spPr>
          <a:xfrm>
            <a:off x="3810000" y="1828800"/>
            <a:ext cx="5334000" cy="3765176"/>
          </a:xfrm>
          <a:prstGeom prst="rect">
            <a:avLst/>
          </a:prstGeom>
        </p:spPr>
      </p:pic>
    </p:spTree>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Hazañas de Sansón</a:t>
            </a:r>
          </a:p>
        </p:txBody>
      </p:sp>
      <p:sp>
        <p:nvSpPr>
          <p:cNvPr id="6" name="Content Placeholder 5"/>
          <p:cNvSpPr>
            <a:spLocks noGrp="1"/>
          </p:cNvSpPr>
          <p:nvPr>
            <p:ph idx="1"/>
          </p:nvPr>
        </p:nvSpPr>
        <p:spPr>
          <a:xfrm>
            <a:off x="28755" y="2133600"/>
            <a:ext cx="4495800" cy="4114800"/>
          </a:xfrm>
        </p:spPr>
        <p:txBody>
          <a:bodyPr/>
          <a:lstStyle/>
          <a:p>
            <a:r>
              <a:rPr lang="es-ES" sz="2600" dirty="0">
                <a:latin typeface="Candara" panose="020E0502030303020204" pitchFamily="34" charset="0"/>
              </a:rPr>
              <a:t>Los filisteos buscaron a Sansón y tres mil hombres de Judá vinieron a él para que se entregara, lo cual él aceptó. </a:t>
            </a:r>
          </a:p>
          <a:p>
            <a:r>
              <a:rPr lang="es-ES" sz="2600" dirty="0">
                <a:latin typeface="Candara" panose="020E0502030303020204" pitchFamily="34" charset="0"/>
              </a:rPr>
              <a:t>Cuando le traían ante los filisteos el Espíritu de Jehová vino sobre él y mató a mil hombres con una quijada de asno fresca aún (</a:t>
            </a:r>
            <a:r>
              <a:rPr lang="es-ES" sz="2600" dirty="0">
                <a:solidFill>
                  <a:srgbClr val="FF0000"/>
                </a:solidFill>
                <a:latin typeface="Candara" panose="020E0502030303020204" pitchFamily="34" charset="0"/>
              </a:rPr>
              <a:t>Jueces 15.9-17</a:t>
            </a:r>
            <a:r>
              <a:rPr lang="es-ES" sz="2600" dirty="0">
                <a:latin typeface="Candara" panose="020E0502030303020204" pitchFamily="34" charset="0"/>
              </a:rPr>
              <a:t>).</a:t>
            </a:r>
          </a:p>
        </p:txBody>
      </p:sp>
      <p:pic>
        <p:nvPicPr>
          <p:cNvPr id="3" name="Picture 2">
            <a:extLst>
              <a:ext uri="{FF2B5EF4-FFF2-40B4-BE49-F238E27FC236}">
                <a16:creationId xmlns:a16="http://schemas.microsoft.com/office/drawing/2014/main" id="{4DA06E2E-F53B-4FCA-893D-7E5A9B016D7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415103" y="1866900"/>
            <a:ext cx="4728897" cy="3467100"/>
          </a:xfrm>
          <a:prstGeom prst="rect">
            <a:avLst/>
          </a:prstGeom>
        </p:spPr>
      </p:pic>
    </p:spTree>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Hazañas de Sansón</a:t>
            </a:r>
          </a:p>
        </p:txBody>
      </p:sp>
      <p:sp>
        <p:nvSpPr>
          <p:cNvPr id="6" name="Content Placeholder 5"/>
          <p:cNvSpPr>
            <a:spLocks noGrp="1"/>
          </p:cNvSpPr>
          <p:nvPr>
            <p:ph idx="1"/>
          </p:nvPr>
        </p:nvSpPr>
        <p:spPr>
          <a:xfrm>
            <a:off x="28755" y="2066925"/>
            <a:ext cx="3733800" cy="4114800"/>
          </a:xfrm>
        </p:spPr>
        <p:txBody>
          <a:bodyPr/>
          <a:lstStyle/>
          <a:p>
            <a:r>
              <a:rPr lang="es-ES" sz="2400" dirty="0">
                <a:latin typeface="Candara" panose="020E0502030303020204" pitchFamily="34" charset="0"/>
              </a:rPr>
              <a:t>En otra ocasión Sansón fue a Gaza y los filisteos le acechaban para matarle, pero él se levantó a medianoche “y tomando las puertas de la ciudad con sus dos pilares y su cerrojo, se las echó al hombro” </a:t>
            </a:r>
            <a:r>
              <a:rPr lang="es-ES" sz="2400" dirty="0">
                <a:solidFill>
                  <a:srgbClr val="FF0000"/>
                </a:solidFill>
                <a:latin typeface="Candara" panose="020E0502030303020204" pitchFamily="34" charset="0"/>
              </a:rPr>
              <a:t>(Jueces 16:1–3</a:t>
            </a:r>
            <a:r>
              <a:rPr lang="es-ES" sz="2400" dirty="0">
                <a:latin typeface="Candara" panose="020E0502030303020204" pitchFamily="34" charset="0"/>
              </a:rPr>
              <a:t>).</a:t>
            </a:r>
          </a:p>
        </p:txBody>
      </p:sp>
      <p:pic>
        <p:nvPicPr>
          <p:cNvPr id="3" name="Picture 2">
            <a:extLst>
              <a:ext uri="{FF2B5EF4-FFF2-40B4-BE49-F238E27FC236}">
                <a16:creationId xmlns:a16="http://schemas.microsoft.com/office/drawing/2014/main" id="{A4D0B33C-662C-471B-8362-5AE315AA107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val="0"/>
              </a:ext>
            </a:extLst>
          </a:blip>
          <a:srcRect r="6407"/>
          <a:stretch/>
        </p:blipFill>
        <p:spPr>
          <a:xfrm>
            <a:off x="3733800" y="1828800"/>
            <a:ext cx="5410200" cy="3853688"/>
          </a:xfrm>
          <a:prstGeom prst="rect">
            <a:avLst/>
          </a:prstGeom>
        </p:spPr>
      </p:pic>
    </p:spTree>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Venganzas y Represalias</a:t>
            </a:r>
          </a:p>
        </p:txBody>
      </p:sp>
      <p:pic>
        <p:nvPicPr>
          <p:cNvPr id="103426" name="Picture 2"/>
          <p:cNvPicPr>
            <a:picLocks noChangeAspect="1" noChangeArrowheads="1"/>
          </p:cNvPicPr>
          <p:nvPr/>
        </p:nvPicPr>
        <p:blipFill>
          <a:blip r:embed="rId3"/>
          <a:srcRect/>
          <a:stretch>
            <a:fillRect/>
          </a:stretch>
        </p:blipFill>
        <p:spPr bwMode="auto">
          <a:xfrm>
            <a:off x="609600" y="2209800"/>
            <a:ext cx="7808614" cy="3505200"/>
          </a:xfrm>
          <a:prstGeom prst="rect">
            <a:avLst/>
          </a:prstGeom>
          <a:noFill/>
          <a:ln w="9525">
            <a:noFill/>
            <a:miter lim="800000"/>
            <a:headEnd/>
            <a:tailEnd/>
          </a:ln>
          <a:effectLst/>
        </p:spPr>
      </p:pic>
    </p:spTree>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Pensemos…</a:t>
            </a:r>
          </a:p>
        </p:txBody>
      </p:sp>
      <p:sp>
        <p:nvSpPr>
          <p:cNvPr id="6" name="Content Placeholder 5"/>
          <p:cNvSpPr>
            <a:spLocks noGrp="1"/>
          </p:cNvSpPr>
          <p:nvPr>
            <p:ph idx="1"/>
          </p:nvPr>
        </p:nvSpPr>
        <p:spPr>
          <a:xfrm>
            <a:off x="533400" y="2057400"/>
            <a:ext cx="4191000" cy="4114800"/>
          </a:xfrm>
        </p:spPr>
        <p:txBody>
          <a:bodyPr/>
          <a:lstStyle/>
          <a:p>
            <a:r>
              <a:rPr lang="es-ES" sz="2800" dirty="0">
                <a:latin typeface="Candara" panose="020E0502030303020204" pitchFamily="34" charset="0"/>
              </a:rPr>
              <a:t>¿Qué dones y talentos le ha dado Dios? </a:t>
            </a:r>
          </a:p>
          <a:p>
            <a:r>
              <a:rPr lang="es-ES" sz="2800" dirty="0">
                <a:latin typeface="Candara" panose="020E0502030303020204" pitchFamily="34" charset="0"/>
              </a:rPr>
              <a:t>¿Cómo los está usando? </a:t>
            </a:r>
          </a:p>
          <a:p>
            <a:r>
              <a:rPr lang="es-ES" sz="2800" dirty="0">
                <a:latin typeface="Candara" panose="020E0502030303020204" pitchFamily="34" charset="0"/>
              </a:rPr>
              <a:t>¿Está cumpliendo con la expectativa divina, o está decepcionando al Señor?</a:t>
            </a:r>
          </a:p>
        </p:txBody>
      </p:sp>
      <p:pic>
        <p:nvPicPr>
          <p:cNvPr id="102402" name="Picture 2" descr="http://ssajer.files.wordpress.com/2007/07/paraboladelostalentos_coller.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Lst>
          </a:blip>
          <a:srcRect/>
          <a:stretch>
            <a:fillRect/>
          </a:stretch>
        </p:blipFill>
        <p:spPr bwMode="auto">
          <a:xfrm>
            <a:off x="5507788" y="1767302"/>
            <a:ext cx="3636212" cy="5090698"/>
          </a:xfrm>
          <a:prstGeom prst="rect">
            <a:avLst/>
          </a:prstGeom>
          <a:noFill/>
          <a:effectLst>
            <a:softEdge rad="63500"/>
          </a:effectLst>
        </p:spPr>
      </p:pic>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dirty="0">
                <a:latin typeface="Candara" panose="020E0502030303020204" pitchFamily="34" charset="0"/>
              </a:rPr>
              <a:t>Versículo Clave:</a:t>
            </a:r>
          </a:p>
        </p:txBody>
      </p:sp>
      <p:sp>
        <p:nvSpPr>
          <p:cNvPr id="5124" name="Rectangle 4"/>
          <p:cNvSpPr>
            <a:spLocks noGrp="1" noChangeArrowheads="1"/>
          </p:cNvSpPr>
          <p:nvPr>
            <p:ph type="body" idx="1"/>
          </p:nvPr>
        </p:nvSpPr>
        <p:spPr>
          <a:xfrm>
            <a:off x="2057400" y="1981200"/>
            <a:ext cx="6781800" cy="4335462"/>
          </a:xfrm>
        </p:spPr>
        <p:txBody>
          <a:bodyPr/>
          <a:lstStyle/>
          <a:p>
            <a:r>
              <a:rPr lang="es-ES" dirty="0">
                <a:solidFill>
                  <a:srgbClr val="FF0000"/>
                </a:solidFill>
                <a:latin typeface="Candara" panose="020E0502030303020204" pitchFamily="34" charset="0"/>
              </a:rPr>
              <a:t>Jueces 13.8, RVR60</a:t>
            </a:r>
          </a:p>
          <a:p>
            <a:r>
              <a:rPr lang="es-ES" i="1" dirty="0">
                <a:latin typeface="Candara" panose="020E0502030303020204" pitchFamily="34" charset="0"/>
              </a:rPr>
              <a:t>"Entonces oró </a:t>
            </a:r>
            <a:r>
              <a:rPr lang="es-ES" i="1" dirty="0" err="1">
                <a:latin typeface="Candara" panose="020E0502030303020204" pitchFamily="34" charset="0"/>
              </a:rPr>
              <a:t>Manoa</a:t>
            </a:r>
            <a:r>
              <a:rPr lang="es-ES" i="1" dirty="0">
                <a:latin typeface="Candara" panose="020E0502030303020204" pitchFamily="34" charset="0"/>
              </a:rPr>
              <a:t> a Jehová, y dijo: Ah, Señor mío, yo te ruego que aquel varón de Dios que enviaste, vuelva ahora a venir a nosotros, y nos enseñe lo que hayamos de hacer con el niño que ha de nacer.”</a:t>
            </a:r>
            <a:endParaRPr lang="es-PR" i="1" dirty="0">
              <a:solidFill>
                <a:srgbClr val="000000"/>
              </a:solidFill>
              <a:latin typeface="Candara" panose="020E0502030303020204" pitchFamily="34" charset="0"/>
            </a:endParaRPr>
          </a:p>
        </p:txBody>
      </p:sp>
      <p:pic>
        <p:nvPicPr>
          <p:cNvPr id="5" name="Picture 2" descr="http://bp1.blogger.com/_CNmuiXT4qj0/RqLn6qOHasI/AAAAAAAAAF0/V6aY91JBDV4/s400/dore_083.jpg"/>
          <p:cNvPicPr>
            <a:picLocks noChangeAspect="1" noChangeArrowheads="1"/>
          </p:cNvPicPr>
          <p:nvPr/>
        </p:nvPicPr>
        <p:blipFill>
          <a:blip r:embed="rId4">
            <a:lum bright="10000" contrast="10000"/>
          </a:blip>
          <a:srcRect/>
          <a:stretch>
            <a:fillRect/>
          </a:stretch>
        </p:blipFill>
        <p:spPr bwMode="auto">
          <a:xfrm>
            <a:off x="6477000" y="278015"/>
            <a:ext cx="2209800" cy="2236585"/>
          </a:xfrm>
          <a:prstGeom prst="rect">
            <a:avLst/>
          </a:prstGeom>
          <a:noFill/>
          <a:effectLst>
            <a:softEdge rad="63500"/>
          </a:effectLst>
        </p:spPr>
      </p:pic>
    </p:spTree>
  </p:cSld>
  <p:clrMapOvr>
    <a:masterClrMapping/>
  </p:clrMapOvr>
  <p:transition spd="med">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La indiscreción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16.18-21</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CC6BA5E5-1F98-442F-9B5F-E3122793F281}"/>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564" t="3544" r="2564" b="22062"/>
          <a:stretch/>
        </p:blipFill>
        <p:spPr>
          <a:xfrm>
            <a:off x="11502" y="1676399"/>
            <a:ext cx="9132498" cy="5181601"/>
          </a:xfrm>
          <a:prstGeom prst="rect">
            <a:avLst/>
          </a:prstGeom>
        </p:spPr>
      </p:pic>
    </p:spTree>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La indiscreción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16.18-21</a:t>
            </a:r>
            <a:r>
              <a:rPr lang="es-PR" dirty="0">
                <a:latin typeface="Candara" panose="020E0502030303020204" pitchFamily="34" charset="0"/>
              </a:rPr>
              <a:t>)</a:t>
            </a:r>
          </a:p>
        </p:txBody>
      </p:sp>
      <p:sp>
        <p:nvSpPr>
          <p:cNvPr id="8" name="Content Placeholder 7"/>
          <p:cNvSpPr>
            <a:spLocks noGrp="1"/>
          </p:cNvSpPr>
          <p:nvPr>
            <p:ph idx="1"/>
          </p:nvPr>
        </p:nvSpPr>
        <p:spPr>
          <a:xfrm>
            <a:off x="533400" y="2017713"/>
            <a:ext cx="8421688" cy="4114800"/>
          </a:xfrm>
        </p:spPr>
        <p:txBody>
          <a:bodyPr/>
          <a:lstStyle/>
          <a:p>
            <a:r>
              <a:rPr lang="es-ES" sz="2200" i="1" dirty="0">
                <a:latin typeface="Candara" panose="020E0502030303020204" pitchFamily="34" charset="0"/>
              </a:rPr>
              <a:t>"Viendo Dalila que él le había descubierto todo su corazón, envió a llamar a los principales de los filisteos, diciendo: Venid esta vez, porque él me ha descubierto todo su corazón. Y los principales de los filisteos vinieron a ella, trayendo en su mano el dinero. Y ella hizo que él se durmiese sobre sus rodillas, y llamó a un hombre, quien le rapó las siete guedejas de su cabeza; y ella comenzó a afligirlo, pues su fuerza se apartó de él. Y le dijo: ¡Sansón, los filisteos sobre ti! Y luego que despertó él de su sueño, se dijo: Esta vez saldré como las otras y me escaparé. Pero él no sabía que Jehová ya se había apartado de él. Mas los filisteos le echaron mano, y le sacaron los ojos, y le llevaron a Gaza; y le ataron con cadenas para que moliese en la cárcel.”</a:t>
            </a:r>
            <a:endParaRPr lang="es-PR" sz="2200" i="1" dirty="0">
              <a:latin typeface="Candara" panose="020E0502030303020204" pitchFamily="34" charset="0"/>
            </a:endParaRPr>
          </a:p>
        </p:txBody>
      </p:sp>
    </p:spTree>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La indiscreción de Sansón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Jueces 16.18-21</a:t>
            </a:r>
            <a:r>
              <a:rPr lang="es-PR" dirty="0">
                <a:latin typeface="Candara" panose="020E0502030303020204" pitchFamily="34" charset="0"/>
              </a:rPr>
              <a:t>)</a:t>
            </a:r>
          </a:p>
        </p:txBody>
      </p:sp>
      <p:sp>
        <p:nvSpPr>
          <p:cNvPr id="8" name="Content Placeholder 7"/>
          <p:cNvSpPr>
            <a:spLocks noGrp="1"/>
          </p:cNvSpPr>
          <p:nvPr>
            <p:ph idx="1"/>
          </p:nvPr>
        </p:nvSpPr>
        <p:spPr>
          <a:xfrm>
            <a:off x="533400" y="2017713"/>
            <a:ext cx="8421688" cy="4114800"/>
          </a:xfrm>
        </p:spPr>
        <p:txBody>
          <a:bodyPr/>
          <a:lstStyle/>
          <a:p>
            <a:r>
              <a:rPr lang="es-ES" sz="2400" dirty="0">
                <a:latin typeface="Candara" panose="020E0502030303020204" pitchFamily="34" charset="0"/>
              </a:rPr>
              <a:t>Probablemente durante los veinte años de su gobierno Sansón mantuvo un comportamiento más o menos recto. </a:t>
            </a:r>
          </a:p>
          <a:p>
            <a:r>
              <a:rPr lang="es-ES" sz="2400" dirty="0">
                <a:latin typeface="Candara" panose="020E0502030303020204" pitchFamily="34" charset="0"/>
              </a:rPr>
              <a:t>Sin embargo, al final de ese período, volvió a las andadas, así como Israel caía en la idolatría después de cada período de reposo. </a:t>
            </a:r>
          </a:p>
          <a:p>
            <a:r>
              <a:rPr lang="es-ES" sz="2400" dirty="0">
                <a:latin typeface="Candara" panose="020E0502030303020204" pitchFamily="34" charset="0"/>
              </a:rPr>
              <a:t>Al entrar en la ciudad filistea de Gaza (</a:t>
            </a:r>
            <a:r>
              <a:rPr lang="es-ES" sz="2400" dirty="0">
                <a:solidFill>
                  <a:srgbClr val="FF0000"/>
                </a:solidFill>
                <a:latin typeface="Candara" panose="020E0502030303020204" pitchFamily="34" charset="0"/>
              </a:rPr>
              <a:t>16:1a</a:t>
            </a:r>
            <a:r>
              <a:rPr lang="es-ES" sz="2400" dirty="0">
                <a:latin typeface="Candara" panose="020E0502030303020204" pitchFamily="34" charset="0"/>
              </a:rPr>
              <a:t>), el </a:t>
            </a:r>
            <a:r>
              <a:rPr lang="es-ES" sz="2400" dirty="0" err="1">
                <a:latin typeface="Candara" panose="020E0502030303020204" pitchFamily="34" charset="0"/>
              </a:rPr>
              <a:t>danita</a:t>
            </a:r>
            <a:r>
              <a:rPr lang="es-ES" sz="2400" dirty="0">
                <a:latin typeface="Candara" panose="020E0502030303020204" pitchFamily="34" charset="0"/>
              </a:rPr>
              <a:t> menospreció la capacidad de sus enemigos de hacerle daño. </a:t>
            </a:r>
          </a:p>
          <a:p>
            <a:r>
              <a:rPr lang="es-ES" sz="2400" dirty="0">
                <a:latin typeface="Candara" panose="020E0502030303020204" pitchFamily="34" charset="0"/>
              </a:rPr>
              <a:t>Al visitar a la ramera (</a:t>
            </a:r>
            <a:r>
              <a:rPr lang="es-ES" sz="2400" dirty="0">
                <a:solidFill>
                  <a:srgbClr val="FF0000"/>
                </a:solidFill>
                <a:latin typeface="Candara" panose="020E0502030303020204" pitchFamily="34" charset="0"/>
              </a:rPr>
              <a:t>16:1b</a:t>
            </a:r>
            <a:r>
              <a:rPr lang="es-ES" sz="2400" dirty="0">
                <a:latin typeface="Candara" panose="020E0502030303020204" pitchFamily="34" charset="0"/>
              </a:rPr>
              <a:t>), despreció su </a:t>
            </a:r>
            <a:r>
              <a:rPr lang="es-ES" sz="2400" dirty="0" err="1">
                <a:latin typeface="Candara" panose="020E0502030303020204" pitchFamily="34" charset="0"/>
              </a:rPr>
              <a:t>nazareato</a:t>
            </a:r>
            <a:r>
              <a:rPr lang="es-ES" sz="2400" dirty="0">
                <a:latin typeface="Candara" panose="020E0502030303020204" pitchFamily="34" charset="0"/>
              </a:rPr>
              <a:t> y al Dios Altísimo que lo había ordenado.</a:t>
            </a:r>
          </a:p>
        </p:txBody>
      </p:sp>
    </p:spTree>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Las mujeres de Sansón</a:t>
            </a:r>
          </a:p>
        </p:txBody>
      </p:sp>
      <p:sp>
        <p:nvSpPr>
          <p:cNvPr id="8" name="Content Placeholder 7"/>
          <p:cNvSpPr>
            <a:spLocks noGrp="1"/>
          </p:cNvSpPr>
          <p:nvPr>
            <p:ph idx="1"/>
          </p:nvPr>
        </p:nvSpPr>
        <p:spPr>
          <a:xfrm>
            <a:off x="228600" y="2286000"/>
            <a:ext cx="5638800" cy="4114800"/>
          </a:xfrm>
        </p:spPr>
        <p:txBody>
          <a:bodyPr/>
          <a:lstStyle/>
          <a:p>
            <a:r>
              <a:rPr lang="es-ES" sz="2800" dirty="0">
                <a:latin typeface="Candara" panose="020E0502030303020204" pitchFamily="34" charset="0"/>
              </a:rPr>
              <a:t>Su novia de </a:t>
            </a:r>
            <a:r>
              <a:rPr lang="es-ES" sz="2800" dirty="0" err="1">
                <a:latin typeface="Candara" panose="020E0502030303020204" pitchFamily="34" charset="0"/>
              </a:rPr>
              <a:t>Timnat</a:t>
            </a:r>
            <a:endParaRPr lang="es-ES" sz="2800" dirty="0">
              <a:latin typeface="Candara" panose="020E0502030303020204" pitchFamily="34" charset="0"/>
            </a:endParaRPr>
          </a:p>
          <a:p>
            <a:pPr lvl="1"/>
            <a:r>
              <a:rPr lang="es-ES" sz="2400" dirty="0">
                <a:latin typeface="Candara" panose="020E0502030303020204" pitchFamily="34" charset="0"/>
              </a:rPr>
              <a:t>Traicionó a Sansón (</a:t>
            </a:r>
            <a:r>
              <a:rPr lang="es-ES" sz="2400" dirty="0">
                <a:solidFill>
                  <a:srgbClr val="FF0000"/>
                </a:solidFill>
                <a:latin typeface="Candara" panose="020E0502030303020204" pitchFamily="34" charset="0"/>
              </a:rPr>
              <a:t>14.16-17</a:t>
            </a:r>
            <a:r>
              <a:rPr lang="es-ES" sz="2400" dirty="0">
                <a:latin typeface="Candara" panose="020E0502030303020204" pitchFamily="34" charset="0"/>
              </a:rPr>
              <a:t>)</a:t>
            </a:r>
          </a:p>
          <a:p>
            <a:r>
              <a:rPr lang="es-ES" sz="2800" dirty="0">
                <a:latin typeface="Candara" panose="020E0502030303020204" pitchFamily="34" charset="0"/>
              </a:rPr>
              <a:t>La ramera de Gaza</a:t>
            </a:r>
          </a:p>
          <a:p>
            <a:pPr lvl="1"/>
            <a:r>
              <a:rPr lang="es-ES" sz="2400" dirty="0">
                <a:latin typeface="Candara" panose="020E0502030303020204" pitchFamily="34" charset="0"/>
              </a:rPr>
              <a:t>Vendió sus amores (</a:t>
            </a:r>
            <a:r>
              <a:rPr lang="es-ES" sz="2400" dirty="0">
                <a:solidFill>
                  <a:srgbClr val="FF0000"/>
                </a:solidFill>
                <a:latin typeface="Candara" panose="020E0502030303020204" pitchFamily="34" charset="0"/>
              </a:rPr>
              <a:t>16.1</a:t>
            </a:r>
            <a:r>
              <a:rPr lang="es-ES" sz="2400" dirty="0">
                <a:latin typeface="Candara" panose="020E0502030303020204" pitchFamily="34" charset="0"/>
              </a:rPr>
              <a:t>)</a:t>
            </a:r>
          </a:p>
          <a:p>
            <a:r>
              <a:rPr lang="es-ES" sz="2800" dirty="0">
                <a:latin typeface="Candara" panose="020E0502030303020204" pitchFamily="34" charset="0"/>
              </a:rPr>
              <a:t>Dalila</a:t>
            </a:r>
          </a:p>
          <a:p>
            <a:pPr lvl="1"/>
            <a:r>
              <a:rPr lang="es-ES" sz="2400" dirty="0">
                <a:latin typeface="Candara" panose="020E0502030303020204" pitchFamily="34" charset="0"/>
              </a:rPr>
              <a:t>Traicionó a Sansón (</a:t>
            </a:r>
            <a:r>
              <a:rPr lang="es-ES" sz="2400" dirty="0">
                <a:solidFill>
                  <a:srgbClr val="FF0000"/>
                </a:solidFill>
                <a:latin typeface="Candara" panose="020E0502030303020204" pitchFamily="34" charset="0"/>
              </a:rPr>
              <a:t>16.6-21</a:t>
            </a:r>
            <a:r>
              <a:rPr lang="es-ES" sz="2400" dirty="0">
                <a:latin typeface="Candara" panose="020E0502030303020204" pitchFamily="34" charset="0"/>
              </a:rPr>
              <a:t>) </a:t>
            </a:r>
          </a:p>
          <a:p>
            <a:pPr lvl="1"/>
            <a:r>
              <a:rPr lang="es-ES" sz="2400" dirty="0">
                <a:latin typeface="Candara" panose="020E0502030303020204" pitchFamily="34" charset="0"/>
              </a:rPr>
              <a:t>Vendió sus amores (</a:t>
            </a:r>
            <a:r>
              <a:rPr lang="es-ES" sz="2400" dirty="0">
                <a:solidFill>
                  <a:srgbClr val="FF0000"/>
                </a:solidFill>
                <a:latin typeface="Candara" panose="020E0502030303020204" pitchFamily="34" charset="0"/>
              </a:rPr>
              <a:t>16.5, 18</a:t>
            </a:r>
            <a:r>
              <a:rPr lang="es-ES" sz="2400" dirty="0">
                <a:latin typeface="Candara" panose="020E0502030303020204" pitchFamily="34" charset="0"/>
              </a:rPr>
              <a:t>)</a:t>
            </a:r>
          </a:p>
        </p:txBody>
      </p:sp>
      <p:pic>
        <p:nvPicPr>
          <p:cNvPr id="7" name="Picture 6" descr="samson_delilah - Copy.bmp"/>
          <p:cNvPicPr>
            <a:picLocks noChangeAspect="1"/>
          </p:cNvPicPr>
          <p:nvPr/>
        </p:nvPicPr>
        <p:blipFill>
          <a:blip r:embed="rId3">
            <a:lum bright="10000" contrast="20000"/>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791200" y="1828799"/>
            <a:ext cx="3354238" cy="5006511"/>
          </a:xfrm>
          <a:prstGeom prst="rect">
            <a:avLst/>
          </a:prstGeom>
          <a:effectLst>
            <a:softEdge rad="127000"/>
          </a:effectLst>
        </p:spPr>
      </p:pic>
    </p:spTree>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72B736-986C-4B0E-AB61-21BE6C4F555F}"/>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177" t="2386" r="2246" b="26374"/>
          <a:stretch/>
        </p:blipFill>
        <p:spPr>
          <a:xfrm>
            <a:off x="0" y="1676401"/>
            <a:ext cx="9138249" cy="5181600"/>
          </a:xfrm>
          <a:prstGeom prst="rect">
            <a:avLst/>
          </a:prstGeom>
        </p:spPr>
      </p:pic>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La muerte de Sansón</a:t>
            </a:r>
            <a:br>
              <a:rPr lang="es-ES" dirty="0">
                <a:latin typeface="Candara" panose="020E0502030303020204" pitchFamily="34" charset="0"/>
              </a:rPr>
            </a:br>
            <a:r>
              <a:rPr lang="es-ES" dirty="0">
                <a:latin typeface="Candara" panose="020E0502030303020204" pitchFamily="34" charset="0"/>
              </a:rPr>
              <a:t>(</a:t>
            </a:r>
            <a:r>
              <a:rPr lang="es-ES" dirty="0">
                <a:solidFill>
                  <a:srgbClr val="FF0000"/>
                </a:solidFill>
                <a:latin typeface="Candara" panose="020E0502030303020204" pitchFamily="34" charset="0"/>
              </a:rPr>
              <a:t>Jueces 16.28-30</a:t>
            </a:r>
            <a:r>
              <a:rPr lang="es-ES" dirty="0">
                <a:latin typeface="Candara" panose="020E0502030303020204" pitchFamily="34" charset="0"/>
              </a:rPr>
              <a:t>)</a:t>
            </a:r>
          </a:p>
        </p:txBody>
      </p:sp>
    </p:spTree>
  </p:cSld>
  <p:clrMapOvr>
    <a:masterClrMapping/>
  </p:clrMapOvr>
  <p:transition spd="med">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La muerte de Sansón</a:t>
            </a:r>
            <a:br>
              <a:rPr lang="es-ES" dirty="0">
                <a:latin typeface="Candara" panose="020E0502030303020204" pitchFamily="34" charset="0"/>
              </a:rPr>
            </a:br>
            <a:r>
              <a:rPr lang="es-ES" dirty="0">
                <a:latin typeface="Candara" panose="020E0502030303020204" pitchFamily="34" charset="0"/>
              </a:rPr>
              <a:t>(</a:t>
            </a:r>
            <a:r>
              <a:rPr lang="es-ES" dirty="0">
                <a:solidFill>
                  <a:srgbClr val="FF0000"/>
                </a:solidFill>
                <a:latin typeface="Candara" panose="020E0502030303020204" pitchFamily="34" charset="0"/>
              </a:rPr>
              <a:t>Jueces 16.28-30</a:t>
            </a:r>
            <a:r>
              <a:rPr lang="es-ES" dirty="0">
                <a:latin typeface="Candara" panose="020E0502030303020204" pitchFamily="34" charset="0"/>
              </a:rPr>
              <a:t>)</a:t>
            </a:r>
          </a:p>
        </p:txBody>
      </p:sp>
      <p:sp>
        <p:nvSpPr>
          <p:cNvPr id="8" name="Content Placeholder 7"/>
          <p:cNvSpPr>
            <a:spLocks noGrp="1"/>
          </p:cNvSpPr>
          <p:nvPr>
            <p:ph idx="1"/>
          </p:nvPr>
        </p:nvSpPr>
        <p:spPr>
          <a:xfrm>
            <a:off x="609600" y="2017713"/>
            <a:ext cx="8345488" cy="4114800"/>
          </a:xfrm>
        </p:spPr>
        <p:txBody>
          <a:bodyPr/>
          <a:lstStyle/>
          <a:p>
            <a:r>
              <a:rPr lang="es-ES" sz="2400" i="1" dirty="0">
                <a:latin typeface="Candara" panose="020E0502030303020204" pitchFamily="34" charset="0"/>
              </a:rPr>
              <a:t>"Entonces clamó Sansón a Jehová, y dijo: Señor Jehová, acuérdate ahora de mí, y fortaléceme, te ruego, solamente esta vez, oh Dios, para que de una vez tome venganza de los filisteos por mis dos ojos. Asió luego Sansón las dos columnas de en medio, sobre las que descansaba la casa, y echó todo su peso sobre ellas, su mano derecha sobre una y su mano izquierda sobre la otra. Y dijo Sansón: Muera yo con los filisteos. Entonces se inclinó con toda su fuerza, y cayó la casa sobre los principales, y sobre todo el pueblo que estaba en ella. Y los que mató al morir fueron muchos más que los que había matado durante su vida.”</a:t>
            </a:r>
            <a:endParaRPr lang="es-PR" sz="2400" i="1" dirty="0">
              <a:latin typeface="Candara" panose="020E0502030303020204" pitchFamily="34" charset="0"/>
            </a:endParaRPr>
          </a:p>
        </p:txBody>
      </p:sp>
    </p:spTree>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a:xfrm>
            <a:off x="609600" y="2017713"/>
            <a:ext cx="8345488" cy="4114800"/>
          </a:xfrm>
        </p:spPr>
        <p:txBody>
          <a:bodyPr/>
          <a:lstStyle/>
          <a:p>
            <a:pPr fontAlgn="t"/>
            <a:r>
              <a:rPr lang="es-ES" sz="2400" dirty="0">
                <a:latin typeface="Candara" panose="020E0502030303020204" pitchFamily="34" charset="0"/>
              </a:rPr>
              <a:t>¿Por qué Sansón se incluye entre los héroes de la fe de </a:t>
            </a:r>
            <a:r>
              <a:rPr lang="es-ES" sz="2400" dirty="0">
                <a:solidFill>
                  <a:srgbClr val="FF0000"/>
                </a:solidFill>
                <a:latin typeface="Candara" panose="020E0502030303020204" pitchFamily="34" charset="0"/>
              </a:rPr>
              <a:t>Hebreos 11:32</a:t>
            </a:r>
            <a:r>
              <a:rPr lang="es-ES" sz="2400" dirty="0">
                <a:latin typeface="Candara" panose="020E0502030303020204" pitchFamily="34" charset="0"/>
              </a:rPr>
              <a:t>? </a:t>
            </a:r>
          </a:p>
          <a:p>
            <a:pPr fontAlgn="t"/>
            <a:r>
              <a:rPr lang="es-ES" sz="2400" dirty="0">
                <a:latin typeface="Candara" panose="020E0502030303020204" pitchFamily="34" charset="0"/>
              </a:rPr>
              <a:t>¿En qué momentos manifiesta su fe? </a:t>
            </a:r>
          </a:p>
          <a:p>
            <a:pPr fontAlgn="t"/>
            <a:r>
              <a:rPr lang="es-ES" sz="2400" dirty="0">
                <a:latin typeface="Candara" panose="020E0502030303020204" pitchFamily="34" charset="0"/>
              </a:rPr>
              <a:t>¿Cómo responde Jehová a su clamor? (</a:t>
            </a:r>
            <a:r>
              <a:rPr lang="es-ES" sz="2400" dirty="0">
                <a:solidFill>
                  <a:srgbClr val="FF0000"/>
                </a:solidFill>
                <a:latin typeface="Candara" panose="020E0502030303020204" pitchFamily="34" charset="0"/>
              </a:rPr>
              <a:t>15:18; 16:28</a:t>
            </a:r>
            <a:r>
              <a:rPr lang="es-ES" sz="2400" dirty="0">
                <a:latin typeface="Candara" panose="020E0502030303020204" pitchFamily="34" charset="0"/>
              </a:rPr>
              <a:t>) </a:t>
            </a:r>
          </a:p>
          <a:p>
            <a:pPr fontAlgn="t"/>
            <a:r>
              <a:rPr lang="es-ES" sz="2400" dirty="0">
                <a:latin typeface="Candara" panose="020E0502030303020204" pitchFamily="34" charset="0"/>
              </a:rPr>
              <a:t>¿Por qué le salva la vida la primera vez, pero no la segunda? </a:t>
            </a:r>
          </a:p>
          <a:p>
            <a:pPr fontAlgn="t"/>
            <a:r>
              <a:rPr lang="es-ES" sz="2400" dirty="0">
                <a:latin typeface="Candara" panose="020E0502030303020204" pitchFamily="34" charset="0"/>
              </a:rPr>
              <a:t>¿Qué aprende usted de esto para su vida?</a:t>
            </a:r>
          </a:p>
        </p:txBody>
      </p:sp>
    </p:spTree>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a:xfrm>
            <a:off x="609600" y="2017713"/>
            <a:ext cx="8345488" cy="4114800"/>
          </a:xfrm>
        </p:spPr>
        <p:txBody>
          <a:bodyPr/>
          <a:lstStyle/>
          <a:p>
            <a:pPr fontAlgn="t"/>
            <a:r>
              <a:rPr lang="es-ES" sz="2400" dirty="0">
                <a:latin typeface="Candara" panose="020E0502030303020204" pitchFamily="34" charset="0"/>
              </a:rPr>
              <a:t>¿Por qué Jehová escogería a un pícaro como Sansón como libertador? </a:t>
            </a:r>
          </a:p>
          <a:p>
            <a:pPr fontAlgn="t"/>
            <a:r>
              <a:rPr lang="es-ES" sz="2400" dirty="0">
                <a:latin typeface="Candara" panose="020E0502030303020204" pitchFamily="34" charset="0"/>
              </a:rPr>
              <a:t>¿Utiliza a personas semejantes hoy también? </a:t>
            </a:r>
          </a:p>
          <a:p>
            <a:pPr fontAlgn="t"/>
            <a:r>
              <a:rPr lang="es-ES" sz="2400" dirty="0">
                <a:latin typeface="Candara" panose="020E0502030303020204" pitchFamily="34" charset="0"/>
              </a:rPr>
              <a:t>¿El hecho de que una persona tenga un ministerio fructífero necesariamente implica que su vida agrada a Dios?</a:t>
            </a:r>
          </a:p>
          <a:p>
            <a:pPr fontAlgn="t"/>
            <a:r>
              <a:rPr lang="es-ES" sz="2400" dirty="0">
                <a:latin typeface="Candara" panose="020E0502030303020204" pitchFamily="34" charset="0"/>
              </a:rPr>
              <a:t>¿Qué le enseña la historia de Sansón acerca de la libertad de acción de Dios? </a:t>
            </a:r>
          </a:p>
          <a:p>
            <a:pPr fontAlgn="t"/>
            <a:r>
              <a:rPr lang="es-ES" sz="2400" dirty="0">
                <a:latin typeface="Candara" panose="020E0502030303020204" pitchFamily="34" charset="0"/>
              </a:rPr>
              <a:t>¿Acerca de su amor por su pueblo? </a:t>
            </a:r>
          </a:p>
          <a:p>
            <a:pPr fontAlgn="t"/>
            <a:r>
              <a:rPr lang="es-ES" sz="2400" dirty="0">
                <a:latin typeface="Candara" panose="020E0502030303020204" pitchFamily="34" charset="0"/>
              </a:rPr>
              <a:t>¿Acerca de su celo por su gloria?</a:t>
            </a:r>
          </a:p>
        </p:txBody>
      </p:sp>
    </p:spTree>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dirty="0">
                <a:latin typeface="Candara" panose="020E0502030303020204" pitchFamily="34" charset="0"/>
              </a:rPr>
              <a:t>Aplicaciones</a:t>
            </a:r>
          </a:p>
        </p:txBody>
      </p:sp>
      <p:sp>
        <p:nvSpPr>
          <p:cNvPr id="104451" name="Rectangle 3"/>
          <p:cNvSpPr>
            <a:spLocks noGrp="1" noChangeArrowheads="1"/>
          </p:cNvSpPr>
          <p:nvPr>
            <p:ph type="body" idx="1"/>
          </p:nvPr>
        </p:nvSpPr>
        <p:spPr>
          <a:xfrm>
            <a:off x="304800" y="2017713"/>
            <a:ext cx="8650288" cy="4114800"/>
          </a:xfrm>
        </p:spPr>
        <p:txBody>
          <a:bodyPr/>
          <a:lstStyle/>
          <a:p>
            <a:r>
              <a:rPr lang="es-ES" sz="2800" dirty="0">
                <a:latin typeface="Candara" panose="020E0502030303020204" pitchFamily="34" charset="0"/>
              </a:rPr>
              <a:t>Dios da al hombre todos los recursos necesarios para cumplir con las tareas que le asigna.</a:t>
            </a:r>
          </a:p>
          <a:p>
            <a:pPr lvl="1"/>
            <a:r>
              <a:rPr lang="es-ES" sz="2400" dirty="0">
                <a:latin typeface="Candara" panose="020E0502030303020204" pitchFamily="34" charset="0"/>
              </a:rPr>
              <a:t>Sansón tenía una familia que le apoyaba, una bendición divina en sus años de crecimiento y el poder del Espíritu Santo.</a:t>
            </a:r>
          </a:p>
          <a:p>
            <a:pPr lvl="1"/>
            <a:r>
              <a:rPr lang="es-ES" sz="2400" dirty="0">
                <a:latin typeface="Candara" panose="020E0502030303020204" pitchFamily="34" charset="0"/>
              </a:rPr>
              <a:t>El fracaso de Sansón fue el resultado de su carácter irresponsable.</a:t>
            </a:r>
          </a:p>
          <a:p>
            <a:pPr lvl="1"/>
            <a:r>
              <a:rPr lang="es-ES" sz="2400" dirty="0">
                <a:latin typeface="Candara" panose="020E0502030303020204" pitchFamily="34" charset="0"/>
              </a:rPr>
              <a:t>Hoy, el cristiano puede estar seguro de que un llamado divino a una tarea específica siempre está acompañado por los recursos divinos necesarios para el cumplimiento de aquella misión, pero no olvidemos que a mayor privilegio, mayor responsabilidad.</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dirty="0">
                <a:latin typeface="Candara" panose="020E0502030303020204" pitchFamily="34" charset="0"/>
              </a:rPr>
              <a:t>Aplicaciones</a:t>
            </a:r>
          </a:p>
        </p:txBody>
      </p:sp>
      <p:sp>
        <p:nvSpPr>
          <p:cNvPr id="104451" name="Rectangle 3"/>
          <p:cNvSpPr>
            <a:spLocks noGrp="1" noChangeArrowheads="1"/>
          </p:cNvSpPr>
          <p:nvPr>
            <p:ph type="body" idx="1"/>
          </p:nvPr>
        </p:nvSpPr>
        <p:spPr>
          <a:xfrm>
            <a:off x="228600" y="1905000"/>
            <a:ext cx="8915400" cy="4114800"/>
          </a:xfrm>
        </p:spPr>
        <p:txBody>
          <a:bodyPr/>
          <a:lstStyle/>
          <a:p>
            <a:r>
              <a:rPr lang="es-ES" sz="2800" dirty="0">
                <a:latin typeface="Candara" panose="020E0502030303020204" pitchFamily="34" charset="0"/>
              </a:rPr>
              <a:t>El creyente ha de bendecir a Dios por los éxitos que logre en la vida.</a:t>
            </a:r>
          </a:p>
          <a:p>
            <a:pPr lvl="1"/>
            <a:r>
              <a:rPr lang="es-ES" sz="2400" dirty="0">
                <a:latin typeface="Candara" panose="020E0502030303020204" pitchFamily="34" charset="0"/>
              </a:rPr>
              <a:t>En </a:t>
            </a:r>
            <a:r>
              <a:rPr lang="es-ES" sz="2400" dirty="0" err="1">
                <a:latin typeface="Candara" panose="020E0502030303020204" pitchFamily="34" charset="0"/>
              </a:rPr>
              <a:t>Ramat-lehi</a:t>
            </a:r>
            <a:r>
              <a:rPr lang="es-ES" sz="2400" dirty="0">
                <a:latin typeface="Candara" panose="020E0502030303020204" pitchFamily="34" charset="0"/>
              </a:rPr>
              <a:t> (“Altura de la quijada”), Sansón rompió dos cuerdas nuevas y con una quijada de asno mató a mil filisteos.</a:t>
            </a:r>
          </a:p>
          <a:p>
            <a:pPr lvl="1"/>
            <a:r>
              <a:rPr lang="es-ES" sz="2400" dirty="0">
                <a:latin typeface="Candara" panose="020E0502030303020204" pitchFamily="34" charset="0"/>
              </a:rPr>
              <a:t>Con alegría compone un dicho poético con el cual se jacta del hecho y se olvida de agradecer a Dios.</a:t>
            </a:r>
          </a:p>
          <a:p>
            <a:pPr lvl="1"/>
            <a:r>
              <a:rPr lang="es-ES" sz="2400" dirty="0">
                <a:latin typeface="Candara" panose="020E0502030303020204" pitchFamily="34" charset="0"/>
              </a:rPr>
              <a:t>El creyente debe dar a Dios las gracias por lo que puede lograr en la vida. </a:t>
            </a:r>
          </a:p>
          <a:p>
            <a:pPr lvl="1"/>
            <a:r>
              <a:rPr lang="es-ES" sz="2400" dirty="0">
                <a:latin typeface="Candara" panose="020E0502030303020204" pitchFamily="34" charset="0"/>
              </a:rPr>
              <a:t>Debe recordar que de Dios viene el don del tiempo y la oportunidad de lograr algo.  </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04451">
                                            <p:txEl>
                                              <p:pRg st="4" end="4"/>
                                            </p:txEl>
                                          </p:spTgt>
                                        </p:tgtEl>
                                        <p:attrNameLst>
                                          <p:attrName>style.visibility</p:attrName>
                                        </p:attrNameLst>
                                      </p:cBhvr>
                                      <p:to>
                                        <p:strVal val="visible"/>
                                      </p:to>
                                    </p:set>
                                    <p:animEffect transition="in" filter="dissolve">
                                      <p:cBhvr>
                                        <p:cTn id="19" dur="500"/>
                                        <p:tgtEl>
                                          <p:spTgt spid="1044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dirty="0">
                <a:latin typeface="Candara" panose="020E0502030303020204" pitchFamily="34" charset="0"/>
              </a:rPr>
              <a:t>Verdad Central</a:t>
            </a:r>
          </a:p>
        </p:txBody>
      </p:sp>
      <p:sp>
        <p:nvSpPr>
          <p:cNvPr id="6147" name="Rectangle 3"/>
          <p:cNvSpPr>
            <a:spLocks noGrp="1" noChangeArrowheads="1"/>
          </p:cNvSpPr>
          <p:nvPr>
            <p:ph type="body" sz="half" idx="1"/>
          </p:nvPr>
        </p:nvSpPr>
        <p:spPr>
          <a:xfrm>
            <a:off x="76200" y="2230281"/>
            <a:ext cx="4267200" cy="4114800"/>
          </a:xfrm>
        </p:spPr>
        <p:txBody>
          <a:bodyPr/>
          <a:lstStyle/>
          <a:p>
            <a:r>
              <a:rPr lang="es-PR" dirty="0">
                <a:latin typeface="Candara" panose="020E0502030303020204" pitchFamily="34" charset="0"/>
              </a:rPr>
              <a:t>La actuación de Sansón como mayordomo irresponsable nos enseña que no usar o usar mal los dones y talentos que Dios nos ha dado resulta en tragedia.</a:t>
            </a:r>
          </a:p>
        </p:txBody>
      </p:sp>
      <p:pic>
        <p:nvPicPr>
          <p:cNvPr id="3" name="Picture 2">
            <a:extLst>
              <a:ext uri="{FF2B5EF4-FFF2-40B4-BE49-F238E27FC236}">
                <a16:creationId xmlns:a16="http://schemas.microsoft.com/office/drawing/2014/main" id="{32BF8F2A-EE16-448E-A793-2239E90A3BF0}"/>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0321" t="3382" r="24219" b="3871"/>
          <a:stretch/>
        </p:blipFill>
        <p:spPr>
          <a:xfrm>
            <a:off x="4343400" y="1828800"/>
            <a:ext cx="4800600" cy="50292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dirty="0">
                <a:latin typeface="Candara" panose="020E0502030303020204" pitchFamily="34" charset="0"/>
              </a:rPr>
              <a:t>Aplicaciones</a:t>
            </a:r>
          </a:p>
        </p:txBody>
      </p:sp>
      <p:sp>
        <p:nvSpPr>
          <p:cNvPr id="104451" name="Rectangle 3"/>
          <p:cNvSpPr>
            <a:spLocks noGrp="1" noChangeArrowheads="1"/>
          </p:cNvSpPr>
          <p:nvPr>
            <p:ph type="body" idx="1"/>
          </p:nvPr>
        </p:nvSpPr>
        <p:spPr>
          <a:xfrm>
            <a:off x="228600" y="2133600"/>
            <a:ext cx="8915400" cy="4114800"/>
          </a:xfrm>
        </p:spPr>
        <p:txBody>
          <a:bodyPr/>
          <a:lstStyle/>
          <a:p>
            <a:r>
              <a:rPr lang="es-ES" i="1" dirty="0">
                <a:latin typeface="Candara" panose="020E0502030303020204" pitchFamily="34" charset="0"/>
              </a:rPr>
              <a:t>"Tomó luego Samuel una piedra y la puso entre </a:t>
            </a:r>
            <a:r>
              <a:rPr lang="es-ES" i="1" dirty="0" err="1">
                <a:latin typeface="Candara" panose="020E0502030303020204" pitchFamily="34" charset="0"/>
              </a:rPr>
              <a:t>Mizpa</a:t>
            </a:r>
            <a:r>
              <a:rPr lang="es-ES" i="1" dirty="0">
                <a:latin typeface="Candara" panose="020E0502030303020204" pitchFamily="34" charset="0"/>
              </a:rPr>
              <a:t> y </a:t>
            </a:r>
            <a:r>
              <a:rPr lang="es-ES" i="1" dirty="0" err="1">
                <a:latin typeface="Candara" panose="020E0502030303020204" pitchFamily="34" charset="0"/>
              </a:rPr>
              <a:t>Sen</a:t>
            </a:r>
            <a:r>
              <a:rPr lang="es-ES" i="1" dirty="0">
                <a:latin typeface="Candara" panose="020E0502030303020204" pitchFamily="34" charset="0"/>
              </a:rPr>
              <a:t>, y le puso por nombre </a:t>
            </a:r>
            <a:r>
              <a:rPr lang="es-ES" i="1" dirty="0" err="1">
                <a:latin typeface="Candara" panose="020E0502030303020204" pitchFamily="34" charset="0"/>
              </a:rPr>
              <a:t>Eben-ezer</a:t>
            </a:r>
            <a:r>
              <a:rPr lang="es-ES" i="1" dirty="0">
                <a:latin typeface="Candara" panose="020E0502030303020204" pitchFamily="34" charset="0"/>
              </a:rPr>
              <a:t>, diciendo: Hasta aquí nos ayudó Jehová." </a:t>
            </a:r>
          </a:p>
          <a:p>
            <a:pPr>
              <a:buNone/>
            </a:pPr>
            <a:r>
              <a:rPr lang="es-ES" dirty="0">
                <a:latin typeface="Candara" panose="020E0502030303020204" pitchFamily="34" charset="0"/>
              </a:rPr>
              <a:t>	(</a:t>
            </a:r>
            <a:r>
              <a:rPr lang="es-ES" dirty="0">
                <a:solidFill>
                  <a:srgbClr val="FF0000"/>
                </a:solidFill>
                <a:latin typeface="Candara" panose="020E0502030303020204" pitchFamily="34" charset="0"/>
              </a:rPr>
              <a:t>1º Samuel 7.12, RVR60</a:t>
            </a:r>
            <a:r>
              <a:rPr lang="es-ES" dirty="0">
                <a:latin typeface="Candara" panose="020E0502030303020204" pitchFamily="34" charset="0"/>
              </a:rPr>
              <a:t>) </a:t>
            </a:r>
          </a:p>
          <a:p>
            <a:endParaRPr lang="vi-VN" dirty="0">
              <a:latin typeface="Candara" panose="020E0502030303020204" pitchFamily="34" charset="0"/>
            </a:endParaRPr>
          </a:p>
          <a:p>
            <a:pPr lvl="1"/>
            <a:endParaRPr lang="es-ES" sz="2400" dirty="0">
              <a:latin typeface="Candara" panose="020E0502030303020204" pitchFamily="34" charset="0"/>
            </a:endParaRP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dirty="0">
                <a:latin typeface="Candara" panose="020E0502030303020204" pitchFamily="34" charset="0"/>
              </a:rPr>
              <a:t>Aplicaciones</a:t>
            </a:r>
          </a:p>
        </p:txBody>
      </p:sp>
      <p:sp>
        <p:nvSpPr>
          <p:cNvPr id="104451" name="Rectangle 3"/>
          <p:cNvSpPr>
            <a:spLocks noGrp="1" noChangeArrowheads="1"/>
          </p:cNvSpPr>
          <p:nvPr>
            <p:ph type="body" idx="1"/>
          </p:nvPr>
        </p:nvSpPr>
        <p:spPr>
          <a:xfrm>
            <a:off x="609600" y="2017713"/>
            <a:ext cx="8345488" cy="4114800"/>
          </a:xfrm>
        </p:spPr>
        <p:txBody>
          <a:bodyPr/>
          <a:lstStyle/>
          <a:p>
            <a:r>
              <a:rPr lang="es-PR" sz="2800" dirty="0">
                <a:latin typeface="Candara" panose="020E0502030303020204" pitchFamily="34" charset="0"/>
              </a:rPr>
              <a:t>Las virtudes se aprovechan con la sabiduría.</a:t>
            </a:r>
          </a:p>
          <a:p>
            <a:pPr lvl="1"/>
            <a:r>
              <a:rPr lang="es-ES" sz="2400" dirty="0">
                <a:latin typeface="Candara" panose="020E0502030303020204" pitchFamily="34" charset="0"/>
              </a:rPr>
              <a:t>El mensaje bíblico es claro en cuanto a que la fuerza de Sansón provenía de su consagración a Dios, no simplemente de su abundante cabellera; esta no era más que un símbolo de la consagración. </a:t>
            </a:r>
          </a:p>
          <a:p>
            <a:pPr lvl="1"/>
            <a:r>
              <a:rPr lang="es-ES" sz="2400" dirty="0">
                <a:latin typeface="Candara" panose="020E0502030303020204" pitchFamily="34" charset="0"/>
              </a:rPr>
              <a:t>Se tiene el caso de este gran hombre, que figura en la galería de los héroes de la fe (</a:t>
            </a:r>
            <a:r>
              <a:rPr lang="es-ES" sz="2400" dirty="0">
                <a:solidFill>
                  <a:srgbClr val="FF0000"/>
                </a:solidFill>
                <a:latin typeface="Candara" panose="020E0502030303020204" pitchFamily="34" charset="0"/>
              </a:rPr>
              <a:t>Hebreos 11:32</a:t>
            </a:r>
            <a:r>
              <a:rPr lang="es-ES" sz="2400" dirty="0">
                <a:latin typeface="Candara" panose="020E0502030303020204" pitchFamily="34" charset="0"/>
              </a:rPr>
              <a:t>), como ejemplo de personas que son muy dotadas por el Señor, pero que son débiles de carácter y caen por su concupiscencia.</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err="1">
                <a:latin typeface="Candara" panose="020E0502030303020204" pitchFamily="34" charset="0"/>
              </a:rPr>
              <a:t>Bibliografía</a:t>
            </a:r>
            <a:endParaRPr lang="en-US" dirty="0">
              <a:latin typeface="Candara" panose="020E0502030303020204" pitchFamily="34" charset="0"/>
            </a:endParaRPr>
          </a:p>
        </p:txBody>
      </p:sp>
      <p:sp>
        <p:nvSpPr>
          <p:cNvPr id="33795" name="Rectangle 3"/>
          <p:cNvSpPr>
            <a:spLocks noGrp="1" noChangeArrowheads="1"/>
          </p:cNvSpPr>
          <p:nvPr>
            <p:ph type="body" idx="1"/>
          </p:nvPr>
        </p:nvSpPr>
        <p:spPr>
          <a:xfrm>
            <a:off x="533400" y="2017713"/>
            <a:ext cx="8421688" cy="4114800"/>
          </a:xfrm>
        </p:spPr>
        <p:txBody>
          <a:bodyPr/>
          <a:lstStyle/>
          <a:p>
            <a:r>
              <a:rPr lang="es-PR" sz="2000" dirty="0" err="1">
                <a:latin typeface="Candara" panose="020E0502030303020204" pitchFamily="34" charset="0"/>
              </a:rPr>
              <a:t>Zorzoli</a:t>
            </a:r>
            <a:r>
              <a:rPr lang="es-PR" sz="2000" dirty="0">
                <a:latin typeface="Candara" panose="020E0502030303020204" pitchFamily="34" charset="0"/>
              </a:rPr>
              <a:t>, Rubén O., ed. </a:t>
            </a:r>
            <a:r>
              <a:rPr lang="es-PR" sz="2000" i="1" dirty="0">
                <a:latin typeface="Candara" panose="020E0502030303020204" pitchFamily="34" charset="0"/>
              </a:rPr>
              <a:t>El Expositor Bíblico: La Biblia, Libro por Libro</a:t>
            </a:r>
            <a:r>
              <a:rPr lang="es-PR" sz="2000" dirty="0">
                <a:latin typeface="Candara" panose="020E0502030303020204" pitchFamily="34" charset="0"/>
              </a:rPr>
              <a:t>, Maestros de jóvenes y Adultos, Volumen 3, 4ta ed. El Paso, Texas: Casa Bautista de Publicaciones, 2001, c1994.</a:t>
            </a:r>
          </a:p>
          <a:p>
            <a:r>
              <a:rPr lang="es-ES" sz="2000" dirty="0" err="1">
                <a:latin typeface="Candara" panose="020E0502030303020204" pitchFamily="34" charset="0"/>
              </a:rPr>
              <a:t>Platt</a:t>
            </a:r>
            <a:r>
              <a:rPr lang="es-ES" sz="2000" dirty="0">
                <a:latin typeface="Candara" panose="020E0502030303020204" pitchFamily="34" charset="0"/>
              </a:rPr>
              <a:t>, A. T. (1999). </a:t>
            </a:r>
            <a:r>
              <a:rPr lang="es-ES" sz="2000" i="1" dirty="0">
                <a:latin typeface="Candara" panose="020E0502030303020204" pitchFamily="34" charset="0"/>
              </a:rPr>
              <a:t>Estudios </a:t>
            </a:r>
            <a:r>
              <a:rPr lang="es-ES" sz="2000" i="1" dirty="0" err="1">
                <a:latin typeface="Candara" panose="020E0502030303020204" pitchFamily="34" charset="0"/>
              </a:rPr>
              <a:t>Bı́blicos</a:t>
            </a:r>
            <a:r>
              <a:rPr lang="es-ES" sz="2000" i="1" dirty="0">
                <a:latin typeface="Candara" panose="020E0502030303020204" pitchFamily="34" charset="0"/>
              </a:rPr>
              <a:t> ELA: Dios permanece fiel (Jueces)</a:t>
            </a:r>
            <a:r>
              <a:rPr lang="es-ES" sz="2000" dirty="0">
                <a:latin typeface="Candara" panose="020E0502030303020204" pitchFamily="34" charset="0"/>
              </a:rPr>
              <a:t> (6). Puebla, </a:t>
            </a:r>
            <a:r>
              <a:rPr lang="es-ES" sz="2000" dirty="0" err="1">
                <a:latin typeface="Candara" panose="020E0502030303020204" pitchFamily="34" charset="0"/>
              </a:rPr>
              <a:t>Pue</a:t>
            </a:r>
            <a:r>
              <a:rPr lang="es-ES" sz="2000" dirty="0">
                <a:latin typeface="Candara" panose="020E0502030303020204" pitchFamily="34" charset="0"/>
              </a:rPr>
              <a:t>., </a:t>
            </a:r>
            <a:r>
              <a:rPr lang="es-ES" sz="2000" dirty="0" err="1">
                <a:latin typeface="Candara" panose="020E0502030303020204" pitchFamily="34" charset="0"/>
              </a:rPr>
              <a:t>México</a:t>
            </a:r>
            <a:r>
              <a:rPr lang="es-ES" sz="2000" dirty="0">
                <a:latin typeface="Candara" panose="020E0502030303020204" pitchFamily="34" charset="0"/>
              </a:rPr>
              <a:t>: Ediciones Las </a:t>
            </a:r>
            <a:r>
              <a:rPr lang="es-ES" sz="2000" dirty="0" err="1">
                <a:latin typeface="Candara" panose="020E0502030303020204" pitchFamily="34" charset="0"/>
              </a:rPr>
              <a:t>Américas</a:t>
            </a:r>
            <a:r>
              <a:rPr lang="es-ES" sz="2000" dirty="0">
                <a:latin typeface="Candara" panose="020E0502030303020204" pitchFamily="34" charset="0"/>
              </a:rPr>
              <a:t>, A. C.</a:t>
            </a:r>
          </a:p>
          <a:p>
            <a:r>
              <a:rPr lang="es-ES" sz="2000" dirty="0">
                <a:latin typeface="Candara" panose="020E0502030303020204" pitchFamily="34" charset="0"/>
              </a:rPr>
              <a:t>Nelson, W. M., &amp; Mayo, J. R. (2000, c1998). </a:t>
            </a:r>
            <a:r>
              <a:rPr lang="es-ES" sz="2000" i="1" dirty="0">
                <a:latin typeface="Candara" panose="020E0502030303020204" pitchFamily="34" charset="0"/>
              </a:rPr>
              <a:t>Nelson nuevo diccionario ilustrado de la Biblia</a:t>
            </a:r>
            <a:r>
              <a:rPr lang="es-ES" sz="2000" dirty="0">
                <a:latin typeface="Candara" panose="020E0502030303020204" pitchFamily="34" charset="0"/>
              </a:rPr>
              <a:t> (</a:t>
            </a:r>
            <a:r>
              <a:rPr lang="es-ES" sz="2000" dirty="0" err="1">
                <a:latin typeface="Candara" panose="020E0502030303020204" pitchFamily="34" charset="0"/>
              </a:rPr>
              <a:t>electronic</a:t>
            </a:r>
            <a:r>
              <a:rPr lang="es-ES" sz="2000" dirty="0">
                <a:latin typeface="Candara" panose="020E0502030303020204" pitchFamily="34" charset="0"/>
              </a:rPr>
              <a:t> ed.). Nashville: Editorial Caribe.</a:t>
            </a:r>
          </a:p>
          <a:p>
            <a:r>
              <a:rPr lang="es-ES" sz="2000" dirty="0" err="1">
                <a:latin typeface="Candara" panose="020E0502030303020204" pitchFamily="34" charset="0"/>
              </a:rPr>
              <a:t>Lockward</a:t>
            </a:r>
            <a:r>
              <a:rPr lang="es-ES" sz="2000" dirty="0">
                <a:latin typeface="Candara" panose="020E0502030303020204" pitchFamily="34" charset="0"/>
              </a:rPr>
              <a:t>, A. (2003). </a:t>
            </a:r>
            <a:r>
              <a:rPr lang="es-ES" sz="2000" i="1" dirty="0">
                <a:latin typeface="Candara" panose="020E0502030303020204" pitchFamily="34" charset="0"/>
              </a:rPr>
              <a:t>Nuevo diccionario de la Biblia.</a:t>
            </a:r>
            <a:r>
              <a:rPr lang="es-ES" sz="2000" dirty="0">
                <a:latin typeface="Candara" panose="020E0502030303020204" pitchFamily="34" charset="0"/>
              </a:rPr>
              <a:t> (443). Miami: Editorial </a:t>
            </a:r>
            <a:r>
              <a:rPr lang="es-ES" sz="2000" dirty="0" err="1">
                <a:latin typeface="Candara" panose="020E0502030303020204" pitchFamily="34" charset="0"/>
              </a:rPr>
              <a:t>Unilit</a:t>
            </a:r>
            <a:r>
              <a:rPr lang="es-ES" sz="2000" dirty="0">
                <a:latin typeface="Candara" panose="020E0502030303020204" pitchFamily="34" charset="0"/>
              </a:rPr>
              <a:t>.</a:t>
            </a:r>
            <a:r>
              <a:rPr lang="en-US" sz="2000" i="1" dirty="0">
                <a:latin typeface="Candara" panose="020E0502030303020204" pitchFamily="34" charset="0"/>
              </a:rPr>
              <a:t> </a:t>
            </a:r>
            <a:endParaRPr lang="en-US" sz="2000" dirty="0">
              <a:latin typeface="Candara" panose="020E0502030303020204" pitchFamily="34" charset="0"/>
            </a:endParaRPr>
          </a:p>
          <a:p>
            <a:r>
              <a:rPr lang="en-US" sz="2000" dirty="0" err="1">
                <a:latin typeface="Candara" panose="020E0502030303020204" pitchFamily="34" charset="0"/>
              </a:rPr>
              <a:t>Vos</a:t>
            </a:r>
            <a:r>
              <a:rPr lang="en-US" sz="2000" dirty="0">
                <a:latin typeface="Candara" panose="020E0502030303020204" pitchFamily="34" charset="0"/>
              </a:rPr>
              <a:t>, H. F. (1999). </a:t>
            </a:r>
            <a:r>
              <a:rPr lang="en-US" sz="2000" i="1" dirty="0">
                <a:latin typeface="Candara" panose="020E0502030303020204" pitchFamily="34" charset="0"/>
              </a:rPr>
              <a:t>Nelson's new illustrated Bible manners &amp; customs : How the people of the Bible really lived</a:t>
            </a:r>
            <a:r>
              <a:rPr lang="en-US" sz="2000" dirty="0">
                <a:latin typeface="Candara" panose="020E0502030303020204" pitchFamily="34" charset="0"/>
              </a:rPr>
              <a:t> (114). Nashville, Tenn.: T. Nelson Publishers.</a:t>
            </a:r>
          </a:p>
          <a:p>
            <a:endParaRPr lang="en-US" sz="2000" i="1" dirty="0">
              <a:latin typeface="Candara" panose="020E0502030303020204" pitchFamily="34" charset="0"/>
            </a:endParaRPr>
          </a:p>
        </p:txBody>
      </p:sp>
      <p:sp>
        <p:nvSpPr>
          <p:cNvPr id="33796" name="Footer Placeholder 4"/>
          <p:cNvSpPr>
            <a:spLocks noGrp="1"/>
          </p:cNvSpPr>
          <p:nvPr>
            <p:ph type="ftr" sz="quarter" idx="11"/>
          </p:nvPr>
        </p:nvSpPr>
        <p:spPr>
          <a:noFill/>
        </p:spPr>
        <p:txBody>
          <a:bodyPr/>
          <a:lstStyle/>
          <a:p>
            <a:r>
              <a:rPr lang="es-PR">
                <a:cs typeface="Arial" pitchFamily="34" charset="0"/>
              </a:rPr>
              <a:t>Iglesia Bíblica Bautista</a:t>
            </a:r>
          </a:p>
          <a:p>
            <a:r>
              <a:rPr lang="es-PR">
                <a:cs typeface="Arial" pitchFamily="34" charset="0"/>
              </a:rPr>
              <a:t>www.iglesiabiblicabautista.org</a:t>
            </a:r>
          </a:p>
        </p:txBody>
      </p:sp>
      <p:sp>
        <p:nvSpPr>
          <p:cNvPr id="33797" name="Slide Number Placeholder 3"/>
          <p:cNvSpPr>
            <a:spLocks noGrp="1"/>
          </p:cNvSpPr>
          <p:nvPr>
            <p:ph type="sldNum" sz="quarter" idx="12"/>
          </p:nvPr>
        </p:nvSpPr>
        <p:spPr>
          <a:noFill/>
        </p:spPr>
        <p:txBody>
          <a:bodyPr/>
          <a:lstStyle/>
          <a:p>
            <a:fld id="{C8CD43AD-3ECA-4D73-A64B-4DB664FE1C2A}" type="slidenum">
              <a:rPr lang="en-US" smtClean="0">
                <a:cs typeface="Arial" pitchFamily="34" charset="0"/>
              </a:rPr>
              <a:pPr/>
              <a:t>42</a:t>
            </a:fld>
            <a:endParaRPr lang="en-US">
              <a:cs typeface="Arial" pitchFamily="34" charset="0"/>
            </a:endParaRPr>
          </a:p>
        </p:txBody>
      </p:sp>
    </p:spTree>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16E43C-2AF7-48EF-95FA-C2ED0FB1BE3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0" y="0"/>
            <a:ext cx="9155165" cy="6248400"/>
          </a:xfrm>
          <a:prstGeom prst="rect">
            <a:avLst/>
          </a:prstGeom>
        </p:spPr>
      </p:pic>
      <p:sp>
        <p:nvSpPr>
          <p:cNvPr id="238595" name="Rectangle 3"/>
          <p:cNvSpPr>
            <a:spLocks noGrp="1" noChangeArrowheads="1"/>
          </p:cNvSpPr>
          <p:nvPr>
            <p:ph type="title"/>
          </p:nvPr>
        </p:nvSpPr>
        <p:spPr>
          <a:xfrm>
            <a:off x="2743200" y="0"/>
            <a:ext cx="6316661" cy="762001"/>
          </a:xfrm>
          <a:noFill/>
        </p:spPr>
        <p:txBody>
          <a:bodyPr/>
          <a:lstStyle/>
          <a:p>
            <a:pPr algn="ctr"/>
            <a:r>
              <a:rPr lang="es-PR" dirty="0">
                <a:solidFill>
                  <a:schemeClr val="bg1"/>
                </a:solidFill>
                <a:effectLst>
                  <a:outerShdw blurRad="38100" dist="38100" dir="2700000" algn="tl">
                    <a:srgbClr val="000000">
                      <a:alpha val="43137"/>
                    </a:srgbClr>
                  </a:outerShdw>
                </a:effectLst>
                <a:latin typeface="Candara" panose="020E0502030303020204" pitchFamily="34" charset="0"/>
              </a:rPr>
              <a:t>Próximo Estudio</a:t>
            </a:r>
          </a:p>
        </p:txBody>
      </p:sp>
      <p:sp>
        <p:nvSpPr>
          <p:cNvPr id="238596" name="Rectangle 4"/>
          <p:cNvSpPr>
            <a:spLocks noGrp="1" noChangeArrowheads="1"/>
          </p:cNvSpPr>
          <p:nvPr>
            <p:ph type="body" sz="half" idx="1"/>
          </p:nvPr>
        </p:nvSpPr>
        <p:spPr>
          <a:xfrm>
            <a:off x="6019800" y="1143000"/>
            <a:ext cx="3124200" cy="4038600"/>
          </a:xfrm>
          <a:solidFill>
            <a:schemeClr val="tx1">
              <a:alpha val="54000"/>
            </a:schemeClr>
          </a:solidFill>
          <a:effectLst>
            <a:softEdge rad="31750"/>
          </a:effectLst>
        </p:spPr>
        <p:txBody>
          <a:bodyPr/>
          <a:lstStyle/>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Martes, 24 de junio de 2008</a:t>
            </a:r>
          </a:p>
          <a:p>
            <a:pPr marL="0" indent="0" algn="ctr" eaLnBrk="1" hangingPunct="1">
              <a:buNone/>
            </a:pPr>
            <a:r>
              <a:rPr lang="es-PR" i="1" dirty="0">
                <a:solidFill>
                  <a:schemeClr val="bg1"/>
                </a:solidFill>
                <a:effectLst>
                  <a:outerShdw blurRad="38100" dist="38100" dir="2700000" algn="tl">
                    <a:srgbClr val="000000">
                      <a:alpha val="43137"/>
                    </a:srgbClr>
                  </a:outerShdw>
                </a:effectLst>
                <a:latin typeface="Candara" panose="020E0502030303020204" pitchFamily="34" charset="0"/>
              </a:rPr>
              <a:t>“Cuando faltó dirección en Israel”</a:t>
            </a:r>
          </a:p>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Jueces capítulos 17 al 21</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8596">
                                            <p:txEl>
                                              <p:pRg st="2" end="2"/>
                                            </p:txEl>
                                          </p:spTgt>
                                        </p:tgtEl>
                                        <p:attrNameLst>
                                          <p:attrName>style.visibility</p:attrName>
                                        </p:attrNameLst>
                                      </p:cBhvr>
                                      <p:to>
                                        <p:strVal val="visible"/>
                                      </p:to>
                                    </p:set>
                                    <p:animEffect transition="in" filter="fade">
                                      <p:cBhvr>
                                        <p:cTn id="23"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p:bldP spid="238596"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2EE12A-8125-4822-99A6-DD91B8AA3515}"/>
              </a:ext>
            </a:extLst>
          </p:cNvPr>
          <p:cNvPicPr>
            <a:picLocks noChangeAspect="1"/>
          </p:cNvPicPr>
          <p:nvPr/>
        </p:nvPicPr>
        <p:blipFill rotWithShape="1">
          <a:blip r:embed="rId3">
            <a:extLst>
              <a:ext uri="{28A0092B-C50C-407E-A947-70E740481C1C}">
                <a14:useLocalDpi xmlns:a14="http://schemas.microsoft.com/office/drawing/2010/main" val="0"/>
              </a:ext>
            </a:extLst>
          </a:blip>
          <a:srcRect l="25000"/>
          <a:stretch/>
        </p:blipFill>
        <p:spPr>
          <a:xfrm>
            <a:off x="0" y="0"/>
            <a:ext cx="9144000" cy="6858000"/>
          </a:xfrm>
          <a:prstGeom prst="rect">
            <a:avLst/>
          </a:prstGeom>
        </p:spPr>
      </p:pic>
      <p:sp>
        <p:nvSpPr>
          <p:cNvPr id="12291" name="Rectangle 3"/>
          <p:cNvSpPr>
            <a:spLocks noGrp="1" noChangeArrowheads="1"/>
          </p:cNvSpPr>
          <p:nvPr>
            <p:ph type="title" idx="4294967295"/>
          </p:nvPr>
        </p:nvSpPr>
        <p:spPr>
          <a:xfrm>
            <a:off x="3394075" y="0"/>
            <a:ext cx="5749925" cy="762000"/>
          </a:xfrm>
          <a:noFill/>
        </p:spPr>
        <p:txBody>
          <a:bodyPr/>
          <a:lstStyle/>
          <a:p>
            <a:pPr eaLnBrk="1" hangingPunct="1">
              <a:defRPr/>
            </a:pPr>
            <a:r>
              <a:rPr lang="es-PR" dirty="0">
                <a:solidFill>
                  <a:schemeClr val="bg1"/>
                </a:solidFill>
                <a:effectLst>
                  <a:outerShdw blurRad="38100" dist="38100" dir="2700000" algn="tl">
                    <a:srgbClr val="1C1C1C"/>
                  </a:outerShdw>
                </a:effectLst>
                <a:latin typeface="Candara" panose="020E0502030303020204" pitchFamily="34" charset="0"/>
              </a:rPr>
              <a:t>Metas de Aprendizaje</a:t>
            </a:r>
          </a:p>
        </p:txBody>
      </p:sp>
      <p:sp>
        <p:nvSpPr>
          <p:cNvPr id="12292" name="Rectangle 4"/>
          <p:cNvSpPr>
            <a:spLocks noGrp="1" noChangeArrowheads="1"/>
          </p:cNvSpPr>
          <p:nvPr>
            <p:ph type="body" sz="half" idx="4294967295"/>
          </p:nvPr>
        </p:nvSpPr>
        <p:spPr>
          <a:xfrm>
            <a:off x="762000" y="3429000"/>
            <a:ext cx="7762875" cy="3243965"/>
          </a:xfrm>
          <a:solidFill>
            <a:schemeClr val="tx1">
              <a:alpha val="21000"/>
            </a:schemeClr>
          </a:solidFill>
          <a:effectLst>
            <a:softEdge rad="127000"/>
          </a:effectLst>
        </p:spPr>
        <p:txBody>
          <a:bodyPr wrap="square">
            <a:spAutoFit/>
          </a:bodyPr>
          <a:lstStyle/>
          <a:p>
            <a:pPr marL="609600" indent="-609600" eaLnBrk="1" hangingPunct="1">
              <a:buSzPct val="105000"/>
              <a:buFont typeface="Wingdings" pitchFamily="2" charset="2"/>
              <a:buNone/>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Que el alumno demuestre:</a:t>
            </a:r>
          </a:p>
          <a:p>
            <a:pPr marL="609600" indent="-609600" eaLnBrk="1" hangingPunct="1">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Su conocimiento de la actuación de Sansón como mayordomo irresponsable, y</a:t>
            </a:r>
          </a:p>
          <a:p>
            <a:pPr marL="609600" indent="-609600" eaLnBrk="1" hangingPunct="1">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Su actitud hacia el uso de los dones y talentos que Dios le ha entregado.</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bg/>
                                          </p:spTgt>
                                        </p:tgtEl>
                                        <p:attrNameLst>
                                          <p:attrName>style.visibility</p:attrName>
                                        </p:attrNameLst>
                                      </p:cBhvr>
                                      <p:to>
                                        <p:strVal val="visible"/>
                                      </p:to>
                                    </p:set>
                                    <p:animEffect transition="in" filter="fade">
                                      <p:cBhvr>
                                        <p:cTn id="10" dur="500"/>
                                        <p:tgtEl>
                                          <p:spTgt spid="12292">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292">
                                            <p:txEl>
                                              <p:pRg st="0" end="0"/>
                                            </p:txEl>
                                          </p:spTgt>
                                        </p:tgtEl>
                                        <p:attrNameLst>
                                          <p:attrName>style.visibility</p:attrName>
                                        </p:attrNameLst>
                                      </p:cBhvr>
                                      <p:to>
                                        <p:strVal val="visible"/>
                                      </p:to>
                                    </p:set>
                                    <p:animEffect transition="in" filter="fade">
                                      <p:cBhvr>
                                        <p:cTn id="15" dur="500"/>
                                        <p:tgtEl>
                                          <p:spTgt spid="1229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92">
                                            <p:txEl>
                                              <p:pRg st="1" end="1"/>
                                            </p:txEl>
                                          </p:spTgt>
                                        </p:tgtEl>
                                        <p:attrNameLst>
                                          <p:attrName>style.visibility</p:attrName>
                                        </p:attrNameLst>
                                      </p:cBhvr>
                                      <p:to>
                                        <p:strVal val="visible"/>
                                      </p:to>
                                    </p:set>
                                    <p:animEffect transition="in" filter="fade">
                                      <p:cBhvr>
                                        <p:cTn id="18" dur="500"/>
                                        <p:tgtEl>
                                          <p:spTgt spid="1229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292">
                                            <p:txEl>
                                              <p:pRg st="2" end="2"/>
                                            </p:txEl>
                                          </p:spTgt>
                                        </p:tgtEl>
                                        <p:attrNameLst>
                                          <p:attrName>style.visibility</p:attrName>
                                        </p:attrNameLst>
                                      </p:cBhvr>
                                      <p:to>
                                        <p:strVal val="visible"/>
                                      </p:to>
                                    </p:set>
                                    <p:animEffect transition="in" filter="fade">
                                      <p:cBhvr>
                                        <p:cTn id="23" dur="5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a:t>
            </a:r>
          </a:p>
        </p:txBody>
      </p:sp>
      <p:sp>
        <p:nvSpPr>
          <p:cNvPr id="18435" name="Rectangle 3"/>
          <p:cNvSpPr>
            <a:spLocks noGrp="1" noChangeArrowheads="1"/>
          </p:cNvSpPr>
          <p:nvPr>
            <p:ph type="body" idx="1"/>
          </p:nvPr>
        </p:nvSpPr>
        <p:spPr>
          <a:xfrm>
            <a:off x="228600" y="2148840"/>
            <a:ext cx="4572000" cy="4419600"/>
          </a:xfrm>
        </p:spPr>
        <p:txBody>
          <a:bodyPr/>
          <a:lstStyle/>
          <a:p>
            <a:r>
              <a:rPr lang="es-ES" sz="2800" dirty="0">
                <a:latin typeface="Candara" panose="020E0502030303020204" pitchFamily="34" charset="0"/>
              </a:rPr>
              <a:t>Como hemos ya visto, el tema de Jueces es la infidelidad de Israel y la fidelidad de Jehová al pacto. </a:t>
            </a:r>
          </a:p>
          <a:p>
            <a:r>
              <a:rPr lang="es-ES" sz="2800" dirty="0">
                <a:latin typeface="Candara" panose="020E0502030303020204" pitchFamily="34" charset="0"/>
              </a:rPr>
              <a:t>En esencia el pacto declaraba que Jehová era Dios de Israel, e Israel pueblo de Jehová. </a:t>
            </a:r>
          </a:p>
        </p:txBody>
      </p:sp>
      <p:pic>
        <p:nvPicPr>
          <p:cNvPr id="3" name="Picture 2">
            <a:extLst>
              <a:ext uri="{FF2B5EF4-FFF2-40B4-BE49-F238E27FC236}">
                <a16:creationId xmlns:a16="http://schemas.microsoft.com/office/drawing/2014/main" id="{1682CE43-4649-4B5C-BE95-66E40230429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rot="16200000">
            <a:off x="3543300" y="1257300"/>
            <a:ext cx="6858000" cy="4343400"/>
          </a:xfrm>
          <a:prstGeom prst="rect">
            <a:avLst/>
          </a:prstGeom>
        </p:spPr>
      </p:pic>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a:t>
            </a:r>
          </a:p>
        </p:txBody>
      </p:sp>
      <p:sp>
        <p:nvSpPr>
          <p:cNvPr id="18435" name="Rectangle 3"/>
          <p:cNvSpPr>
            <a:spLocks noGrp="1" noChangeArrowheads="1"/>
          </p:cNvSpPr>
          <p:nvPr>
            <p:ph type="body" idx="1"/>
          </p:nvPr>
        </p:nvSpPr>
        <p:spPr>
          <a:xfrm>
            <a:off x="228600" y="2133600"/>
            <a:ext cx="5029200" cy="4419600"/>
          </a:xfrm>
        </p:spPr>
        <p:txBody>
          <a:bodyPr/>
          <a:lstStyle/>
          <a:p>
            <a:r>
              <a:rPr lang="es-ES" sz="2800" dirty="0">
                <a:latin typeface="Candara" panose="020E0502030303020204" pitchFamily="34" charset="0"/>
              </a:rPr>
              <a:t>Jehová prometía bendecir a su pueblo, e Israel prometía obedecer a su Dios. </a:t>
            </a:r>
          </a:p>
          <a:p>
            <a:r>
              <a:rPr lang="es-ES" sz="2800" dirty="0">
                <a:latin typeface="Candara" panose="020E0502030303020204" pitchFamily="34" charset="0"/>
              </a:rPr>
              <a:t>Las bendiciones en el pacto con Abraham, incluyendo las de descendencia y tierra, se ofrecieron unilateralmente (</a:t>
            </a:r>
            <a:r>
              <a:rPr lang="es-ES" sz="2800" dirty="0">
                <a:solidFill>
                  <a:srgbClr val="FF0000"/>
                </a:solidFill>
                <a:latin typeface="Candara" panose="020E0502030303020204" pitchFamily="34" charset="0"/>
              </a:rPr>
              <a:t>Génesis 12:2, 3; 13:14–17; 15:1–21</a:t>
            </a:r>
            <a:r>
              <a:rPr lang="es-ES" sz="2800" dirty="0">
                <a:latin typeface="Candara" panose="020E0502030303020204" pitchFamily="34" charset="0"/>
              </a:rPr>
              <a:t>). </a:t>
            </a:r>
          </a:p>
        </p:txBody>
      </p:sp>
      <p:pic>
        <p:nvPicPr>
          <p:cNvPr id="20482" name="Picture 2" descr="http://www.lds-images.com/images/abraham.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Lst>
          </a:blip>
          <a:srcRect/>
          <a:stretch>
            <a:fillRect/>
          </a:stretch>
        </p:blipFill>
        <p:spPr bwMode="auto">
          <a:xfrm>
            <a:off x="5334000" y="1828799"/>
            <a:ext cx="3810001" cy="5029201"/>
          </a:xfrm>
          <a:prstGeom prst="rect">
            <a:avLst/>
          </a:prstGeom>
          <a:noFill/>
          <a:effectLst>
            <a:softEdge rad="63500"/>
          </a:effectLst>
        </p:spPr>
      </p:pic>
    </p:spTree>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a:t>
            </a:r>
          </a:p>
        </p:txBody>
      </p:sp>
      <p:sp>
        <p:nvSpPr>
          <p:cNvPr id="18435" name="Rectangle 3"/>
          <p:cNvSpPr>
            <a:spLocks noGrp="1" noChangeArrowheads="1"/>
          </p:cNvSpPr>
          <p:nvPr>
            <p:ph type="body" idx="1"/>
          </p:nvPr>
        </p:nvSpPr>
        <p:spPr>
          <a:xfrm>
            <a:off x="381000" y="2133600"/>
            <a:ext cx="4876800" cy="4419600"/>
          </a:xfrm>
        </p:spPr>
        <p:txBody>
          <a:bodyPr/>
          <a:lstStyle/>
          <a:p>
            <a:r>
              <a:rPr lang="es-ES" sz="2800" dirty="0">
                <a:latin typeface="Candara" panose="020E0502030303020204" pitchFamily="34" charset="0"/>
              </a:rPr>
              <a:t>Por otro lado, las bendiciones del Pacto Mosaico eran condicionadas a que Israel cumpliera con su parte. </a:t>
            </a:r>
          </a:p>
          <a:p>
            <a:r>
              <a:rPr lang="es-ES" sz="2800" dirty="0">
                <a:latin typeface="Candara" panose="020E0502030303020204" pitchFamily="34" charset="0"/>
              </a:rPr>
              <a:t>De otra manera, lo que Jehová daría a su pueblo sería maldición (</a:t>
            </a:r>
            <a:r>
              <a:rPr lang="es-ES" sz="2800" dirty="0">
                <a:solidFill>
                  <a:srgbClr val="FF0000"/>
                </a:solidFill>
                <a:latin typeface="Candara" panose="020E0502030303020204" pitchFamily="34" charset="0"/>
              </a:rPr>
              <a:t>Levítico 26:1–39</a:t>
            </a:r>
            <a:r>
              <a:rPr lang="es-ES" sz="2800" dirty="0">
                <a:latin typeface="Candara" panose="020E0502030303020204" pitchFamily="34" charset="0"/>
              </a:rPr>
              <a:t>; </a:t>
            </a:r>
            <a:r>
              <a:rPr lang="es-ES" sz="2800" dirty="0">
                <a:solidFill>
                  <a:srgbClr val="FF0000"/>
                </a:solidFill>
                <a:latin typeface="Candara" panose="020E0502030303020204" pitchFamily="34" charset="0"/>
              </a:rPr>
              <a:t>Deuteronomio 28–29</a:t>
            </a:r>
            <a:r>
              <a:rPr lang="es-ES" sz="2800" dirty="0">
                <a:latin typeface="Candara" panose="020E0502030303020204" pitchFamily="34" charset="0"/>
              </a:rPr>
              <a:t>). </a:t>
            </a:r>
          </a:p>
        </p:txBody>
      </p:sp>
      <p:pic>
        <p:nvPicPr>
          <p:cNvPr id="22530" name="Picture 2" descr="http://tabernaculofreire.blogia.com/upload/20080418014520-korah.jpg"/>
          <p:cNvPicPr>
            <a:picLocks noChangeAspect="1" noChangeArrowheads="1"/>
          </p:cNvPicPr>
          <p:nvPr/>
        </p:nvPicPr>
        <p:blipFill>
          <a:blip r:embed="rId3">
            <a:lum bright="10000" contrast="20000"/>
          </a:blip>
          <a:srcRect/>
          <a:stretch>
            <a:fillRect/>
          </a:stretch>
        </p:blipFill>
        <p:spPr bwMode="auto">
          <a:xfrm>
            <a:off x="4876800" y="0"/>
            <a:ext cx="4267200" cy="3200400"/>
          </a:xfrm>
          <a:prstGeom prst="rect">
            <a:avLst/>
          </a:prstGeom>
          <a:noFill/>
          <a:effectLst>
            <a:softEdge rad="63500"/>
          </a:effectLst>
        </p:spPr>
      </p:pic>
    </p:spTree>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a:t>
            </a:r>
          </a:p>
        </p:txBody>
      </p:sp>
      <p:sp>
        <p:nvSpPr>
          <p:cNvPr id="18435" name="Rectangle 3"/>
          <p:cNvSpPr>
            <a:spLocks noGrp="1" noChangeArrowheads="1"/>
          </p:cNvSpPr>
          <p:nvPr>
            <p:ph type="body" idx="1"/>
          </p:nvPr>
        </p:nvSpPr>
        <p:spPr>
          <a:xfrm>
            <a:off x="0" y="2127849"/>
            <a:ext cx="4648200" cy="4419600"/>
          </a:xfrm>
        </p:spPr>
        <p:txBody>
          <a:bodyPr/>
          <a:lstStyle/>
          <a:p>
            <a:r>
              <a:rPr lang="es-ES" sz="2800" dirty="0">
                <a:latin typeface="Candara" panose="020E0502030303020204" pitchFamily="34" charset="0"/>
              </a:rPr>
              <a:t>A tono con el pacto condicional, veremos hoy cómo la vida de Sansón, aun cuando Dios delegó en él virtudes extraordinarias, resultó en un error tras otro, debido a su insistencia en desobedecer los deseos de Jehová Dios.</a:t>
            </a:r>
          </a:p>
        </p:txBody>
      </p:sp>
      <p:pic>
        <p:nvPicPr>
          <p:cNvPr id="4" name="Picture 3" descr="Samson at the Mill.jpg"/>
          <p:cNvPicPr>
            <a:picLocks noChangeAspect="1"/>
          </p:cNvPicPr>
          <p:nvPr/>
        </p:nvPicPr>
        <p:blipFill>
          <a:blip r:embed="rId3">
            <a:lum contrast="20000"/>
          </a:blip>
          <a:stretch>
            <a:fillRect/>
          </a:stretch>
        </p:blipFill>
        <p:spPr>
          <a:xfrm>
            <a:off x="4876800" y="1905000"/>
            <a:ext cx="4303216" cy="4648200"/>
          </a:xfrm>
          <a:prstGeom prst="rect">
            <a:avLst/>
          </a:prstGeom>
          <a:effectLst>
            <a:softEdge rad="1270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18426</TotalTime>
  <Words>2693</Words>
  <Application>Microsoft Office PowerPoint</Application>
  <PresentationFormat>On-screen Show (4:3)</PresentationFormat>
  <Paragraphs>212</Paragraphs>
  <Slides>44</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Candara</vt:lpstr>
      <vt:lpstr>Tahoma</vt:lpstr>
      <vt:lpstr>Wingdings</vt:lpstr>
      <vt:lpstr>Blends</vt:lpstr>
      <vt:lpstr>Unidad 6: Los Jueces de Israel</vt:lpstr>
      <vt:lpstr>Texto Básico</vt:lpstr>
      <vt:lpstr>Versículo Clave:</vt:lpstr>
      <vt:lpstr>Verdad Central</vt:lpstr>
      <vt:lpstr>Metas de Aprendizaje</vt:lpstr>
      <vt:lpstr>Trasfondo</vt:lpstr>
      <vt:lpstr>Trasfondo</vt:lpstr>
      <vt:lpstr>Trasfondo</vt:lpstr>
      <vt:lpstr>Trasfondo</vt:lpstr>
      <vt:lpstr>Trasfondo</vt:lpstr>
      <vt:lpstr>PowerPoint Presentation</vt:lpstr>
      <vt:lpstr>Trasfondo</vt:lpstr>
      <vt:lpstr>Bosquejo</vt:lpstr>
      <vt:lpstr>El nacimiento de Sansón (Jueces 13.1-5, 8, 24)</vt:lpstr>
      <vt:lpstr>El nacimiento de Sansón (Jueces 13.1-5, 8, 24)</vt:lpstr>
      <vt:lpstr>El nacimiento de Sansón (Jueces 13.1-5, 8, 24)</vt:lpstr>
      <vt:lpstr>El nacimiento de Sansón (Jueces 13.1-5, 8, 24)</vt:lpstr>
      <vt:lpstr>El nacimiento de Sansón (Jueces 13.1-5, 8, 24)</vt:lpstr>
      <vt:lpstr>El nacimiento de Sansón (Jueces 13.1-5, 8, 24)</vt:lpstr>
      <vt:lpstr>El nacimiento de Sansón (Jueces 13.1-5, 8, 24)</vt:lpstr>
      <vt:lpstr>El nacimiento de Sansón (Jueces 13.1-5, 8, 24)</vt:lpstr>
      <vt:lpstr>Pensemos…</vt:lpstr>
      <vt:lpstr>Hazañas de Sansón</vt:lpstr>
      <vt:lpstr>Pensemos…</vt:lpstr>
      <vt:lpstr>Hazañas de Sansón</vt:lpstr>
      <vt:lpstr>Hazañas de Sansón</vt:lpstr>
      <vt:lpstr>Hazañas de Sansón</vt:lpstr>
      <vt:lpstr>Venganzas y Represalias</vt:lpstr>
      <vt:lpstr>Pensemos…</vt:lpstr>
      <vt:lpstr>La indiscreción de Sansón (Jueces 16.18-21)</vt:lpstr>
      <vt:lpstr>La indiscreción de Sansón (Jueces 16.18-21)</vt:lpstr>
      <vt:lpstr>La indiscreción de Sansón (Jueces 16.18-21)</vt:lpstr>
      <vt:lpstr>Las mujeres de Sansón</vt:lpstr>
      <vt:lpstr>La muerte de Sansón (Jueces 16.28-30)</vt:lpstr>
      <vt:lpstr>La muerte de Sansón (Jueces 16.28-30)</vt:lpstr>
      <vt:lpstr>Pensemos…</vt:lpstr>
      <vt:lpstr>Pensemos…</vt:lpstr>
      <vt:lpstr>Aplicaciones</vt:lpstr>
      <vt:lpstr>Aplicaciones</vt:lpstr>
      <vt:lpstr>Aplicaciones</vt:lpstr>
      <vt:lpstr>Aplicaciones</vt:lpstr>
      <vt:lpstr>Bibliografía</vt:lpstr>
      <vt:lpstr>Próximo Estudio</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25_sanson_un_mayordomo_irresponsable</dc:title>
  <dc:subject>25_sanson_un_mayordomo_irresponsable</dc:subject>
  <dc:creator>Tito Ortega</dc:creator>
  <cp:keywords>Jueces</cp:keywords>
  <cp:lastModifiedBy>Tito</cp:lastModifiedBy>
  <cp:revision>865</cp:revision>
  <dcterms:created xsi:type="dcterms:W3CDTF">2007-03-13T18:52:37Z</dcterms:created>
  <dcterms:modified xsi:type="dcterms:W3CDTF">2017-07-18T00:49:30Z</dcterms:modified>
</cp:coreProperties>
</file>