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699" r:id="rId3"/>
  </p:sldMasterIdLst>
  <p:notesMasterIdLst>
    <p:notesMasterId r:id="rId63"/>
  </p:notesMasterIdLst>
  <p:sldIdLst>
    <p:sldId id="342" r:id="rId4"/>
    <p:sldId id="343" r:id="rId5"/>
    <p:sldId id="344" r:id="rId6"/>
    <p:sldId id="362" r:id="rId7"/>
    <p:sldId id="363" r:id="rId8"/>
    <p:sldId id="364" r:id="rId9"/>
    <p:sldId id="368" r:id="rId10"/>
    <p:sldId id="369" r:id="rId11"/>
    <p:sldId id="370" r:id="rId12"/>
    <p:sldId id="371" r:id="rId13"/>
    <p:sldId id="345" r:id="rId14"/>
    <p:sldId id="400" r:id="rId15"/>
    <p:sldId id="346" r:id="rId16"/>
    <p:sldId id="347" r:id="rId17"/>
    <p:sldId id="355" r:id="rId18"/>
    <p:sldId id="356" r:id="rId19"/>
    <p:sldId id="357" r:id="rId20"/>
    <p:sldId id="358" r:id="rId21"/>
    <p:sldId id="396" r:id="rId22"/>
    <p:sldId id="359" r:id="rId23"/>
    <p:sldId id="360" r:id="rId24"/>
    <p:sldId id="361" r:id="rId25"/>
    <p:sldId id="373" r:id="rId26"/>
    <p:sldId id="374" r:id="rId27"/>
    <p:sldId id="375" r:id="rId28"/>
    <p:sldId id="376" r:id="rId29"/>
    <p:sldId id="377" r:id="rId30"/>
    <p:sldId id="378" r:id="rId31"/>
    <p:sldId id="379" r:id="rId32"/>
    <p:sldId id="349" r:id="rId33"/>
    <p:sldId id="372" r:id="rId34"/>
    <p:sldId id="354" r:id="rId35"/>
    <p:sldId id="365" r:id="rId36"/>
    <p:sldId id="380" r:id="rId37"/>
    <p:sldId id="384" r:id="rId38"/>
    <p:sldId id="381" r:id="rId39"/>
    <p:sldId id="382" r:id="rId40"/>
    <p:sldId id="383" r:id="rId41"/>
    <p:sldId id="394" r:id="rId42"/>
    <p:sldId id="367" r:id="rId43"/>
    <p:sldId id="366" r:id="rId44"/>
    <p:sldId id="395" r:id="rId45"/>
    <p:sldId id="391" r:id="rId46"/>
    <p:sldId id="392" r:id="rId47"/>
    <p:sldId id="393" r:id="rId48"/>
    <p:sldId id="350" r:id="rId49"/>
    <p:sldId id="351" r:id="rId50"/>
    <p:sldId id="387" r:id="rId51"/>
    <p:sldId id="388" r:id="rId52"/>
    <p:sldId id="397" r:id="rId53"/>
    <p:sldId id="390" r:id="rId54"/>
    <p:sldId id="334" r:id="rId55"/>
    <p:sldId id="337" r:id="rId56"/>
    <p:sldId id="398" r:id="rId57"/>
    <p:sldId id="399" r:id="rId58"/>
    <p:sldId id="353" r:id="rId59"/>
    <p:sldId id="341" r:id="rId60"/>
    <p:sldId id="389" r:id="rId61"/>
    <p:sldId id="312"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731" autoAdjust="0"/>
  </p:normalViewPr>
  <p:slideViewPr>
    <p:cSldViewPr>
      <p:cViewPr varScale="1">
        <p:scale>
          <a:sx n="73" d="100"/>
          <a:sy n="73" d="100"/>
        </p:scale>
        <p:origin x="990" y="66"/>
      </p:cViewPr>
      <p:guideLst>
        <p:guide orient="horz" pos="2160"/>
        <p:guide pos="2880"/>
      </p:guideLst>
    </p:cSldViewPr>
  </p:slideViewPr>
  <p:outlineViewPr>
    <p:cViewPr>
      <p:scale>
        <a:sx n="33" d="100"/>
        <a:sy n="33" d="100"/>
      </p:scale>
      <p:origin x="0" y="-42312"/>
    </p:cViewPr>
  </p:outlineViewPr>
  <p:notesTextViewPr>
    <p:cViewPr>
      <p:scale>
        <a:sx n="3" d="2"/>
        <a:sy n="3" d="2"/>
      </p:scale>
      <p:origin x="0" y="0"/>
    </p:cViewPr>
  </p:notesTextViewPr>
  <p:sorterViewPr>
    <p:cViewPr>
      <p:scale>
        <a:sx n="100" d="100"/>
        <a:sy n="100" d="100"/>
      </p:scale>
      <p:origin x="0" y="-894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882069-284C-4E7C-B995-EE78B68BBC13}" type="datetimeFigureOut">
              <a:rPr lang="en-US" smtClean="0"/>
              <a:pPr/>
              <a:t>7/27/2017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CA9F33-9758-44DD-AC71-F27F0672D4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dirty="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18034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90016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311319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3125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33893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19144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27447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94939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724787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400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dirty="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8024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0914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986301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478373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0424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29374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49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6029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50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57043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51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63052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69636" name="Slide Number Placeholder 3"/>
          <p:cNvSpPr>
            <a:spLocks noGrp="1"/>
          </p:cNvSpPr>
          <p:nvPr>
            <p:ph type="sldNum" sz="quarter" idx="5"/>
          </p:nvPr>
        </p:nvSpPr>
        <p:spPr>
          <a:noFill/>
        </p:spPr>
        <p:txBody>
          <a:bodyPr/>
          <a:lstStyle/>
          <a:p>
            <a:fld id="{D7BB17DC-791F-4508-A3DA-A2DC4E03A47A}" type="slidenum">
              <a:rPr lang="en-US" smtClean="0">
                <a:latin typeface="Arial" pitchFamily="34" charset="0"/>
                <a:cs typeface="Arial" pitchFamily="34" charset="0"/>
              </a:rPr>
              <a:pPr/>
              <a:t>56</a:t>
            </a:fld>
            <a:endParaRPr lang="en-US">
              <a:latin typeface="Arial" pitchFamily="34" charset="0"/>
              <a:cs typeface="Arial" pitchFamily="34" charset="0"/>
            </a:endParaRPr>
          </a:p>
        </p:txBody>
      </p:sp>
    </p:spTree>
    <p:extLst>
      <p:ext uri="{BB962C8B-B14F-4D97-AF65-F5344CB8AC3E}">
        <p14:creationId xmlns:p14="http://schemas.microsoft.com/office/powerpoint/2010/main" val="2185766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11</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3137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1CC55AA-0DD0-4EB4-A3DE-99266E7A87C9}" type="slidenum">
              <a:rPr lang="en-US" smtClean="0"/>
              <a:pPr/>
              <a:t>57</a:t>
            </a:fld>
            <a:endParaRPr lang="en-US"/>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58</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053645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12</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37352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23022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1244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028019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69931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002749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4F4E9B3-5AE6-48D9-9A55-9A8F772CBACD}" type="datetimeFigureOut">
              <a:rPr lang="en-US" smtClean="0"/>
              <a:pPr/>
              <a:t>7/27/2017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0AEED88-59DC-4E09-949D-AACDE587412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4F4E9B3-5AE6-48D9-9A55-9A8F772CBACD}" type="datetimeFigureOut">
              <a:rPr lang="en-US" smtClean="0"/>
              <a:pPr/>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4F4E9B3-5AE6-48D9-9A55-9A8F772CBACD}" type="datetimeFigureOut">
              <a:rPr lang="en-US" smtClean="0"/>
              <a:pPr/>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C9EBAC68-6FC2-4C58-A3DF-8AFA0BBAE1AA}" type="slidenum">
              <a:rPr lang="en-US"/>
              <a:pPr>
                <a:defRPr/>
              </a:pPr>
              <a:t>‹#›</a:t>
            </a:fld>
            <a:endParaRPr lang="en-US"/>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extLst>
      <p:ext uri="{BB962C8B-B14F-4D97-AF65-F5344CB8AC3E}">
        <p14:creationId xmlns:p14="http://schemas.microsoft.com/office/powerpoint/2010/main" val="2723150080"/>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extLst>
      <p:ext uri="{BB962C8B-B14F-4D97-AF65-F5344CB8AC3E}">
        <p14:creationId xmlns:p14="http://schemas.microsoft.com/office/powerpoint/2010/main" val="1345592213"/>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extLst>
      <p:ext uri="{BB962C8B-B14F-4D97-AF65-F5344CB8AC3E}">
        <p14:creationId xmlns:p14="http://schemas.microsoft.com/office/powerpoint/2010/main" val="253896697"/>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extLst>
      <p:ext uri="{BB962C8B-B14F-4D97-AF65-F5344CB8AC3E}">
        <p14:creationId xmlns:p14="http://schemas.microsoft.com/office/powerpoint/2010/main" val="3619652431"/>
      </p:ext>
    </p:extLst>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EEE0C-9B35-403E-A5E0-654946BE5E5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s-PR"/>
          </a:p>
        </p:txBody>
      </p:sp>
      <p:sp>
        <p:nvSpPr>
          <p:cNvPr id="3" name="Subtitle 2">
            <a:extLst>
              <a:ext uri="{FF2B5EF4-FFF2-40B4-BE49-F238E27FC236}">
                <a16:creationId xmlns:a16="http://schemas.microsoft.com/office/drawing/2014/main" id="{5892A5AF-F925-40E2-A0CC-A348745F496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PR"/>
          </a:p>
        </p:txBody>
      </p:sp>
      <p:sp>
        <p:nvSpPr>
          <p:cNvPr id="4" name="Date Placeholder 3">
            <a:extLst>
              <a:ext uri="{FF2B5EF4-FFF2-40B4-BE49-F238E27FC236}">
                <a16:creationId xmlns:a16="http://schemas.microsoft.com/office/drawing/2014/main" id="{24C5A1AA-32B0-428B-BE5A-28B7B627D1D3}"/>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75962CEF-70E9-4707-B96B-7DBEA4DAECD1}"/>
              </a:ext>
            </a:extLst>
          </p:cNvPr>
          <p:cNvSpPr>
            <a:spLocks noGrp="1"/>
          </p:cNvSpPr>
          <p:nvPr>
            <p:ph type="ftr" sz="quarter" idx="11"/>
          </p:nvPr>
        </p:nvSpPr>
        <p:spPr/>
        <p:txBody>
          <a:bodyPr/>
          <a:lstStyle/>
          <a:p>
            <a:endParaRPr lang="es-PR"/>
          </a:p>
        </p:txBody>
      </p:sp>
      <p:sp>
        <p:nvSpPr>
          <p:cNvPr id="6" name="Slide Number Placeholder 5">
            <a:extLst>
              <a:ext uri="{FF2B5EF4-FFF2-40B4-BE49-F238E27FC236}">
                <a16:creationId xmlns:a16="http://schemas.microsoft.com/office/drawing/2014/main" id="{EDD19BE5-A54D-436D-B50B-737DCD223568}"/>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2850002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FE1-0248-4729-8F74-D25622498528}"/>
              </a:ext>
            </a:extLst>
          </p:cNvPr>
          <p:cNvSpPr>
            <a:spLocks noGrp="1"/>
          </p:cNvSpPr>
          <p:nvPr>
            <p:ph type="title"/>
          </p:nvPr>
        </p:nvSpPr>
        <p:spPr/>
        <p:txBody>
          <a:bodyPr/>
          <a:lstStyle/>
          <a:p>
            <a:r>
              <a:rPr lang="en-US"/>
              <a:t>Click to edit Master title style</a:t>
            </a:r>
            <a:endParaRPr lang="es-PR"/>
          </a:p>
        </p:txBody>
      </p:sp>
      <p:sp>
        <p:nvSpPr>
          <p:cNvPr id="3" name="Content Placeholder 2">
            <a:extLst>
              <a:ext uri="{FF2B5EF4-FFF2-40B4-BE49-F238E27FC236}">
                <a16:creationId xmlns:a16="http://schemas.microsoft.com/office/drawing/2014/main" id="{D95C4A97-7E2B-4CF6-8F1E-985FFED197C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Date Placeholder 3">
            <a:extLst>
              <a:ext uri="{FF2B5EF4-FFF2-40B4-BE49-F238E27FC236}">
                <a16:creationId xmlns:a16="http://schemas.microsoft.com/office/drawing/2014/main" id="{D6C1C193-13C5-44F6-ACB8-7DDCFAB2501F}"/>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20F0DC2A-AF30-4579-BCDC-2075826A5987}"/>
              </a:ext>
            </a:extLst>
          </p:cNvPr>
          <p:cNvSpPr>
            <a:spLocks noGrp="1"/>
          </p:cNvSpPr>
          <p:nvPr>
            <p:ph type="ftr" sz="quarter" idx="11"/>
          </p:nvPr>
        </p:nvSpPr>
        <p:spPr/>
        <p:txBody>
          <a:bodyPr/>
          <a:lstStyle/>
          <a:p>
            <a:endParaRPr lang="es-PR"/>
          </a:p>
        </p:txBody>
      </p:sp>
      <p:sp>
        <p:nvSpPr>
          <p:cNvPr id="6" name="Slide Number Placeholder 5">
            <a:extLst>
              <a:ext uri="{FF2B5EF4-FFF2-40B4-BE49-F238E27FC236}">
                <a16:creationId xmlns:a16="http://schemas.microsoft.com/office/drawing/2014/main" id="{4CD52D01-E112-493C-A10B-3D8052C1E834}"/>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1765451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4F4E9B3-5AE6-48D9-9A55-9A8F772CBACD}" type="datetimeFigureOut">
              <a:rPr lang="en-US" smtClean="0"/>
              <a:pPr/>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D7C9-22A2-4D53-87AB-259F2F5C7C8E}"/>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s-PR"/>
          </a:p>
        </p:txBody>
      </p:sp>
      <p:sp>
        <p:nvSpPr>
          <p:cNvPr id="3" name="Text Placeholder 2">
            <a:extLst>
              <a:ext uri="{FF2B5EF4-FFF2-40B4-BE49-F238E27FC236}">
                <a16:creationId xmlns:a16="http://schemas.microsoft.com/office/drawing/2014/main" id="{88A7F3F4-E009-4E9F-AABE-BAB0A99C0C01}"/>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3F15FE-0BBC-4CAE-9CDD-2AF8DD69FB31}"/>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F2775431-0C11-40E9-A28F-D9D3F01AA002}"/>
              </a:ext>
            </a:extLst>
          </p:cNvPr>
          <p:cNvSpPr>
            <a:spLocks noGrp="1"/>
          </p:cNvSpPr>
          <p:nvPr>
            <p:ph type="ftr" sz="quarter" idx="11"/>
          </p:nvPr>
        </p:nvSpPr>
        <p:spPr/>
        <p:txBody>
          <a:bodyPr/>
          <a:lstStyle/>
          <a:p>
            <a:endParaRPr lang="es-PR"/>
          </a:p>
        </p:txBody>
      </p:sp>
      <p:sp>
        <p:nvSpPr>
          <p:cNvPr id="6" name="Slide Number Placeholder 5">
            <a:extLst>
              <a:ext uri="{FF2B5EF4-FFF2-40B4-BE49-F238E27FC236}">
                <a16:creationId xmlns:a16="http://schemas.microsoft.com/office/drawing/2014/main" id="{45A06E1D-F21C-47B2-9B4B-9555E72D28F9}"/>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2248684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258EB-FC66-4F2E-AC80-8B22401BB0DE}"/>
              </a:ext>
            </a:extLst>
          </p:cNvPr>
          <p:cNvSpPr>
            <a:spLocks noGrp="1"/>
          </p:cNvSpPr>
          <p:nvPr>
            <p:ph type="title"/>
          </p:nvPr>
        </p:nvSpPr>
        <p:spPr/>
        <p:txBody>
          <a:bodyPr/>
          <a:lstStyle/>
          <a:p>
            <a:r>
              <a:rPr lang="en-US"/>
              <a:t>Click to edit Master title style</a:t>
            </a:r>
            <a:endParaRPr lang="es-PR"/>
          </a:p>
        </p:txBody>
      </p:sp>
      <p:sp>
        <p:nvSpPr>
          <p:cNvPr id="3" name="Content Placeholder 2">
            <a:extLst>
              <a:ext uri="{FF2B5EF4-FFF2-40B4-BE49-F238E27FC236}">
                <a16:creationId xmlns:a16="http://schemas.microsoft.com/office/drawing/2014/main" id="{1EBCFD32-4916-4198-B386-C42FD149C9E5}"/>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a:extLst>
              <a:ext uri="{FF2B5EF4-FFF2-40B4-BE49-F238E27FC236}">
                <a16:creationId xmlns:a16="http://schemas.microsoft.com/office/drawing/2014/main" id="{5B4DA728-9B5F-4C20-95F9-FCC7384B69E4}"/>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Date Placeholder 4">
            <a:extLst>
              <a:ext uri="{FF2B5EF4-FFF2-40B4-BE49-F238E27FC236}">
                <a16:creationId xmlns:a16="http://schemas.microsoft.com/office/drawing/2014/main" id="{EFC0C6DC-EAD5-4901-8B95-6ABAAC19AF62}"/>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6" name="Footer Placeholder 5">
            <a:extLst>
              <a:ext uri="{FF2B5EF4-FFF2-40B4-BE49-F238E27FC236}">
                <a16:creationId xmlns:a16="http://schemas.microsoft.com/office/drawing/2014/main" id="{C16A5ACC-7CA9-4582-958A-D9E1E4689E8B}"/>
              </a:ext>
            </a:extLst>
          </p:cNvPr>
          <p:cNvSpPr>
            <a:spLocks noGrp="1"/>
          </p:cNvSpPr>
          <p:nvPr>
            <p:ph type="ftr" sz="quarter" idx="11"/>
          </p:nvPr>
        </p:nvSpPr>
        <p:spPr/>
        <p:txBody>
          <a:bodyPr/>
          <a:lstStyle/>
          <a:p>
            <a:endParaRPr lang="es-PR"/>
          </a:p>
        </p:txBody>
      </p:sp>
      <p:sp>
        <p:nvSpPr>
          <p:cNvPr id="7" name="Slide Number Placeholder 6">
            <a:extLst>
              <a:ext uri="{FF2B5EF4-FFF2-40B4-BE49-F238E27FC236}">
                <a16:creationId xmlns:a16="http://schemas.microsoft.com/office/drawing/2014/main" id="{4A6C048E-7683-4927-B3B6-B16B0227D4D2}"/>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3176611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DE1C0-96D5-4F49-9635-1C1199204C35}"/>
              </a:ext>
            </a:extLst>
          </p:cNvPr>
          <p:cNvSpPr>
            <a:spLocks noGrp="1"/>
          </p:cNvSpPr>
          <p:nvPr>
            <p:ph type="title"/>
          </p:nvPr>
        </p:nvSpPr>
        <p:spPr>
          <a:xfrm>
            <a:off x="630238" y="365125"/>
            <a:ext cx="7886700" cy="1325563"/>
          </a:xfrm>
        </p:spPr>
        <p:txBody>
          <a:bodyPr/>
          <a:lstStyle/>
          <a:p>
            <a:r>
              <a:rPr lang="en-US"/>
              <a:t>Click to edit Master title style</a:t>
            </a:r>
            <a:endParaRPr lang="es-PR"/>
          </a:p>
        </p:txBody>
      </p:sp>
      <p:sp>
        <p:nvSpPr>
          <p:cNvPr id="3" name="Text Placeholder 2">
            <a:extLst>
              <a:ext uri="{FF2B5EF4-FFF2-40B4-BE49-F238E27FC236}">
                <a16:creationId xmlns:a16="http://schemas.microsoft.com/office/drawing/2014/main" id="{D9AD68C6-B907-46EE-9AE9-896A379A408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99793D-1500-48D9-831E-EEC4636A42C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a:extLst>
              <a:ext uri="{FF2B5EF4-FFF2-40B4-BE49-F238E27FC236}">
                <a16:creationId xmlns:a16="http://schemas.microsoft.com/office/drawing/2014/main" id="{7969E37B-C7E2-44ED-BF5D-916DD77BC9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849BBFE-9D05-4C3A-9564-119AD19300AB}"/>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Date Placeholder 6">
            <a:extLst>
              <a:ext uri="{FF2B5EF4-FFF2-40B4-BE49-F238E27FC236}">
                <a16:creationId xmlns:a16="http://schemas.microsoft.com/office/drawing/2014/main" id="{7E0DE56C-59C1-457C-B1B8-B5B4B9D717B7}"/>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8" name="Footer Placeholder 7">
            <a:extLst>
              <a:ext uri="{FF2B5EF4-FFF2-40B4-BE49-F238E27FC236}">
                <a16:creationId xmlns:a16="http://schemas.microsoft.com/office/drawing/2014/main" id="{A31FDD06-7FFB-4AB6-9C9F-DCA9E7AE02E5}"/>
              </a:ext>
            </a:extLst>
          </p:cNvPr>
          <p:cNvSpPr>
            <a:spLocks noGrp="1"/>
          </p:cNvSpPr>
          <p:nvPr>
            <p:ph type="ftr" sz="quarter" idx="11"/>
          </p:nvPr>
        </p:nvSpPr>
        <p:spPr/>
        <p:txBody>
          <a:bodyPr/>
          <a:lstStyle/>
          <a:p>
            <a:endParaRPr lang="es-PR"/>
          </a:p>
        </p:txBody>
      </p:sp>
      <p:sp>
        <p:nvSpPr>
          <p:cNvPr id="9" name="Slide Number Placeholder 8">
            <a:extLst>
              <a:ext uri="{FF2B5EF4-FFF2-40B4-BE49-F238E27FC236}">
                <a16:creationId xmlns:a16="http://schemas.microsoft.com/office/drawing/2014/main" id="{F363C978-8915-4ACE-85AB-FBAADAF041F9}"/>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842844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CDCA0-54B0-44E1-978A-16FE793B7C2C}"/>
              </a:ext>
            </a:extLst>
          </p:cNvPr>
          <p:cNvSpPr>
            <a:spLocks noGrp="1"/>
          </p:cNvSpPr>
          <p:nvPr>
            <p:ph type="title"/>
          </p:nvPr>
        </p:nvSpPr>
        <p:spPr/>
        <p:txBody>
          <a:bodyPr/>
          <a:lstStyle/>
          <a:p>
            <a:r>
              <a:rPr lang="en-US"/>
              <a:t>Click to edit Master title style</a:t>
            </a:r>
            <a:endParaRPr lang="es-PR"/>
          </a:p>
        </p:txBody>
      </p:sp>
      <p:sp>
        <p:nvSpPr>
          <p:cNvPr id="3" name="Date Placeholder 2">
            <a:extLst>
              <a:ext uri="{FF2B5EF4-FFF2-40B4-BE49-F238E27FC236}">
                <a16:creationId xmlns:a16="http://schemas.microsoft.com/office/drawing/2014/main" id="{95FEACBC-349E-416D-B84E-E1D534EEE4B3}"/>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4" name="Footer Placeholder 3">
            <a:extLst>
              <a:ext uri="{FF2B5EF4-FFF2-40B4-BE49-F238E27FC236}">
                <a16:creationId xmlns:a16="http://schemas.microsoft.com/office/drawing/2014/main" id="{B03C6E56-F55D-4FBF-A0C9-386DA6FCC514}"/>
              </a:ext>
            </a:extLst>
          </p:cNvPr>
          <p:cNvSpPr>
            <a:spLocks noGrp="1"/>
          </p:cNvSpPr>
          <p:nvPr>
            <p:ph type="ftr" sz="quarter" idx="11"/>
          </p:nvPr>
        </p:nvSpPr>
        <p:spPr/>
        <p:txBody>
          <a:bodyPr/>
          <a:lstStyle/>
          <a:p>
            <a:endParaRPr lang="es-PR"/>
          </a:p>
        </p:txBody>
      </p:sp>
      <p:sp>
        <p:nvSpPr>
          <p:cNvPr id="5" name="Slide Number Placeholder 4">
            <a:extLst>
              <a:ext uri="{FF2B5EF4-FFF2-40B4-BE49-F238E27FC236}">
                <a16:creationId xmlns:a16="http://schemas.microsoft.com/office/drawing/2014/main" id="{9A5943AF-FBAA-4168-80FE-9C7D975228BF}"/>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19027631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D029E2-478E-46EE-A0B9-C9056E3E0EEC}"/>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3" name="Footer Placeholder 2">
            <a:extLst>
              <a:ext uri="{FF2B5EF4-FFF2-40B4-BE49-F238E27FC236}">
                <a16:creationId xmlns:a16="http://schemas.microsoft.com/office/drawing/2014/main" id="{0E798562-56DC-4A96-81A3-8C44A08B083E}"/>
              </a:ext>
            </a:extLst>
          </p:cNvPr>
          <p:cNvSpPr>
            <a:spLocks noGrp="1"/>
          </p:cNvSpPr>
          <p:nvPr>
            <p:ph type="ftr" sz="quarter" idx="11"/>
          </p:nvPr>
        </p:nvSpPr>
        <p:spPr/>
        <p:txBody>
          <a:bodyPr/>
          <a:lstStyle/>
          <a:p>
            <a:endParaRPr lang="es-PR"/>
          </a:p>
        </p:txBody>
      </p:sp>
      <p:sp>
        <p:nvSpPr>
          <p:cNvPr id="4" name="Slide Number Placeholder 3">
            <a:extLst>
              <a:ext uri="{FF2B5EF4-FFF2-40B4-BE49-F238E27FC236}">
                <a16:creationId xmlns:a16="http://schemas.microsoft.com/office/drawing/2014/main" id="{20A48F87-D3A5-4B45-BC84-8876AAFC3E7C}"/>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15262027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0274-A408-48C5-9969-079AD225A34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s-PR"/>
          </a:p>
        </p:txBody>
      </p:sp>
      <p:sp>
        <p:nvSpPr>
          <p:cNvPr id="3" name="Content Placeholder 2">
            <a:extLst>
              <a:ext uri="{FF2B5EF4-FFF2-40B4-BE49-F238E27FC236}">
                <a16:creationId xmlns:a16="http://schemas.microsoft.com/office/drawing/2014/main" id="{6D9A9957-83B1-475C-9761-9CE6C0D6323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a:extLst>
              <a:ext uri="{FF2B5EF4-FFF2-40B4-BE49-F238E27FC236}">
                <a16:creationId xmlns:a16="http://schemas.microsoft.com/office/drawing/2014/main" id="{81A3E92B-C933-4B31-A072-61DB0089789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68D16F-95FE-40F3-9C34-7B3A043E2C38}"/>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6" name="Footer Placeholder 5">
            <a:extLst>
              <a:ext uri="{FF2B5EF4-FFF2-40B4-BE49-F238E27FC236}">
                <a16:creationId xmlns:a16="http://schemas.microsoft.com/office/drawing/2014/main" id="{3DAAE2C3-2162-4DF1-B173-5EB2F15507D9}"/>
              </a:ext>
            </a:extLst>
          </p:cNvPr>
          <p:cNvSpPr>
            <a:spLocks noGrp="1"/>
          </p:cNvSpPr>
          <p:nvPr>
            <p:ph type="ftr" sz="quarter" idx="11"/>
          </p:nvPr>
        </p:nvSpPr>
        <p:spPr/>
        <p:txBody>
          <a:bodyPr/>
          <a:lstStyle/>
          <a:p>
            <a:endParaRPr lang="es-PR"/>
          </a:p>
        </p:txBody>
      </p:sp>
      <p:sp>
        <p:nvSpPr>
          <p:cNvPr id="7" name="Slide Number Placeholder 6">
            <a:extLst>
              <a:ext uri="{FF2B5EF4-FFF2-40B4-BE49-F238E27FC236}">
                <a16:creationId xmlns:a16="http://schemas.microsoft.com/office/drawing/2014/main" id="{85BA240B-DB2E-4BCD-9A65-54386EC696F0}"/>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1551700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C9F23-3125-437E-9969-456C1FC8509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s-PR"/>
          </a:p>
        </p:txBody>
      </p:sp>
      <p:sp>
        <p:nvSpPr>
          <p:cNvPr id="3" name="Picture Placeholder 2">
            <a:extLst>
              <a:ext uri="{FF2B5EF4-FFF2-40B4-BE49-F238E27FC236}">
                <a16:creationId xmlns:a16="http://schemas.microsoft.com/office/drawing/2014/main" id="{276CD1D8-EE98-413D-98DD-438D092FE2F7}"/>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R"/>
          </a:p>
        </p:txBody>
      </p:sp>
      <p:sp>
        <p:nvSpPr>
          <p:cNvPr id="4" name="Text Placeholder 3">
            <a:extLst>
              <a:ext uri="{FF2B5EF4-FFF2-40B4-BE49-F238E27FC236}">
                <a16:creationId xmlns:a16="http://schemas.microsoft.com/office/drawing/2014/main" id="{1A6E76A5-8C54-45AB-B639-F2B7DAE9AA0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0FC9C0-CAE1-4E90-877B-D4C2D46ABFBF}"/>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6" name="Footer Placeholder 5">
            <a:extLst>
              <a:ext uri="{FF2B5EF4-FFF2-40B4-BE49-F238E27FC236}">
                <a16:creationId xmlns:a16="http://schemas.microsoft.com/office/drawing/2014/main" id="{3A81C44A-4B83-4B8E-9DA1-EBB4E93FBBFC}"/>
              </a:ext>
            </a:extLst>
          </p:cNvPr>
          <p:cNvSpPr>
            <a:spLocks noGrp="1"/>
          </p:cNvSpPr>
          <p:nvPr>
            <p:ph type="ftr" sz="quarter" idx="11"/>
          </p:nvPr>
        </p:nvSpPr>
        <p:spPr/>
        <p:txBody>
          <a:bodyPr/>
          <a:lstStyle/>
          <a:p>
            <a:endParaRPr lang="es-PR"/>
          </a:p>
        </p:txBody>
      </p:sp>
      <p:sp>
        <p:nvSpPr>
          <p:cNvPr id="7" name="Slide Number Placeholder 6">
            <a:extLst>
              <a:ext uri="{FF2B5EF4-FFF2-40B4-BE49-F238E27FC236}">
                <a16:creationId xmlns:a16="http://schemas.microsoft.com/office/drawing/2014/main" id="{7A35105A-B1AA-43E4-A024-2F459A6FD2B5}"/>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2830185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4D12-E20D-4C6E-BFB5-3E06EDBD352E}"/>
              </a:ext>
            </a:extLst>
          </p:cNvPr>
          <p:cNvSpPr>
            <a:spLocks noGrp="1"/>
          </p:cNvSpPr>
          <p:nvPr>
            <p:ph type="title"/>
          </p:nvPr>
        </p:nvSpPr>
        <p:spPr/>
        <p:txBody>
          <a:bodyPr/>
          <a:lstStyle/>
          <a:p>
            <a:r>
              <a:rPr lang="en-US"/>
              <a:t>Click to edit Master title style</a:t>
            </a:r>
            <a:endParaRPr lang="es-PR"/>
          </a:p>
        </p:txBody>
      </p:sp>
      <p:sp>
        <p:nvSpPr>
          <p:cNvPr id="3" name="Vertical Text Placeholder 2">
            <a:extLst>
              <a:ext uri="{FF2B5EF4-FFF2-40B4-BE49-F238E27FC236}">
                <a16:creationId xmlns:a16="http://schemas.microsoft.com/office/drawing/2014/main" id="{65F840D0-EB7F-41D1-9EB5-6D22057550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Date Placeholder 3">
            <a:extLst>
              <a:ext uri="{FF2B5EF4-FFF2-40B4-BE49-F238E27FC236}">
                <a16:creationId xmlns:a16="http://schemas.microsoft.com/office/drawing/2014/main" id="{16E9B057-8B92-4140-9405-8A0CE1DE019B}"/>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4D08C9D8-16CC-4C6A-B4E2-B8DE78505177}"/>
              </a:ext>
            </a:extLst>
          </p:cNvPr>
          <p:cNvSpPr>
            <a:spLocks noGrp="1"/>
          </p:cNvSpPr>
          <p:nvPr>
            <p:ph type="ftr" sz="quarter" idx="11"/>
          </p:nvPr>
        </p:nvSpPr>
        <p:spPr/>
        <p:txBody>
          <a:bodyPr/>
          <a:lstStyle/>
          <a:p>
            <a:endParaRPr lang="es-PR"/>
          </a:p>
        </p:txBody>
      </p:sp>
      <p:sp>
        <p:nvSpPr>
          <p:cNvPr id="6" name="Slide Number Placeholder 5">
            <a:extLst>
              <a:ext uri="{FF2B5EF4-FFF2-40B4-BE49-F238E27FC236}">
                <a16:creationId xmlns:a16="http://schemas.microsoft.com/office/drawing/2014/main" id="{283A3DD6-1DF7-4326-ABE8-CA4B7504A6F5}"/>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108396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AFC0F-AEE5-4011-A0B9-9C7122043305}"/>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s-PR"/>
          </a:p>
        </p:txBody>
      </p:sp>
      <p:sp>
        <p:nvSpPr>
          <p:cNvPr id="3" name="Vertical Text Placeholder 2">
            <a:extLst>
              <a:ext uri="{FF2B5EF4-FFF2-40B4-BE49-F238E27FC236}">
                <a16:creationId xmlns:a16="http://schemas.microsoft.com/office/drawing/2014/main" id="{12A7308C-A258-4534-9462-B36FC2EE82BD}"/>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Date Placeholder 3">
            <a:extLst>
              <a:ext uri="{FF2B5EF4-FFF2-40B4-BE49-F238E27FC236}">
                <a16:creationId xmlns:a16="http://schemas.microsoft.com/office/drawing/2014/main" id="{5148E38A-D5BC-4F6A-938B-636255211C34}"/>
              </a:ext>
            </a:extLst>
          </p:cNvPr>
          <p:cNvSpPr>
            <a:spLocks noGrp="1"/>
          </p:cNvSpPr>
          <p:nvPr>
            <p:ph type="dt" sz="half" idx="10"/>
          </p:nvPr>
        </p:nvSpPr>
        <p:spPr/>
        <p:txBody>
          <a:body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DE7D6825-4C97-40DA-8A05-4C7E9E930F09}"/>
              </a:ext>
            </a:extLst>
          </p:cNvPr>
          <p:cNvSpPr>
            <a:spLocks noGrp="1"/>
          </p:cNvSpPr>
          <p:nvPr>
            <p:ph type="ftr" sz="quarter" idx="11"/>
          </p:nvPr>
        </p:nvSpPr>
        <p:spPr/>
        <p:txBody>
          <a:bodyPr/>
          <a:lstStyle/>
          <a:p>
            <a:endParaRPr lang="es-PR"/>
          </a:p>
        </p:txBody>
      </p:sp>
      <p:sp>
        <p:nvSpPr>
          <p:cNvPr id="6" name="Slide Number Placeholder 5">
            <a:extLst>
              <a:ext uri="{FF2B5EF4-FFF2-40B4-BE49-F238E27FC236}">
                <a16:creationId xmlns:a16="http://schemas.microsoft.com/office/drawing/2014/main" id="{D0C09A02-8D7C-4B68-AC93-6BD1B319A4B2}"/>
              </a:ext>
            </a:extLst>
          </p:cNvPr>
          <p:cNvSpPr>
            <a:spLocks noGrp="1"/>
          </p:cNvSpPr>
          <p:nvPr>
            <p:ph type="sldNum" sz="quarter" idx="12"/>
          </p:nvPr>
        </p:nvSpPr>
        <p:spPr/>
        <p:txBody>
          <a:bodyPr/>
          <a:lstStyle/>
          <a:p>
            <a:fld id="{496E50F8-EA35-413D-91DB-DC8AC90DED4F}" type="slidenum">
              <a:rPr lang="es-PR" smtClean="0"/>
              <a:t>‹#›</a:t>
            </a:fld>
            <a:endParaRPr lang="es-PR"/>
          </a:p>
        </p:txBody>
      </p:sp>
    </p:spTree>
    <p:extLst>
      <p:ext uri="{BB962C8B-B14F-4D97-AF65-F5344CB8AC3E}">
        <p14:creationId xmlns:p14="http://schemas.microsoft.com/office/powerpoint/2010/main" val="3499513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4F4E9B3-5AE6-48D9-9A55-9A8F772CBACD}" type="datetimeFigureOut">
              <a:rPr lang="en-US" smtClean="0"/>
              <a:pPr/>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EED88-59DC-4E09-949D-AACDE587412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4F4E9B3-5AE6-48D9-9A55-9A8F772CBACD}" type="datetimeFigureOut">
              <a:rPr lang="en-US" smtClean="0"/>
              <a:pPr/>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4F4E9B3-5AE6-48D9-9A55-9A8F772CBACD}" type="datetimeFigureOut">
              <a:rPr lang="en-US" smtClean="0"/>
              <a:pPr/>
              <a:t>7/27/2017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4F4E9B3-5AE6-48D9-9A55-9A8F772CBACD}" type="datetimeFigureOut">
              <a:rPr lang="en-US" smtClean="0"/>
              <a:pPr/>
              <a:t>7/27/2017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4E9B3-5AE6-48D9-9A55-9A8F772CBACD}" type="datetimeFigureOut">
              <a:rPr lang="en-US" smtClean="0"/>
              <a:pPr/>
              <a:t>7/27/2017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4F4E9B3-5AE6-48D9-9A55-9A8F772CBACD}" type="datetimeFigureOut">
              <a:rPr lang="en-US" smtClean="0"/>
              <a:pPr/>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AEED88-59DC-4E09-949D-AACDE587412A}" type="slidenum">
              <a:rPr lang="en-US" smtClean="0"/>
              <a:pPr/>
              <a:t>‹#›</a:t>
            </a:fld>
            <a:endParaRPr lang="en-US"/>
          </a:p>
        </p:txBody>
      </p:sp>
    </p:spTree>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4F4E9B3-5AE6-48D9-9A55-9A8F772CBACD}" type="datetimeFigureOut">
              <a:rPr lang="en-US" smtClean="0"/>
              <a:pPr/>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0AEED88-59DC-4E09-949D-AACDE587412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4F4E9B3-5AE6-48D9-9A55-9A8F772CBACD}" type="datetimeFigureOut">
              <a:rPr lang="en-US" smtClean="0"/>
              <a:pPr/>
              <a:t>7/27/2017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0AEED88-59DC-4E09-949D-AACDE587412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8" r:id="rId12"/>
  </p:sldLayoutIdLst>
  <p:transition spd="med">
    <p:wedg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n-US" sz="2400"/>
          </a:p>
        </p:txBody>
      </p:sp>
      <p:sp>
        <p:nvSpPr>
          <p:cNvPr id="5529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n-US" sz="2400"/>
          </a:p>
        </p:txBody>
      </p:sp>
      <p:sp>
        <p:nvSpPr>
          <p:cNvPr id="5530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n-US" sz="2400"/>
          </a:p>
        </p:txBody>
      </p:sp>
      <p:sp>
        <p:nvSpPr>
          <p:cNvPr id="5530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n-US" sz="2400"/>
          </a:p>
        </p:txBody>
      </p:sp>
      <p:sp>
        <p:nvSpPr>
          <p:cNvPr id="5530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n-US" sz="2400"/>
          </a:p>
        </p:txBody>
      </p:sp>
      <p:sp>
        <p:nvSpPr>
          <p:cNvPr id="5530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n-US" sz="2400"/>
          </a:p>
        </p:txBody>
      </p:sp>
      <p:sp>
        <p:nvSpPr>
          <p:cNvPr id="5530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n-US" sz="2400"/>
          </a:p>
        </p:txBody>
      </p:sp>
      <p:sp>
        <p:nvSpPr>
          <p:cNvPr id="2057" name="Rectangle 9"/>
          <p:cNvSpPr>
            <a:spLocks noGrp="1" noChangeArrowheads="1"/>
          </p:cNvSpPr>
          <p:nvPr>
            <p:ph type="title"/>
          </p:nvPr>
        </p:nvSpPr>
        <p:spPr bwMode="auto">
          <a:xfrm>
            <a:off x="1219200" y="214313"/>
            <a:ext cx="7724775"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s-PR"/>
          </a:p>
        </p:txBody>
      </p:sp>
      <p:sp>
        <p:nvSpPr>
          <p:cNvPr id="2058" name="Rectangle 10"/>
          <p:cNvSpPr>
            <a:spLocks noGrp="1" noChangeArrowheads="1"/>
          </p:cNvSpPr>
          <p:nvPr>
            <p:ph type="body" idx="1"/>
          </p:nvPr>
        </p:nvSpPr>
        <p:spPr bwMode="auto">
          <a:xfrm>
            <a:off x="1219200" y="2017713"/>
            <a:ext cx="7735888"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5307" name="Rectangle 11"/>
          <p:cNvSpPr>
            <a:spLocks noGrp="1" noChangeArrowheads="1"/>
          </p:cNvSpPr>
          <p:nvPr>
            <p:ph type="dt" sz="half" idx="2"/>
          </p:nvPr>
        </p:nvSpPr>
        <p:spPr bwMode="auto">
          <a:xfrm>
            <a:off x="2286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en-US"/>
          </a:p>
        </p:txBody>
      </p:sp>
      <p:sp>
        <p:nvSpPr>
          <p:cNvPr id="55308" name="Rectangle 12"/>
          <p:cNvSpPr>
            <a:spLocks noGrp="1" noChangeArrowheads="1"/>
          </p:cNvSpPr>
          <p:nvPr>
            <p:ph type="ftr" sz="quarter" idx="3"/>
          </p:nvPr>
        </p:nvSpPr>
        <p:spPr bwMode="auto">
          <a:xfrm>
            <a:off x="2438400" y="6248400"/>
            <a:ext cx="4267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endParaRPr lang="en-US"/>
          </a:p>
        </p:txBody>
      </p:sp>
      <p:sp>
        <p:nvSpPr>
          <p:cNvPr id="5530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41E10C64-A79D-4949-B69E-78E90A80C3AB}" type="slidenum">
              <a:rPr lang="en-US"/>
              <a:pPr>
                <a:defRPr/>
              </a:pPr>
              <a:t>‹#›</a:t>
            </a:fld>
            <a:endParaRPr lang="en-US"/>
          </a:p>
        </p:txBody>
      </p:sp>
      <p:pic>
        <p:nvPicPr>
          <p:cNvPr id="2062" name="Picture 14" descr="IBB2"/>
          <p:cNvPicPr>
            <a:picLocks noChangeAspect="1" noChangeArrowheads="1"/>
          </p:cNvPicPr>
          <p:nvPr/>
        </p:nvPicPr>
        <p:blipFill>
          <a:blip r:embed="rId7"/>
          <a:srcRect/>
          <a:stretch>
            <a:fillRect/>
          </a:stretch>
        </p:blipFill>
        <p:spPr bwMode="auto">
          <a:xfrm>
            <a:off x="0" y="0"/>
            <a:ext cx="1219200"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 id="2147483712" r:id="rId2"/>
    <p:sldLayoutId id="2147483713" r:id="rId3"/>
    <p:sldLayoutId id="2147483711" r:id="rId4"/>
    <p:sldLayoutId id="2147483714" r:id="rId5"/>
  </p:sldLayoutIdLst>
  <p:transition>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eaLnBrk="1" fontAlgn="base" hangingPunct="1">
        <a:spcBef>
          <a:spcPct val="0"/>
        </a:spcBef>
        <a:spcAft>
          <a:spcPct val="0"/>
        </a:spcAft>
        <a:defRPr sz="4400">
          <a:solidFill>
            <a:schemeClr val="tx2"/>
          </a:solidFill>
          <a:latin typeface="Tahoma" pitchFamily="34" charset="0"/>
          <a:cs typeface="Arial" charset="0"/>
        </a:defRPr>
      </a:lvl6pPr>
      <a:lvl7pPr marL="914400" algn="l" rtl="0" eaLnBrk="1" fontAlgn="base" hangingPunct="1">
        <a:spcBef>
          <a:spcPct val="0"/>
        </a:spcBef>
        <a:spcAft>
          <a:spcPct val="0"/>
        </a:spcAft>
        <a:defRPr sz="4400">
          <a:solidFill>
            <a:schemeClr val="tx2"/>
          </a:solidFill>
          <a:latin typeface="Tahoma" pitchFamily="34" charset="0"/>
          <a:cs typeface="Arial" charset="0"/>
        </a:defRPr>
      </a:lvl7pPr>
      <a:lvl8pPr marL="1371600" algn="l" rtl="0" eaLnBrk="1" fontAlgn="base" hangingPunct="1">
        <a:spcBef>
          <a:spcPct val="0"/>
        </a:spcBef>
        <a:spcAft>
          <a:spcPct val="0"/>
        </a:spcAft>
        <a:defRPr sz="4400">
          <a:solidFill>
            <a:schemeClr val="tx2"/>
          </a:solidFill>
          <a:latin typeface="Tahoma" pitchFamily="34" charset="0"/>
          <a:cs typeface="Arial" charset="0"/>
        </a:defRPr>
      </a:lvl8pPr>
      <a:lvl9pPr marL="1828800" algn="l" rtl="0" eaLnBrk="1" fontAlgn="base" hangingPunct="1">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61044B-457F-4873-9B5D-3537AFF763D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s-PR"/>
          </a:p>
        </p:txBody>
      </p:sp>
      <p:sp>
        <p:nvSpPr>
          <p:cNvPr id="3" name="Text Placeholder 2">
            <a:extLst>
              <a:ext uri="{FF2B5EF4-FFF2-40B4-BE49-F238E27FC236}">
                <a16:creationId xmlns:a16="http://schemas.microsoft.com/office/drawing/2014/main" id="{B05F651F-96EB-4C8A-A754-94254B57AA0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Date Placeholder 3">
            <a:extLst>
              <a:ext uri="{FF2B5EF4-FFF2-40B4-BE49-F238E27FC236}">
                <a16:creationId xmlns:a16="http://schemas.microsoft.com/office/drawing/2014/main" id="{298A2A44-858B-49C8-8C8B-F4433D569BA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1DBA9-3FF9-4772-9478-19C4DC30A168}" type="datetimeFigureOut">
              <a:rPr lang="es-PR" smtClean="0"/>
              <a:t>27/07/2017</a:t>
            </a:fld>
            <a:endParaRPr lang="es-PR"/>
          </a:p>
        </p:txBody>
      </p:sp>
      <p:sp>
        <p:nvSpPr>
          <p:cNvPr id="5" name="Footer Placeholder 4">
            <a:extLst>
              <a:ext uri="{FF2B5EF4-FFF2-40B4-BE49-F238E27FC236}">
                <a16:creationId xmlns:a16="http://schemas.microsoft.com/office/drawing/2014/main" id="{895D77A3-1594-4B18-B91C-60A2BC1F13D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R"/>
          </a:p>
        </p:txBody>
      </p:sp>
      <p:sp>
        <p:nvSpPr>
          <p:cNvPr id="6" name="Slide Number Placeholder 5">
            <a:extLst>
              <a:ext uri="{FF2B5EF4-FFF2-40B4-BE49-F238E27FC236}">
                <a16:creationId xmlns:a16="http://schemas.microsoft.com/office/drawing/2014/main" id="{F2ECF7CB-40CA-4564-A36E-FD56EBD928B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E50F8-EA35-413D-91DB-DC8AC90DED4F}" type="slidenum">
              <a:rPr lang="es-PR" smtClean="0"/>
              <a:t>‹#›</a:t>
            </a:fld>
            <a:endParaRPr lang="es-PR"/>
          </a:p>
        </p:txBody>
      </p:sp>
    </p:spTree>
    <p:extLst>
      <p:ext uri="{BB962C8B-B14F-4D97-AF65-F5344CB8AC3E}">
        <p14:creationId xmlns:p14="http://schemas.microsoft.com/office/powerpoint/2010/main" val="314330112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0.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ref.ly/logosres/cbot05de-es?ref=Bible.Jdg17.1-5&amp;off=907&amp;ctx=itas+en+ese+tiempo.%0a~Las+frases+%E2%80%9Cimagen+d"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ref.ly/logosres/cbot05de-es?ref=Bible.Jdg17.6&amp;off=52&amp;ctx=e+los+jueces+(17:6)%0a~17:6.+El+autor,+escr" TargetMode="External"/><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microsoft.com/office/2007/relationships/hdphoto" Target="../media/hdphoto7.wdp"/></Relationships>
</file>

<file path=ppt/slides/_rels/slide41.xml.rels><?xml version="1.0" encoding="UTF-8" standalone="yes"?>
<Relationships xmlns="http://schemas.openxmlformats.org/package/2006/relationships"><Relationship Id="rId3" Type="http://schemas.openxmlformats.org/officeDocument/2006/relationships/hyperlink" Target="https://ref.ly/logosres/cbot05de-es?ref=Bible.Jdg20.1-7&amp;off=0&amp;ctx=+en+Mizpa+(20:1%E2%80%9311)%0a~20:1%E2%80%937.+En+respuesta"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5" Type="http://schemas.microsoft.com/office/2007/relationships/hdphoto" Target="../media/hdphoto6.wdp"/><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hyperlink" Target="https://ref.ly/logosres/cbot05de-es?ref=Bible.Jdg20.1-7&amp;off=0&amp;ctx=+en+Mizpa+(20:1%E2%80%9311)%0a~20:1%E2%80%937.+En+respuesta"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microsoft.com/office/2007/relationships/hdphoto" Target="../media/hdphoto6.wdp"/><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hyperlink" Target="https://ref.ly/logosres/ela-07juerut?ref=Bible.Jdg18.27&amp;off=933&amp;ctx=uvo+fiel+a+la+ley.%0a%0a~MOIS%C3%89S%0a(dador+de+la+" TargetMode="Externa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microsoft.com/office/2007/relationships/hdphoto" Target="../media/hdphoto8.wdp"/></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ref.ly/logosres/ela-07juerut?ref=Bible.Jdg21.1&amp;off=63&amp;ctx=ara+Benjam%C3%ADn+21:1%E2%80%934%0a~Antes+de+la+guerra,+"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58.xml.rels><?xml version="1.0" encoding="UTF-8" standalone="yes"?>
<Relationships xmlns="http://schemas.openxmlformats.org/package/2006/relationships"><Relationship Id="rId3" Type="http://schemas.openxmlformats.org/officeDocument/2006/relationships/hyperlink" Target="https://ref.ly/logosres/ela-07juerut?ref=Bible.Jdg21.5&amp;off=39&amp;ctx=ra+Benjam%C3%ADn+21:5%E2%80%9325%0a~Al+ver+que+Dios+no+l" TargetMode="External"/><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8085F5-0A23-429E-AB92-6570B7B5759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0" y="0"/>
            <a:ext cx="9155165" cy="6248400"/>
          </a:xfrm>
          <a:prstGeom prst="rect">
            <a:avLst/>
          </a:prstGeom>
        </p:spPr>
      </p:pic>
      <p:sp>
        <p:nvSpPr>
          <p:cNvPr id="149508" name="Rectangle 4"/>
          <p:cNvSpPr>
            <a:spLocks noGrp="1" noChangeArrowheads="1"/>
          </p:cNvSpPr>
          <p:nvPr>
            <p:ph type="ctrTitle" idx="4294967295"/>
          </p:nvPr>
        </p:nvSpPr>
        <p:spPr>
          <a:xfrm>
            <a:off x="685800" y="0"/>
            <a:ext cx="7772400" cy="914400"/>
          </a:xfrm>
          <a:solidFill>
            <a:schemeClr val="tx1">
              <a:alpha val="79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bodyPr>
          <a:lstStyle/>
          <a:p>
            <a:pPr algn="ctr">
              <a:buClr>
                <a:schemeClr val="folHlink"/>
              </a:buClr>
              <a:buSzPct val="60000"/>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6: Los Jueces de Israel</a:t>
            </a:r>
            <a:endParaRPr lang="en-US"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149509" name="Rectangle 5"/>
          <p:cNvSpPr>
            <a:spLocks noGrp="1" noChangeArrowheads="1"/>
          </p:cNvSpPr>
          <p:nvPr>
            <p:ph type="subTitle" idx="4294967295"/>
          </p:nvPr>
        </p:nvSpPr>
        <p:spPr>
          <a:xfrm>
            <a:off x="152400" y="3429000"/>
            <a:ext cx="8610600" cy="1938992"/>
          </a:xfrm>
          <a:solidFill>
            <a:schemeClr val="tx1">
              <a:alpha val="77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spAutoFit/>
          </a:bodyPr>
          <a:lstStyle/>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Estudio 26: </a:t>
            </a:r>
          </a:p>
          <a:p>
            <a:pPr marL="0" indent="0" algn="ctr">
              <a:spcBef>
                <a:spcPct val="0"/>
              </a:spcBef>
              <a:buFont typeface="Wingdings" pitchFamily="2" charset="2"/>
              <a:buNone/>
              <a:defRPr/>
            </a:pPr>
            <a:r>
              <a:rPr lang="es-ES"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Cuando Faltó Dirección en Israel</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25 de Julio de 2017</a:t>
            </a:r>
          </a:p>
        </p:txBody>
      </p:sp>
      <p:sp>
        <p:nvSpPr>
          <p:cNvPr id="3077" name="Text Box 5"/>
          <p:cNvSpPr txBox="1">
            <a:spLocks noChangeArrowheads="1"/>
          </p:cNvSpPr>
          <p:nvPr/>
        </p:nvSpPr>
        <p:spPr bwMode="auto">
          <a:xfrm>
            <a:off x="0" y="6019800"/>
            <a:ext cx="2895600" cy="641350"/>
          </a:xfrm>
          <a:prstGeom prst="rect">
            <a:avLst/>
          </a:prstGeom>
          <a:solidFill>
            <a:schemeClr val="bg1">
              <a:alpha val="37000"/>
            </a:schemeClr>
          </a:solidFill>
          <a:ln w="9525">
            <a:noFill/>
            <a:miter lim="800000"/>
            <a:headEnd/>
            <a:tailEnd/>
          </a:ln>
          <a:effectLst>
            <a:softEdge rad="63500"/>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5"/>
          <a:srcRect/>
          <a:stretch>
            <a:fillRect/>
          </a:stretch>
        </p:blipFill>
        <p:spPr bwMode="auto">
          <a:xfrm>
            <a:off x="1981200" y="63246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6"/>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9">
                                            <p:txEl>
                                              <p:pRg st="2" end="2"/>
                                            </p:txEl>
                                          </p:spTgt>
                                        </p:tgtEl>
                                        <p:attrNameLst>
                                          <p:attrName>style.visibility</p:attrName>
                                        </p:attrNameLst>
                                      </p:cBhvr>
                                      <p:to>
                                        <p:strVal val="visible"/>
                                      </p:to>
                                    </p:set>
                                    <p:animEffect transition="in" filter="fade">
                                      <p:cBhvr>
                                        <p:cTn id="25" dur="1000"/>
                                        <p:tgtEl>
                                          <p:spTgt spid="14950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9508"/>
                                        </p:tgtEl>
                                        <p:attrNameLst>
                                          <p:attrName>style.visibility</p:attrName>
                                        </p:attrNameLst>
                                      </p:cBhvr>
                                      <p:to>
                                        <p:strVal val="visible"/>
                                      </p:to>
                                    </p:set>
                                    <p:animEffect transition="in" filter="fade">
                                      <p:cBhvr>
                                        <p:cTn id="28" dur="1000"/>
                                        <p:tgtEl>
                                          <p:spTgt spid="149508"/>
                                        </p:tgtEl>
                                      </p:cBhvr>
                                    </p:animEffect>
                                  </p:childTnLst>
                                </p:cTn>
                              </p:par>
                              <p:par>
                                <p:cTn id="29" presetID="10" presetClass="entr" presetSubtype="0" fill="hold" nodeType="withEffect">
                                  <p:stCondLst>
                                    <p:cond delay="0"/>
                                  </p:stCondLst>
                                  <p:childTnLst>
                                    <p:set>
                                      <p:cBhvr>
                                        <p:cTn id="30" dur="1" fill="hold">
                                          <p:stCondLst>
                                            <p:cond delay="0"/>
                                          </p:stCondLst>
                                        </p:cTn>
                                        <p:tgtEl>
                                          <p:spTgt spid="149526"/>
                                        </p:tgtEl>
                                        <p:attrNameLst>
                                          <p:attrName>style.visibility</p:attrName>
                                        </p:attrNameLst>
                                      </p:cBhvr>
                                      <p:to>
                                        <p:strVal val="visible"/>
                                      </p:to>
                                    </p:set>
                                    <p:animEffect transition="in" filter="fade">
                                      <p:cBhvr>
                                        <p:cTn id="31"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animBg="1"/>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El Gran Fracaso</a:t>
            </a:r>
          </a:p>
        </p:txBody>
      </p:sp>
      <p:sp>
        <p:nvSpPr>
          <p:cNvPr id="3" name="Content Placeholder 2"/>
          <p:cNvSpPr>
            <a:spLocks noGrp="1"/>
          </p:cNvSpPr>
          <p:nvPr>
            <p:ph idx="1"/>
          </p:nvPr>
        </p:nvSpPr>
        <p:spPr>
          <a:xfrm>
            <a:off x="304800" y="2057400"/>
            <a:ext cx="8534400" cy="4648200"/>
          </a:xfrm>
        </p:spPr>
        <p:txBody>
          <a:bodyPr>
            <a:normAutofit fontScale="77500" lnSpcReduction="20000"/>
          </a:bodyPr>
          <a:lstStyle/>
          <a:p>
            <a:r>
              <a:rPr lang="es-PR" dirty="0">
                <a:latin typeface="Candara" panose="020E0502030303020204" pitchFamily="34" charset="0"/>
              </a:rPr>
              <a:t>Estas reseñas históricas contestan la expectativa de cómo se comportarían esa primera generación que nació en la tierra prometida.</a:t>
            </a:r>
          </a:p>
          <a:p>
            <a:pPr lvl="1"/>
            <a:r>
              <a:rPr lang="es-ES" dirty="0">
                <a:latin typeface="Candara" panose="020E0502030303020204" pitchFamily="34" charset="0"/>
              </a:rPr>
              <a:t>“</a:t>
            </a:r>
            <a:r>
              <a:rPr lang="es-ES" i="1" dirty="0">
                <a:latin typeface="Candara" panose="020E0502030303020204" pitchFamily="34" charset="0"/>
              </a:rPr>
              <a:t>Y sirvió Israel a Jehová todo el tiempo de Josué, y todo el tiempo de los ancianos que sobrevivieron a Josué y que sabían todas las obras que Jehová había hecho por Israel.</a:t>
            </a:r>
            <a:r>
              <a:rPr lang="es-ES" dirty="0">
                <a:latin typeface="Candara" panose="020E0502030303020204" pitchFamily="34" charset="0"/>
              </a:rPr>
              <a:t>” </a:t>
            </a:r>
            <a:r>
              <a:rPr lang="es-ES" dirty="0">
                <a:solidFill>
                  <a:srgbClr val="FF0000"/>
                </a:solidFill>
                <a:latin typeface="Candara" panose="020E0502030303020204" pitchFamily="34" charset="0"/>
              </a:rPr>
              <a:t>(Josué 24.31, RVR60). </a:t>
            </a:r>
          </a:p>
          <a:p>
            <a:pPr lvl="1"/>
            <a:r>
              <a:rPr lang="es-ES" dirty="0">
                <a:latin typeface="Candara" panose="020E0502030303020204" pitchFamily="34" charset="0"/>
              </a:rPr>
              <a:t>“</a:t>
            </a:r>
            <a:r>
              <a:rPr lang="es-ES" i="1" dirty="0">
                <a:latin typeface="Candara" panose="020E0502030303020204" pitchFamily="34" charset="0"/>
              </a:rPr>
              <a:t>Y habiendo tomado provisiones para el pueblo, y sus trompetas, envió a todos los israelitas cada uno a su tienda, y retuvo a aquellos trescientos hombres; y tenía el campamento de Madián abajo en el valle. Aconteció que aquella noche Jehová le dijo: Levántate, y desciende al campamento; porque yo lo he entregado en tus manos. Y si tienes temor de descender, baja tú con Fura tu criado al campamento,</a:t>
            </a:r>
            <a:r>
              <a:rPr lang="es-ES" dirty="0">
                <a:latin typeface="Candara" panose="020E0502030303020204" pitchFamily="34" charset="0"/>
              </a:rPr>
              <a:t>” </a:t>
            </a:r>
            <a:r>
              <a:rPr lang="es-ES" dirty="0">
                <a:solidFill>
                  <a:srgbClr val="FF0000"/>
                </a:solidFill>
                <a:latin typeface="Candara" panose="020E0502030303020204" pitchFamily="34" charset="0"/>
              </a:rPr>
              <a:t>(Jueces 7.8–10, RVR60).</a:t>
            </a:r>
          </a:p>
          <a:p>
            <a:r>
              <a:rPr lang="es-PR" dirty="0">
                <a:latin typeface="Candara" panose="020E0502030303020204" pitchFamily="34" charset="0"/>
              </a:rPr>
              <a:t>La apostasía entró inmediatamente y con fuerza.</a:t>
            </a:r>
          </a:p>
        </p:txBody>
      </p:sp>
    </p:spTree>
    <p:extLst>
      <p:ext uri="{BB962C8B-B14F-4D97-AF65-F5344CB8AC3E}">
        <p14:creationId xmlns:p14="http://schemas.microsoft.com/office/powerpoint/2010/main" val="1802881737"/>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Bosquejo</a:t>
            </a:r>
          </a:p>
        </p:txBody>
      </p:sp>
      <p:sp>
        <p:nvSpPr>
          <p:cNvPr id="18435" name="Rectangle 3"/>
          <p:cNvSpPr>
            <a:spLocks noGrp="1" noChangeArrowheads="1"/>
          </p:cNvSpPr>
          <p:nvPr>
            <p:ph type="body" idx="1"/>
          </p:nvPr>
        </p:nvSpPr>
        <p:spPr>
          <a:xfrm>
            <a:off x="457200" y="2057400"/>
            <a:ext cx="8287544" cy="4419600"/>
          </a:xfrm>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endParaRPr lang="es-PR" dirty="0">
              <a:latin typeface="Candara" panose="020E0502030303020204" pitchFamily="34" charset="0"/>
            </a:endParaRPr>
          </a:p>
          <a:p>
            <a:pPr lvl="1"/>
            <a:r>
              <a:rPr lang="es-PR" dirty="0">
                <a:solidFill>
                  <a:srgbClr val="FF0000"/>
                </a:solidFill>
                <a:latin typeface="Candara" panose="020E0502030303020204" pitchFamily="34" charset="0"/>
              </a:rPr>
              <a:t>(Jueces 17.1, 5, 6)</a:t>
            </a:r>
          </a:p>
          <a:p>
            <a:r>
              <a:rPr lang="es-PR" dirty="0">
                <a:latin typeface="Candara" panose="020E0502030303020204" pitchFamily="34" charset="0"/>
              </a:rPr>
              <a:t>La condenación del crimen</a:t>
            </a:r>
          </a:p>
          <a:p>
            <a:pPr lvl="1"/>
            <a:r>
              <a:rPr lang="es-PR" dirty="0">
                <a:solidFill>
                  <a:srgbClr val="FF0000"/>
                </a:solidFill>
                <a:latin typeface="Candara" panose="020E0502030303020204" pitchFamily="34" charset="0"/>
              </a:rPr>
              <a:t>(Jueces 20.2-8, 48)</a:t>
            </a:r>
          </a:p>
          <a:p>
            <a:r>
              <a:rPr lang="es-PR" dirty="0">
                <a:latin typeface="Candara" panose="020E0502030303020204" pitchFamily="34" charset="0"/>
              </a:rPr>
              <a:t>Israel provee para los sobrevivientes de Benjamín</a:t>
            </a:r>
          </a:p>
          <a:p>
            <a:pPr lvl="1"/>
            <a:r>
              <a:rPr lang="es-PR" dirty="0">
                <a:solidFill>
                  <a:srgbClr val="FF0000"/>
                </a:solidFill>
                <a:latin typeface="Candara" panose="020E0502030303020204" pitchFamily="34" charset="0"/>
              </a:rPr>
              <a:t>(Jueces 21.6, 7, 12-14)</a:t>
            </a:r>
          </a:p>
        </p:txBody>
      </p:sp>
    </p:spTree>
    <p:extLst>
      <p:ext uri="{BB962C8B-B14F-4D97-AF65-F5344CB8AC3E}">
        <p14:creationId xmlns:p14="http://schemas.microsoft.com/office/powerpoint/2010/main" val="52235727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dissolve">
                                      <p:cBhvr>
                                        <p:cTn id="10" dur="500"/>
                                        <p:tgtEl>
                                          <p:spTgt spid="1843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Effect transition="in" filter="dissolve">
                                      <p:cBhvr>
                                        <p:cTn id="15" dur="500"/>
                                        <p:tgtEl>
                                          <p:spTgt spid="18435">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8435">
                                            <p:txEl>
                                              <p:pRg st="3" end="3"/>
                                            </p:txEl>
                                          </p:spTgt>
                                        </p:tgtEl>
                                        <p:attrNameLst>
                                          <p:attrName>style.visibility</p:attrName>
                                        </p:attrNameLst>
                                      </p:cBhvr>
                                      <p:to>
                                        <p:strVal val="visible"/>
                                      </p:to>
                                    </p:set>
                                    <p:animEffect transition="in" filter="dissolve">
                                      <p:cBhvr>
                                        <p:cTn id="18" dur="500"/>
                                        <p:tgtEl>
                                          <p:spTgt spid="1843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animEffect transition="in" filter="dissolve">
                                      <p:cBhvr>
                                        <p:cTn id="23" dur="500"/>
                                        <p:tgtEl>
                                          <p:spTgt spid="18435">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8435">
                                            <p:txEl>
                                              <p:pRg st="5" end="5"/>
                                            </p:txEl>
                                          </p:spTgt>
                                        </p:tgtEl>
                                        <p:attrNameLst>
                                          <p:attrName>style.visibility</p:attrName>
                                        </p:attrNameLst>
                                      </p:cBhvr>
                                      <p:to>
                                        <p:strVal val="visible"/>
                                      </p:to>
                                    </p:set>
                                    <p:animEffect transition="in" filter="dissolve">
                                      <p:cBhvr>
                                        <p:cTn id="26" dur="5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Ubicándonos…</a:t>
            </a:r>
          </a:p>
        </p:txBody>
      </p:sp>
      <p:pic>
        <p:nvPicPr>
          <p:cNvPr id="2" name="Picture 1">
            <a:extLst>
              <a:ext uri="{FF2B5EF4-FFF2-40B4-BE49-F238E27FC236}">
                <a16:creationId xmlns:a16="http://schemas.microsoft.com/office/drawing/2014/main" id="{E706CE9F-93DB-4BB3-BBA0-3CB2614F0E2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175928" y="0"/>
            <a:ext cx="2968071" cy="3962400"/>
          </a:xfrm>
          <a:prstGeom prst="rect">
            <a:avLst/>
          </a:prstGeom>
        </p:spPr>
      </p:pic>
      <p:pic>
        <p:nvPicPr>
          <p:cNvPr id="3" name="Picture 2">
            <a:extLst>
              <a:ext uri="{FF2B5EF4-FFF2-40B4-BE49-F238E27FC236}">
                <a16:creationId xmlns:a16="http://schemas.microsoft.com/office/drawing/2014/main" id="{5A7767BC-C8CE-400A-83FD-7749C4C48856}"/>
              </a:ext>
            </a:extLst>
          </p:cNvPr>
          <p:cNvPicPr>
            <a:picLocks noChangeAspect="1"/>
          </p:cNvPicPr>
          <p:nvPr/>
        </p:nvPicPr>
        <p:blipFill rotWithShape="1">
          <a:blip r:embed="rId5">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8102" t="39013" r="12564" b="31112"/>
          <a:stretch/>
        </p:blipFill>
        <p:spPr>
          <a:xfrm>
            <a:off x="-2875" y="2514600"/>
            <a:ext cx="6450702" cy="4336211"/>
          </a:xfrm>
          <a:prstGeom prst="rect">
            <a:avLst/>
          </a:prstGeom>
        </p:spPr>
      </p:pic>
      <p:cxnSp>
        <p:nvCxnSpPr>
          <p:cNvPr id="7" name="Straight Arrow Connector 6">
            <a:extLst>
              <a:ext uri="{FF2B5EF4-FFF2-40B4-BE49-F238E27FC236}">
                <a16:creationId xmlns:a16="http://schemas.microsoft.com/office/drawing/2014/main" id="{4A00F0B5-F963-4A48-93A4-31861D9CED1D}"/>
              </a:ext>
            </a:extLst>
          </p:cNvPr>
          <p:cNvCxnSpPr>
            <a:cxnSpLocks/>
          </p:cNvCxnSpPr>
          <p:nvPr/>
        </p:nvCxnSpPr>
        <p:spPr bwMode="auto">
          <a:xfrm flipH="1">
            <a:off x="3810001" y="2743200"/>
            <a:ext cx="3352799" cy="1828800"/>
          </a:xfrm>
          <a:prstGeom prst="straightConnector1">
            <a:avLst/>
          </a:prstGeom>
          <a:noFill/>
          <a:ln w="28575" cap="flat" cmpd="sng" algn="ctr">
            <a:solidFill>
              <a:srgbClr val="FF0000"/>
            </a:solidFill>
            <a:prstDash val="solid"/>
            <a:round/>
            <a:headEnd type="none" w="med" len="med"/>
            <a:tailEnd type="triangle"/>
          </a:ln>
          <a:effectLst/>
        </p:spPr>
      </p:cxnSp>
      <p:sp>
        <p:nvSpPr>
          <p:cNvPr id="8" name="Rectangle 7">
            <a:extLst>
              <a:ext uri="{FF2B5EF4-FFF2-40B4-BE49-F238E27FC236}">
                <a16:creationId xmlns:a16="http://schemas.microsoft.com/office/drawing/2014/main" id="{79CEFDCC-F50E-429D-88D6-FD31F775BF2E}"/>
              </a:ext>
            </a:extLst>
          </p:cNvPr>
          <p:cNvSpPr/>
          <p:nvPr/>
        </p:nvSpPr>
        <p:spPr bwMode="auto">
          <a:xfrm>
            <a:off x="7162800" y="1524000"/>
            <a:ext cx="1524000" cy="12192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PR" sz="1800" b="0" i="0" u="none" strike="noStrike" cap="none" normalizeH="0" baseline="0">
              <a:ln>
                <a:noFill/>
              </a:ln>
              <a:solidFill>
                <a:schemeClr val="tx1"/>
              </a:solidFill>
              <a:effectLst/>
              <a:latin typeface="Tahoma" pitchFamily="34" charset="0"/>
              <a:cs typeface="Arial" charset="0"/>
            </a:endParaRPr>
          </a:p>
        </p:txBody>
      </p:sp>
    </p:spTree>
    <p:extLst>
      <p:ext uri="{BB962C8B-B14F-4D97-AF65-F5344CB8AC3E}">
        <p14:creationId xmlns:p14="http://schemas.microsoft.com/office/powerpoint/2010/main" val="1157493508"/>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pic>
        <p:nvPicPr>
          <p:cNvPr id="2" name="Picture 1">
            <a:extLst>
              <a:ext uri="{FF2B5EF4-FFF2-40B4-BE49-F238E27FC236}">
                <a16:creationId xmlns:a16="http://schemas.microsoft.com/office/drawing/2014/main" id="{5AC8F8F3-B0C6-46FE-BBED-B5B0E74ADCA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6871"/>
          <a:stretch/>
        </p:blipFill>
        <p:spPr>
          <a:xfrm>
            <a:off x="0" y="1663460"/>
            <a:ext cx="9144000" cy="5194540"/>
          </a:xfrm>
          <a:prstGeom prst="rect">
            <a:avLst/>
          </a:prstGeom>
        </p:spPr>
      </p:pic>
    </p:spTree>
    <p:extLst>
      <p:ext uri="{BB962C8B-B14F-4D97-AF65-F5344CB8AC3E}">
        <p14:creationId xmlns:p14="http://schemas.microsoft.com/office/powerpoint/2010/main" val="193144242"/>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3"/>
            <a:ext cx="8574088" cy="4114800"/>
          </a:xfrm>
        </p:spPr>
        <p:txBody>
          <a:bodyPr/>
          <a:lstStyle/>
          <a:p>
            <a:r>
              <a:rPr lang="es-ES" dirty="0">
                <a:latin typeface="Candara" panose="020E0502030303020204" pitchFamily="34" charset="0"/>
              </a:rPr>
              <a:t>“</a:t>
            </a:r>
            <a:r>
              <a:rPr lang="es-ES" i="1" dirty="0">
                <a:latin typeface="Candara" panose="020E0502030303020204" pitchFamily="34" charset="0"/>
              </a:rPr>
              <a:t>Hubo un hombre del monte de Efraín, que se llamaba </a:t>
            </a:r>
            <a:r>
              <a:rPr lang="es-ES" i="1" dirty="0" err="1">
                <a:latin typeface="Candara" panose="020E0502030303020204" pitchFamily="34" charset="0"/>
              </a:rPr>
              <a:t>Micaía</a:t>
            </a:r>
            <a:r>
              <a:rPr lang="es-ES" i="1" dirty="0">
                <a:latin typeface="Candara" panose="020E0502030303020204" pitchFamily="34" charset="0"/>
              </a:rPr>
              <a:t>,</a:t>
            </a:r>
            <a:r>
              <a:rPr lang="es-ES" dirty="0">
                <a:latin typeface="Candara" panose="020E0502030303020204" pitchFamily="34" charset="0"/>
              </a:rPr>
              <a:t>” </a:t>
            </a:r>
            <a:r>
              <a:rPr lang="es-ES" dirty="0">
                <a:solidFill>
                  <a:srgbClr val="FF0000"/>
                </a:solidFill>
                <a:latin typeface="Candara" panose="020E0502030303020204" pitchFamily="34" charset="0"/>
              </a:rPr>
              <a:t>(Jueces 17.1, RVR60) </a:t>
            </a:r>
          </a:p>
          <a:p>
            <a:r>
              <a:rPr lang="es-ES" dirty="0">
                <a:latin typeface="Candara" panose="020E0502030303020204" pitchFamily="34" charset="0"/>
              </a:rPr>
              <a:t>“</a:t>
            </a:r>
            <a:r>
              <a:rPr lang="es-ES" i="1" dirty="0">
                <a:latin typeface="Candara" panose="020E0502030303020204" pitchFamily="34" charset="0"/>
              </a:rPr>
              <a:t>Y este hombre </a:t>
            </a:r>
            <a:r>
              <a:rPr lang="es-ES" i="1" dirty="0" err="1">
                <a:latin typeface="Candara" panose="020E0502030303020204" pitchFamily="34" charset="0"/>
              </a:rPr>
              <a:t>Micaía</a:t>
            </a:r>
            <a:r>
              <a:rPr lang="es-ES" i="1" dirty="0">
                <a:latin typeface="Candara" panose="020E0502030303020204" pitchFamily="34" charset="0"/>
              </a:rPr>
              <a:t> tuvo casa de dioses, e hizo efod y </a:t>
            </a:r>
            <a:r>
              <a:rPr lang="es-ES" i="1" dirty="0" err="1">
                <a:latin typeface="Candara" panose="020E0502030303020204" pitchFamily="34" charset="0"/>
              </a:rPr>
              <a:t>terafines</a:t>
            </a:r>
            <a:r>
              <a:rPr lang="es-ES" i="1" dirty="0">
                <a:latin typeface="Candara" panose="020E0502030303020204" pitchFamily="34" charset="0"/>
              </a:rPr>
              <a:t>, y consagró a uno de sus hijos para que fuera su sacerdote.</a:t>
            </a:r>
            <a:r>
              <a:rPr lang="es-ES" dirty="0">
                <a:latin typeface="Candara" panose="020E0502030303020204" pitchFamily="34" charset="0"/>
              </a:rPr>
              <a:t>” </a:t>
            </a:r>
            <a:r>
              <a:rPr lang="es-ES" dirty="0">
                <a:solidFill>
                  <a:srgbClr val="FF0000"/>
                </a:solidFill>
                <a:latin typeface="Candara" panose="020E0502030303020204" pitchFamily="34" charset="0"/>
              </a:rPr>
              <a:t>(Jueces 17.5, RVR60) </a:t>
            </a:r>
          </a:p>
          <a:p>
            <a:r>
              <a:rPr lang="es-ES" dirty="0">
                <a:latin typeface="Candara" panose="020E0502030303020204" pitchFamily="34" charset="0"/>
              </a:rPr>
              <a:t>“</a:t>
            </a:r>
            <a:r>
              <a:rPr lang="es-ES" i="1" dirty="0">
                <a:latin typeface="Candara" panose="020E0502030303020204" pitchFamily="34" charset="0"/>
              </a:rPr>
              <a:t>En aquellos días no había rey en Israel; cada uno hacía lo que bien le parecía.</a:t>
            </a:r>
            <a:r>
              <a:rPr lang="es-ES" dirty="0">
                <a:latin typeface="Candara" panose="020E0502030303020204" pitchFamily="34" charset="0"/>
              </a:rPr>
              <a:t>” </a:t>
            </a:r>
            <a:r>
              <a:rPr lang="es-ES" dirty="0">
                <a:solidFill>
                  <a:srgbClr val="FF0000"/>
                </a:solidFill>
                <a:latin typeface="Candara" panose="020E0502030303020204" pitchFamily="34" charset="0"/>
              </a:rPr>
              <a:t>(Jueces 17.6, RVR60) </a:t>
            </a:r>
          </a:p>
        </p:txBody>
      </p:sp>
    </p:spTree>
    <p:extLst>
      <p:ext uri="{BB962C8B-B14F-4D97-AF65-F5344CB8AC3E}">
        <p14:creationId xmlns:p14="http://schemas.microsoft.com/office/powerpoint/2010/main" val="2159857977"/>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0999" y="2017713"/>
            <a:ext cx="8607725" cy="4114800"/>
          </a:xfrm>
        </p:spPr>
        <p:txBody>
          <a:bodyPr/>
          <a:lstStyle/>
          <a:p>
            <a:r>
              <a:rPr lang="es-ES" dirty="0">
                <a:solidFill>
                  <a:srgbClr val="FF0000"/>
                </a:solidFill>
                <a:latin typeface="Candara" panose="020E0502030303020204" pitchFamily="34" charset="0"/>
              </a:rPr>
              <a:t>17:1–5. </a:t>
            </a:r>
            <a:r>
              <a:rPr lang="es-ES" dirty="0">
                <a:latin typeface="Candara" panose="020E0502030303020204" pitchFamily="34" charset="0"/>
              </a:rPr>
              <a:t>Resulta irónico que un hombre que se llamaba </a:t>
            </a:r>
            <a:r>
              <a:rPr lang="es-ES" dirty="0" err="1">
                <a:latin typeface="Candara" panose="020E0502030303020204" pitchFamily="34" charset="0"/>
              </a:rPr>
              <a:t>Micaía</a:t>
            </a:r>
            <a:r>
              <a:rPr lang="es-ES" dirty="0">
                <a:latin typeface="Candara" panose="020E0502030303020204" pitchFamily="34" charset="0"/>
              </a:rPr>
              <a:t> (que significa “¿quién es como Jehová?”) fuera quien estableciera un santuario espurio y un sacerdocio ilegal. </a:t>
            </a:r>
          </a:p>
          <a:p>
            <a:r>
              <a:rPr lang="es-ES" dirty="0">
                <a:latin typeface="Candara" panose="020E0502030303020204" pitchFamily="34" charset="0"/>
              </a:rPr>
              <a:t>En parte, esa situación se produjo cuando él escuchó a su madre maldecir al ladrón que le había hurtado mil cien siclos de plata (aprox. 300 libras). </a:t>
            </a:r>
          </a:p>
        </p:txBody>
      </p:sp>
    </p:spTree>
    <p:extLst>
      <p:ext uri="{BB962C8B-B14F-4D97-AF65-F5344CB8AC3E}">
        <p14:creationId xmlns:p14="http://schemas.microsoft.com/office/powerpoint/2010/main" val="3810966184"/>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fontScale="92500" lnSpcReduction="10000"/>
          </a:bodyPr>
          <a:lstStyle/>
          <a:p>
            <a:r>
              <a:rPr lang="es-ES" dirty="0" err="1">
                <a:latin typeface="Candara" panose="020E0502030303020204" pitchFamily="34" charset="0"/>
              </a:rPr>
              <a:t>Micaía</a:t>
            </a:r>
            <a:r>
              <a:rPr lang="es-ES" dirty="0">
                <a:latin typeface="Candara" panose="020E0502030303020204" pitchFamily="34" charset="0"/>
              </a:rPr>
              <a:t> tuvo que confesar: el dinero está en mi poder. Como premio por su “honradez”, su madre trató de neutralizar la maldición dándole una bendición: Bendito seas de Jehová, hijo mío. </a:t>
            </a:r>
          </a:p>
          <a:p>
            <a:r>
              <a:rPr lang="es-ES" dirty="0">
                <a:latin typeface="Candara" panose="020E0502030303020204" pitchFamily="34" charset="0"/>
              </a:rPr>
              <a:t>El hecho de que enseguida ella dijera: He dedicado el dinero a Jehová…, para hacer una imagen de talla era una flagrante desobediencia de </a:t>
            </a:r>
            <a:r>
              <a:rPr lang="es-ES" dirty="0">
                <a:solidFill>
                  <a:srgbClr val="FF0000"/>
                </a:solidFill>
                <a:latin typeface="Candara" panose="020E0502030303020204" pitchFamily="34" charset="0"/>
              </a:rPr>
              <a:t>Éxodo 20:4</a:t>
            </a:r>
            <a:r>
              <a:rPr lang="es-ES" dirty="0">
                <a:latin typeface="Candara" panose="020E0502030303020204" pitchFamily="34" charset="0"/>
              </a:rPr>
              <a:t>, y refleja la influencia cananea idólatra que había sobre los israelitas en ese tiempo.</a:t>
            </a:r>
          </a:p>
        </p:txBody>
      </p:sp>
    </p:spTree>
    <p:extLst>
      <p:ext uri="{BB962C8B-B14F-4D97-AF65-F5344CB8AC3E}">
        <p14:creationId xmlns:p14="http://schemas.microsoft.com/office/powerpoint/2010/main" val="292660632"/>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a:bodyPr>
          <a:lstStyle/>
          <a:p>
            <a:r>
              <a:rPr lang="es-ES" dirty="0">
                <a:latin typeface="Candara" panose="020E0502030303020204" pitchFamily="34" charset="0"/>
              </a:rPr>
              <a:t>Las frases “imagen de talla” y de fundición sugieren dos objetos para ser adorados, una imagen labrada en piedra o madera y otra vaciada en un molde con metal de fundición. </a:t>
            </a:r>
          </a:p>
          <a:p>
            <a:r>
              <a:rPr lang="es-ES" sz="3100" dirty="0">
                <a:latin typeface="Candara" panose="020E0502030303020204" pitchFamily="34" charset="0"/>
              </a:rPr>
              <a:t>La madre de </a:t>
            </a:r>
            <a:r>
              <a:rPr lang="es-ES" sz="3100" dirty="0" err="1">
                <a:latin typeface="Candara" panose="020E0502030303020204" pitchFamily="34" charset="0"/>
              </a:rPr>
              <a:t>Micaía</a:t>
            </a:r>
            <a:r>
              <a:rPr lang="es-ES" sz="3100" dirty="0">
                <a:latin typeface="Candara" panose="020E0502030303020204" pitchFamily="34" charset="0"/>
              </a:rPr>
              <a:t> pagó doscientos siclos de plata (50 libras) a un fundidor para que hiciera esos objetos de culto. </a:t>
            </a:r>
          </a:p>
        </p:txBody>
      </p:sp>
    </p:spTree>
    <p:extLst>
      <p:ext uri="{BB962C8B-B14F-4D97-AF65-F5344CB8AC3E}">
        <p14:creationId xmlns:p14="http://schemas.microsoft.com/office/powerpoint/2010/main" val="3037713701"/>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lnSpcReduction="10000"/>
          </a:bodyPr>
          <a:lstStyle/>
          <a:p>
            <a:r>
              <a:rPr lang="es-ES" sz="3100" dirty="0">
                <a:latin typeface="Candara" panose="020E0502030303020204" pitchFamily="34" charset="0"/>
              </a:rPr>
              <a:t>Pero esos no fueron los únicos ídolos que había en la casa de dioses de </a:t>
            </a:r>
            <a:r>
              <a:rPr lang="es-ES" sz="3100" dirty="0" err="1">
                <a:latin typeface="Candara" panose="020E0502030303020204" pitchFamily="34" charset="0"/>
              </a:rPr>
              <a:t>Micaía</a:t>
            </a:r>
            <a:r>
              <a:rPr lang="es-ES" sz="3100" dirty="0">
                <a:latin typeface="Candara" panose="020E0502030303020204" pitchFamily="34" charset="0"/>
              </a:rPr>
              <a:t>, porque también hizo un efod (quizá como objeto de adoración; vea </a:t>
            </a:r>
            <a:r>
              <a:rPr lang="es-ES" sz="3100" dirty="0">
                <a:solidFill>
                  <a:srgbClr val="FF0000"/>
                </a:solidFill>
                <a:latin typeface="Candara" panose="020E0502030303020204" pitchFamily="34" charset="0"/>
              </a:rPr>
              <a:t>8:24–27</a:t>
            </a:r>
            <a:r>
              <a:rPr lang="es-ES" sz="3100" dirty="0">
                <a:latin typeface="Candara" panose="020E0502030303020204" pitchFamily="34" charset="0"/>
              </a:rPr>
              <a:t>; o para que fuera usado por un sacerdote) y </a:t>
            </a:r>
            <a:r>
              <a:rPr lang="es-ES" sz="3100" dirty="0" err="1">
                <a:latin typeface="Candara" panose="020E0502030303020204" pitchFamily="34" charset="0"/>
              </a:rPr>
              <a:t>terafines</a:t>
            </a:r>
            <a:r>
              <a:rPr lang="es-ES" sz="3100" dirty="0">
                <a:latin typeface="Candara" panose="020E0502030303020204" pitchFamily="34" charset="0"/>
              </a:rPr>
              <a:t> (</a:t>
            </a:r>
            <a:r>
              <a:rPr lang="es-ES" sz="3100" dirty="0" err="1">
                <a:latin typeface="Candara" panose="020E0502030303020204" pitchFamily="34" charset="0"/>
              </a:rPr>
              <a:t>ṯerāp̱îm</a:t>
            </a:r>
            <a:r>
              <a:rPr lang="es-ES" sz="3100" dirty="0">
                <a:latin typeface="Candara" panose="020E0502030303020204" pitchFamily="34" charset="0"/>
              </a:rPr>
              <a:t>; vea </a:t>
            </a:r>
            <a:r>
              <a:rPr lang="es-ES" sz="3100" dirty="0">
                <a:solidFill>
                  <a:srgbClr val="FF0000"/>
                </a:solidFill>
                <a:latin typeface="Candara" panose="020E0502030303020204" pitchFamily="34" charset="0"/>
              </a:rPr>
              <a:t>Génesis 31:17–50</a:t>
            </a:r>
            <a:r>
              <a:rPr lang="es-ES" sz="3100" dirty="0">
                <a:latin typeface="Candara" panose="020E0502030303020204" pitchFamily="34" charset="0"/>
              </a:rPr>
              <a:t>).</a:t>
            </a:r>
          </a:p>
          <a:p>
            <a:r>
              <a:rPr lang="es-ES" sz="3100" dirty="0">
                <a:latin typeface="Candara" panose="020E0502030303020204" pitchFamily="34" charset="0"/>
              </a:rPr>
              <a:t>Después consagró a uno de sus hijos para que fuera su sacerdote y llevara a cabo el culto de su santuario (posteriormente, </a:t>
            </a:r>
            <a:r>
              <a:rPr lang="es-ES" sz="3100" dirty="0" err="1">
                <a:latin typeface="Candara" panose="020E0502030303020204" pitchFamily="34" charset="0"/>
              </a:rPr>
              <a:t>Micaía</a:t>
            </a:r>
            <a:r>
              <a:rPr lang="es-ES" sz="3100" dirty="0">
                <a:latin typeface="Candara" panose="020E0502030303020204" pitchFamily="34" charset="0"/>
              </a:rPr>
              <a:t> instaló otro sacerdote, </a:t>
            </a:r>
            <a:r>
              <a:rPr lang="es-ES" sz="3100" dirty="0">
                <a:solidFill>
                  <a:srgbClr val="FF0000"/>
                </a:solidFill>
                <a:latin typeface="Candara" panose="020E0502030303020204" pitchFamily="34" charset="0"/>
              </a:rPr>
              <a:t>Jueces 17:12</a:t>
            </a:r>
            <a:r>
              <a:rPr lang="es-ES" sz="3100" dirty="0">
                <a:latin typeface="Candara" panose="020E0502030303020204" pitchFamily="34" charset="0"/>
              </a:rPr>
              <a:t>).</a:t>
            </a:r>
            <a:endParaRPr lang="es-ES" sz="3100" dirty="0">
              <a:latin typeface="Candara" panose="020E0502030303020204" pitchFamily="34" charset="0"/>
              <a:hlinkClick r:id="rId3"/>
            </a:endParaRPr>
          </a:p>
        </p:txBody>
      </p:sp>
    </p:spTree>
    <p:extLst>
      <p:ext uri="{BB962C8B-B14F-4D97-AF65-F5344CB8AC3E}">
        <p14:creationId xmlns:p14="http://schemas.microsoft.com/office/powerpoint/2010/main" val="355349202"/>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4724400" cy="4687887"/>
          </a:xfrm>
        </p:spPr>
        <p:txBody>
          <a:bodyPr>
            <a:normAutofit fontScale="77500" lnSpcReduction="20000"/>
          </a:bodyPr>
          <a:lstStyle/>
          <a:p>
            <a:r>
              <a:rPr lang="es-ES" sz="3100" dirty="0">
                <a:latin typeface="Candara" panose="020E0502030303020204" pitchFamily="34" charset="0"/>
              </a:rPr>
              <a:t>El </a:t>
            </a:r>
            <a:r>
              <a:rPr lang="es-ES" sz="3100" b="1" dirty="0">
                <a:latin typeface="Candara" panose="020E0502030303020204" pitchFamily="34" charset="0"/>
              </a:rPr>
              <a:t>Efod</a:t>
            </a:r>
            <a:r>
              <a:rPr lang="es-ES" sz="3100" dirty="0">
                <a:latin typeface="Candara" panose="020E0502030303020204" pitchFamily="34" charset="0"/>
              </a:rPr>
              <a:t> </a:t>
            </a:r>
            <a:r>
              <a:rPr lang="es-ES" sz="3100" dirty="0">
                <a:solidFill>
                  <a:srgbClr val="FF0000"/>
                </a:solidFill>
                <a:latin typeface="Candara" panose="020E0502030303020204" pitchFamily="34" charset="0"/>
              </a:rPr>
              <a:t>(Éxodo 28)</a:t>
            </a:r>
            <a:r>
              <a:rPr lang="es-ES" sz="3100" dirty="0">
                <a:latin typeface="Candara" panose="020E0502030303020204" pitchFamily="34" charset="0"/>
              </a:rPr>
              <a:t> era la parte decorativa de la vestidura del sumo sacerdote.</a:t>
            </a:r>
          </a:p>
          <a:p>
            <a:r>
              <a:rPr lang="es-ES" sz="3100" dirty="0">
                <a:latin typeface="Candara" panose="020E0502030303020204" pitchFamily="34" charset="0"/>
              </a:rPr>
              <a:t>Los </a:t>
            </a:r>
            <a:r>
              <a:rPr lang="es-ES" sz="3100" b="1" dirty="0" err="1">
                <a:latin typeface="Candara" panose="020E0502030303020204" pitchFamily="34" charset="0"/>
              </a:rPr>
              <a:t>Terafines</a:t>
            </a:r>
            <a:r>
              <a:rPr lang="es-ES" sz="3100" dirty="0">
                <a:latin typeface="Candara" panose="020E0502030303020204" pitchFamily="34" charset="0"/>
              </a:rPr>
              <a:t> (</a:t>
            </a:r>
            <a:r>
              <a:rPr lang="es-ES" sz="3100" dirty="0" err="1">
                <a:latin typeface="Candara" panose="020E0502030303020204" pitchFamily="34" charset="0"/>
              </a:rPr>
              <a:t>ṯerāp̱îm</a:t>
            </a:r>
            <a:r>
              <a:rPr lang="es-ES" sz="3100" dirty="0">
                <a:latin typeface="Candara" panose="020E0502030303020204" pitchFamily="34" charset="0"/>
              </a:rPr>
              <a:t>; vea </a:t>
            </a:r>
            <a:r>
              <a:rPr lang="es-ES" sz="3100" dirty="0">
                <a:solidFill>
                  <a:srgbClr val="FF0000"/>
                </a:solidFill>
                <a:latin typeface="Candara" panose="020E0502030303020204" pitchFamily="34" charset="0"/>
              </a:rPr>
              <a:t>Génesis 31:17–50</a:t>
            </a:r>
            <a:r>
              <a:rPr lang="es-ES" sz="3100" dirty="0">
                <a:latin typeface="Candara" panose="020E0502030303020204" pitchFamily="34" charset="0"/>
              </a:rPr>
              <a:t>) </a:t>
            </a:r>
            <a:r>
              <a:rPr lang="es-ES" sz="3000" dirty="0">
                <a:latin typeface="Candara" panose="020E0502030303020204" pitchFamily="34" charset="0"/>
              </a:rPr>
              <a:t>se les menciona en contextos israelitas y casi siempre se les condena, directamente (</a:t>
            </a:r>
            <a:r>
              <a:rPr lang="es-ES" sz="3000" dirty="0">
                <a:solidFill>
                  <a:srgbClr val="FF0000"/>
                </a:solidFill>
                <a:latin typeface="Candara" panose="020E0502030303020204" pitchFamily="34" charset="0"/>
              </a:rPr>
              <a:t>1 S. 15:23; 2 R. 23:24</a:t>
            </a:r>
            <a:r>
              <a:rPr lang="es-ES" sz="3000" dirty="0">
                <a:latin typeface="Candara" panose="020E0502030303020204" pitchFamily="34" charset="0"/>
              </a:rPr>
              <a:t>) o indirectamente (</a:t>
            </a:r>
            <a:r>
              <a:rPr lang="es-ES" sz="3000" dirty="0">
                <a:solidFill>
                  <a:srgbClr val="FF0000"/>
                </a:solidFill>
                <a:latin typeface="Candara" panose="020E0502030303020204" pitchFamily="34" charset="0"/>
              </a:rPr>
              <a:t>Jue. 17:6; Zac. 10:2</a:t>
            </a:r>
            <a:r>
              <a:rPr lang="es-ES" sz="3000" dirty="0">
                <a:latin typeface="Candara" panose="020E0502030303020204" pitchFamily="34" charset="0"/>
              </a:rPr>
              <a:t>). En cuanto a su uso, se los asocia mayormente con la adivinación. En ninguna parte se nos informa cómo se los consultaba, como tampoco cómo eran.</a:t>
            </a:r>
            <a:endParaRPr lang="es-ES" sz="3100" dirty="0">
              <a:latin typeface="Candara" panose="020E0502030303020204" pitchFamily="34" charset="0"/>
            </a:endParaRPr>
          </a:p>
        </p:txBody>
      </p:sp>
      <p:pic>
        <p:nvPicPr>
          <p:cNvPr id="5" name="Picture 4">
            <a:extLst>
              <a:ext uri="{FF2B5EF4-FFF2-40B4-BE49-F238E27FC236}">
                <a16:creationId xmlns:a16="http://schemas.microsoft.com/office/drawing/2014/main" id="{AE38A8C9-FAB2-41BD-9723-A0F1E5B6C85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555" t="2410" r="445"/>
          <a:stretch/>
        </p:blipFill>
        <p:spPr>
          <a:xfrm>
            <a:off x="5934075" y="2017712"/>
            <a:ext cx="2057400" cy="4210830"/>
          </a:xfrm>
          <a:prstGeom prst="rect">
            <a:avLst/>
          </a:prstGeom>
        </p:spPr>
      </p:pic>
    </p:spTree>
    <p:extLst>
      <p:ext uri="{BB962C8B-B14F-4D97-AF65-F5344CB8AC3E}">
        <p14:creationId xmlns:p14="http://schemas.microsoft.com/office/powerpoint/2010/main" val="1556423264"/>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s-PR" dirty="0">
                <a:latin typeface="Candara" panose="020E0502030303020204" pitchFamily="34" charset="0"/>
              </a:rPr>
              <a:t>Texto Básico</a:t>
            </a:r>
          </a:p>
        </p:txBody>
      </p:sp>
      <p:sp>
        <p:nvSpPr>
          <p:cNvPr id="4099" name="Rectangle 3"/>
          <p:cNvSpPr>
            <a:spLocks noGrp="1" noChangeArrowheads="1"/>
          </p:cNvSpPr>
          <p:nvPr>
            <p:ph idx="1"/>
          </p:nvPr>
        </p:nvSpPr>
        <p:spPr>
          <a:xfrm>
            <a:off x="609600" y="2133600"/>
            <a:ext cx="7735888" cy="4114800"/>
          </a:xfrm>
        </p:spPr>
        <p:txBody>
          <a:bodyPr/>
          <a:lstStyle/>
          <a:p>
            <a:pPr eaLnBrk="1" hangingPunct="1"/>
            <a:r>
              <a:rPr lang="es-PR" dirty="0">
                <a:latin typeface="Candara" panose="020E0502030303020204" pitchFamily="34" charset="0"/>
              </a:rPr>
              <a:t>Jueces</a:t>
            </a:r>
          </a:p>
          <a:p>
            <a:pPr lvl="1"/>
            <a:r>
              <a:rPr lang="en-US" dirty="0" err="1">
                <a:latin typeface="Candara" panose="020E0502030303020204" pitchFamily="34" charset="0"/>
              </a:rPr>
              <a:t>Jueces</a:t>
            </a:r>
            <a:r>
              <a:rPr lang="en-US" dirty="0">
                <a:latin typeface="Candara" panose="020E0502030303020204" pitchFamily="34" charset="0"/>
              </a:rPr>
              <a:t> 17-21</a:t>
            </a:r>
            <a:endParaRPr lang="es-PR" dirty="0">
              <a:latin typeface="Candara" panose="020E0502030303020204" pitchFamily="34" charset="0"/>
            </a:endParaRP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santuario de </a:t>
            </a:r>
            <a:r>
              <a:rPr lang="es-PR" dirty="0" err="1">
                <a:latin typeface="Candara" panose="020E0502030303020204" pitchFamily="34" charset="0"/>
              </a:rPr>
              <a:t>Micaía</a:t>
            </a:r>
            <a:br>
              <a:rPr lang="es-PR" dirty="0">
                <a:latin typeface="Candara" panose="020E0502030303020204" pitchFamily="34" charset="0"/>
              </a:rPr>
            </a:b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a:bodyPr>
          <a:lstStyle/>
          <a:p>
            <a:r>
              <a:rPr lang="es-ES" dirty="0">
                <a:solidFill>
                  <a:srgbClr val="FF0000"/>
                </a:solidFill>
                <a:latin typeface="Candara" panose="020E0502030303020204" pitchFamily="34" charset="0"/>
              </a:rPr>
              <a:t>17:6. </a:t>
            </a:r>
            <a:r>
              <a:rPr lang="es-ES" dirty="0">
                <a:latin typeface="Candara" panose="020E0502030303020204" pitchFamily="34" charset="0"/>
              </a:rPr>
              <a:t>El autor, escribiendo desde el punto de vista de la incipiente monarquía, explica la religión ilegal de </a:t>
            </a:r>
            <a:r>
              <a:rPr lang="es-ES" dirty="0" err="1">
                <a:latin typeface="Candara" panose="020E0502030303020204" pitchFamily="34" charset="0"/>
              </a:rPr>
              <a:t>Micaía</a:t>
            </a:r>
            <a:r>
              <a:rPr lang="es-ES" dirty="0">
                <a:latin typeface="Candara" panose="020E0502030303020204" pitchFamily="34" charset="0"/>
              </a:rPr>
              <a:t> diciendo que era una de las características de un período en que no existía la autoridad centralizada de un rey en Israel (vea </a:t>
            </a:r>
            <a:r>
              <a:rPr lang="es-ES" dirty="0">
                <a:solidFill>
                  <a:srgbClr val="FF0000"/>
                </a:solidFill>
                <a:latin typeface="Candara" panose="020E0502030303020204" pitchFamily="34" charset="0"/>
              </a:rPr>
              <a:t>18:1; 19:1; 21:25</a:t>
            </a:r>
            <a:r>
              <a:rPr lang="es-ES" dirty="0">
                <a:latin typeface="Candara" panose="020E0502030303020204" pitchFamily="34" charset="0"/>
              </a:rPr>
              <a:t>).</a:t>
            </a:r>
            <a:endParaRPr lang="es-ES" dirty="0">
              <a:latin typeface="Candara" panose="020E0502030303020204" pitchFamily="34" charset="0"/>
              <a:hlinkClick r:id="rId3"/>
            </a:endParaRPr>
          </a:p>
        </p:txBody>
      </p:sp>
    </p:spTree>
    <p:extLst>
      <p:ext uri="{BB962C8B-B14F-4D97-AF65-F5344CB8AC3E}">
        <p14:creationId xmlns:p14="http://schemas.microsoft.com/office/powerpoint/2010/main" val="1031096678"/>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it-IT" dirty="0">
                <a:latin typeface="Candara" panose="020E0502030303020204" pitchFamily="34" charset="0"/>
              </a:rPr>
              <a:t>Micaía contrata a un sacerdote levita </a:t>
            </a: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fontScale="92500" lnSpcReduction="20000"/>
          </a:bodyPr>
          <a:lstStyle/>
          <a:p>
            <a:r>
              <a:rPr lang="es-ES" dirty="0">
                <a:solidFill>
                  <a:srgbClr val="FF0000"/>
                </a:solidFill>
                <a:latin typeface="Candara" panose="020E0502030303020204" pitchFamily="34" charset="0"/>
              </a:rPr>
              <a:t>17:7–13. </a:t>
            </a:r>
            <a:r>
              <a:rPr lang="es-ES" dirty="0">
                <a:latin typeface="Candara" panose="020E0502030303020204" pitchFamily="34" charset="0"/>
              </a:rPr>
              <a:t>Un joven de Belén de Judá (nieto de Moisés, hijo de Gersón llamado Jonatán, vea </a:t>
            </a:r>
            <a:r>
              <a:rPr lang="es-ES" dirty="0">
                <a:solidFill>
                  <a:srgbClr val="FF0000"/>
                </a:solidFill>
                <a:latin typeface="Candara" panose="020E0502030303020204" pitchFamily="34" charset="0"/>
              </a:rPr>
              <a:t>18:30</a:t>
            </a:r>
            <a:r>
              <a:rPr lang="es-ES" dirty="0">
                <a:latin typeface="Candara" panose="020E0502030303020204" pitchFamily="34" charset="0"/>
              </a:rPr>
              <a:t>) salió de la ciudad de Belén de Judá … para ir a vivir … al monte de Efraín, donde encontró trabajo con </a:t>
            </a:r>
            <a:r>
              <a:rPr lang="es-ES" dirty="0" err="1">
                <a:latin typeface="Candara" panose="020E0502030303020204" pitchFamily="34" charset="0"/>
              </a:rPr>
              <a:t>Micaía</a:t>
            </a:r>
            <a:r>
              <a:rPr lang="es-ES" dirty="0">
                <a:latin typeface="Candara" panose="020E0502030303020204" pitchFamily="34" charset="0"/>
              </a:rPr>
              <a:t>, quien le dijo: Serás para mí padre (un alto honor; vea </a:t>
            </a:r>
            <a:r>
              <a:rPr lang="es-ES" dirty="0">
                <a:solidFill>
                  <a:srgbClr val="FF0000"/>
                </a:solidFill>
                <a:latin typeface="Candara" panose="020E0502030303020204" pitchFamily="34" charset="0"/>
              </a:rPr>
              <a:t>Génesis 45:8; 2 Reyes 6:21; 13:14</a:t>
            </a:r>
            <a:r>
              <a:rPr lang="es-ES" dirty="0">
                <a:latin typeface="Candara" panose="020E0502030303020204" pitchFamily="34" charset="0"/>
              </a:rPr>
              <a:t>) y sacerdote. </a:t>
            </a:r>
          </a:p>
          <a:p>
            <a:r>
              <a:rPr lang="es-ES" dirty="0" err="1">
                <a:latin typeface="Candara" panose="020E0502030303020204" pitchFamily="34" charset="0"/>
              </a:rPr>
              <a:t>Micaía</a:t>
            </a:r>
            <a:r>
              <a:rPr lang="es-ES" dirty="0">
                <a:latin typeface="Candara" panose="020E0502030303020204" pitchFamily="34" charset="0"/>
              </a:rPr>
              <a:t> lo tomó bajo su cuidado y fue para él como uno de sus hijos. Así que </a:t>
            </a:r>
            <a:r>
              <a:rPr lang="es-ES" dirty="0" err="1">
                <a:latin typeface="Candara" panose="020E0502030303020204" pitchFamily="34" charset="0"/>
              </a:rPr>
              <a:t>Micaía</a:t>
            </a:r>
            <a:r>
              <a:rPr lang="es-ES" dirty="0">
                <a:latin typeface="Candara" panose="020E0502030303020204" pitchFamily="34" charset="0"/>
              </a:rPr>
              <a:t> consagró al levita (vea </a:t>
            </a:r>
            <a:r>
              <a:rPr lang="es-ES" dirty="0">
                <a:solidFill>
                  <a:srgbClr val="FF0000"/>
                </a:solidFill>
                <a:latin typeface="Candara" panose="020E0502030303020204" pitchFamily="34" charset="0"/>
              </a:rPr>
              <a:t>Jueces 18:4</a:t>
            </a:r>
            <a:r>
              <a:rPr lang="es-ES" dirty="0">
                <a:latin typeface="Candara" panose="020E0502030303020204" pitchFamily="34" charset="0"/>
              </a:rPr>
              <a:t>) como sacerdote (además de su propio hijo que ya fungía como tal, </a:t>
            </a:r>
            <a:r>
              <a:rPr lang="es-ES" dirty="0">
                <a:solidFill>
                  <a:srgbClr val="FF0000"/>
                </a:solidFill>
                <a:latin typeface="Candara" panose="020E0502030303020204" pitchFamily="34" charset="0"/>
              </a:rPr>
              <a:t>17:5</a:t>
            </a:r>
            <a:r>
              <a:rPr lang="es-ES" dirty="0">
                <a:latin typeface="Candara" panose="020E0502030303020204" pitchFamily="34" charset="0"/>
              </a:rPr>
              <a:t>). </a:t>
            </a:r>
          </a:p>
        </p:txBody>
      </p:sp>
    </p:spTree>
    <p:extLst>
      <p:ext uri="{BB962C8B-B14F-4D97-AF65-F5344CB8AC3E}">
        <p14:creationId xmlns:p14="http://schemas.microsoft.com/office/powerpoint/2010/main" val="3817103166"/>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it-IT" dirty="0">
                <a:latin typeface="Candara" panose="020E0502030303020204" pitchFamily="34" charset="0"/>
              </a:rPr>
              <a:t>Micaía contrata a un sacerdote levita </a:t>
            </a:r>
            <a:r>
              <a:rPr lang="es-PR" dirty="0">
                <a:solidFill>
                  <a:srgbClr val="FF0000"/>
                </a:solidFill>
                <a:latin typeface="Candara" panose="020E0502030303020204" pitchFamily="34" charset="0"/>
              </a:rPr>
              <a:t>(Jueces 17.1, 5, 6)</a:t>
            </a:r>
            <a:endParaRPr lang="es-PR" dirty="0">
              <a:latin typeface="Candara" panose="020E0502030303020204" pitchFamily="34" charset="0"/>
            </a:endParaRPr>
          </a:p>
        </p:txBody>
      </p:sp>
      <p:sp>
        <p:nvSpPr>
          <p:cNvPr id="6" name="Content Placeholder 5"/>
          <p:cNvSpPr>
            <a:spLocks noGrp="1"/>
          </p:cNvSpPr>
          <p:nvPr>
            <p:ph idx="1"/>
          </p:nvPr>
        </p:nvSpPr>
        <p:spPr>
          <a:xfrm>
            <a:off x="381000" y="2017712"/>
            <a:ext cx="8574088" cy="4687887"/>
          </a:xfrm>
        </p:spPr>
        <p:txBody>
          <a:bodyPr>
            <a:normAutofit fontScale="92500" lnSpcReduction="10000"/>
          </a:bodyPr>
          <a:lstStyle/>
          <a:p>
            <a:r>
              <a:rPr lang="es-ES" dirty="0" err="1">
                <a:latin typeface="Candara" panose="020E0502030303020204" pitchFamily="34" charset="0"/>
              </a:rPr>
              <a:t>Micaía</a:t>
            </a:r>
            <a:r>
              <a:rPr lang="es-ES" dirty="0">
                <a:latin typeface="Candara" panose="020E0502030303020204" pitchFamily="34" charset="0"/>
              </a:rPr>
              <a:t> se alegró mucho, porque su idea supersticiosa de tener un levita (un joven; vea </a:t>
            </a:r>
            <a:r>
              <a:rPr lang="es-ES" dirty="0">
                <a:solidFill>
                  <a:srgbClr val="FF0000"/>
                </a:solidFill>
                <a:latin typeface="Candara" panose="020E0502030303020204" pitchFamily="34" charset="0"/>
              </a:rPr>
              <a:t>18:3</a:t>
            </a:r>
            <a:r>
              <a:rPr lang="es-ES" dirty="0">
                <a:latin typeface="Candara" panose="020E0502030303020204" pitchFamily="34" charset="0"/>
              </a:rPr>
              <a:t>) por sacerdote le aseguraba las bendiciones de Jehová, cuando en realidad estaba prohibido por la ley (vea </a:t>
            </a:r>
            <a:r>
              <a:rPr lang="es-ES" dirty="0">
                <a:solidFill>
                  <a:srgbClr val="FF0000"/>
                </a:solidFill>
                <a:latin typeface="Candara" panose="020E0502030303020204" pitchFamily="34" charset="0"/>
              </a:rPr>
              <a:t>Números 3:10</a:t>
            </a:r>
            <a:r>
              <a:rPr lang="es-ES" dirty="0">
                <a:latin typeface="Candara" panose="020E0502030303020204" pitchFamily="34" charset="0"/>
              </a:rPr>
              <a:t>). </a:t>
            </a:r>
          </a:p>
          <a:p>
            <a:r>
              <a:rPr lang="es-ES" dirty="0">
                <a:latin typeface="Candara" panose="020E0502030303020204" pitchFamily="34" charset="0"/>
              </a:rPr>
              <a:t>Por supuesto que el levita era tan culpable (o más) que </a:t>
            </a:r>
            <a:r>
              <a:rPr lang="es-ES" dirty="0" err="1">
                <a:latin typeface="Candara" panose="020E0502030303020204" pitchFamily="34" charset="0"/>
              </a:rPr>
              <a:t>Micaía</a:t>
            </a:r>
            <a:r>
              <a:rPr lang="es-ES" dirty="0">
                <a:latin typeface="Candara" panose="020E0502030303020204" pitchFamily="34" charset="0"/>
              </a:rPr>
              <a:t>, por haber aceptado esa posición. </a:t>
            </a:r>
          </a:p>
          <a:p>
            <a:r>
              <a:rPr lang="es-ES" dirty="0">
                <a:latin typeface="Candara" panose="020E0502030303020204" pitchFamily="34" charset="0"/>
              </a:rPr>
              <a:t>Esos actos de desobediencia a la ley de Dios eran típicos de los israelitas en tiempos de los jueces.</a:t>
            </a:r>
          </a:p>
        </p:txBody>
      </p:sp>
    </p:spTree>
    <p:extLst>
      <p:ext uri="{BB962C8B-B14F-4D97-AF65-F5344CB8AC3E}">
        <p14:creationId xmlns:p14="http://schemas.microsoft.com/office/powerpoint/2010/main" val="378169692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La Ridiculez del Pensar Idólatra</a:t>
            </a:r>
          </a:p>
        </p:txBody>
      </p:sp>
      <p:sp>
        <p:nvSpPr>
          <p:cNvPr id="3" name="Content Placeholder 2"/>
          <p:cNvSpPr>
            <a:spLocks noGrp="1"/>
          </p:cNvSpPr>
          <p:nvPr>
            <p:ph idx="1"/>
          </p:nvPr>
        </p:nvSpPr>
        <p:spPr>
          <a:xfrm>
            <a:off x="457200" y="2209800"/>
            <a:ext cx="7735888" cy="4114800"/>
          </a:xfrm>
        </p:spPr>
        <p:txBody>
          <a:bodyPr>
            <a:normAutofit fontScale="85000" lnSpcReduction="20000"/>
          </a:bodyPr>
          <a:lstStyle/>
          <a:p>
            <a:r>
              <a:rPr lang="es-PR" dirty="0">
                <a:latin typeface="Candara" panose="020E0502030303020204" pitchFamily="34" charset="0"/>
              </a:rPr>
              <a:t>Este pasaje tiene muchas ironías y contradicciones en el pensar de los protagonistas que resaltan la ridiculez del pensar idólatra.</a:t>
            </a:r>
          </a:p>
          <a:p>
            <a:r>
              <a:rPr lang="es-PR" dirty="0" err="1">
                <a:latin typeface="Candara" panose="020E0502030303020204" pitchFamily="34" charset="0"/>
              </a:rPr>
              <a:t>Micaía</a:t>
            </a:r>
            <a:r>
              <a:rPr lang="es-PR" dirty="0">
                <a:latin typeface="Candara" panose="020E0502030303020204" pitchFamily="34" charset="0"/>
              </a:rPr>
              <a:t> era un ladrón; le robó a su propia madre.</a:t>
            </a:r>
          </a:p>
          <a:p>
            <a:r>
              <a:rPr lang="es-PR" dirty="0">
                <a:latin typeface="Candara" panose="020E0502030303020204" pitchFamily="34" charset="0"/>
              </a:rPr>
              <a:t>La madre primero maldijo por la plata (probablemente al que lo robó) pero después bendijo a su hijo quien le robó. </a:t>
            </a:r>
          </a:p>
          <a:p>
            <a:r>
              <a:rPr lang="es-PR" dirty="0">
                <a:latin typeface="Candara" panose="020E0502030303020204" pitchFamily="34" charset="0"/>
              </a:rPr>
              <a:t>Dedicó la plata a Jehová para hacer lo que Jehová prohibía;  quería agradar a Dios a su manera.</a:t>
            </a:r>
          </a:p>
          <a:p>
            <a:r>
              <a:rPr lang="es-PR" dirty="0">
                <a:latin typeface="Candara" panose="020E0502030303020204" pitchFamily="34" charset="0"/>
              </a:rPr>
              <a:t>Consagró a uno de sus hijos como sacerdote.</a:t>
            </a:r>
          </a:p>
        </p:txBody>
      </p:sp>
    </p:spTree>
    <p:extLst>
      <p:ext uri="{BB962C8B-B14F-4D97-AF65-F5344CB8AC3E}">
        <p14:creationId xmlns:p14="http://schemas.microsoft.com/office/powerpoint/2010/main" val="315577502"/>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Los Ídolos y el Dinero</a:t>
            </a:r>
          </a:p>
        </p:txBody>
      </p:sp>
      <p:sp>
        <p:nvSpPr>
          <p:cNvPr id="3" name="Content Placeholder 2"/>
          <p:cNvSpPr>
            <a:spLocks noGrp="1"/>
          </p:cNvSpPr>
          <p:nvPr>
            <p:ph idx="1"/>
          </p:nvPr>
        </p:nvSpPr>
        <p:spPr>
          <a:xfrm>
            <a:off x="152400" y="2057400"/>
            <a:ext cx="5333999" cy="4652512"/>
          </a:xfrm>
        </p:spPr>
        <p:txBody>
          <a:bodyPr>
            <a:normAutofit fontScale="62500" lnSpcReduction="20000"/>
          </a:bodyPr>
          <a:lstStyle/>
          <a:p>
            <a:r>
              <a:rPr lang="es-PR" dirty="0">
                <a:latin typeface="Candara" panose="020E0502030303020204" pitchFamily="34" charset="0"/>
              </a:rPr>
              <a:t>El ciclos de plata.  </a:t>
            </a:r>
          </a:p>
          <a:p>
            <a:pPr lvl="1"/>
            <a:r>
              <a:rPr lang="es-PR" dirty="0">
                <a:latin typeface="Candara" panose="020E0502030303020204" pitchFamily="34" charset="0"/>
              </a:rPr>
              <a:t>El ciclo o shekel era la moneda oficial de la ley </a:t>
            </a:r>
            <a:r>
              <a:rPr lang="es-PR" dirty="0" err="1">
                <a:latin typeface="Candara" panose="020E0502030303020204" pitchFamily="34" charset="0"/>
              </a:rPr>
              <a:t>mosaica</a:t>
            </a:r>
            <a:r>
              <a:rPr lang="es-PR" dirty="0">
                <a:latin typeface="Candara" panose="020E0502030303020204" pitchFamily="34" charset="0"/>
              </a:rPr>
              <a:t>, era como 200 granos de cebada lo cual equivale a media onza, como medio dólar en peso.</a:t>
            </a:r>
          </a:p>
          <a:p>
            <a:pPr lvl="1"/>
            <a:r>
              <a:rPr lang="es-PR" dirty="0">
                <a:latin typeface="Candara" panose="020E0502030303020204" pitchFamily="34" charset="0"/>
              </a:rPr>
              <a:t>De esta palabra sale nuestra palabra para escala.</a:t>
            </a:r>
          </a:p>
          <a:p>
            <a:pPr lvl="1"/>
            <a:r>
              <a:rPr lang="es-PR" dirty="0">
                <a:latin typeface="Candara" panose="020E0502030303020204" pitchFamily="34" charset="0"/>
              </a:rPr>
              <a:t>1100 ciclos eran lo equivalente a 500 pesos gordos de plata, 50 rollos de pesetas o 31 libras. Tienen valor de cómo $8,000 hoy.</a:t>
            </a:r>
          </a:p>
          <a:p>
            <a:pPr lvl="1"/>
            <a:r>
              <a:rPr lang="es-PR" dirty="0">
                <a:latin typeface="Candara" panose="020E0502030303020204" pitchFamily="34" charset="0"/>
              </a:rPr>
              <a:t>Si era hueco podría ser de un tamaño considerable.</a:t>
            </a:r>
          </a:p>
          <a:p>
            <a:pPr lvl="1"/>
            <a:r>
              <a:rPr lang="es-PR" dirty="0">
                <a:latin typeface="Candara" panose="020E0502030303020204" pitchFamily="34" charset="0"/>
              </a:rPr>
              <a:t>Aparentemente pagaron 200 ciclos para el trabajo ($1,500).</a:t>
            </a:r>
          </a:p>
          <a:p>
            <a:r>
              <a:rPr lang="es-PR" dirty="0">
                <a:latin typeface="Candara" panose="020E0502030303020204" pitchFamily="34" charset="0"/>
              </a:rPr>
              <a:t>Muchas veces vemos que los ídolos se hacen de metales valiosos  y a veces contienen piedras preciosas.</a:t>
            </a:r>
          </a:p>
        </p:txBody>
      </p:sp>
      <p:pic>
        <p:nvPicPr>
          <p:cNvPr id="4" name="Picture 3">
            <a:extLst>
              <a:ext uri="{FF2B5EF4-FFF2-40B4-BE49-F238E27FC236}">
                <a16:creationId xmlns:a16="http://schemas.microsoft.com/office/drawing/2014/main" id="{05D375AB-135C-43A6-AAE3-AF3ECA1A5CBB}"/>
              </a:ext>
            </a:extLst>
          </p:cNvPr>
          <p:cNvPicPr>
            <a:picLocks noChangeAspect="1"/>
          </p:cNvPicPr>
          <p:nvPr/>
        </p:nvPicPr>
        <p:blipFill>
          <a:blip r:embed="rId2"/>
          <a:stretch>
            <a:fillRect/>
          </a:stretch>
        </p:blipFill>
        <p:spPr>
          <a:xfrm>
            <a:off x="6741444" y="3581400"/>
            <a:ext cx="2402556" cy="3204712"/>
          </a:xfrm>
          <a:prstGeom prst="rect">
            <a:avLst/>
          </a:prstGeom>
        </p:spPr>
      </p:pic>
      <p:pic>
        <p:nvPicPr>
          <p:cNvPr id="5" name="Picture 4">
            <a:extLst>
              <a:ext uri="{FF2B5EF4-FFF2-40B4-BE49-F238E27FC236}">
                <a16:creationId xmlns:a16="http://schemas.microsoft.com/office/drawing/2014/main" id="{6D781876-1828-47CF-BEF0-5C4DC100EA69}"/>
              </a:ext>
            </a:extLst>
          </p:cNvPr>
          <p:cNvPicPr>
            <a:picLocks noChangeAspect="1"/>
          </p:cNvPicPr>
          <p:nvPr/>
        </p:nvPicPr>
        <p:blipFill>
          <a:blip r:embed="rId3"/>
          <a:stretch>
            <a:fillRect/>
          </a:stretch>
        </p:blipFill>
        <p:spPr>
          <a:xfrm>
            <a:off x="5410200" y="1847469"/>
            <a:ext cx="3200400" cy="1562862"/>
          </a:xfrm>
          <a:prstGeom prst="rect">
            <a:avLst/>
          </a:prstGeom>
        </p:spPr>
      </p:pic>
    </p:spTree>
    <p:extLst>
      <p:ext uri="{BB962C8B-B14F-4D97-AF65-F5344CB8AC3E}">
        <p14:creationId xmlns:p14="http://schemas.microsoft.com/office/powerpoint/2010/main" val="3962933896"/>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Cristo y el Ídolo del Dinero</a:t>
            </a:r>
          </a:p>
        </p:txBody>
      </p:sp>
      <p:sp>
        <p:nvSpPr>
          <p:cNvPr id="3" name="Content Placeholder 2"/>
          <p:cNvSpPr>
            <a:spLocks noGrp="1"/>
          </p:cNvSpPr>
          <p:nvPr>
            <p:ph idx="1"/>
          </p:nvPr>
        </p:nvSpPr>
        <p:spPr>
          <a:xfrm>
            <a:off x="304800" y="2133600"/>
            <a:ext cx="8229600" cy="4495800"/>
          </a:xfrm>
        </p:spPr>
        <p:txBody>
          <a:bodyPr>
            <a:normAutofit fontScale="70000" lnSpcReduction="20000"/>
          </a:bodyPr>
          <a:lstStyle/>
          <a:p>
            <a:r>
              <a:rPr lang="es-ES" dirty="0">
                <a:latin typeface="Candara" panose="020E0502030303020204" pitchFamily="34" charset="0"/>
              </a:rPr>
              <a:t>La raíz de la idolatría es el materialismo:</a:t>
            </a:r>
          </a:p>
          <a:p>
            <a:pPr lvl="1"/>
            <a:r>
              <a:rPr lang="es-ES" dirty="0">
                <a:latin typeface="Candara" panose="020E0502030303020204" pitchFamily="34" charset="0"/>
              </a:rPr>
              <a:t>“</a:t>
            </a:r>
            <a:r>
              <a:rPr lang="es-ES" i="1" dirty="0">
                <a:latin typeface="Candara" panose="020E0502030303020204" pitchFamily="34" charset="0"/>
              </a:rPr>
              <a:t>No os hagáis tesoros en la tierra, donde la polilla y el orín corrompen, y donde ladrones minan y hurtan; sino haceos tesoros en el cielo, donde ni la polilla ni el orín corrompen, y donde ladrones no minan ni hurtan. Porque donde esté vuestro tesoro, allí estará también vuestro corazón.</a:t>
            </a:r>
            <a:r>
              <a:rPr lang="es-ES" dirty="0">
                <a:latin typeface="Candara" panose="020E0502030303020204" pitchFamily="34" charset="0"/>
              </a:rPr>
              <a:t>” </a:t>
            </a:r>
            <a:r>
              <a:rPr lang="es-ES" dirty="0">
                <a:solidFill>
                  <a:srgbClr val="FF0000"/>
                </a:solidFill>
                <a:latin typeface="Candara" panose="020E0502030303020204" pitchFamily="34" charset="0"/>
              </a:rPr>
              <a:t>(Mateo 6.19–21, RVR60) </a:t>
            </a:r>
          </a:p>
          <a:p>
            <a:pPr lvl="1"/>
            <a:r>
              <a:rPr lang="es-ES" dirty="0">
                <a:latin typeface="Candara" panose="020E0502030303020204" pitchFamily="34" charset="0"/>
              </a:rPr>
              <a:t>“</a:t>
            </a:r>
            <a:r>
              <a:rPr lang="es-ES" i="1" dirty="0">
                <a:latin typeface="Candara" panose="020E0502030303020204" pitchFamily="34" charset="0"/>
              </a:rPr>
              <a:t>Ninguno puede servir a dos señores; porque o aborrecerá al uno y amará al otro, o estimará al uno y menospreciará al otro. No podéis servir a Dios y a las riquezas.</a:t>
            </a:r>
            <a:r>
              <a:rPr lang="es-ES" dirty="0">
                <a:latin typeface="Candara" panose="020E0502030303020204" pitchFamily="34" charset="0"/>
              </a:rPr>
              <a:t>” </a:t>
            </a:r>
            <a:r>
              <a:rPr lang="es-ES" dirty="0">
                <a:solidFill>
                  <a:srgbClr val="FF0000"/>
                </a:solidFill>
                <a:latin typeface="Candara" panose="020E0502030303020204" pitchFamily="34" charset="0"/>
              </a:rPr>
              <a:t>(Mateo 6.24, RVR60) </a:t>
            </a:r>
          </a:p>
          <a:p>
            <a:r>
              <a:rPr lang="es-ES" dirty="0">
                <a:latin typeface="Candara" panose="020E0502030303020204" pitchFamily="34" charset="0"/>
              </a:rPr>
              <a:t>La alternativa es enfocarse en ser recto y someterse a Dios:</a:t>
            </a:r>
          </a:p>
          <a:p>
            <a:pPr lvl="1"/>
            <a:r>
              <a:rPr lang="es-ES" dirty="0">
                <a:latin typeface="Candara" panose="020E0502030303020204" pitchFamily="34" charset="0"/>
              </a:rPr>
              <a:t>“</a:t>
            </a:r>
            <a:r>
              <a:rPr lang="es-ES" i="1" dirty="0">
                <a:latin typeface="Candara" panose="020E0502030303020204" pitchFamily="34" charset="0"/>
              </a:rPr>
              <a:t>Mas buscad primeramente el reino de Dios y su justicia, y todas estas cosas os serán añadidas</a:t>
            </a:r>
            <a:r>
              <a:rPr lang="es-ES" i="1" dirty="0">
                <a:solidFill>
                  <a:srgbClr val="FF0000"/>
                </a:solidFill>
                <a:latin typeface="Candara" panose="020E0502030303020204" pitchFamily="34" charset="0"/>
              </a:rPr>
              <a:t>.</a:t>
            </a:r>
            <a:r>
              <a:rPr lang="es-ES" dirty="0">
                <a:solidFill>
                  <a:srgbClr val="FF0000"/>
                </a:solidFill>
                <a:latin typeface="Candara" panose="020E0502030303020204" pitchFamily="34" charset="0"/>
              </a:rPr>
              <a:t>” (Mateo 6.33, RVR60) </a:t>
            </a:r>
          </a:p>
          <a:p>
            <a:pPr lvl="1"/>
            <a:r>
              <a:rPr lang="es-ES" dirty="0">
                <a:latin typeface="Candara" panose="020E0502030303020204" pitchFamily="34" charset="0"/>
              </a:rPr>
              <a:t>“</a:t>
            </a:r>
            <a:r>
              <a:rPr lang="es-ES" i="1" dirty="0">
                <a:latin typeface="Candara" panose="020E0502030303020204" pitchFamily="34" charset="0"/>
              </a:rPr>
              <a:t>El fin de todo el discurso oído es este: Teme a Dios, y guarda sus mandamientos; porque esto es el todo del hombre. Porque Dios traerá toda obra a juicio, juntamente con toda cosa encubierta, sea buena o sea mala.</a:t>
            </a:r>
            <a:r>
              <a:rPr lang="es-ES" dirty="0">
                <a:latin typeface="Candara" panose="020E0502030303020204" pitchFamily="34" charset="0"/>
              </a:rPr>
              <a:t>” </a:t>
            </a:r>
            <a:r>
              <a:rPr lang="es-ES" dirty="0">
                <a:solidFill>
                  <a:srgbClr val="FF0000"/>
                </a:solidFill>
                <a:latin typeface="Candara" panose="020E0502030303020204" pitchFamily="34" charset="0"/>
              </a:rPr>
              <a:t>(Eclesiastés 12.13–14, RVR60) </a:t>
            </a:r>
          </a:p>
          <a:p>
            <a:pPr lvl="2"/>
            <a:endParaRPr lang="es-ES" dirty="0">
              <a:latin typeface="Candara" panose="020E0502030303020204" pitchFamily="34" charset="0"/>
            </a:endParaRPr>
          </a:p>
          <a:p>
            <a:pPr lvl="3"/>
            <a:endParaRPr lang="es-ES" dirty="0">
              <a:latin typeface="Candara" panose="020E0502030303020204" pitchFamily="34" charset="0"/>
            </a:endParaRPr>
          </a:p>
          <a:p>
            <a:endParaRPr lang="es-PR" dirty="0">
              <a:latin typeface="Candara" panose="020E0502030303020204" pitchFamily="34" charset="0"/>
            </a:endParaRPr>
          </a:p>
        </p:txBody>
      </p:sp>
    </p:spTree>
    <p:extLst>
      <p:ext uri="{BB962C8B-B14F-4D97-AF65-F5344CB8AC3E}">
        <p14:creationId xmlns:p14="http://schemas.microsoft.com/office/powerpoint/2010/main" val="760610454"/>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El Joven Levita</a:t>
            </a:r>
          </a:p>
        </p:txBody>
      </p:sp>
      <p:sp>
        <p:nvSpPr>
          <p:cNvPr id="3" name="Content Placeholder 2"/>
          <p:cNvSpPr>
            <a:spLocks noGrp="1"/>
          </p:cNvSpPr>
          <p:nvPr>
            <p:ph idx="1"/>
          </p:nvPr>
        </p:nvSpPr>
        <p:spPr>
          <a:xfrm>
            <a:off x="685800" y="2057400"/>
            <a:ext cx="7735888" cy="4114800"/>
          </a:xfrm>
        </p:spPr>
        <p:txBody>
          <a:bodyPr>
            <a:normAutofit fontScale="85000" lnSpcReduction="20000"/>
          </a:bodyPr>
          <a:lstStyle/>
          <a:p>
            <a:r>
              <a:rPr lang="es-PR" dirty="0">
                <a:latin typeface="Candara" panose="020E0502030303020204" pitchFamily="34" charset="0"/>
              </a:rPr>
              <a:t>Ya sabemos que era el nieto de Moisés.</a:t>
            </a:r>
          </a:p>
          <a:p>
            <a:r>
              <a:rPr lang="es-PR" dirty="0">
                <a:latin typeface="Candara" panose="020E0502030303020204" pitchFamily="34" charset="0"/>
              </a:rPr>
              <a:t>Tenía alguna prominencia, pues los </a:t>
            </a:r>
            <a:r>
              <a:rPr lang="es-PR" dirty="0" err="1">
                <a:latin typeface="Candara" panose="020E0502030303020204" pitchFamily="34" charset="0"/>
              </a:rPr>
              <a:t>Danitas</a:t>
            </a:r>
            <a:r>
              <a:rPr lang="es-PR" dirty="0">
                <a:latin typeface="Candara" panose="020E0502030303020204" pitchFamily="34" charset="0"/>
              </a:rPr>
              <a:t> lo reconocieron por su voz (</a:t>
            </a:r>
            <a:r>
              <a:rPr lang="es-PR" dirty="0">
                <a:solidFill>
                  <a:srgbClr val="FF0000"/>
                </a:solidFill>
                <a:latin typeface="Candara" panose="020E0502030303020204" pitchFamily="34" charset="0"/>
              </a:rPr>
              <a:t>18:3</a:t>
            </a:r>
            <a:r>
              <a:rPr lang="es-PR" dirty="0">
                <a:latin typeface="Candara" panose="020E0502030303020204" pitchFamily="34" charset="0"/>
              </a:rPr>
              <a:t>) y </a:t>
            </a:r>
            <a:r>
              <a:rPr lang="es-PR" dirty="0" err="1">
                <a:latin typeface="Candara" panose="020E0502030303020204" pitchFamily="34" charset="0"/>
              </a:rPr>
              <a:t>Micaías</a:t>
            </a:r>
            <a:r>
              <a:rPr lang="es-PR" dirty="0">
                <a:latin typeface="Candara" panose="020E0502030303020204" pitchFamily="34" charset="0"/>
              </a:rPr>
              <a:t> pensó que le traería suerte.</a:t>
            </a:r>
          </a:p>
          <a:p>
            <a:r>
              <a:rPr lang="es-PR" dirty="0">
                <a:latin typeface="Candara" panose="020E0502030303020204" pitchFamily="34" charset="0"/>
              </a:rPr>
              <a:t>Estaba aventurando, buscando fortuna.</a:t>
            </a:r>
          </a:p>
          <a:p>
            <a:pPr lvl="1"/>
            <a:r>
              <a:rPr lang="es-ES" dirty="0">
                <a:latin typeface="Candara" panose="020E0502030303020204" pitchFamily="34" charset="0"/>
              </a:rPr>
              <a:t>“</a:t>
            </a:r>
            <a:r>
              <a:rPr lang="es-ES" i="1" dirty="0">
                <a:latin typeface="Candara" panose="020E0502030303020204" pitchFamily="34" charset="0"/>
              </a:rPr>
              <a:t>Este hombre partió de la ciudad de Belén de Judá para ir a vivir donde pudiera encontrar lugar; y llegando en su camino al monte de Efraín, vino a casa de </a:t>
            </a:r>
            <a:r>
              <a:rPr lang="es-ES" i="1" dirty="0" err="1">
                <a:latin typeface="Candara" panose="020E0502030303020204" pitchFamily="34" charset="0"/>
              </a:rPr>
              <a:t>Micaía</a:t>
            </a:r>
            <a:r>
              <a:rPr lang="es-ES" i="1" dirty="0">
                <a:latin typeface="Candara" panose="020E0502030303020204" pitchFamily="34" charset="0"/>
              </a:rPr>
              <a:t>. Y </a:t>
            </a:r>
            <a:r>
              <a:rPr lang="es-ES" i="1" dirty="0" err="1">
                <a:latin typeface="Candara" panose="020E0502030303020204" pitchFamily="34" charset="0"/>
              </a:rPr>
              <a:t>Micaía</a:t>
            </a:r>
            <a:r>
              <a:rPr lang="es-ES" i="1" dirty="0">
                <a:latin typeface="Candara" panose="020E0502030303020204" pitchFamily="34" charset="0"/>
              </a:rPr>
              <a:t> le dijo: ¿De dónde vienes? Y el levita le respondió: Soy de Belén de Judá, y voy a vivir donde pueda encontrar lugar.</a:t>
            </a:r>
            <a:r>
              <a:rPr lang="es-ES" dirty="0">
                <a:latin typeface="Candara" panose="020E0502030303020204" pitchFamily="34" charset="0"/>
              </a:rPr>
              <a:t>” </a:t>
            </a:r>
            <a:r>
              <a:rPr lang="es-ES" dirty="0">
                <a:solidFill>
                  <a:srgbClr val="FF0000"/>
                </a:solidFill>
                <a:latin typeface="Candara" panose="020E0502030303020204" pitchFamily="34" charset="0"/>
              </a:rPr>
              <a:t>(Jueces 17.8–9, RVR60) </a:t>
            </a:r>
          </a:p>
        </p:txBody>
      </p:sp>
    </p:spTree>
    <p:extLst>
      <p:ext uri="{BB962C8B-B14F-4D97-AF65-F5344CB8AC3E}">
        <p14:creationId xmlns:p14="http://schemas.microsoft.com/office/powerpoint/2010/main" val="2258788182"/>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Oportunidad Perdida</a:t>
            </a:r>
          </a:p>
        </p:txBody>
      </p:sp>
      <p:sp>
        <p:nvSpPr>
          <p:cNvPr id="3" name="Content Placeholder 2"/>
          <p:cNvSpPr>
            <a:spLocks noGrp="1"/>
          </p:cNvSpPr>
          <p:nvPr>
            <p:ph idx="1"/>
          </p:nvPr>
        </p:nvSpPr>
        <p:spPr>
          <a:xfrm>
            <a:off x="228600" y="2133600"/>
            <a:ext cx="7735888" cy="4114800"/>
          </a:xfrm>
        </p:spPr>
        <p:txBody>
          <a:bodyPr>
            <a:normAutofit fontScale="70000" lnSpcReduction="20000"/>
          </a:bodyPr>
          <a:lstStyle/>
          <a:p>
            <a:r>
              <a:rPr lang="es-PR" dirty="0">
                <a:latin typeface="Candara" panose="020E0502030303020204" pitchFamily="34" charset="0"/>
              </a:rPr>
              <a:t>Era primo hermano del sumo sacerdote </a:t>
            </a:r>
            <a:r>
              <a:rPr lang="es-PR" dirty="0" err="1">
                <a:latin typeface="Candara" panose="020E0502030303020204" pitchFamily="34" charset="0"/>
              </a:rPr>
              <a:t>Finees</a:t>
            </a:r>
            <a:r>
              <a:rPr lang="es-PR" dirty="0">
                <a:latin typeface="Candara" panose="020E0502030303020204" pitchFamily="34" charset="0"/>
              </a:rPr>
              <a:t>, que se menciona en la próxima historia.</a:t>
            </a:r>
          </a:p>
          <a:p>
            <a:r>
              <a:rPr lang="es-PR" dirty="0">
                <a:latin typeface="Candara" panose="020E0502030303020204" pitchFamily="34" charset="0"/>
              </a:rPr>
              <a:t>¿Por que no fue a donde su primo para buscar empleo?</a:t>
            </a:r>
          </a:p>
          <a:p>
            <a:pPr lvl="1"/>
            <a:r>
              <a:rPr lang="es-ES" dirty="0">
                <a:latin typeface="Candara" panose="020E0502030303020204" pitchFamily="34" charset="0"/>
              </a:rPr>
              <a:t>“</a:t>
            </a:r>
            <a:r>
              <a:rPr lang="es-ES" i="1" dirty="0">
                <a:latin typeface="Candara" panose="020E0502030303020204" pitchFamily="34" charset="0"/>
              </a:rPr>
              <a:t>Y cuando saliere un levita de alguna de tus ciudades de entre todo Israel, donde hubiere vivido, y viniere con todo el deseo de su alma al lugar que Jehová escogiere, ministrará en el nombre de Jehová su Dios como todos sus hermanos los levitas que estuvieren allí delante de Jehová. Igual ración a la de los otros comerá, además de sus patrimonios. Cuando entres a la tierra que Jehová tu Dios te da, no aprenderás a hacer según las abominaciones de aquellas naciones.</a:t>
            </a:r>
            <a:r>
              <a:rPr lang="es-ES" dirty="0">
                <a:latin typeface="Candara" panose="020E0502030303020204" pitchFamily="34" charset="0"/>
              </a:rPr>
              <a:t>” </a:t>
            </a:r>
            <a:r>
              <a:rPr lang="es-ES" dirty="0">
                <a:solidFill>
                  <a:srgbClr val="FF0000"/>
                </a:solidFill>
                <a:latin typeface="Candara" panose="020E0502030303020204" pitchFamily="34" charset="0"/>
              </a:rPr>
              <a:t>(Deuteronomio 18.6–9, RVR60) </a:t>
            </a:r>
          </a:p>
          <a:p>
            <a:r>
              <a:rPr lang="es-PR" dirty="0">
                <a:latin typeface="Candara" panose="020E0502030303020204" pitchFamily="34" charset="0"/>
              </a:rPr>
              <a:t>¿Por qué no fue </a:t>
            </a:r>
            <a:r>
              <a:rPr lang="es-PR" dirty="0" err="1">
                <a:latin typeface="Candara" panose="020E0502030303020204" pitchFamily="34" charset="0"/>
              </a:rPr>
              <a:t>Finees</a:t>
            </a:r>
            <a:r>
              <a:rPr lang="es-PR" dirty="0">
                <a:latin typeface="Candara" panose="020E0502030303020204" pitchFamily="34" charset="0"/>
              </a:rPr>
              <a:t> a hablar con él y aconsejarlo? </a:t>
            </a:r>
          </a:p>
          <a:p>
            <a:pPr lvl="1"/>
            <a:r>
              <a:rPr lang="es-PR" dirty="0">
                <a:latin typeface="Candara" panose="020E0502030303020204" pitchFamily="34" charset="0"/>
              </a:rPr>
              <a:t>Quizás había una riña familiar entre los hijos de Moisés y los de Aarón. </a:t>
            </a:r>
          </a:p>
          <a:p>
            <a:endParaRPr lang="es-PR" dirty="0">
              <a:latin typeface="Candara" panose="020E0502030303020204" pitchFamily="34" charset="0"/>
            </a:endParaRPr>
          </a:p>
          <a:p>
            <a:endParaRPr lang="es-PR" dirty="0">
              <a:latin typeface="Candara" panose="020E0502030303020204" pitchFamily="34" charset="0"/>
            </a:endParaRPr>
          </a:p>
        </p:txBody>
      </p:sp>
    </p:spTree>
    <p:extLst>
      <p:ext uri="{BB962C8B-B14F-4D97-AF65-F5344CB8AC3E}">
        <p14:creationId xmlns:p14="http://schemas.microsoft.com/office/powerpoint/2010/main" val="2575505357"/>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err="1">
                <a:latin typeface="Candara" panose="020E0502030303020204" pitchFamily="34" charset="0"/>
              </a:rPr>
              <a:t>Micaía</a:t>
            </a:r>
            <a:r>
              <a:rPr lang="es-PR" dirty="0">
                <a:latin typeface="Candara" panose="020E0502030303020204" pitchFamily="34" charset="0"/>
              </a:rPr>
              <a:t> y el Levita</a:t>
            </a:r>
          </a:p>
        </p:txBody>
      </p:sp>
      <p:sp>
        <p:nvSpPr>
          <p:cNvPr id="3" name="Content Placeholder 2"/>
          <p:cNvSpPr>
            <a:spLocks noGrp="1"/>
          </p:cNvSpPr>
          <p:nvPr>
            <p:ph idx="1"/>
          </p:nvPr>
        </p:nvSpPr>
        <p:spPr>
          <a:xfrm>
            <a:off x="228600" y="2017712"/>
            <a:ext cx="8726488" cy="4535488"/>
          </a:xfrm>
        </p:spPr>
        <p:txBody>
          <a:bodyPr>
            <a:normAutofit/>
          </a:bodyPr>
          <a:lstStyle/>
          <a:p>
            <a:r>
              <a:rPr lang="es-PR" sz="2800" dirty="0">
                <a:latin typeface="Candara" panose="020E0502030303020204" pitchFamily="34" charset="0"/>
              </a:rPr>
              <a:t>Mas ridiculeces del idólatra…</a:t>
            </a:r>
          </a:p>
          <a:p>
            <a:r>
              <a:rPr lang="es-PR" sz="2800" dirty="0">
                <a:latin typeface="Candara" panose="020E0502030303020204" pitchFamily="34" charset="0"/>
              </a:rPr>
              <a:t>Le ofreció ser Padre y vino a ser como un hijo.</a:t>
            </a:r>
          </a:p>
          <a:p>
            <a:pPr lvl="1"/>
            <a:r>
              <a:rPr lang="es-ES" sz="2200" dirty="0">
                <a:latin typeface="Candara" panose="020E0502030303020204" pitchFamily="34" charset="0"/>
              </a:rPr>
              <a:t>“</a:t>
            </a:r>
            <a:r>
              <a:rPr lang="es-ES" sz="2200" i="1" dirty="0">
                <a:latin typeface="Candara" panose="020E0502030303020204" pitchFamily="34" charset="0"/>
              </a:rPr>
              <a:t>Entonces </a:t>
            </a:r>
            <a:r>
              <a:rPr lang="es-ES" sz="2200" i="1" dirty="0" err="1">
                <a:latin typeface="Candara" panose="020E0502030303020204" pitchFamily="34" charset="0"/>
              </a:rPr>
              <a:t>Micaía</a:t>
            </a:r>
            <a:r>
              <a:rPr lang="es-ES" sz="2200" i="1" dirty="0">
                <a:latin typeface="Candara" panose="020E0502030303020204" pitchFamily="34" charset="0"/>
              </a:rPr>
              <a:t> le dijo: Quédate en mi casa, y serás para mí padre y sacerdote; y yo te daré diez siclos de plata por año, vestidos y comida. Y el levita se quedó. Agradó, pues, al levita morar con aquel hombre, y fue para él como uno de sus hijos.</a:t>
            </a:r>
            <a:r>
              <a:rPr lang="es-ES" sz="2200" dirty="0">
                <a:latin typeface="Candara" panose="020E0502030303020204" pitchFamily="34" charset="0"/>
              </a:rPr>
              <a:t>” </a:t>
            </a:r>
            <a:r>
              <a:rPr lang="es-ES" sz="2200" dirty="0">
                <a:solidFill>
                  <a:srgbClr val="FF0000"/>
                </a:solidFill>
                <a:latin typeface="Candara" panose="020E0502030303020204" pitchFamily="34" charset="0"/>
              </a:rPr>
              <a:t>(Jueces 17.10–11, RVR60) </a:t>
            </a:r>
          </a:p>
          <a:p>
            <a:r>
              <a:rPr lang="es-PR" sz="2800" dirty="0">
                <a:latin typeface="Candara" panose="020E0502030303020204" pitchFamily="34" charset="0"/>
              </a:rPr>
              <a:t>Pensó que Dios le bendeciría por su herencia y asociaciones, no por su obediencia.</a:t>
            </a:r>
          </a:p>
          <a:p>
            <a:pPr lvl="1"/>
            <a:r>
              <a:rPr lang="es-ES" sz="2200" dirty="0">
                <a:latin typeface="Candara" panose="020E0502030303020204" pitchFamily="34" charset="0"/>
              </a:rPr>
              <a:t>“</a:t>
            </a:r>
            <a:r>
              <a:rPr lang="es-ES" sz="2200" i="1" dirty="0">
                <a:latin typeface="Candara" panose="020E0502030303020204" pitchFamily="34" charset="0"/>
              </a:rPr>
              <a:t>Y </a:t>
            </a:r>
            <a:r>
              <a:rPr lang="es-ES" sz="2200" i="1" dirty="0" err="1">
                <a:latin typeface="Candara" panose="020E0502030303020204" pitchFamily="34" charset="0"/>
              </a:rPr>
              <a:t>Micaía</a:t>
            </a:r>
            <a:r>
              <a:rPr lang="es-ES" sz="2200" i="1" dirty="0">
                <a:latin typeface="Candara" panose="020E0502030303020204" pitchFamily="34" charset="0"/>
              </a:rPr>
              <a:t> dijo: Ahora sé que Jehová me prosperará, porque tengo un levita por sacerdote.</a:t>
            </a:r>
            <a:r>
              <a:rPr lang="es-ES" sz="2200" dirty="0">
                <a:latin typeface="Candara" panose="020E0502030303020204" pitchFamily="34" charset="0"/>
              </a:rPr>
              <a:t>” (</a:t>
            </a:r>
            <a:r>
              <a:rPr lang="es-ES" sz="2200" dirty="0">
                <a:solidFill>
                  <a:srgbClr val="FF0000"/>
                </a:solidFill>
                <a:latin typeface="Candara" panose="020E0502030303020204" pitchFamily="34" charset="0"/>
              </a:rPr>
              <a:t>Jueces 17.13, RVR60) </a:t>
            </a:r>
          </a:p>
          <a:p>
            <a:pPr lvl="2"/>
            <a:endParaRPr lang="es-PR" dirty="0">
              <a:latin typeface="Candara" panose="020E0502030303020204" pitchFamily="34" charset="0"/>
            </a:endParaRPr>
          </a:p>
        </p:txBody>
      </p:sp>
      <p:pic>
        <p:nvPicPr>
          <p:cNvPr id="4" name="Picture 3">
            <a:extLst>
              <a:ext uri="{FF2B5EF4-FFF2-40B4-BE49-F238E27FC236}">
                <a16:creationId xmlns:a16="http://schemas.microsoft.com/office/drawing/2014/main" id="{3FF07BF8-B71E-4F0C-AD9C-E090A69D8873}"/>
              </a:ext>
            </a:extLst>
          </p:cNvPr>
          <p:cNvPicPr>
            <a:picLocks noChangeAspect="1"/>
          </p:cNvPicPr>
          <p:nvPr/>
        </p:nvPicPr>
        <p:blipFill>
          <a:blip r:embed="rId2"/>
          <a:stretch>
            <a:fillRect/>
          </a:stretch>
        </p:blipFill>
        <p:spPr>
          <a:xfrm>
            <a:off x="5943600" y="1"/>
            <a:ext cx="3276996" cy="2320114"/>
          </a:xfrm>
          <a:prstGeom prst="rect">
            <a:avLst/>
          </a:prstGeom>
        </p:spPr>
      </p:pic>
    </p:spTree>
    <p:extLst>
      <p:ext uri="{BB962C8B-B14F-4D97-AF65-F5344CB8AC3E}">
        <p14:creationId xmlns:p14="http://schemas.microsoft.com/office/powerpoint/2010/main" val="742457146"/>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La Suerte de </a:t>
            </a:r>
            <a:r>
              <a:rPr lang="es-PR" dirty="0" err="1">
                <a:latin typeface="Candara" panose="020E0502030303020204" pitchFamily="34" charset="0"/>
              </a:rPr>
              <a:t>Micaía</a:t>
            </a:r>
            <a:endParaRPr lang="es-PR" dirty="0">
              <a:latin typeface="Candara" panose="020E0502030303020204" pitchFamily="34" charset="0"/>
            </a:endParaRPr>
          </a:p>
        </p:txBody>
      </p:sp>
      <p:sp>
        <p:nvSpPr>
          <p:cNvPr id="3" name="Content Placeholder 2"/>
          <p:cNvSpPr>
            <a:spLocks noGrp="1"/>
          </p:cNvSpPr>
          <p:nvPr>
            <p:ph idx="1"/>
          </p:nvPr>
        </p:nvSpPr>
        <p:spPr>
          <a:xfrm>
            <a:off x="304800" y="2017712"/>
            <a:ext cx="8650288" cy="4535487"/>
          </a:xfrm>
        </p:spPr>
        <p:txBody>
          <a:bodyPr>
            <a:normAutofit fontScale="85000" lnSpcReduction="20000"/>
          </a:bodyPr>
          <a:lstStyle/>
          <a:p>
            <a:r>
              <a:rPr lang="es-PR" dirty="0">
                <a:latin typeface="Candara" panose="020E0502030303020204" pitchFamily="34" charset="0"/>
              </a:rPr>
              <a:t>Sus dioses no lo protegieron; terminó perdiéndolo todo.</a:t>
            </a:r>
          </a:p>
          <a:p>
            <a:pPr lvl="1"/>
            <a:r>
              <a:rPr lang="es-ES" dirty="0">
                <a:latin typeface="Candara" panose="020E0502030303020204" pitchFamily="34" charset="0"/>
              </a:rPr>
              <a:t>“</a:t>
            </a:r>
            <a:r>
              <a:rPr lang="es-ES" i="1" dirty="0">
                <a:latin typeface="Candara" panose="020E0502030303020204" pitchFamily="34" charset="0"/>
              </a:rPr>
              <a:t>Y dando voces a los de Dan, éstos volvieron sus rostros, y dijeron a </a:t>
            </a:r>
            <a:r>
              <a:rPr lang="es-ES" i="1" dirty="0" err="1">
                <a:latin typeface="Candara" panose="020E0502030303020204" pitchFamily="34" charset="0"/>
              </a:rPr>
              <a:t>Micaía</a:t>
            </a:r>
            <a:r>
              <a:rPr lang="es-ES" i="1" dirty="0">
                <a:latin typeface="Candara" panose="020E0502030303020204" pitchFamily="34" charset="0"/>
              </a:rPr>
              <a:t>: ¿Qué tienes, que has juntado gente? El respondió: Tomasteis mis dioses que yo hice y al sacerdote, y os vais; ¿qué más me queda? ¿Por qué, pues, me decís: ¿Qué tienes? Y los hijos de Dan le dijeron: No des voces tras nosotros, no sea que los de ánimo colérico os acometan, y pierdas también tu vida y la vida de los tuyos. Y prosiguieron los hijos de Dan su camino, y </a:t>
            </a:r>
            <a:r>
              <a:rPr lang="es-ES" i="1" dirty="0" err="1">
                <a:latin typeface="Candara" panose="020E0502030303020204" pitchFamily="34" charset="0"/>
              </a:rPr>
              <a:t>Micaía</a:t>
            </a:r>
            <a:r>
              <a:rPr lang="es-ES" i="1" dirty="0">
                <a:latin typeface="Candara" panose="020E0502030303020204" pitchFamily="34" charset="0"/>
              </a:rPr>
              <a:t>, viendo que eran más fuertes que él, volvió y regresó a su casa.</a:t>
            </a:r>
            <a:r>
              <a:rPr lang="es-ES" dirty="0">
                <a:latin typeface="Candara" panose="020E0502030303020204" pitchFamily="34" charset="0"/>
              </a:rPr>
              <a:t>” </a:t>
            </a:r>
            <a:r>
              <a:rPr lang="es-ES" dirty="0">
                <a:solidFill>
                  <a:srgbClr val="FF0000"/>
                </a:solidFill>
                <a:latin typeface="Candara" panose="020E0502030303020204" pitchFamily="34" charset="0"/>
              </a:rPr>
              <a:t>(Jueces 18.23–26, RVR60).</a:t>
            </a:r>
          </a:p>
          <a:p>
            <a:r>
              <a:rPr lang="es-ES" dirty="0">
                <a:latin typeface="Candara" panose="020E0502030303020204" pitchFamily="34" charset="0"/>
              </a:rPr>
              <a:t>Aparentemente tenía un ídolo principal y otros dioses menores.</a:t>
            </a:r>
          </a:p>
          <a:p>
            <a:pPr lvl="2">
              <a:buNone/>
            </a:pPr>
            <a:endParaRPr lang="es-PR" dirty="0">
              <a:latin typeface="Candara" panose="020E0502030303020204" pitchFamily="34" charset="0"/>
            </a:endParaRPr>
          </a:p>
        </p:txBody>
      </p:sp>
    </p:spTree>
    <p:extLst>
      <p:ext uri="{BB962C8B-B14F-4D97-AF65-F5344CB8AC3E}">
        <p14:creationId xmlns:p14="http://schemas.microsoft.com/office/powerpoint/2010/main" val="3512832384"/>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3600" dirty="0">
                <a:latin typeface="Candara" panose="020E0502030303020204" pitchFamily="34" charset="0"/>
              </a:rPr>
              <a:t>Condiciones que ilustran el período de los jueces </a:t>
            </a:r>
            <a:r>
              <a:rPr lang="es-ES" sz="3600" dirty="0">
                <a:solidFill>
                  <a:srgbClr val="FF0000"/>
                </a:solidFill>
                <a:latin typeface="Candara" panose="020E0502030303020204" pitchFamily="34" charset="0"/>
              </a:rPr>
              <a:t>(caps. 17–21)</a:t>
            </a:r>
          </a:p>
        </p:txBody>
      </p:sp>
      <p:sp>
        <p:nvSpPr>
          <p:cNvPr id="3" name="Content Placeholder 2"/>
          <p:cNvSpPr>
            <a:spLocks noGrp="1"/>
          </p:cNvSpPr>
          <p:nvPr>
            <p:ph idx="1"/>
          </p:nvPr>
        </p:nvSpPr>
        <p:spPr>
          <a:xfrm>
            <a:off x="152400" y="2017713"/>
            <a:ext cx="5181600" cy="4114800"/>
          </a:xfrm>
        </p:spPr>
        <p:txBody>
          <a:bodyPr/>
          <a:lstStyle/>
          <a:p>
            <a:r>
              <a:rPr lang="es-ES" sz="2400" dirty="0">
                <a:latin typeface="Candara" panose="020E0502030303020204" pitchFamily="34" charset="0"/>
              </a:rPr>
              <a:t>Teológicamente, los </a:t>
            </a:r>
            <a:r>
              <a:rPr lang="es-ES" sz="2400" dirty="0">
                <a:solidFill>
                  <a:srgbClr val="FF0000"/>
                </a:solidFill>
                <a:latin typeface="Candara" panose="020E0502030303020204" pitchFamily="34" charset="0"/>
              </a:rPr>
              <a:t>caps. 17–21 </a:t>
            </a:r>
            <a:r>
              <a:rPr lang="es-ES" sz="2400" dirty="0">
                <a:latin typeface="Candara" panose="020E0502030303020204" pitchFamily="34" charset="0"/>
              </a:rPr>
              <a:t>constituyen un epílogo que ilustra la apostasía religiosa y decadencia social que caracterizó al período de los jueces. </a:t>
            </a:r>
          </a:p>
          <a:p>
            <a:r>
              <a:rPr lang="es-ES" sz="2400" dirty="0">
                <a:latin typeface="Candara" panose="020E0502030303020204" pitchFamily="34" charset="0"/>
              </a:rPr>
              <a:t>Esas condiciones fueron vistas por el autor (que posiblemente escribió al principio de la monarquía) como indicio de la anarquía que prevalecía cuando </a:t>
            </a:r>
            <a:r>
              <a:rPr lang="es-ES" sz="2400" i="1" dirty="0">
                <a:latin typeface="Candara" panose="020E0502030303020204" pitchFamily="34" charset="0"/>
              </a:rPr>
              <a:t>“no había rey en Israel” </a:t>
            </a:r>
            <a:r>
              <a:rPr lang="es-ES" sz="2400" dirty="0">
                <a:solidFill>
                  <a:srgbClr val="FF0000"/>
                </a:solidFill>
                <a:latin typeface="Candara" panose="020E0502030303020204" pitchFamily="34" charset="0"/>
              </a:rPr>
              <a:t>(17:6; 18:1; 19:1; 21:25). </a:t>
            </a:r>
            <a:endParaRPr lang="es-PR" sz="2000" dirty="0">
              <a:solidFill>
                <a:srgbClr val="FF0000"/>
              </a:solidFill>
              <a:latin typeface="Candara" panose="020E0502030303020204" pitchFamily="34" charset="0"/>
            </a:endParaRPr>
          </a:p>
        </p:txBody>
      </p:sp>
      <p:pic>
        <p:nvPicPr>
          <p:cNvPr id="5" name="Picture 4">
            <a:extLst>
              <a:ext uri="{FF2B5EF4-FFF2-40B4-BE49-F238E27FC236}">
                <a16:creationId xmlns:a16="http://schemas.microsoft.com/office/drawing/2014/main" id="{602E84F8-6043-4F73-BF0D-68C0165D3A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6667"/>
          <a:stretch/>
        </p:blipFill>
        <p:spPr>
          <a:xfrm rot="16200000">
            <a:off x="4712818" y="2414585"/>
            <a:ext cx="5029199" cy="3857625"/>
          </a:xfrm>
          <a:prstGeom prst="rect">
            <a:avLst/>
          </a:prstGeom>
        </p:spPr>
      </p:pic>
    </p:spTree>
    <p:extLst>
      <p:ext uri="{BB962C8B-B14F-4D97-AF65-F5344CB8AC3E}">
        <p14:creationId xmlns:p14="http://schemas.microsoft.com/office/powerpoint/2010/main" val="981573501"/>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pic>
        <p:nvPicPr>
          <p:cNvPr id="4" name="Picture 3">
            <a:extLst>
              <a:ext uri="{FF2B5EF4-FFF2-40B4-BE49-F238E27FC236}">
                <a16:creationId xmlns:a16="http://schemas.microsoft.com/office/drawing/2014/main" id="{6A7A118C-4228-4E61-A0B2-F35E1C1DAFE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22240"/>
          <a:stretch/>
        </p:blipFill>
        <p:spPr>
          <a:xfrm>
            <a:off x="0" y="1752599"/>
            <a:ext cx="9144000" cy="5105401"/>
          </a:xfrm>
          <a:prstGeom prst="rect">
            <a:avLst/>
          </a:prstGeom>
        </p:spPr>
      </p:pic>
    </p:spTree>
    <p:extLst>
      <p:ext uri="{BB962C8B-B14F-4D97-AF65-F5344CB8AC3E}">
        <p14:creationId xmlns:p14="http://schemas.microsoft.com/office/powerpoint/2010/main" val="3952229443"/>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152400" y="2017712"/>
            <a:ext cx="8802688" cy="4611687"/>
          </a:xfrm>
        </p:spPr>
        <p:txBody>
          <a:bodyPr>
            <a:noAutofit/>
          </a:bodyPr>
          <a:lstStyle/>
          <a:p>
            <a:r>
              <a:rPr lang="es-ES" sz="2050" dirty="0">
                <a:latin typeface="Candara" panose="020E0502030303020204" pitchFamily="34" charset="0"/>
              </a:rPr>
              <a:t>“</a:t>
            </a:r>
            <a:r>
              <a:rPr lang="es-ES" sz="2050" i="1" dirty="0">
                <a:latin typeface="Candara" panose="020E0502030303020204" pitchFamily="34" charset="0"/>
              </a:rPr>
              <a:t>Y los jefes de todo el pueblo, de todas las tribus de Israel, se hallaron presentes en la reunión del pueblo de Dios, cuatrocientos mil hombres de a pie que sacaban espada. Y los hijos de Benjamín oyeron que los hijos de Israel habían subido a </a:t>
            </a:r>
            <a:r>
              <a:rPr lang="es-ES" sz="2050" i="1" dirty="0" err="1">
                <a:latin typeface="Candara" panose="020E0502030303020204" pitchFamily="34" charset="0"/>
              </a:rPr>
              <a:t>Mizpa</a:t>
            </a:r>
            <a:r>
              <a:rPr lang="es-ES" sz="2050" i="1" dirty="0">
                <a:latin typeface="Candara" panose="020E0502030303020204" pitchFamily="34" charset="0"/>
              </a:rPr>
              <a:t>. Y dijeron los hijos de Israel: Decid cómo fue esta maldad. Entonces el varón levita, marido de la mujer muerta, respondió y dijo: Yo llegué a </a:t>
            </a:r>
            <a:r>
              <a:rPr lang="es-ES" sz="2050" i="1" dirty="0" err="1">
                <a:latin typeface="Candara" panose="020E0502030303020204" pitchFamily="34" charset="0"/>
              </a:rPr>
              <a:t>Gabaa</a:t>
            </a:r>
            <a:r>
              <a:rPr lang="es-ES" sz="2050" i="1" dirty="0">
                <a:latin typeface="Candara" panose="020E0502030303020204" pitchFamily="34" charset="0"/>
              </a:rPr>
              <a:t> de Benjamín con mi concubina, para pasar allí la noche. Y levantándose contra mí los de </a:t>
            </a:r>
            <a:r>
              <a:rPr lang="es-ES" sz="2050" i="1" dirty="0" err="1">
                <a:latin typeface="Candara" panose="020E0502030303020204" pitchFamily="34" charset="0"/>
              </a:rPr>
              <a:t>Gabaa</a:t>
            </a:r>
            <a:r>
              <a:rPr lang="es-ES" sz="2050" i="1" dirty="0">
                <a:latin typeface="Candara" panose="020E0502030303020204" pitchFamily="34" charset="0"/>
              </a:rPr>
              <a:t>, rodearon contra mí la casa por la noche, con idea de matarme, y a mi concubina la humillaron de tal manera que murió. Entonces tomando yo mi concubina, la corté en pedazos, y la envié por todo el territorio de la posesión de Israel, por cuanto han hecho maldad y crimen en Israel. He aquí todos vosotros sois hijos de Israel; dad aquí vuestro parecer y consejo. Entonces todo el pueblo, como un solo hombre, se levantó, y dijeron: Ninguno de nosotros irá a su tienda, ni volverá ninguno de nosotros a su casa.</a:t>
            </a:r>
            <a:r>
              <a:rPr lang="es-ES" sz="2050" dirty="0">
                <a:latin typeface="Candara" panose="020E0502030303020204" pitchFamily="34" charset="0"/>
              </a:rPr>
              <a:t>” </a:t>
            </a:r>
            <a:r>
              <a:rPr lang="es-ES" sz="2050" dirty="0">
                <a:solidFill>
                  <a:srgbClr val="FF0000"/>
                </a:solidFill>
                <a:latin typeface="Candara" panose="020E0502030303020204" pitchFamily="34" charset="0"/>
              </a:rPr>
              <a:t>(Jueces 20.2–8, RVR60)</a:t>
            </a:r>
          </a:p>
        </p:txBody>
      </p:sp>
    </p:spTree>
    <p:extLst>
      <p:ext uri="{BB962C8B-B14F-4D97-AF65-F5344CB8AC3E}">
        <p14:creationId xmlns:p14="http://schemas.microsoft.com/office/powerpoint/2010/main" val="270670518"/>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381000" y="2017713"/>
            <a:ext cx="8574088" cy="41148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Y los hombres de Israel volvieron sobre los hijos de Benjamín, y los hirieron a filo de espada, así a los hombres de cada ciudad como a las bestias y todo lo que fue hallado; asimismo pusieron fuego a todas las ciudades que hallaban.</a:t>
            </a:r>
            <a:r>
              <a:rPr lang="es-ES" dirty="0">
                <a:latin typeface="Candara" panose="020E0502030303020204" pitchFamily="34" charset="0"/>
              </a:rPr>
              <a:t>” </a:t>
            </a:r>
            <a:r>
              <a:rPr lang="es-ES" dirty="0">
                <a:solidFill>
                  <a:srgbClr val="FF0000"/>
                </a:solidFill>
                <a:latin typeface="Candara" panose="020E0502030303020204" pitchFamily="34" charset="0"/>
              </a:rPr>
              <a:t>(Jueces 20.48, RVR60) </a:t>
            </a:r>
          </a:p>
        </p:txBody>
      </p:sp>
    </p:spTree>
    <p:extLst>
      <p:ext uri="{BB962C8B-B14F-4D97-AF65-F5344CB8AC3E}">
        <p14:creationId xmlns:p14="http://schemas.microsoft.com/office/powerpoint/2010/main" val="3421654623"/>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143774" y="5071683"/>
            <a:ext cx="8534400" cy="1655158"/>
          </a:xfrm>
        </p:spPr>
        <p:txBody>
          <a:bodyPr>
            <a:normAutofit/>
          </a:bodyPr>
          <a:lstStyle/>
          <a:p>
            <a:r>
              <a:rPr lang="es-ES" sz="2800" dirty="0">
                <a:latin typeface="Candara" panose="020E0502030303020204" pitchFamily="34" charset="0"/>
              </a:rPr>
              <a:t>Lea el </a:t>
            </a:r>
            <a:r>
              <a:rPr lang="es-ES" sz="2800" dirty="0">
                <a:solidFill>
                  <a:srgbClr val="FF0000"/>
                </a:solidFill>
                <a:latin typeface="Candara" panose="020E0502030303020204" pitchFamily="34" charset="0"/>
              </a:rPr>
              <a:t>capítulo 19 </a:t>
            </a:r>
            <a:r>
              <a:rPr lang="es-ES" sz="2800" dirty="0">
                <a:latin typeface="Candara" panose="020E0502030303020204" pitchFamily="34" charset="0"/>
              </a:rPr>
              <a:t>para entender el contexto; por razones de su crudeza, no lo describiremos aquí.</a:t>
            </a:r>
          </a:p>
        </p:txBody>
      </p:sp>
      <p:pic>
        <p:nvPicPr>
          <p:cNvPr id="3" name="Picture 2">
            <a:extLst>
              <a:ext uri="{FF2B5EF4-FFF2-40B4-BE49-F238E27FC236}">
                <a16:creationId xmlns:a16="http://schemas.microsoft.com/office/drawing/2014/main" id="{CB17B03E-85E4-4D42-856C-BACFBE14F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5825" y="1828800"/>
            <a:ext cx="4448175" cy="3069241"/>
          </a:xfrm>
          <a:prstGeom prst="rect">
            <a:avLst/>
          </a:prstGeom>
        </p:spPr>
      </p:pic>
      <p:sp>
        <p:nvSpPr>
          <p:cNvPr id="8" name="Content Placeholder 5">
            <a:extLst>
              <a:ext uri="{FF2B5EF4-FFF2-40B4-BE49-F238E27FC236}">
                <a16:creationId xmlns:a16="http://schemas.microsoft.com/office/drawing/2014/main" id="{94609A24-3F69-4770-A6AF-4084149A25C1}"/>
              </a:ext>
            </a:extLst>
          </p:cNvPr>
          <p:cNvSpPr txBox="1">
            <a:spLocks/>
          </p:cNvSpPr>
          <p:nvPr/>
        </p:nvSpPr>
        <p:spPr bwMode="auto">
          <a:xfrm>
            <a:off x="226443" y="2017712"/>
            <a:ext cx="4469382" cy="45354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kern="0" dirty="0">
                <a:latin typeface="Candara" panose="020E0502030303020204" pitchFamily="34" charset="0"/>
              </a:rPr>
              <a:t>Los eventos que se narran en </a:t>
            </a:r>
            <a:r>
              <a:rPr lang="es-ES" sz="2800" kern="0" dirty="0">
                <a:solidFill>
                  <a:srgbClr val="FF0000"/>
                </a:solidFill>
                <a:latin typeface="Candara" panose="020E0502030303020204" pitchFamily="34" charset="0"/>
              </a:rPr>
              <a:t>Jueces 20-21 </a:t>
            </a:r>
            <a:r>
              <a:rPr lang="es-ES" sz="2800" kern="0" dirty="0">
                <a:latin typeface="Candara" panose="020E0502030303020204" pitchFamily="34" charset="0"/>
              </a:rPr>
              <a:t>comienzan en el capítulo anterior, donde se narra una tristísima historia sobre un levita y su concubina.</a:t>
            </a:r>
          </a:p>
        </p:txBody>
      </p:sp>
    </p:spTree>
    <p:extLst>
      <p:ext uri="{BB962C8B-B14F-4D97-AF65-F5344CB8AC3E}">
        <p14:creationId xmlns:p14="http://schemas.microsoft.com/office/powerpoint/2010/main" val="963267577"/>
      </p:ext>
    </p:extLst>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Grandes Pecados Sociales</a:t>
            </a:r>
          </a:p>
        </p:txBody>
      </p:sp>
      <p:sp>
        <p:nvSpPr>
          <p:cNvPr id="3" name="Content Placeholder 2"/>
          <p:cNvSpPr>
            <a:spLocks noGrp="1"/>
          </p:cNvSpPr>
          <p:nvPr>
            <p:ph idx="1"/>
          </p:nvPr>
        </p:nvSpPr>
        <p:spPr>
          <a:xfrm>
            <a:off x="533400" y="2017713"/>
            <a:ext cx="8421688" cy="4114800"/>
          </a:xfrm>
        </p:spPr>
        <p:txBody>
          <a:bodyPr/>
          <a:lstStyle/>
          <a:p>
            <a:r>
              <a:rPr lang="es-PR" dirty="0">
                <a:latin typeface="Candara" panose="020E0502030303020204" pitchFamily="34" charset="0"/>
              </a:rPr>
              <a:t>La historia de la destrucción de los Benjamitas nos demuestra la prevalencia de grandes pecados sociales una generación después de entrar a la tierra prometida.</a:t>
            </a:r>
          </a:p>
        </p:txBody>
      </p:sp>
    </p:spTree>
    <p:extLst>
      <p:ext uri="{BB962C8B-B14F-4D97-AF65-F5344CB8AC3E}">
        <p14:creationId xmlns:p14="http://schemas.microsoft.com/office/powerpoint/2010/main" val="1679692995"/>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Análisis</a:t>
            </a:r>
          </a:p>
        </p:txBody>
      </p:sp>
      <p:sp>
        <p:nvSpPr>
          <p:cNvPr id="3" name="Content Placeholder 2"/>
          <p:cNvSpPr>
            <a:spLocks noGrp="1"/>
          </p:cNvSpPr>
          <p:nvPr>
            <p:ph idx="1"/>
          </p:nvPr>
        </p:nvSpPr>
        <p:spPr>
          <a:xfrm>
            <a:off x="304800" y="2017713"/>
            <a:ext cx="8650288" cy="4114800"/>
          </a:xfrm>
        </p:spPr>
        <p:txBody>
          <a:bodyPr/>
          <a:lstStyle/>
          <a:p>
            <a:r>
              <a:rPr lang="es-PR" dirty="0">
                <a:latin typeface="Candara" panose="020E0502030303020204" pitchFamily="34" charset="0"/>
              </a:rPr>
              <a:t>Uno no espera que ocurriera un colapso social tan rápido después de entrar a la tierra prometida, en la próxima generación.</a:t>
            </a:r>
          </a:p>
          <a:p>
            <a:r>
              <a:rPr lang="es-PR" dirty="0">
                <a:latin typeface="Candara" panose="020E0502030303020204" pitchFamily="34" charset="0"/>
              </a:rPr>
              <a:t>Uno se pregunta a qué se debe este colapso social.</a:t>
            </a:r>
          </a:p>
        </p:txBody>
      </p:sp>
    </p:spTree>
    <p:extLst>
      <p:ext uri="{BB962C8B-B14F-4D97-AF65-F5344CB8AC3E}">
        <p14:creationId xmlns:p14="http://schemas.microsoft.com/office/powerpoint/2010/main" val="3794591345"/>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PR" dirty="0">
                <a:latin typeface="Candara" panose="020E0502030303020204" pitchFamily="34" charset="0"/>
              </a:rPr>
              <a:t>Maltrato y Desestima de la Mujer</a:t>
            </a:r>
          </a:p>
        </p:txBody>
      </p:sp>
      <p:sp>
        <p:nvSpPr>
          <p:cNvPr id="3" name="Content Placeholder 2"/>
          <p:cNvSpPr>
            <a:spLocks noGrp="1"/>
          </p:cNvSpPr>
          <p:nvPr>
            <p:ph idx="1"/>
          </p:nvPr>
        </p:nvSpPr>
        <p:spPr>
          <a:xfrm>
            <a:off x="381000" y="2017713"/>
            <a:ext cx="8574088" cy="4114800"/>
          </a:xfrm>
        </p:spPr>
        <p:txBody>
          <a:bodyPr>
            <a:normAutofit fontScale="77500" lnSpcReduction="20000"/>
          </a:bodyPr>
          <a:lstStyle/>
          <a:p>
            <a:r>
              <a:rPr lang="es-PR" dirty="0">
                <a:latin typeface="Candara" panose="020E0502030303020204" pitchFamily="34" charset="0"/>
              </a:rPr>
              <a:t>El Levita tenía una concubina, no una esposa.</a:t>
            </a:r>
          </a:p>
          <a:p>
            <a:r>
              <a:rPr lang="es-PR" dirty="0">
                <a:latin typeface="Candara" panose="020E0502030303020204" pitchFamily="34" charset="0"/>
              </a:rPr>
              <a:t>El anciano ofreció su hija virgen en rescate por un hombre extranjero.</a:t>
            </a:r>
          </a:p>
          <a:p>
            <a:r>
              <a:rPr lang="es-PR" dirty="0">
                <a:latin typeface="Candara" panose="020E0502030303020204" pitchFamily="34" charset="0"/>
              </a:rPr>
              <a:t>El Levita dio su concubina a una turba para que la violaran y la próxima mañana le habló como si nada hubiera pasado.</a:t>
            </a:r>
          </a:p>
          <a:p>
            <a:r>
              <a:rPr lang="es-PR" dirty="0">
                <a:latin typeface="Candara" panose="020E0502030303020204" pitchFamily="34" charset="0"/>
              </a:rPr>
              <a:t>El Levita no le dio entierro a su concubina sino que la despedazó en una forma grotesca y mandó los pedazos por todo el país.</a:t>
            </a:r>
          </a:p>
          <a:p>
            <a:r>
              <a:rPr lang="es-PR" dirty="0">
                <a:latin typeface="Candara" panose="020E0502030303020204" pitchFamily="34" charset="0"/>
              </a:rPr>
              <a:t>El pueblo dejó que los Benjamitas raptaran a muchachas jóvenes en vez de romper un voto mal pensado.</a:t>
            </a:r>
          </a:p>
          <a:p>
            <a:endParaRPr lang="es-PR" dirty="0">
              <a:latin typeface="Candara" panose="020E0502030303020204" pitchFamily="34" charset="0"/>
            </a:endParaRPr>
          </a:p>
        </p:txBody>
      </p:sp>
    </p:spTree>
    <p:extLst>
      <p:ext uri="{BB962C8B-B14F-4D97-AF65-F5344CB8AC3E}">
        <p14:creationId xmlns:p14="http://schemas.microsoft.com/office/powerpoint/2010/main" val="2186144453"/>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Homosexualismo</a:t>
            </a:r>
          </a:p>
        </p:txBody>
      </p:sp>
      <p:sp>
        <p:nvSpPr>
          <p:cNvPr id="3" name="Content Placeholder 2"/>
          <p:cNvSpPr>
            <a:spLocks noGrp="1"/>
          </p:cNvSpPr>
          <p:nvPr>
            <p:ph idx="1"/>
          </p:nvPr>
        </p:nvSpPr>
        <p:spPr>
          <a:xfrm>
            <a:off x="457200" y="2017713"/>
            <a:ext cx="8497888" cy="4114800"/>
          </a:xfrm>
        </p:spPr>
        <p:txBody>
          <a:bodyPr/>
          <a:lstStyle/>
          <a:p>
            <a:r>
              <a:rPr lang="es-PR" dirty="0">
                <a:latin typeface="Candara" panose="020E0502030303020204" pitchFamily="34" charset="0"/>
              </a:rPr>
              <a:t>La turba que llego a la casa del anciano tenían tales intenciones.</a:t>
            </a:r>
          </a:p>
          <a:p>
            <a:r>
              <a:rPr lang="es-PR" dirty="0">
                <a:latin typeface="Candara" panose="020E0502030303020204" pitchFamily="34" charset="0"/>
              </a:rPr>
              <a:t>Los Benjamitas estuvieron dispuestos a ir a la guerra por defender los derechos de tales pecadores después que habían además violado una mujer hasta su muerte.</a:t>
            </a:r>
          </a:p>
        </p:txBody>
      </p:sp>
    </p:spTree>
    <p:extLst>
      <p:ext uri="{BB962C8B-B14F-4D97-AF65-F5344CB8AC3E}">
        <p14:creationId xmlns:p14="http://schemas.microsoft.com/office/powerpoint/2010/main" val="1390888104"/>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Genocidio y </a:t>
            </a:r>
            <a:r>
              <a:rPr lang="es-PR" dirty="0" err="1">
                <a:latin typeface="Candara" panose="020E0502030303020204" pitchFamily="34" charset="0"/>
              </a:rPr>
              <a:t>Guerillismo</a:t>
            </a:r>
            <a:endParaRPr lang="es-PR" dirty="0">
              <a:latin typeface="Candara" panose="020E0502030303020204" pitchFamily="34" charset="0"/>
            </a:endParaRPr>
          </a:p>
        </p:txBody>
      </p:sp>
      <p:sp>
        <p:nvSpPr>
          <p:cNvPr id="3" name="Content Placeholder 2"/>
          <p:cNvSpPr>
            <a:spLocks noGrp="1"/>
          </p:cNvSpPr>
          <p:nvPr>
            <p:ph idx="1"/>
          </p:nvPr>
        </p:nvSpPr>
        <p:spPr>
          <a:xfrm>
            <a:off x="457200" y="2017713"/>
            <a:ext cx="8497888" cy="4114800"/>
          </a:xfrm>
        </p:spPr>
        <p:txBody>
          <a:bodyPr>
            <a:normAutofit fontScale="92500" lnSpcReduction="20000"/>
          </a:bodyPr>
          <a:lstStyle/>
          <a:p>
            <a:r>
              <a:rPr lang="es-PR" dirty="0">
                <a:latin typeface="Candara" panose="020E0502030303020204" pitchFamily="34" charset="0"/>
              </a:rPr>
              <a:t>Los Benjamitas estuvieron dispuestos a ir a la guerra contra fuerzas muy superiores por defender algo ridículo.</a:t>
            </a:r>
          </a:p>
          <a:p>
            <a:r>
              <a:rPr lang="es-PR" dirty="0">
                <a:latin typeface="Candara" panose="020E0502030303020204" pitchFamily="34" charset="0"/>
              </a:rPr>
              <a:t>Los Israelitas exterminaron una tribu completa incluyendo mujeres y niños excepto por un remanente que huyó.</a:t>
            </a:r>
          </a:p>
          <a:p>
            <a:r>
              <a:rPr lang="es-PR" dirty="0">
                <a:latin typeface="Candara" panose="020E0502030303020204" pitchFamily="34" charset="0"/>
              </a:rPr>
              <a:t>Los Israelitas exterminaron una ciudad por el mero hecho de no haber mandado guerreros en una misión quizás mal pensada, y mató a mujeres y niños excepto a muchachas vírgenes.</a:t>
            </a:r>
          </a:p>
        </p:txBody>
      </p:sp>
    </p:spTree>
    <p:extLst>
      <p:ext uri="{BB962C8B-B14F-4D97-AF65-F5344CB8AC3E}">
        <p14:creationId xmlns:p14="http://schemas.microsoft.com/office/powerpoint/2010/main" val="3228400460"/>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152400" y="2017712"/>
            <a:ext cx="5486400" cy="4535487"/>
          </a:xfrm>
        </p:spPr>
        <p:txBody>
          <a:bodyPr>
            <a:normAutofit fontScale="70000" lnSpcReduction="20000"/>
          </a:bodyPr>
          <a:lstStyle/>
          <a:p>
            <a:r>
              <a:rPr lang="es-ES" dirty="0">
                <a:solidFill>
                  <a:srgbClr val="FF0000"/>
                </a:solidFill>
                <a:latin typeface="Candara" panose="020E0502030303020204" pitchFamily="34" charset="0"/>
              </a:rPr>
              <a:t>20:1–7. </a:t>
            </a:r>
            <a:r>
              <a:rPr lang="es-ES" dirty="0">
                <a:latin typeface="Candara" panose="020E0502030303020204" pitchFamily="34" charset="0"/>
              </a:rPr>
              <a:t>En respuesta al llamado que hizo el levita para realizar un juicio contra la tribu de Benjamín, respondieron todos los hijos de Israel … desde Dan hasta </a:t>
            </a:r>
            <a:r>
              <a:rPr lang="es-ES" dirty="0" err="1">
                <a:latin typeface="Candara" panose="020E0502030303020204" pitchFamily="34" charset="0"/>
              </a:rPr>
              <a:t>Beerseba</a:t>
            </a:r>
            <a:r>
              <a:rPr lang="es-ES" dirty="0">
                <a:latin typeface="Candara" panose="020E0502030303020204" pitchFamily="34" charset="0"/>
              </a:rPr>
              <a:t> (i.e., desde las fronteras norte y sur de Israel). </a:t>
            </a:r>
          </a:p>
          <a:p>
            <a:r>
              <a:rPr lang="es-ES" dirty="0">
                <a:latin typeface="Candara" panose="020E0502030303020204" pitchFamily="34" charset="0"/>
              </a:rPr>
              <a:t>Esta es una expresión estereotipada escrita desde la perspectiva histórica del autor, (situado al principio de la monarquía) y la tierra de Galaad (que aquí se refiere a todas las tribus de la región oriente del Jordán) y se reunieron a Jehová en </a:t>
            </a:r>
            <a:r>
              <a:rPr lang="es-ES" dirty="0" err="1">
                <a:latin typeface="Candara" panose="020E0502030303020204" pitchFamily="34" charset="0"/>
              </a:rPr>
              <a:t>Mizpa</a:t>
            </a:r>
            <a:r>
              <a:rPr lang="es-ES" dirty="0">
                <a:latin typeface="Candara" panose="020E0502030303020204" pitchFamily="34" charset="0"/>
              </a:rPr>
              <a:t> (Tell en-</a:t>
            </a:r>
            <a:r>
              <a:rPr lang="es-ES" dirty="0" err="1">
                <a:latin typeface="Candara" panose="020E0502030303020204" pitchFamily="34" charset="0"/>
              </a:rPr>
              <a:t>Nasba</a:t>
            </a:r>
            <a:r>
              <a:rPr lang="es-ES" dirty="0">
                <a:latin typeface="Candara" panose="020E0502030303020204" pitchFamily="34" charset="0"/>
              </a:rPr>
              <a:t>, a 13 </a:t>
            </a:r>
            <a:r>
              <a:rPr lang="es-ES" dirty="0" err="1">
                <a:latin typeface="Candara" panose="020E0502030303020204" pitchFamily="34" charset="0"/>
              </a:rPr>
              <a:t>kms</a:t>
            </a:r>
            <a:r>
              <a:rPr lang="es-ES" dirty="0">
                <a:latin typeface="Candara" panose="020E0502030303020204" pitchFamily="34" charset="0"/>
              </a:rPr>
              <a:t>. al norte de Jerusalén y a sólo 6 </a:t>
            </a:r>
            <a:r>
              <a:rPr lang="es-ES" dirty="0" err="1">
                <a:latin typeface="Candara" panose="020E0502030303020204" pitchFamily="34" charset="0"/>
              </a:rPr>
              <a:t>kms</a:t>
            </a:r>
            <a:r>
              <a:rPr lang="es-ES" dirty="0">
                <a:latin typeface="Candara" panose="020E0502030303020204" pitchFamily="34" charset="0"/>
              </a:rPr>
              <a:t>. al norte de </a:t>
            </a:r>
            <a:r>
              <a:rPr lang="es-ES" dirty="0" err="1">
                <a:latin typeface="Candara" panose="020E0502030303020204" pitchFamily="34" charset="0"/>
              </a:rPr>
              <a:t>Gabaa</a:t>
            </a:r>
            <a:r>
              <a:rPr lang="es-ES" dirty="0">
                <a:latin typeface="Candara" panose="020E0502030303020204" pitchFamily="34" charset="0"/>
              </a:rPr>
              <a:t>). </a:t>
            </a:r>
          </a:p>
        </p:txBody>
      </p:sp>
      <p:pic>
        <p:nvPicPr>
          <p:cNvPr id="3" name="Picture 2">
            <a:extLst>
              <a:ext uri="{FF2B5EF4-FFF2-40B4-BE49-F238E27FC236}">
                <a16:creationId xmlns:a16="http://schemas.microsoft.com/office/drawing/2014/main" id="{732739C8-53F2-4E0D-9387-901117FE22E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2432" t="2650" r="2530" b="3232"/>
          <a:stretch/>
        </p:blipFill>
        <p:spPr>
          <a:xfrm>
            <a:off x="5580903" y="1860339"/>
            <a:ext cx="3563097" cy="4692859"/>
          </a:xfrm>
          <a:prstGeom prst="rect">
            <a:avLst/>
          </a:prstGeom>
        </p:spPr>
      </p:pic>
    </p:spTree>
    <p:extLst>
      <p:ext uri="{BB962C8B-B14F-4D97-AF65-F5344CB8AC3E}">
        <p14:creationId xmlns:p14="http://schemas.microsoft.com/office/powerpoint/2010/main" val="3034569032"/>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3600" dirty="0">
                <a:latin typeface="Candara" panose="020E0502030303020204" pitchFamily="34" charset="0"/>
              </a:rPr>
              <a:t>Condiciones que ilustran el período de los jueces </a:t>
            </a:r>
            <a:r>
              <a:rPr lang="es-ES" sz="3600" dirty="0">
                <a:solidFill>
                  <a:srgbClr val="FF0000"/>
                </a:solidFill>
                <a:latin typeface="Candara" panose="020E0502030303020204" pitchFamily="34" charset="0"/>
              </a:rPr>
              <a:t>(caps. 17–21)</a:t>
            </a:r>
          </a:p>
        </p:txBody>
      </p:sp>
      <p:sp>
        <p:nvSpPr>
          <p:cNvPr id="3" name="Content Placeholder 2"/>
          <p:cNvSpPr>
            <a:spLocks noGrp="1"/>
          </p:cNvSpPr>
          <p:nvPr>
            <p:ph idx="1"/>
          </p:nvPr>
        </p:nvSpPr>
        <p:spPr>
          <a:xfrm>
            <a:off x="161026" y="2133600"/>
            <a:ext cx="5125350" cy="4114800"/>
          </a:xfrm>
        </p:spPr>
        <p:txBody>
          <a:bodyPr/>
          <a:lstStyle/>
          <a:p>
            <a:r>
              <a:rPr lang="es-ES" sz="2400" dirty="0">
                <a:latin typeface="Candara" panose="020E0502030303020204" pitchFamily="34" charset="0"/>
              </a:rPr>
              <a:t>Históricamente, los sucesos registrados en estos caps. forman un apéndice del libro, aunque acontecieron al principio de la historia anterior. </a:t>
            </a:r>
          </a:p>
          <a:p>
            <a:r>
              <a:rPr lang="es-ES" sz="2400" dirty="0">
                <a:latin typeface="Candara" panose="020E0502030303020204" pitchFamily="34" charset="0"/>
              </a:rPr>
              <a:t>En ellos se sugiere una fecha temprana, porque menciona a los nietos, tanto de Moisés (</a:t>
            </a:r>
            <a:r>
              <a:rPr lang="es-ES" sz="2400" dirty="0">
                <a:solidFill>
                  <a:srgbClr val="FF0000"/>
                </a:solidFill>
                <a:latin typeface="Candara" panose="020E0502030303020204" pitchFamily="34" charset="0"/>
              </a:rPr>
              <a:t>18:30</a:t>
            </a:r>
            <a:r>
              <a:rPr lang="es-ES" sz="2400" dirty="0">
                <a:latin typeface="Candara" panose="020E0502030303020204" pitchFamily="34" charset="0"/>
              </a:rPr>
              <a:t>), como de Aarón (</a:t>
            </a:r>
            <a:r>
              <a:rPr lang="es-ES" sz="2400" dirty="0">
                <a:solidFill>
                  <a:srgbClr val="FF0000"/>
                </a:solidFill>
                <a:latin typeface="Candara" panose="020E0502030303020204" pitchFamily="34" charset="0"/>
              </a:rPr>
              <a:t>20:28</a:t>
            </a:r>
            <a:r>
              <a:rPr lang="es-ES" sz="2400" dirty="0">
                <a:latin typeface="Candara" panose="020E0502030303020204" pitchFamily="34" charset="0"/>
              </a:rPr>
              <a:t>) y por la referencia que se hace al arca diciendo que estaba en </a:t>
            </a:r>
            <a:r>
              <a:rPr lang="es-ES" sz="2400" dirty="0" err="1">
                <a:latin typeface="Candara" panose="020E0502030303020204" pitchFamily="34" charset="0"/>
              </a:rPr>
              <a:t>Bet</a:t>
            </a:r>
            <a:r>
              <a:rPr lang="es-ES" sz="2400" dirty="0">
                <a:latin typeface="Candara" panose="020E0502030303020204" pitchFamily="34" charset="0"/>
              </a:rPr>
              <a:t>-el (</a:t>
            </a:r>
            <a:r>
              <a:rPr lang="es-ES" sz="2400" dirty="0">
                <a:solidFill>
                  <a:srgbClr val="FF0000"/>
                </a:solidFill>
                <a:latin typeface="Candara" panose="020E0502030303020204" pitchFamily="34" charset="0"/>
              </a:rPr>
              <a:t>20:27–28</a:t>
            </a:r>
            <a:r>
              <a:rPr lang="es-ES" sz="2400" dirty="0">
                <a:latin typeface="Candara" panose="020E0502030303020204" pitchFamily="34" charset="0"/>
              </a:rPr>
              <a:t>). </a:t>
            </a:r>
            <a:endParaRPr lang="es-PR" sz="2400" dirty="0">
              <a:latin typeface="Candara" panose="020E0502030303020204" pitchFamily="34" charset="0"/>
            </a:endParaRPr>
          </a:p>
        </p:txBody>
      </p:sp>
      <p:pic>
        <p:nvPicPr>
          <p:cNvPr id="5" name="Picture 4">
            <a:extLst>
              <a:ext uri="{FF2B5EF4-FFF2-40B4-BE49-F238E27FC236}">
                <a16:creationId xmlns:a16="http://schemas.microsoft.com/office/drawing/2014/main" id="{AF513793-B1A4-4613-80AE-577EA6598DB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89" r="17777"/>
          <a:stretch/>
        </p:blipFill>
        <p:spPr>
          <a:xfrm rot="16200000">
            <a:off x="4700588" y="2414588"/>
            <a:ext cx="5029201" cy="3857623"/>
          </a:xfrm>
          <a:prstGeom prst="rect">
            <a:avLst/>
          </a:prstGeom>
        </p:spPr>
      </p:pic>
    </p:spTree>
    <p:extLst>
      <p:ext uri="{BB962C8B-B14F-4D97-AF65-F5344CB8AC3E}">
        <p14:creationId xmlns:p14="http://schemas.microsoft.com/office/powerpoint/2010/main" val="3591180076"/>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152400" y="2057400"/>
            <a:ext cx="5501950" cy="4648200"/>
          </a:xfrm>
        </p:spPr>
        <p:txBody>
          <a:bodyPr>
            <a:normAutofit/>
          </a:bodyPr>
          <a:lstStyle/>
          <a:p>
            <a:r>
              <a:rPr lang="es-ES" sz="2230" dirty="0">
                <a:latin typeface="Candara" panose="020E0502030303020204" pitchFamily="34" charset="0"/>
              </a:rPr>
              <a:t>Los hijos de Benjamín no estaban oficialmente representados en </a:t>
            </a:r>
            <a:r>
              <a:rPr lang="es-ES" sz="2230" dirty="0" err="1">
                <a:latin typeface="Candara" panose="020E0502030303020204" pitchFamily="34" charset="0"/>
              </a:rPr>
              <a:t>Mizpa</a:t>
            </a:r>
            <a:r>
              <a:rPr lang="es-ES" sz="2230" dirty="0">
                <a:latin typeface="Candara" panose="020E0502030303020204" pitchFamily="34" charset="0"/>
              </a:rPr>
              <a:t> debido a que los que violaron a la concubina del levita eran de </a:t>
            </a:r>
            <a:r>
              <a:rPr lang="es-ES" sz="2230" dirty="0" err="1">
                <a:latin typeface="Candara" panose="020E0502030303020204" pitchFamily="34" charset="0"/>
              </a:rPr>
              <a:t>Gabaa</a:t>
            </a:r>
            <a:r>
              <a:rPr lang="es-ES" sz="2230" dirty="0">
                <a:latin typeface="Candara" panose="020E0502030303020204" pitchFamily="34" charset="0"/>
              </a:rPr>
              <a:t> de Benjamín. </a:t>
            </a:r>
          </a:p>
          <a:p>
            <a:r>
              <a:rPr lang="es-ES" sz="2230" dirty="0">
                <a:latin typeface="Candara" panose="020E0502030303020204" pitchFamily="34" charset="0"/>
              </a:rPr>
              <a:t>Sin embargo, es evidente que la tribu de Benjamín recibió una de las doce partes de la concubina muerta (vea </a:t>
            </a:r>
            <a:r>
              <a:rPr lang="es-ES" sz="2230" dirty="0">
                <a:solidFill>
                  <a:srgbClr val="FF0000"/>
                </a:solidFill>
                <a:latin typeface="Candara" panose="020E0502030303020204" pitchFamily="34" charset="0"/>
              </a:rPr>
              <a:t>19:29; 20:6</a:t>
            </a:r>
            <a:r>
              <a:rPr lang="es-ES" sz="2230" dirty="0">
                <a:latin typeface="Candara" panose="020E0502030303020204" pitchFamily="34" charset="0"/>
              </a:rPr>
              <a:t>). </a:t>
            </a:r>
          </a:p>
          <a:p>
            <a:r>
              <a:rPr lang="es-ES" sz="2230" dirty="0">
                <a:latin typeface="Candara" panose="020E0502030303020204" pitchFamily="34" charset="0"/>
              </a:rPr>
              <a:t>A petición de los hijos de Israel, el levita explicó las circunstancias en que su concubina había sido violada y asesinada. A continuación, pidió al pueblo que le diera su parecer y consejo.</a:t>
            </a:r>
          </a:p>
        </p:txBody>
      </p:sp>
      <p:pic>
        <p:nvPicPr>
          <p:cNvPr id="3" name="Picture 2">
            <a:extLst>
              <a:ext uri="{FF2B5EF4-FFF2-40B4-BE49-F238E27FC236}">
                <a16:creationId xmlns:a16="http://schemas.microsoft.com/office/drawing/2014/main" id="{62C25EB5-44D4-469F-AE23-D4CEA427429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8885" t="3819" r="2705" b="2625"/>
          <a:stretch/>
        </p:blipFill>
        <p:spPr>
          <a:xfrm>
            <a:off x="5654350" y="1828800"/>
            <a:ext cx="3489649" cy="5029200"/>
          </a:xfrm>
          <a:prstGeom prst="rect">
            <a:avLst/>
          </a:prstGeom>
        </p:spPr>
      </p:pic>
    </p:spTree>
    <p:extLst>
      <p:ext uri="{BB962C8B-B14F-4D97-AF65-F5344CB8AC3E}">
        <p14:creationId xmlns:p14="http://schemas.microsoft.com/office/powerpoint/2010/main" val="3353921230"/>
      </p:ext>
    </p:extLst>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381000" y="2017713"/>
            <a:ext cx="5029200" cy="4114800"/>
          </a:xfrm>
        </p:spPr>
        <p:txBody>
          <a:bodyPr>
            <a:normAutofit fontScale="77500" lnSpcReduction="20000"/>
          </a:bodyPr>
          <a:lstStyle/>
          <a:p>
            <a:r>
              <a:rPr lang="es-ES" dirty="0">
                <a:solidFill>
                  <a:srgbClr val="FF0000"/>
                </a:solidFill>
                <a:latin typeface="Candara" panose="020E0502030303020204" pitchFamily="34" charset="0"/>
              </a:rPr>
              <a:t>20:8–11. </a:t>
            </a:r>
            <a:r>
              <a:rPr lang="es-ES" dirty="0">
                <a:latin typeface="Candara" panose="020E0502030303020204" pitchFamily="34" charset="0"/>
              </a:rPr>
              <a:t>El veredicto fue unánime: todo el pueblo, como un solo hombre, se levantó para atacar a la ciudad de </a:t>
            </a:r>
            <a:r>
              <a:rPr lang="es-ES" dirty="0" err="1">
                <a:latin typeface="Candara" panose="020E0502030303020204" pitchFamily="34" charset="0"/>
              </a:rPr>
              <a:t>Gabaa</a:t>
            </a:r>
            <a:r>
              <a:rPr lang="es-ES" dirty="0">
                <a:latin typeface="Candara" panose="020E0502030303020204" pitchFamily="34" charset="0"/>
              </a:rPr>
              <a:t> con objeto de hacerle pagar conforme a toda la abominación que había cometido. </a:t>
            </a:r>
          </a:p>
          <a:p>
            <a:r>
              <a:rPr lang="es-ES" dirty="0">
                <a:latin typeface="Candara" panose="020E0502030303020204" pitchFamily="34" charset="0"/>
              </a:rPr>
              <a:t>La décima parte de las tropas israelitas se encargó de recoger provisiones para los que realizaron el ataque.</a:t>
            </a:r>
            <a:endParaRPr lang="es-ES" dirty="0">
              <a:latin typeface="Candara" panose="020E0502030303020204" pitchFamily="34" charset="0"/>
              <a:hlinkClick r:id="rId3"/>
            </a:endParaRPr>
          </a:p>
        </p:txBody>
      </p:sp>
      <p:pic>
        <p:nvPicPr>
          <p:cNvPr id="7" name="Picture 6">
            <a:extLst>
              <a:ext uri="{FF2B5EF4-FFF2-40B4-BE49-F238E27FC236}">
                <a16:creationId xmlns:a16="http://schemas.microsoft.com/office/drawing/2014/main" id="{611E3EF2-836D-4BA9-B297-3192E0857F4F}"/>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2432" t="2650" r="2530" b="3232"/>
          <a:stretch/>
        </p:blipFill>
        <p:spPr>
          <a:xfrm>
            <a:off x="5580903" y="1860339"/>
            <a:ext cx="3563097" cy="4692859"/>
          </a:xfrm>
          <a:prstGeom prst="rect">
            <a:avLst/>
          </a:prstGeom>
        </p:spPr>
      </p:pic>
    </p:spTree>
    <p:extLst>
      <p:ext uri="{BB962C8B-B14F-4D97-AF65-F5344CB8AC3E}">
        <p14:creationId xmlns:p14="http://schemas.microsoft.com/office/powerpoint/2010/main" val="3974672104"/>
      </p:ext>
    </p:extLst>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dirty="0">
                <a:latin typeface="Candara" panose="020E0502030303020204" pitchFamily="34" charset="0"/>
              </a:rPr>
              <a:t>La condenación del crimen</a:t>
            </a:r>
            <a:br>
              <a:rPr lang="es-PR" dirty="0">
                <a:latin typeface="Candara" panose="020E0502030303020204" pitchFamily="34" charset="0"/>
              </a:rPr>
            </a:br>
            <a:r>
              <a:rPr lang="es-PR" dirty="0">
                <a:solidFill>
                  <a:srgbClr val="FF0000"/>
                </a:solidFill>
                <a:latin typeface="Candara" panose="020E0502030303020204" pitchFamily="34" charset="0"/>
              </a:rPr>
              <a:t>(Jueces 20.2-8, 48)</a:t>
            </a:r>
          </a:p>
        </p:txBody>
      </p:sp>
      <p:sp>
        <p:nvSpPr>
          <p:cNvPr id="6" name="Content Placeholder 5"/>
          <p:cNvSpPr>
            <a:spLocks noGrp="1"/>
          </p:cNvSpPr>
          <p:nvPr>
            <p:ph idx="1"/>
          </p:nvPr>
        </p:nvSpPr>
        <p:spPr>
          <a:xfrm>
            <a:off x="381000" y="2017713"/>
            <a:ext cx="5029200" cy="4114800"/>
          </a:xfrm>
        </p:spPr>
        <p:txBody>
          <a:bodyPr>
            <a:normAutofit/>
          </a:bodyPr>
          <a:lstStyle/>
          <a:p>
            <a:r>
              <a:rPr lang="es-ES" dirty="0">
                <a:solidFill>
                  <a:schemeClr val="bg2"/>
                </a:solidFill>
                <a:latin typeface="Candara" panose="020E0502030303020204" pitchFamily="34" charset="0"/>
              </a:rPr>
              <a:t>Tras destruir a todos los de la ciudad de </a:t>
            </a:r>
            <a:r>
              <a:rPr lang="es-ES" dirty="0" err="1">
                <a:solidFill>
                  <a:schemeClr val="bg2"/>
                </a:solidFill>
                <a:latin typeface="Candara" panose="020E0502030303020204" pitchFamily="34" charset="0"/>
              </a:rPr>
              <a:t>Gabaa</a:t>
            </a:r>
            <a:r>
              <a:rPr lang="es-ES" dirty="0">
                <a:solidFill>
                  <a:schemeClr val="bg2"/>
                </a:solidFill>
                <a:latin typeface="Candara" panose="020E0502030303020204" pitchFamily="34" charset="0"/>
              </a:rPr>
              <a:t>, procedieron a exterminar a toda la tribu de Benjamín, excepto 600 hombres que escaparon y se escondieron </a:t>
            </a:r>
            <a:r>
              <a:rPr lang="es-ES" dirty="0">
                <a:solidFill>
                  <a:srgbClr val="FF0000"/>
                </a:solidFill>
                <a:latin typeface="Candara" panose="020E0502030303020204" pitchFamily="34" charset="0"/>
              </a:rPr>
              <a:t>(20.47).</a:t>
            </a:r>
            <a:endParaRPr lang="es-ES" dirty="0">
              <a:latin typeface="Candara" panose="020E0502030303020204" pitchFamily="34" charset="0"/>
              <a:hlinkClick r:id="rId3"/>
            </a:endParaRPr>
          </a:p>
        </p:txBody>
      </p:sp>
      <p:pic>
        <p:nvPicPr>
          <p:cNvPr id="7" name="Picture 6">
            <a:extLst>
              <a:ext uri="{FF2B5EF4-FFF2-40B4-BE49-F238E27FC236}">
                <a16:creationId xmlns:a16="http://schemas.microsoft.com/office/drawing/2014/main" id="{611E3EF2-836D-4BA9-B297-3192E0857F4F}"/>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2432" t="2650" r="2530" b="3232"/>
          <a:stretch/>
        </p:blipFill>
        <p:spPr>
          <a:xfrm>
            <a:off x="5580903" y="1860339"/>
            <a:ext cx="3563097" cy="4692859"/>
          </a:xfrm>
          <a:prstGeom prst="rect">
            <a:avLst/>
          </a:prstGeom>
        </p:spPr>
      </p:pic>
    </p:spTree>
    <p:extLst>
      <p:ext uri="{BB962C8B-B14F-4D97-AF65-F5344CB8AC3E}">
        <p14:creationId xmlns:p14="http://schemas.microsoft.com/office/powerpoint/2010/main" val="1476270947"/>
      </p:ext>
    </p:extLst>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PR" dirty="0">
                <a:latin typeface="Candara" panose="020E0502030303020204" pitchFamily="34" charset="0"/>
              </a:rPr>
              <a:t>Dos Primos que Hundieron a Israel</a:t>
            </a:r>
          </a:p>
        </p:txBody>
      </p:sp>
      <p:sp>
        <p:nvSpPr>
          <p:cNvPr id="3" name="Content Placeholder 2"/>
          <p:cNvSpPr>
            <a:spLocks noGrp="1"/>
          </p:cNvSpPr>
          <p:nvPr>
            <p:ph idx="1"/>
          </p:nvPr>
        </p:nvSpPr>
        <p:spPr>
          <a:xfrm>
            <a:off x="609600" y="2017713"/>
            <a:ext cx="8345488" cy="4114800"/>
          </a:xfrm>
        </p:spPr>
        <p:txBody>
          <a:bodyPr>
            <a:normAutofit lnSpcReduction="10000"/>
          </a:bodyPr>
          <a:lstStyle/>
          <a:p>
            <a:r>
              <a:rPr lang="es-PR" dirty="0">
                <a:latin typeface="Candara" panose="020E0502030303020204" pitchFamily="34" charset="0"/>
              </a:rPr>
              <a:t>Creo que el sacerdote </a:t>
            </a:r>
            <a:r>
              <a:rPr lang="es-PR" dirty="0" err="1">
                <a:latin typeface="Candara" panose="020E0502030303020204" pitchFamily="34" charset="0"/>
              </a:rPr>
              <a:t>Finees</a:t>
            </a:r>
            <a:r>
              <a:rPr lang="es-PR" dirty="0">
                <a:latin typeface="Candara" panose="020E0502030303020204" pitchFamily="34" charset="0"/>
              </a:rPr>
              <a:t> (</a:t>
            </a:r>
            <a:r>
              <a:rPr lang="es-PR" dirty="0">
                <a:solidFill>
                  <a:srgbClr val="FF0000"/>
                </a:solidFill>
                <a:latin typeface="Candara" panose="020E0502030303020204" pitchFamily="34" charset="0"/>
              </a:rPr>
              <a:t>20.28</a:t>
            </a:r>
            <a:r>
              <a:rPr lang="es-PR" dirty="0">
                <a:latin typeface="Candara" panose="020E0502030303020204" pitchFamily="34" charset="0"/>
              </a:rPr>
              <a:t>) comparte la culpa en este desenlace. </a:t>
            </a:r>
          </a:p>
          <a:p>
            <a:r>
              <a:rPr lang="es-PR" dirty="0">
                <a:latin typeface="Candara" panose="020E0502030303020204" pitchFamily="34" charset="0"/>
              </a:rPr>
              <a:t>El pueblo fue a </a:t>
            </a:r>
            <a:r>
              <a:rPr lang="es-PR" dirty="0" err="1">
                <a:latin typeface="Candara" panose="020E0502030303020204" pitchFamily="34" charset="0"/>
              </a:rPr>
              <a:t>Mizpa</a:t>
            </a:r>
            <a:r>
              <a:rPr lang="es-PR" dirty="0">
                <a:latin typeface="Candara" panose="020E0502030303020204" pitchFamily="34" charset="0"/>
              </a:rPr>
              <a:t> a consultarle a él la voluntad de Dios.  Él debió haber conocido las escrituras suficientemente bien para dar mejor consejo.</a:t>
            </a:r>
          </a:p>
          <a:p>
            <a:r>
              <a:rPr lang="es-PR" dirty="0">
                <a:latin typeface="Candara" panose="020E0502030303020204" pitchFamily="34" charset="0"/>
              </a:rPr>
              <a:t>También habían representantes de Dan donde ministraba Jonatán.</a:t>
            </a:r>
          </a:p>
        </p:txBody>
      </p:sp>
    </p:spTree>
    <p:extLst>
      <p:ext uri="{BB962C8B-B14F-4D97-AF65-F5344CB8AC3E}">
        <p14:creationId xmlns:p14="http://schemas.microsoft.com/office/powerpoint/2010/main" val="294079862"/>
      </p:ext>
    </p:ext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PR" dirty="0">
                <a:latin typeface="Candara" panose="020E0502030303020204" pitchFamily="34" charset="0"/>
              </a:rPr>
              <a:t>Dos Primos que Hundieron a Israel</a:t>
            </a:r>
          </a:p>
        </p:txBody>
      </p:sp>
      <p:sp>
        <p:nvSpPr>
          <p:cNvPr id="3" name="Content Placeholder 2"/>
          <p:cNvSpPr>
            <a:spLocks noGrp="1"/>
          </p:cNvSpPr>
          <p:nvPr>
            <p:ph idx="1"/>
          </p:nvPr>
        </p:nvSpPr>
        <p:spPr>
          <a:xfrm>
            <a:off x="228600" y="2209800"/>
            <a:ext cx="4724400" cy="4114800"/>
          </a:xfrm>
        </p:spPr>
        <p:txBody>
          <a:bodyPr>
            <a:normAutofit fontScale="92500" lnSpcReduction="10000"/>
          </a:bodyPr>
          <a:lstStyle/>
          <a:p>
            <a:r>
              <a:rPr lang="es-PR" dirty="0">
                <a:latin typeface="Candara" panose="020E0502030303020204" pitchFamily="34" charset="0"/>
              </a:rPr>
              <a:t>También comparte la culpa Jonatán. </a:t>
            </a:r>
          </a:p>
          <a:p>
            <a:r>
              <a:rPr lang="es-PR" dirty="0">
                <a:latin typeface="Candara" panose="020E0502030303020204" pitchFamily="34" charset="0"/>
              </a:rPr>
              <a:t>Si él no se hubiera ido en su misión idólatra e imperialista con los </a:t>
            </a:r>
            <a:r>
              <a:rPr lang="es-PR" dirty="0" err="1">
                <a:latin typeface="Candara" panose="020E0502030303020204" pitchFamily="34" charset="0"/>
              </a:rPr>
              <a:t>Danitas</a:t>
            </a:r>
            <a:r>
              <a:rPr lang="es-PR" dirty="0">
                <a:latin typeface="Candara" panose="020E0502030303020204" pitchFamily="34" charset="0"/>
              </a:rPr>
              <a:t> y se hubiese hecho experto en la ley, él y </a:t>
            </a:r>
            <a:r>
              <a:rPr lang="es-PR" dirty="0" err="1">
                <a:latin typeface="Candara" panose="020E0502030303020204" pitchFamily="34" charset="0"/>
              </a:rPr>
              <a:t>Finees</a:t>
            </a:r>
            <a:r>
              <a:rPr lang="es-PR" dirty="0">
                <a:latin typeface="Candara" panose="020E0502030303020204" pitchFamily="34" charset="0"/>
              </a:rPr>
              <a:t> hubiesen dado mejor consejo.</a:t>
            </a:r>
          </a:p>
        </p:txBody>
      </p:sp>
      <p:sp>
        <p:nvSpPr>
          <p:cNvPr id="4" name="Rectangle 3">
            <a:extLst>
              <a:ext uri="{FF2B5EF4-FFF2-40B4-BE49-F238E27FC236}">
                <a16:creationId xmlns:a16="http://schemas.microsoft.com/office/drawing/2014/main" id="{236FE520-805A-48AE-98D8-F494FEDBF7AE}"/>
              </a:ext>
            </a:extLst>
          </p:cNvPr>
          <p:cNvSpPr/>
          <p:nvPr/>
        </p:nvSpPr>
        <p:spPr>
          <a:xfrm>
            <a:off x="4572000" y="2438400"/>
            <a:ext cx="4572000" cy="3108543"/>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Tahoma"/>
                <a:ea typeface="+mn-ea"/>
                <a:cs typeface="Arial"/>
              </a:rPr>
              <a:t>MOISÉS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000000"/>
                </a:solidFill>
                <a:effectLst/>
                <a:uLnTx/>
                <a:uFillTx/>
                <a:latin typeface="Tahoma"/>
                <a:ea typeface="+mn-ea"/>
                <a:cs typeface="Arial"/>
              </a:rPr>
              <a:t>(dador de la Ley)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Tahoma"/>
                <a:ea typeface="+mn-ea"/>
                <a:cs typeface="Arial"/>
              </a:rPr>
              <a:t>GERSÓN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000000"/>
                </a:solidFill>
                <a:effectLst/>
                <a:uLnTx/>
                <a:uFillTx/>
                <a:latin typeface="Tahoma"/>
                <a:ea typeface="+mn-ea"/>
                <a:cs typeface="Arial"/>
              </a:rPr>
              <a:t>(primogénito de Moisés, Éxodo 2:22)</a:t>
            </a:r>
          </a:p>
          <a:p>
            <a:pPr algn="ctr"/>
            <a:r>
              <a:rPr lang="es-ES" sz="2000" b="1" dirty="0">
                <a:solidFill>
                  <a:srgbClr val="000000"/>
                </a:solidFill>
                <a:latin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0000"/>
                </a:solidFill>
                <a:effectLst/>
                <a:uLnTx/>
                <a:uFillTx/>
                <a:latin typeface="Tahoma"/>
                <a:ea typeface="+mn-ea"/>
                <a:cs typeface="Arial"/>
              </a:rPr>
              <a:t>JONATÁN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000000"/>
                </a:solidFill>
                <a:effectLst/>
                <a:uLnTx/>
                <a:uFillTx/>
                <a:latin typeface="Tahoma"/>
                <a:ea typeface="+mn-ea"/>
                <a:cs typeface="Arial"/>
              </a:rPr>
              <a:t>(nieto idólatra de Moisés)</a:t>
            </a:r>
            <a:endParaRPr kumimoji="0" lang="es-ES" sz="3200" b="0" i="0" u="none" strike="noStrike" kern="1200" cap="none" spc="0" normalizeH="0" baseline="0" noProof="0" dirty="0">
              <a:ln>
                <a:noFill/>
              </a:ln>
              <a:solidFill>
                <a:srgbClr val="0000FF"/>
              </a:solidFill>
              <a:effectLst/>
              <a:uLnTx/>
              <a:uFillTx/>
              <a:latin typeface="Tahoma"/>
              <a:ea typeface="+mn-ea"/>
              <a:cs typeface="Arial"/>
              <a:hlinkClick r:id="rId2"/>
            </a:endParaRPr>
          </a:p>
        </p:txBody>
      </p:sp>
    </p:spTree>
    <p:extLst>
      <p:ext uri="{BB962C8B-B14F-4D97-AF65-F5344CB8AC3E}">
        <p14:creationId xmlns:p14="http://schemas.microsoft.com/office/powerpoint/2010/main" val="2863479236"/>
      </p:ext>
    </p:extLst>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Fallo de Liderato</a:t>
            </a:r>
          </a:p>
        </p:txBody>
      </p:sp>
      <p:sp>
        <p:nvSpPr>
          <p:cNvPr id="3" name="Content Placeholder 2"/>
          <p:cNvSpPr>
            <a:spLocks noGrp="1"/>
          </p:cNvSpPr>
          <p:nvPr>
            <p:ph idx="1"/>
          </p:nvPr>
        </p:nvSpPr>
        <p:spPr>
          <a:xfrm>
            <a:off x="381000" y="2017713"/>
            <a:ext cx="8574088" cy="4114800"/>
          </a:xfrm>
        </p:spPr>
        <p:txBody>
          <a:bodyPr>
            <a:normAutofit fontScale="85000" lnSpcReduction="10000"/>
          </a:bodyPr>
          <a:lstStyle/>
          <a:p>
            <a:r>
              <a:rPr lang="es-PR" dirty="0">
                <a:latin typeface="Candara" panose="020E0502030303020204" pitchFamily="34" charset="0"/>
              </a:rPr>
              <a:t>Creó que Dios estableció que el sacerdocio desempeñara un papel de guía en el pueblo de Israel; los casos difíciles se suponen se consultaran al sacerdote.</a:t>
            </a:r>
          </a:p>
          <a:p>
            <a:r>
              <a:rPr lang="es-PR" dirty="0" err="1">
                <a:latin typeface="Candara" panose="020E0502030303020204" pitchFamily="34" charset="0"/>
              </a:rPr>
              <a:t>Finees</a:t>
            </a:r>
            <a:r>
              <a:rPr lang="es-PR" dirty="0">
                <a:latin typeface="Candara" panose="020E0502030303020204" pitchFamily="34" charset="0"/>
              </a:rPr>
              <a:t> parece no haber provisto este liderato, y Jonatán socavó este liderato aún mas estableciendo un centro idólatra en el norte para competir con </a:t>
            </a:r>
            <a:r>
              <a:rPr lang="es-PR" dirty="0" err="1">
                <a:latin typeface="Candara" panose="020E0502030303020204" pitchFamily="34" charset="0"/>
              </a:rPr>
              <a:t>Finees</a:t>
            </a:r>
            <a:r>
              <a:rPr lang="es-PR" dirty="0">
                <a:latin typeface="Candara" panose="020E0502030303020204" pitchFamily="34" charset="0"/>
              </a:rPr>
              <a:t> </a:t>
            </a:r>
            <a:r>
              <a:rPr lang="es-PR" dirty="0">
                <a:solidFill>
                  <a:srgbClr val="FF0000"/>
                </a:solidFill>
                <a:latin typeface="Candara" panose="020E0502030303020204" pitchFamily="34" charset="0"/>
              </a:rPr>
              <a:t>(18.29-31).</a:t>
            </a:r>
          </a:p>
          <a:p>
            <a:r>
              <a:rPr lang="es-PR" dirty="0">
                <a:latin typeface="Candara" panose="020E0502030303020204" pitchFamily="34" charset="0"/>
              </a:rPr>
              <a:t>Muchos años después Samuel vino a ser este sacerdote, profeta y juez que unió y defendió a Israel.</a:t>
            </a:r>
          </a:p>
        </p:txBody>
      </p:sp>
    </p:spTree>
    <p:extLst>
      <p:ext uri="{BB962C8B-B14F-4D97-AF65-F5344CB8AC3E}">
        <p14:creationId xmlns:p14="http://schemas.microsoft.com/office/powerpoint/2010/main" val="3939851762"/>
      </p:ext>
    </p:extLst>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marL="0" indent="0">
              <a:buNone/>
            </a:pPr>
            <a:r>
              <a:rPr lang="es-PR" sz="3600" dirty="0">
                <a:latin typeface="Candara" panose="020E0502030303020204" pitchFamily="34" charset="0"/>
              </a:rPr>
              <a:t>Israel “provee” para los sobrevivientes de Benjamín</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21.6, 7, 12-14)</a:t>
            </a:r>
          </a:p>
        </p:txBody>
      </p:sp>
      <p:pic>
        <p:nvPicPr>
          <p:cNvPr id="2" name="Picture 1">
            <a:extLst>
              <a:ext uri="{FF2B5EF4-FFF2-40B4-BE49-F238E27FC236}">
                <a16:creationId xmlns:a16="http://schemas.microsoft.com/office/drawing/2014/main" id="{5C033101-CC23-4DF4-8453-5BB86DA07A2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rcRect b="9465"/>
          <a:stretch/>
        </p:blipFill>
        <p:spPr>
          <a:xfrm>
            <a:off x="1371600" y="1890713"/>
            <a:ext cx="6096000" cy="4832865"/>
          </a:xfrm>
          <a:prstGeom prst="rect">
            <a:avLst/>
          </a:prstGeom>
        </p:spPr>
      </p:pic>
    </p:spTree>
    <p:extLst>
      <p:ext uri="{BB962C8B-B14F-4D97-AF65-F5344CB8AC3E}">
        <p14:creationId xmlns:p14="http://schemas.microsoft.com/office/powerpoint/2010/main" val="1090156024"/>
      </p:ext>
    </p:extLst>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sz="3600" dirty="0">
                <a:latin typeface="Candara" panose="020E0502030303020204" pitchFamily="34" charset="0"/>
              </a:rPr>
              <a:t>Israel “provee” para los sobrevivientes de Benjamín</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21.6, 7, 12-14)</a:t>
            </a:r>
          </a:p>
        </p:txBody>
      </p:sp>
      <p:sp>
        <p:nvSpPr>
          <p:cNvPr id="6" name="Content Placeholder 5"/>
          <p:cNvSpPr>
            <a:spLocks noGrp="1"/>
          </p:cNvSpPr>
          <p:nvPr>
            <p:ph idx="1"/>
          </p:nvPr>
        </p:nvSpPr>
        <p:spPr>
          <a:xfrm>
            <a:off x="381000" y="2017712"/>
            <a:ext cx="8574088" cy="4459287"/>
          </a:xfrm>
        </p:spPr>
        <p:txBody>
          <a:bodyPr>
            <a:normAutofit fontScale="77500" lnSpcReduction="20000"/>
          </a:bodyPr>
          <a:lstStyle/>
          <a:p>
            <a:r>
              <a:rPr lang="es-ES" i="1" dirty="0">
                <a:latin typeface="Candara" panose="020E0502030303020204" pitchFamily="34" charset="0"/>
              </a:rPr>
              <a:t>“Y los hijos de Israel se arrepintieron a causa de Benjamín su hermano, y dijeron: Cortada es hoy de Israel una tribu. ¿Qué haremos en cuanto a los que han quedado? Nosotros hemos jurado por Jehová que no les daremos nuestras hijas por mujeres.” </a:t>
            </a:r>
            <a:r>
              <a:rPr lang="es-ES" dirty="0">
                <a:solidFill>
                  <a:srgbClr val="FF0000"/>
                </a:solidFill>
                <a:latin typeface="Candara" panose="020E0502030303020204" pitchFamily="34" charset="0"/>
              </a:rPr>
              <a:t>(Jueces 21.6-7, RVR60) </a:t>
            </a:r>
          </a:p>
          <a:p>
            <a:r>
              <a:rPr lang="es-ES" dirty="0">
                <a:latin typeface="Candara" panose="020E0502030303020204" pitchFamily="34" charset="0"/>
              </a:rPr>
              <a:t>“</a:t>
            </a:r>
            <a:r>
              <a:rPr lang="es-ES" i="1" dirty="0">
                <a:latin typeface="Candara" panose="020E0502030303020204" pitchFamily="34" charset="0"/>
              </a:rPr>
              <a:t>Y hallaron de los moradores de </a:t>
            </a:r>
            <a:r>
              <a:rPr lang="es-ES" i="1" dirty="0" err="1">
                <a:latin typeface="Candara" panose="020E0502030303020204" pitchFamily="34" charset="0"/>
              </a:rPr>
              <a:t>Jabes-galaad</a:t>
            </a:r>
            <a:r>
              <a:rPr lang="es-ES" i="1" dirty="0">
                <a:latin typeface="Candara" panose="020E0502030303020204" pitchFamily="34" charset="0"/>
              </a:rPr>
              <a:t> cuatrocientas doncellas que no habían conocido ayuntamiento de varón, y las trajeron al campamento en Silo, que está en la tierra de Canaán. Toda la congregación envió luego a hablar a los hijos de Benjamín que estaban en la peña de </a:t>
            </a:r>
            <a:r>
              <a:rPr lang="es-ES" i="1" dirty="0" err="1">
                <a:latin typeface="Candara" panose="020E0502030303020204" pitchFamily="34" charset="0"/>
              </a:rPr>
              <a:t>Rimón</a:t>
            </a:r>
            <a:r>
              <a:rPr lang="es-ES" i="1" dirty="0">
                <a:latin typeface="Candara" panose="020E0502030303020204" pitchFamily="34" charset="0"/>
              </a:rPr>
              <a:t>, y los llamaron en paz. Y volvieron entonces los de Benjamín, y les dieron por mujeres las que habían guardado vivas de las mujeres de </a:t>
            </a:r>
            <a:r>
              <a:rPr lang="es-ES" i="1" dirty="0" err="1">
                <a:latin typeface="Candara" panose="020E0502030303020204" pitchFamily="34" charset="0"/>
              </a:rPr>
              <a:t>Jabes-galaad</a:t>
            </a:r>
            <a:r>
              <a:rPr lang="es-ES" i="1" dirty="0">
                <a:latin typeface="Candara" panose="020E0502030303020204" pitchFamily="34" charset="0"/>
              </a:rPr>
              <a:t>; mas no les bastaron éstas.</a:t>
            </a:r>
            <a:r>
              <a:rPr lang="es-ES" dirty="0">
                <a:latin typeface="Candara" panose="020E0502030303020204" pitchFamily="34" charset="0"/>
              </a:rPr>
              <a:t>” </a:t>
            </a:r>
            <a:r>
              <a:rPr lang="es-ES" dirty="0">
                <a:solidFill>
                  <a:srgbClr val="FF0000"/>
                </a:solidFill>
                <a:latin typeface="Candara" panose="020E0502030303020204" pitchFamily="34" charset="0"/>
              </a:rPr>
              <a:t>(Jueces 21.12–14, RVR60) </a:t>
            </a:r>
          </a:p>
        </p:txBody>
      </p:sp>
    </p:spTree>
    <p:extLst>
      <p:ext uri="{BB962C8B-B14F-4D97-AF65-F5344CB8AC3E}">
        <p14:creationId xmlns:p14="http://schemas.microsoft.com/office/powerpoint/2010/main" val="2670127724"/>
      </p:ext>
    </p:extLst>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sz="3600" dirty="0">
                <a:latin typeface="Candara" panose="020E0502030303020204" pitchFamily="34" charset="0"/>
              </a:rPr>
              <a:t>Israel “provee” para los sobrevivientes de Benjamín</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21.6, 7, 12-14)</a:t>
            </a:r>
          </a:p>
        </p:txBody>
      </p:sp>
      <p:sp>
        <p:nvSpPr>
          <p:cNvPr id="6" name="Content Placeholder 5"/>
          <p:cNvSpPr>
            <a:spLocks noGrp="1"/>
          </p:cNvSpPr>
          <p:nvPr>
            <p:ph idx="1"/>
          </p:nvPr>
        </p:nvSpPr>
        <p:spPr>
          <a:xfrm>
            <a:off x="381000" y="2170113"/>
            <a:ext cx="8574088" cy="4459287"/>
          </a:xfrm>
        </p:spPr>
        <p:txBody>
          <a:bodyPr>
            <a:normAutofit fontScale="77500" lnSpcReduction="20000"/>
          </a:bodyPr>
          <a:lstStyle/>
          <a:p>
            <a:r>
              <a:rPr lang="es-ES" dirty="0">
                <a:solidFill>
                  <a:srgbClr val="FF0000"/>
                </a:solidFill>
                <a:latin typeface="Candara" panose="020E0502030303020204" pitchFamily="34" charset="0"/>
              </a:rPr>
              <a:t>21:1–4. </a:t>
            </a:r>
            <a:r>
              <a:rPr lang="es-ES" dirty="0">
                <a:latin typeface="Candara" panose="020E0502030303020204" pitchFamily="34" charset="0"/>
              </a:rPr>
              <a:t>La atrocidad cometida en </a:t>
            </a:r>
            <a:r>
              <a:rPr lang="es-ES" dirty="0" err="1">
                <a:latin typeface="Candara" panose="020E0502030303020204" pitchFamily="34" charset="0"/>
              </a:rPr>
              <a:t>Gabaa</a:t>
            </a:r>
            <a:r>
              <a:rPr lang="es-ES" dirty="0">
                <a:latin typeface="Candara" panose="020E0502030303020204" pitchFamily="34" charset="0"/>
              </a:rPr>
              <a:t> (</a:t>
            </a:r>
            <a:r>
              <a:rPr lang="es-ES" dirty="0">
                <a:solidFill>
                  <a:srgbClr val="FF0000"/>
                </a:solidFill>
                <a:latin typeface="Candara" panose="020E0502030303020204" pitchFamily="34" charset="0"/>
              </a:rPr>
              <a:t>19:25–26</a:t>
            </a:r>
            <a:r>
              <a:rPr lang="es-ES" dirty="0">
                <a:latin typeface="Candara" panose="020E0502030303020204" pitchFamily="34" charset="0"/>
              </a:rPr>
              <a:t>) había sido castigada y la culpa por el derramamiento de sangre había sido quitada de Israel al morir los benjamitas (</a:t>
            </a:r>
            <a:r>
              <a:rPr lang="es-ES" dirty="0">
                <a:solidFill>
                  <a:srgbClr val="FF0000"/>
                </a:solidFill>
                <a:latin typeface="Candara" panose="020E0502030303020204" pitchFamily="34" charset="0"/>
              </a:rPr>
              <a:t>20:35</a:t>
            </a:r>
            <a:r>
              <a:rPr lang="es-ES" dirty="0">
                <a:latin typeface="Candara" panose="020E0502030303020204" pitchFamily="34" charset="0"/>
              </a:rPr>
              <a:t>). </a:t>
            </a:r>
          </a:p>
          <a:p>
            <a:r>
              <a:rPr lang="es-ES" dirty="0">
                <a:latin typeface="Candara" panose="020E0502030303020204" pitchFamily="34" charset="0"/>
              </a:rPr>
              <a:t>Antes de la guerra, los israelitas habían jurado no casar a sus hijas con los benjamitas (</a:t>
            </a:r>
            <a:r>
              <a:rPr lang="es-ES" dirty="0">
                <a:solidFill>
                  <a:srgbClr val="FF0000"/>
                </a:solidFill>
                <a:latin typeface="Candara" panose="020E0502030303020204" pitchFamily="34" charset="0"/>
              </a:rPr>
              <a:t>21:1</a:t>
            </a:r>
            <a:r>
              <a:rPr lang="es-ES" dirty="0">
                <a:latin typeface="Candara" panose="020E0502030303020204" pitchFamily="34" charset="0"/>
              </a:rPr>
              <a:t>). Luego, mataron a todas las mujeres de esa tribu (</a:t>
            </a:r>
            <a:r>
              <a:rPr lang="es-ES" dirty="0">
                <a:solidFill>
                  <a:srgbClr val="FF0000"/>
                </a:solidFill>
                <a:latin typeface="Candara" panose="020E0502030303020204" pitchFamily="34" charset="0"/>
              </a:rPr>
              <a:t>20:48; 21:16</a:t>
            </a:r>
            <a:r>
              <a:rPr lang="es-ES" dirty="0">
                <a:latin typeface="Candara" panose="020E0502030303020204" pitchFamily="34" charset="0"/>
              </a:rPr>
              <a:t>). </a:t>
            </a:r>
          </a:p>
          <a:p>
            <a:r>
              <a:rPr lang="es-ES" dirty="0">
                <a:latin typeface="Candara" panose="020E0502030303020204" pitchFamily="34" charset="0"/>
              </a:rPr>
              <a:t>Como resultado, no había esposas para los 600 sobrevivientes (ver </a:t>
            </a:r>
            <a:r>
              <a:rPr lang="es-ES" dirty="0">
                <a:solidFill>
                  <a:srgbClr val="FF0000"/>
                </a:solidFill>
                <a:latin typeface="Candara" panose="020E0502030303020204" pitchFamily="34" charset="0"/>
              </a:rPr>
              <a:t>20:47</a:t>
            </a:r>
            <a:r>
              <a:rPr lang="es-ES" dirty="0">
                <a:latin typeface="Candara" panose="020E0502030303020204" pitchFamily="34" charset="0"/>
              </a:rPr>
              <a:t>) y Benjamín estaba por desaparecer. </a:t>
            </a:r>
          </a:p>
          <a:p>
            <a:r>
              <a:rPr lang="es-ES" dirty="0">
                <a:latin typeface="Candara" panose="020E0502030303020204" pitchFamily="34" charset="0"/>
              </a:rPr>
              <a:t>En vez de confesar su culpa por esto o renunciar a su voto, los israelitas lamentaron e hicieron ofrendas delante de Jehová (</a:t>
            </a:r>
            <a:r>
              <a:rPr lang="es-ES" dirty="0">
                <a:solidFill>
                  <a:srgbClr val="FF0000"/>
                </a:solidFill>
                <a:latin typeface="Candara" panose="020E0502030303020204" pitchFamily="34" charset="0"/>
              </a:rPr>
              <a:t>21:2–4</a:t>
            </a:r>
            <a:r>
              <a:rPr lang="es-ES" dirty="0">
                <a:latin typeface="Candara" panose="020E0502030303020204" pitchFamily="34" charset="0"/>
              </a:rPr>
              <a:t>), sugiriendo que él era responsable del problema y de su solución.</a:t>
            </a:r>
            <a:endParaRPr lang="es-ES" dirty="0">
              <a:latin typeface="Candara" panose="020E0502030303020204" pitchFamily="34" charset="0"/>
              <a:hlinkClick r:id="rId3"/>
            </a:endParaRPr>
          </a:p>
        </p:txBody>
      </p:sp>
    </p:spTree>
    <p:extLst>
      <p:ext uri="{BB962C8B-B14F-4D97-AF65-F5344CB8AC3E}">
        <p14:creationId xmlns:p14="http://schemas.microsoft.com/office/powerpoint/2010/main" val="2116899351"/>
      </p:ext>
    </p:extLst>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sz="3600" dirty="0">
                <a:latin typeface="Candara" panose="020E0502030303020204" pitchFamily="34" charset="0"/>
              </a:rPr>
              <a:t>Israel “provee” para los sobrevivientes de Benjamín</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21.6, 7, 12-14)</a:t>
            </a:r>
          </a:p>
        </p:txBody>
      </p:sp>
      <p:sp>
        <p:nvSpPr>
          <p:cNvPr id="6" name="Content Placeholder 5"/>
          <p:cNvSpPr>
            <a:spLocks noGrp="1"/>
          </p:cNvSpPr>
          <p:nvPr>
            <p:ph idx="1"/>
          </p:nvPr>
        </p:nvSpPr>
        <p:spPr>
          <a:xfrm>
            <a:off x="188343" y="2133600"/>
            <a:ext cx="8574088" cy="4459287"/>
          </a:xfrm>
        </p:spPr>
        <p:txBody>
          <a:bodyPr>
            <a:normAutofit fontScale="77500" lnSpcReduction="20000"/>
          </a:bodyPr>
          <a:lstStyle/>
          <a:p>
            <a:r>
              <a:rPr lang="es-ES" dirty="0">
                <a:solidFill>
                  <a:srgbClr val="FF0000"/>
                </a:solidFill>
                <a:latin typeface="Candara" panose="020E0502030303020204" pitchFamily="34" charset="0"/>
              </a:rPr>
              <a:t>21:5–25. </a:t>
            </a:r>
            <a:r>
              <a:rPr lang="es-ES" dirty="0">
                <a:latin typeface="Candara" panose="020E0502030303020204" pitchFamily="34" charset="0"/>
              </a:rPr>
              <a:t>Al ver que Dios no les respondía, los israelitas ingeniaron su propia solución. Recordaron que habían jurado castigar con destrucción a cualquier ciudad que no enviara representantes a la asamblea contra </a:t>
            </a:r>
            <a:r>
              <a:rPr lang="es-ES" dirty="0" err="1">
                <a:latin typeface="Candara" panose="020E0502030303020204" pitchFamily="34" charset="0"/>
              </a:rPr>
              <a:t>Gabaa</a:t>
            </a:r>
            <a:r>
              <a:rPr lang="es-ES" dirty="0">
                <a:latin typeface="Candara" panose="020E0502030303020204" pitchFamily="34" charset="0"/>
              </a:rPr>
              <a:t> (</a:t>
            </a:r>
            <a:r>
              <a:rPr lang="es-ES" dirty="0">
                <a:solidFill>
                  <a:srgbClr val="FF0000"/>
                </a:solidFill>
                <a:latin typeface="Candara" panose="020E0502030303020204" pitchFamily="34" charset="0"/>
              </a:rPr>
              <a:t>21:5</a:t>
            </a:r>
            <a:r>
              <a:rPr lang="es-ES" dirty="0">
                <a:latin typeface="Candara" panose="020E0502030303020204" pitchFamily="34" charset="0"/>
              </a:rPr>
              <a:t>). Al revisar, averiguaron que nadie había llegado de </a:t>
            </a:r>
            <a:r>
              <a:rPr lang="es-ES" dirty="0" err="1">
                <a:latin typeface="Candara" panose="020E0502030303020204" pitchFamily="34" charset="0"/>
              </a:rPr>
              <a:t>Jabes-galaad</a:t>
            </a:r>
            <a:r>
              <a:rPr lang="es-ES" dirty="0">
                <a:latin typeface="Candara" panose="020E0502030303020204" pitchFamily="34" charset="0"/>
              </a:rPr>
              <a:t> (</a:t>
            </a:r>
            <a:r>
              <a:rPr lang="es-ES" dirty="0">
                <a:solidFill>
                  <a:srgbClr val="FF0000"/>
                </a:solidFill>
                <a:latin typeface="Candara" panose="020E0502030303020204" pitchFamily="34" charset="0"/>
              </a:rPr>
              <a:t>21:8–9</a:t>
            </a:r>
            <a:r>
              <a:rPr lang="es-ES" dirty="0">
                <a:latin typeface="Candara" panose="020E0502030303020204" pitchFamily="34" charset="0"/>
              </a:rPr>
              <a:t>). Entonces enviaron a matar a todos sus habitantes, excepto a las doncellas vírgenes (</a:t>
            </a:r>
            <a:r>
              <a:rPr lang="es-ES" dirty="0">
                <a:solidFill>
                  <a:srgbClr val="FF0000"/>
                </a:solidFill>
                <a:latin typeface="Candara" panose="020E0502030303020204" pitchFamily="34" charset="0"/>
              </a:rPr>
              <a:t>21:10–12</a:t>
            </a:r>
            <a:r>
              <a:rPr lang="es-ES" dirty="0">
                <a:latin typeface="Candara" panose="020E0502030303020204" pitchFamily="34" charset="0"/>
              </a:rPr>
              <a:t>), a quienes entregaron a los benjamitas por esposas (</a:t>
            </a:r>
            <a:r>
              <a:rPr lang="es-ES" dirty="0">
                <a:solidFill>
                  <a:srgbClr val="FF0000"/>
                </a:solidFill>
                <a:latin typeface="Candara" panose="020E0502030303020204" pitchFamily="34" charset="0"/>
              </a:rPr>
              <a:t>21:13–14</a:t>
            </a:r>
            <a:r>
              <a:rPr lang="es-ES" dirty="0">
                <a:latin typeface="Candara" panose="020E0502030303020204" pitchFamily="34" charset="0"/>
              </a:rPr>
              <a:t>).</a:t>
            </a:r>
          </a:p>
          <a:p>
            <a:r>
              <a:rPr lang="es-ES" dirty="0">
                <a:latin typeface="Candara" panose="020E0502030303020204" pitchFamily="34" charset="0"/>
              </a:rPr>
              <a:t>Nos maravillamos de estos israelitas. Primero mataron a todas las mujeres de una tribu, y luego, como acto de compasión hacia esa tribu, ¡aniquilaron a los habitantes de una ciudad que no participó en el genocidio! Por si eso fuera poco, calcularon mal, de manera que después de la masacre ¡todavía faltaban 200 esposas! (</a:t>
            </a:r>
            <a:r>
              <a:rPr lang="es-ES" dirty="0">
                <a:solidFill>
                  <a:srgbClr val="FF0000"/>
                </a:solidFill>
                <a:latin typeface="Candara" panose="020E0502030303020204" pitchFamily="34" charset="0"/>
              </a:rPr>
              <a:t>21:12, 14</a:t>
            </a:r>
            <a:r>
              <a:rPr lang="es-ES" dirty="0">
                <a:latin typeface="Candara" panose="020E0502030303020204" pitchFamily="34" charset="0"/>
              </a:rPr>
              <a:t>).</a:t>
            </a:r>
          </a:p>
        </p:txBody>
      </p:sp>
    </p:spTree>
    <p:extLst>
      <p:ext uri="{BB962C8B-B14F-4D97-AF65-F5344CB8AC3E}">
        <p14:creationId xmlns:p14="http://schemas.microsoft.com/office/powerpoint/2010/main" val="1855798143"/>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3600" dirty="0">
                <a:latin typeface="Candara" panose="020E0502030303020204" pitchFamily="34" charset="0"/>
              </a:rPr>
              <a:t>Condiciones que ilustran el período de los jueces </a:t>
            </a:r>
            <a:r>
              <a:rPr lang="es-ES" sz="3600" dirty="0">
                <a:solidFill>
                  <a:srgbClr val="FF0000"/>
                </a:solidFill>
                <a:latin typeface="Candara" panose="020E0502030303020204" pitchFamily="34" charset="0"/>
              </a:rPr>
              <a:t>(caps. 17–21)</a:t>
            </a:r>
          </a:p>
        </p:txBody>
      </p:sp>
      <p:sp>
        <p:nvSpPr>
          <p:cNvPr id="3" name="Content Placeholder 2"/>
          <p:cNvSpPr>
            <a:spLocks noGrp="1"/>
          </p:cNvSpPr>
          <p:nvPr>
            <p:ph idx="1"/>
          </p:nvPr>
        </p:nvSpPr>
        <p:spPr>
          <a:xfrm>
            <a:off x="152400" y="2133600"/>
            <a:ext cx="8686800" cy="4114800"/>
          </a:xfrm>
        </p:spPr>
        <p:txBody>
          <a:bodyPr/>
          <a:lstStyle/>
          <a:p>
            <a:r>
              <a:rPr lang="es-ES" sz="2800" dirty="0">
                <a:latin typeface="Candara" panose="020E0502030303020204" pitchFamily="34" charset="0"/>
              </a:rPr>
              <a:t>Es posible que los acontecimientos de los </a:t>
            </a:r>
            <a:r>
              <a:rPr lang="es-ES" sz="2800" dirty="0">
                <a:solidFill>
                  <a:srgbClr val="FF0000"/>
                </a:solidFill>
                <a:latin typeface="Candara" panose="020E0502030303020204" pitchFamily="34" charset="0"/>
              </a:rPr>
              <a:t>caps. 17–18 </a:t>
            </a:r>
            <a:r>
              <a:rPr lang="es-ES" sz="2800" dirty="0">
                <a:latin typeface="Candara" panose="020E0502030303020204" pitchFamily="34" charset="0"/>
              </a:rPr>
              <a:t>se hayan efectuado en los días de Otoniel, el primer juez de Israel.</a:t>
            </a:r>
          </a:p>
          <a:p>
            <a:r>
              <a:rPr lang="es-ES" sz="2800" dirty="0">
                <a:latin typeface="Candara" panose="020E0502030303020204" pitchFamily="34" charset="0"/>
              </a:rPr>
              <a:t>Este epílogo está formado por dos secciones principales: </a:t>
            </a:r>
          </a:p>
          <a:p>
            <a:pPr lvl="1"/>
            <a:r>
              <a:rPr lang="es-ES" sz="2400" dirty="0">
                <a:latin typeface="Candara" panose="020E0502030303020204" pitchFamily="34" charset="0"/>
              </a:rPr>
              <a:t>(1) Los </a:t>
            </a:r>
            <a:r>
              <a:rPr lang="es-ES" sz="2400" dirty="0">
                <a:solidFill>
                  <a:srgbClr val="FF0000"/>
                </a:solidFill>
                <a:latin typeface="Candara" panose="020E0502030303020204" pitchFamily="34" charset="0"/>
              </a:rPr>
              <a:t>caps. 17–18 </a:t>
            </a:r>
            <a:r>
              <a:rPr lang="es-ES" sz="2400" dirty="0">
                <a:latin typeface="Candara" panose="020E0502030303020204" pitchFamily="34" charset="0"/>
              </a:rPr>
              <a:t>entretejen la historia de la idolatría familiar de </a:t>
            </a:r>
            <a:r>
              <a:rPr lang="es-ES" sz="2400" dirty="0" err="1">
                <a:latin typeface="Candara" panose="020E0502030303020204" pitchFamily="34" charset="0"/>
              </a:rPr>
              <a:t>Micaía</a:t>
            </a:r>
            <a:r>
              <a:rPr lang="es-ES" sz="2400" dirty="0">
                <a:latin typeface="Candara" panose="020E0502030303020204" pitchFamily="34" charset="0"/>
              </a:rPr>
              <a:t> el efrateo que contrató al levita Jonatán, nieto de Moisés (</a:t>
            </a:r>
            <a:r>
              <a:rPr lang="es-ES" sz="2400" dirty="0">
                <a:solidFill>
                  <a:srgbClr val="FF0000"/>
                </a:solidFill>
                <a:latin typeface="Candara" panose="020E0502030303020204" pitchFamily="34" charset="0"/>
              </a:rPr>
              <a:t>18:30</a:t>
            </a:r>
            <a:r>
              <a:rPr lang="es-ES" sz="2400" dirty="0">
                <a:latin typeface="Candara" panose="020E0502030303020204" pitchFamily="34" charset="0"/>
              </a:rPr>
              <a:t>) como su sacerdote personal, con la emigración e idolatría tribal de los </a:t>
            </a:r>
            <a:r>
              <a:rPr lang="es-ES" sz="2400" dirty="0" err="1">
                <a:latin typeface="Candara" panose="020E0502030303020204" pitchFamily="34" charset="0"/>
              </a:rPr>
              <a:t>danitas</a:t>
            </a:r>
            <a:r>
              <a:rPr lang="es-ES" sz="2400" dirty="0">
                <a:latin typeface="Candara" panose="020E0502030303020204" pitchFamily="34" charset="0"/>
              </a:rPr>
              <a:t>. </a:t>
            </a:r>
            <a:endParaRPr lang="es-PR" sz="2400" dirty="0">
              <a:latin typeface="Candara" panose="020E0502030303020204" pitchFamily="34" charset="0"/>
            </a:endParaRPr>
          </a:p>
        </p:txBody>
      </p:sp>
    </p:spTree>
    <p:extLst>
      <p:ext uri="{BB962C8B-B14F-4D97-AF65-F5344CB8AC3E}">
        <p14:creationId xmlns:p14="http://schemas.microsoft.com/office/powerpoint/2010/main" val="3422882183"/>
      </p:ext>
    </p:extLst>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PR" sz="3600" dirty="0">
                <a:latin typeface="Candara" panose="020E0502030303020204" pitchFamily="34" charset="0"/>
              </a:rPr>
              <a:t>Israel “provee” para los sobrevivientes de Benjamín</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21.6, 7, 12-14)</a:t>
            </a:r>
          </a:p>
        </p:txBody>
      </p:sp>
      <p:sp>
        <p:nvSpPr>
          <p:cNvPr id="6" name="Content Placeholder 5"/>
          <p:cNvSpPr>
            <a:spLocks noGrp="1"/>
          </p:cNvSpPr>
          <p:nvPr>
            <p:ph idx="1"/>
          </p:nvPr>
        </p:nvSpPr>
        <p:spPr>
          <a:xfrm>
            <a:off x="188343" y="2133600"/>
            <a:ext cx="8574088" cy="4459287"/>
          </a:xfrm>
        </p:spPr>
        <p:txBody>
          <a:bodyPr>
            <a:normAutofit fontScale="77500" lnSpcReduction="20000"/>
          </a:bodyPr>
          <a:lstStyle/>
          <a:p>
            <a:r>
              <a:rPr lang="es-ES" dirty="0">
                <a:latin typeface="Candara" panose="020E0502030303020204" pitchFamily="34" charset="0"/>
              </a:rPr>
              <a:t>Entonces se les ocurrió otro plan “astuto”. Ordenaron a los benjamitas que todavía no tenían esposa a que raptaran a las doncellas de Silo cuando salieran a bailar. No les importaba que su plan era contrario al espíritu de su juramento, que pisoteaba los derechos de una ciudad israelita y, lo que es más importante, que menospreciaba una fiesta de Jehová (</a:t>
            </a:r>
            <a:r>
              <a:rPr lang="es-ES" dirty="0">
                <a:solidFill>
                  <a:srgbClr val="FF0000"/>
                </a:solidFill>
                <a:latin typeface="Candara" panose="020E0502030303020204" pitchFamily="34" charset="0"/>
              </a:rPr>
              <a:t>21:19</a:t>
            </a:r>
            <a:r>
              <a:rPr lang="es-ES" dirty="0">
                <a:latin typeface="Candara" panose="020E0502030303020204" pitchFamily="34" charset="0"/>
              </a:rPr>
              <a:t>).</a:t>
            </a:r>
          </a:p>
          <a:p>
            <a:r>
              <a:rPr lang="es-ES" dirty="0">
                <a:latin typeface="Candara" panose="020E0502030303020204" pitchFamily="34" charset="0"/>
              </a:rPr>
              <a:t>El plan funcionó (</a:t>
            </a:r>
            <a:r>
              <a:rPr lang="es-ES" dirty="0">
                <a:solidFill>
                  <a:srgbClr val="FF0000"/>
                </a:solidFill>
                <a:latin typeface="Candara" panose="020E0502030303020204" pitchFamily="34" charset="0"/>
              </a:rPr>
              <a:t>21:23</a:t>
            </a:r>
            <a:r>
              <a:rPr lang="es-ES" dirty="0">
                <a:latin typeface="Candara" panose="020E0502030303020204" pitchFamily="34" charset="0"/>
              </a:rPr>
              <a:t>). Los padres de Silo no tuvieron más remedio que hacer lo que el ancianito de </a:t>
            </a:r>
            <a:r>
              <a:rPr lang="es-ES" dirty="0" err="1">
                <a:latin typeface="Candara" panose="020E0502030303020204" pitchFamily="34" charset="0"/>
              </a:rPr>
              <a:t>Gabaa</a:t>
            </a:r>
            <a:r>
              <a:rPr lang="es-ES" dirty="0">
                <a:latin typeface="Candara" panose="020E0502030303020204" pitchFamily="34" charset="0"/>
              </a:rPr>
              <a:t> no hizo: entregar a sus hijas. Israel y Benjamín, quienes habían peleado una guerra sangrienta por motivo de la violación y muerte de una mujer, luego colaboraron en el rapto de 600 mujeres y la matanza de toda una ciudad israelita.</a:t>
            </a:r>
          </a:p>
        </p:txBody>
      </p:sp>
    </p:spTree>
    <p:extLst>
      <p:ext uri="{BB962C8B-B14F-4D97-AF65-F5344CB8AC3E}">
        <p14:creationId xmlns:p14="http://schemas.microsoft.com/office/powerpoint/2010/main" val="4285463492"/>
      </p:ext>
    </p:extLst>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pPr>
              <a:buNone/>
            </a:pPr>
            <a:r>
              <a:rPr lang="es-ES" sz="3600" dirty="0">
                <a:latin typeface="Candara" panose="020E0502030303020204" pitchFamily="34" charset="0"/>
              </a:rPr>
              <a:t>Cada uno hacía lo que bien le parecía…</a:t>
            </a:r>
            <a:br>
              <a:rPr lang="es-PR" sz="3600" dirty="0">
                <a:latin typeface="Candara" panose="020E0502030303020204" pitchFamily="34" charset="0"/>
              </a:rPr>
            </a:br>
            <a:r>
              <a:rPr lang="es-PR" sz="3600" dirty="0">
                <a:solidFill>
                  <a:srgbClr val="FF0000"/>
                </a:solidFill>
                <a:latin typeface="Candara" panose="020E0502030303020204" pitchFamily="34" charset="0"/>
              </a:rPr>
              <a:t>(Jueces 21.25)</a:t>
            </a:r>
          </a:p>
        </p:txBody>
      </p:sp>
      <p:sp>
        <p:nvSpPr>
          <p:cNvPr id="6" name="Content Placeholder 5"/>
          <p:cNvSpPr>
            <a:spLocks noGrp="1"/>
          </p:cNvSpPr>
          <p:nvPr>
            <p:ph idx="1"/>
          </p:nvPr>
        </p:nvSpPr>
        <p:spPr>
          <a:xfrm>
            <a:off x="381000" y="2170113"/>
            <a:ext cx="8574088" cy="4459287"/>
          </a:xfrm>
        </p:spPr>
        <p:txBody>
          <a:bodyPr>
            <a:normAutofit/>
          </a:bodyPr>
          <a:lstStyle/>
          <a:p>
            <a:r>
              <a:rPr lang="es-ES" dirty="0">
                <a:latin typeface="Candara" panose="020E0502030303020204" pitchFamily="34" charset="0"/>
              </a:rPr>
              <a:t>En verdad, es muy acertada la expresión </a:t>
            </a:r>
            <a:r>
              <a:rPr lang="es-ES" i="1" dirty="0">
                <a:latin typeface="Candara" panose="020E0502030303020204" pitchFamily="34" charset="0"/>
              </a:rPr>
              <a:t>“cada uno hacía lo que bien le parecía” </a:t>
            </a:r>
            <a:r>
              <a:rPr lang="es-ES" dirty="0">
                <a:latin typeface="Candara" panose="020E0502030303020204" pitchFamily="34" charset="0"/>
              </a:rPr>
              <a:t>(</a:t>
            </a:r>
            <a:r>
              <a:rPr lang="es-ES" dirty="0">
                <a:solidFill>
                  <a:srgbClr val="FF0000"/>
                </a:solidFill>
                <a:latin typeface="Candara" panose="020E0502030303020204" pitchFamily="34" charset="0"/>
              </a:rPr>
              <a:t>21:25</a:t>
            </a:r>
            <a:r>
              <a:rPr lang="es-ES" dirty="0">
                <a:latin typeface="Candara" panose="020E0502030303020204" pitchFamily="34" charset="0"/>
              </a:rPr>
              <a:t>). </a:t>
            </a:r>
          </a:p>
          <a:p>
            <a:r>
              <a:rPr lang="es-ES" dirty="0">
                <a:latin typeface="Candara" panose="020E0502030303020204" pitchFamily="34" charset="0"/>
              </a:rPr>
              <a:t>Esta evaluación constituye una conclusión muy adecuada no solamente para la historia del rapto de las vírgenes, sino también para todo el libro de Jueces.</a:t>
            </a:r>
            <a:endParaRPr lang="es-PR" dirty="0">
              <a:latin typeface="Candara" panose="020E0502030303020204" pitchFamily="34" charset="0"/>
            </a:endParaRPr>
          </a:p>
        </p:txBody>
      </p:sp>
    </p:spTree>
    <p:extLst>
      <p:ext uri="{BB962C8B-B14F-4D97-AF65-F5344CB8AC3E}">
        <p14:creationId xmlns:p14="http://schemas.microsoft.com/office/powerpoint/2010/main" val="309190179"/>
      </p:ext>
    </p:extLst>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Consecuencias</a:t>
            </a:r>
          </a:p>
        </p:txBody>
      </p:sp>
      <p:sp>
        <p:nvSpPr>
          <p:cNvPr id="3" name="Content Placeholder 2"/>
          <p:cNvSpPr>
            <a:spLocks noGrp="1"/>
          </p:cNvSpPr>
          <p:nvPr>
            <p:ph idx="1"/>
          </p:nvPr>
        </p:nvSpPr>
        <p:spPr>
          <a:xfrm>
            <a:off x="381000" y="2017713"/>
            <a:ext cx="8574088" cy="4114800"/>
          </a:xfrm>
        </p:spPr>
        <p:txBody>
          <a:bodyPr>
            <a:normAutofit fontScale="85000" lnSpcReduction="10000"/>
          </a:bodyPr>
          <a:lstStyle/>
          <a:p>
            <a:r>
              <a:rPr lang="es-PR" dirty="0">
                <a:latin typeface="Candara" panose="020E0502030303020204" pitchFamily="34" charset="0"/>
              </a:rPr>
              <a:t>Las consecuencias desastrosas de la guerra contra los Benjamitas y la existencia de un centro competitivo de adoración probablemente destruyó la reputación del sacerdocio.</a:t>
            </a:r>
          </a:p>
          <a:p>
            <a:r>
              <a:rPr lang="es-PR" dirty="0">
                <a:latin typeface="Candara" panose="020E0502030303020204" pitchFamily="34" charset="0"/>
              </a:rPr>
              <a:t>Esta falta de liderato central crearon unas condiciones de gobierno fragmentado que crearon unas condiciones parecidas a la edad media en Europa, lo cual prevaleció durante la época de los Jueces.</a:t>
            </a:r>
          </a:p>
          <a:p>
            <a:r>
              <a:rPr lang="es-PR" dirty="0">
                <a:latin typeface="Candara" panose="020E0502030303020204" pitchFamily="34" charset="0"/>
              </a:rPr>
              <a:t>La destrucción de Benjamín ayudo a dividir a Israel en dos reinos pues dejó despoblado el centro del país.</a:t>
            </a:r>
          </a:p>
          <a:p>
            <a:endParaRPr lang="es-PR" dirty="0">
              <a:latin typeface="Candara" panose="020E0502030303020204" pitchFamily="34" charset="0"/>
            </a:endParaRPr>
          </a:p>
        </p:txBody>
      </p:sp>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Aplicaciones</a:t>
            </a:r>
          </a:p>
        </p:txBody>
      </p:sp>
      <p:sp>
        <p:nvSpPr>
          <p:cNvPr id="3" name="Content Placeholder 2"/>
          <p:cNvSpPr>
            <a:spLocks noGrp="1"/>
          </p:cNvSpPr>
          <p:nvPr>
            <p:ph idx="1"/>
          </p:nvPr>
        </p:nvSpPr>
        <p:spPr>
          <a:xfrm>
            <a:off x="457200" y="2017713"/>
            <a:ext cx="8497888" cy="4114800"/>
          </a:xfrm>
        </p:spPr>
        <p:txBody>
          <a:bodyPr>
            <a:normAutofit fontScale="85000" lnSpcReduction="10000"/>
          </a:bodyPr>
          <a:lstStyle/>
          <a:p>
            <a:r>
              <a:rPr lang="es-PR" dirty="0">
                <a:latin typeface="Candara" panose="020E0502030303020204" pitchFamily="34" charset="0"/>
              </a:rPr>
              <a:t>Una religión con elementos contrarios a la voluntad de Dios no es de su agrado </a:t>
            </a:r>
            <a:r>
              <a:rPr lang="es-PR" dirty="0">
                <a:solidFill>
                  <a:srgbClr val="FF0000"/>
                </a:solidFill>
                <a:latin typeface="Candara" panose="020E0502030303020204" pitchFamily="34" charset="0"/>
              </a:rPr>
              <a:t>(Jueces 17.3-6).</a:t>
            </a:r>
          </a:p>
          <a:p>
            <a:pPr lvl="1"/>
            <a:r>
              <a:rPr lang="es-PR" dirty="0">
                <a:latin typeface="Candara" panose="020E0502030303020204" pitchFamily="34" charset="0"/>
              </a:rPr>
              <a:t>Dios no cierra los ojos para aceptar cualquier culto. El único culto y adoración que Él acepta es el que Él ha aprobado y ordenado por medio de su Palabra y que surge de un corazón arrepentido y que sinceramente busca obedecerle.</a:t>
            </a:r>
          </a:p>
          <a:p>
            <a:pPr lvl="1"/>
            <a:r>
              <a:rPr lang="es-PR" dirty="0">
                <a:latin typeface="Candara" panose="020E0502030303020204" pitchFamily="34" charset="0"/>
              </a:rPr>
              <a:t>Necesitamos siempre estar pendientes de nuestras prácticas para desechar aquello que no proclama la grandeza de nuestro Señor Jesucristo, el arrepentimiento y la obediencia por parte de los adoradores.</a:t>
            </a:r>
          </a:p>
        </p:txBody>
      </p:sp>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Aplicaciones</a:t>
            </a:r>
          </a:p>
        </p:txBody>
      </p:sp>
      <p:sp>
        <p:nvSpPr>
          <p:cNvPr id="3" name="Content Placeholder 2"/>
          <p:cNvSpPr>
            <a:spLocks noGrp="1"/>
          </p:cNvSpPr>
          <p:nvPr>
            <p:ph idx="1"/>
          </p:nvPr>
        </p:nvSpPr>
        <p:spPr>
          <a:xfrm>
            <a:off x="457200" y="2017713"/>
            <a:ext cx="8497888" cy="4114800"/>
          </a:xfrm>
        </p:spPr>
        <p:txBody>
          <a:bodyPr>
            <a:normAutofit fontScale="92500" lnSpcReduction="20000"/>
          </a:bodyPr>
          <a:lstStyle/>
          <a:p>
            <a:r>
              <a:rPr lang="es-PR" dirty="0">
                <a:latin typeface="Candara" panose="020E0502030303020204" pitchFamily="34" charset="0"/>
              </a:rPr>
              <a:t>Ser el prójimo de otro tiene un riesgo que vale la pena </a:t>
            </a:r>
            <a:r>
              <a:rPr lang="es-PR" dirty="0">
                <a:solidFill>
                  <a:srgbClr val="FF0000"/>
                </a:solidFill>
                <a:latin typeface="Candara" panose="020E0502030303020204" pitchFamily="34" charset="0"/>
              </a:rPr>
              <a:t>(Jueces 19.16-21).</a:t>
            </a:r>
          </a:p>
          <a:p>
            <a:pPr lvl="1"/>
            <a:r>
              <a:rPr lang="es-PR" dirty="0">
                <a:latin typeface="Candara" panose="020E0502030303020204" pitchFamily="34" charset="0"/>
              </a:rPr>
              <a:t>Un anciano abrió su hogar para que un levita y su esposa pasaran la noche.  Cuando vino el peligro, expuso su vida y la de su familia para proteger a su invitado.</a:t>
            </a:r>
          </a:p>
          <a:p>
            <a:pPr lvl="1"/>
            <a:r>
              <a:rPr lang="es-PR" dirty="0">
                <a:latin typeface="Candara" panose="020E0502030303020204" pitchFamily="34" charset="0"/>
              </a:rPr>
              <a:t>Colocarse al lado de alguien que tiene necesidad puede exponer al creyente a la burla de otros o a exponer su seguridad y la de los suyos, sin embargo, la Biblia nos insta a hacerlo </a:t>
            </a:r>
            <a:r>
              <a:rPr lang="es-PR" dirty="0">
                <a:solidFill>
                  <a:srgbClr val="FF0000"/>
                </a:solidFill>
                <a:latin typeface="Candara" panose="020E0502030303020204" pitchFamily="34" charset="0"/>
              </a:rPr>
              <a:t>(Mateo 25.34, Lucas 10.30-37).</a:t>
            </a:r>
          </a:p>
        </p:txBody>
      </p:sp>
    </p:spTree>
    <p:extLst>
      <p:ext uri="{BB962C8B-B14F-4D97-AF65-F5344CB8AC3E}">
        <p14:creationId xmlns:p14="http://schemas.microsoft.com/office/powerpoint/2010/main" val="339694043"/>
      </p:ext>
    </p:extLst>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Aplicaciones</a:t>
            </a:r>
          </a:p>
        </p:txBody>
      </p:sp>
      <p:sp>
        <p:nvSpPr>
          <p:cNvPr id="3" name="Content Placeholder 2"/>
          <p:cNvSpPr>
            <a:spLocks noGrp="1"/>
          </p:cNvSpPr>
          <p:nvPr>
            <p:ph idx="1"/>
          </p:nvPr>
        </p:nvSpPr>
        <p:spPr>
          <a:xfrm>
            <a:off x="457200" y="2017712"/>
            <a:ext cx="8497888" cy="4611687"/>
          </a:xfrm>
        </p:spPr>
        <p:txBody>
          <a:bodyPr>
            <a:normAutofit fontScale="85000" lnSpcReduction="20000"/>
          </a:bodyPr>
          <a:lstStyle/>
          <a:p>
            <a:r>
              <a:rPr lang="es-PR" dirty="0">
                <a:latin typeface="Candara" panose="020E0502030303020204" pitchFamily="34" charset="0"/>
              </a:rPr>
              <a:t>El pecado puede crecer y dar muerte a muchas personas </a:t>
            </a:r>
            <a:r>
              <a:rPr lang="es-PR" dirty="0">
                <a:solidFill>
                  <a:srgbClr val="FF0000"/>
                </a:solidFill>
                <a:latin typeface="Candara" panose="020E0502030303020204" pitchFamily="34" charset="0"/>
              </a:rPr>
              <a:t>(Jueces 19.22-26; 20.11-14, 46-48).</a:t>
            </a:r>
          </a:p>
          <a:p>
            <a:pPr lvl="1"/>
            <a:r>
              <a:rPr lang="es-PR" dirty="0">
                <a:latin typeface="Candara" panose="020E0502030303020204" pitchFamily="34" charset="0"/>
              </a:rPr>
              <a:t>El acto perverso de los hombres de </a:t>
            </a:r>
            <a:r>
              <a:rPr lang="es-PR" dirty="0" err="1">
                <a:latin typeface="Candara" panose="020E0502030303020204" pitchFamily="34" charset="0"/>
              </a:rPr>
              <a:t>Gabaa</a:t>
            </a:r>
            <a:r>
              <a:rPr lang="es-PR" dirty="0">
                <a:latin typeface="Candara" panose="020E0502030303020204" pitchFamily="34" charset="0"/>
              </a:rPr>
              <a:t> resultó en la muerte de 40,000 soldados de las once tribus de Israel y de 25,100 soldados de la tribu de Benjamín, además de la destrucción de la ciudad de </a:t>
            </a:r>
            <a:r>
              <a:rPr lang="es-PR" dirty="0" err="1">
                <a:latin typeface="Candara" panose="020E0502030303020204" pitchFamily="34" charset="0"/>
              </a:rPr>
              <a:t>Jabes</a:t>
            </a:r>
            <a:r>
              <a:rPr lang="es-PR" dirty="0">
                <a:latin typeface="Candara" panose="020E0502030303020204" pitchFamily="34" charset="0"/>
              </a:rPr>
              <a:t> y sus habitantes.</a:t>
            </a:r>
          </a:p>
          <a:p>
            <a:pPr lvl="1"/>
            <a:r>
              <a:rPr lang="es-PR" dirty="0">
                <a:latin typeface="Candara" panose="020E0502030303020204" pitchFamily="34" charset="0"/>
              </a:rPr>
              <a:t>El pecado brota en una persona, toca a su familia, avanza a la comunidad y luego a toda la nación.</a:t>
            </a:r>
          </a:p>
          <a:p>
            <a:pPr lvl="1"/>
            <a:r>
              <a:rPr lang="es-PR" dirty="0">
                <a:latin typeface="Candara" panose="020E0502030303020204" pitchFamily="34" charset="0"/>
              </a:rPr>
              <a:t>Nunca se puede medir la consecuencia de un pecado, por lo tanto el creyente debe ser cuidadoso de cometer el pecado con conocimiento e inmediatamente que se da cuenta de haberlo hecho, arrepentirse y buscar el perdón de Dios.</a:t>
            </a:r>
          </a:p>
        </p:txBody>
      </p:sp>
    </p:spTree>
    <p:extLst>
      <p:ext uri="{BB962C8B-B14F-4D97-AF65-F5344CB8AC3E}">
        <p14:creationId xmlns:p14="http://schemas.microsoft.com/office/powerpoint/2010/main" val="2504314844"/>
      </p:ext>
    </p:extLst>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8CEB6F-61D7-4705-908F-AAECB98DE822}"/>
              </a:ext>
            </a:extLst>
          </p:cNvPr>
          <p:cNvPicPr>
            <a:picLocks noChangeAspect="1"/>
          </p:cNvPicPr>
          <p:nvPr/>
        </p:nvPicPr>
        <p:blipFill rotWithShape="1">
          <a:blip r:embed="rId3"/>
          <a:srcRect l="4167" r="12500"/>
          <a:stretch/>
        </p:blipFill>
        <p:spPr>
          <a:xfrm>
            <a:off x="0" y="0"/>
            <a:ext cx="9144000" cy="6858000"/>
          </a:xfrm>
          <a:prstGeom prst="rect">
            <a:avLst/>
          </a:prstGeom>
        </p:spPr>
      </p:pic>
      <p:sp>
        <p:nvSpPr>
          <p:cNvPr id="238595" name="Rectangle 3"/>
          <p:cNvSpPr>
            <a:spLocks noGrp="1" noChangeArrowheads="1"/>
          </p:cNvSpPr>
          <p:nvPr>
            <p:ph type="title"/>
          </p:nvPr>
        </p:nvSpPr>
        <p:spPr>
          <a:xfrm>
            <a:off x="2743200" y="0"/>
            <a:ext cx="6316661" cy="762001"/>
          </a:xfrm>
          <a:noFill/>
        </p:spPr>
        <p:txBody>
          <a:bodyPr/>
          <a:lstStyle/>
          <a:p>
            <a:pPr algn="ctr"/>
            <a:r>
              <a:rPr lang="es-PR" dirty="0">
                <a:solidFill>
                  <a:schemeClr val="bg1"/>
                </a:solidFill>
                <a:effectLst>
                  <a:outerShdw blurRad="38100" dist="38100" dir="2700000" algn="tl">
                    <a:srgbClr val="000000">
                      <a:alpha val="43137"/>
                    </a:srgbClr>
                  </a:outerShdw>
                </a:effectLst>
                <a:latin typeface="Candara" panose="020E0502030303020204" pitchFamily="34" charset="0"/>
              </a:rPr>
              <a:t>Próximo Estudio</a:t>
            </a:r>
          </a:p>
        </p:txBody>
      </p:sp>
      <p:sp>
        <p:nvSpPr>
          <p:cNvPr id="238596" name="Rectangle 4"/>
          <p:cNvSpPr>
            <a:spLocks noGrp="1" noChangeArrowheads="1"/>
          </p:cNvSpPr>
          <p:nvPr>
            <p:ph type="body" sz="half" idx="1"/>
          </p:nvPr>
        </p:nvSpPr>
        <p:spPr>
          <a:xfrm>
            <a:off x="609600" y="5181600"/>
            <a:ext cx="7924800" cy="1524000"/>
          </a:xfrm>
          <a:noFill/>
          <a:effectLst>
            <a:softEdge rad="31750"/>
          </a:effectLst>
        </p:spPr>
        <p:txBody>
          <a:bodyPr/>
          <a:lstStyle/>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Martes, 1 de agosto de 2017</a:t>
            </a:r>
          </a:p>
          <a:p>
            <a:pPr marL="0" indent="0" algn="ctr" eaLnBrk="1" hangingPunct="1">
              <a:buNone/>
            </a:pPr>
            <a:r>
              <a:rPr lang="es-PR" i="1" dirty="0">
                <a:solidFill>
                  <a:schemeClr val="bg1"/>
                </a:solidFill>
                <a:effectLst>
                  <a:outerShdw blurRad="38100" dist="38100" dir="2700000" algn="tl">
                    <a:srgbClr val="000000">
                      <a:alpha val="43137"/>
                    </a:srgbClr>
                  </a:outerShdw>
                </a:effectLst>
                <a:latin typeface="Candara" panose="020E0502030303020204" pitchFamily="34" charset="0"/>
              </a:rPr>
              <a:t>“Jesús, La Suprema Revelación de Dios”</a:t>
            </a:r>
          </a:p>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Hebreos capítulo 1</a:t>
            </a:r>
          </a:p>
        </p:txBody>
      </p:sp>
    </p:spTree>
    <p:extLst>
      <p:ext uri="{BB962C8B-B14F-4D97-AF65-F5344CB8AC3E}">
        <p14:creationId xmlns:p14="http://schemas.microsoft.com/office/powerpoint/2010/main" val="1347914941"/>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txEl>
                                              <p:pRg st="0" end="0"/>
                                            </p:txEl>
                                          </p:spTgt>
                                        </p:tgtEl>
                                        <p:attrNameLst>
                                          <p:attrName>style.visibility</p:attrName>
                                        </p:attrNameLst>
                                      </p:cBhvr>
                                      <p:to>
                                        <p:strVal val="visible"/>
                                      </p:to>
                                    </p:set>
                                    <p:animEffect transition="in" filter="fade">
                                      <p:cBhvr>
                                        <p:cTn id="11" dur="2000"/>
                                        <p:tgtEl>
                                          <p:spTgt spid="238596">
                                            <p:txEl>
                                              <p:pRg st="0" end="0"/>
                                            </p:txEl>
                                          </p:spTgt>
                                        </p:tgtEl>
                                      </p:cBhvr>
                                    </p:animEffect>
                                  </p:childTnLst>
                                </p:cTn>
                              </p:par>
                            </p:childTnLst>
                          </p:cTn>
                        </p:par>
                        <p:par>
                          <p:cTn id="12" fill="hold">
                            <p:stCondLst>
                              <p:cond delay="6000"/>
                            </p:stCondLst>
                            <p:childTnLst>
                              <p:par>
                                <p:cTn id="13" presetID="10" presetClass="entr" presetSubtype="0" fill="hold" grpId="0" nodeType="afterEffect">
                                  <p:stCondLst>
                                    <p:cond delay="0"/>
                                  </p:stCondLst>
                                  <p:childTnLst>
                                    <p:set>
                                      <p:cBhvr>
                                        <p:cTn id="14" dur="1" fill="hold">
                                          <p:stCondLst>
                                            <p:cond delay="0"/>
                                          </p:stCondLst>
                                        </p:cTn>
                                        <p:tgtEl>
                                          <p:spTgt spid="238596">
                                            <p:txEl>
                                              <p:pRg st="1" end="1"/>
                                            </p:txEl>
                                          </p:spTgt>
                                        </p:tgtEl>
                                        <p:attrNameLst>
                                          <p:attrName>style.visibility</p:attrName>
                                        </p:attrNameLst>
                                      </p:cBhvr>
                                      <p:to>
                                        <p:strVal val="visible"/>
                                      </p:to>
                                    </p:set>
                                    <p:animEffect transition="in" filter="fade">
                                      <p:cBhvr>
                                        <p:cTn id="15" dur="2000"/>
                                        <p:tgtEl>
                                          <p:spTgt spid="23859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8596">
                                            <p:txEl>
                                              <p:pRg st="2" end="2"/>
                                            </p:txEl>
                                          </p:spTgt>
                                        </p:tgtEl>
                                        <p:attrNameLst>
                                          <p:attrName>style.visibility</p:attrName>
                                        </p:attrNameLst>
                                      </p:cBhvr>
                                      <p:to>
                                        <p:strVal val="visible"/>
                                      </p:to>
                                    </p:set>
                                    <p:animEffect transition="in" filter="fade">
                                      <p:cBhvr>
                                        <p:cTn id="20"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err="1">
                <a:latin typeface="Candara" panose="020E0502030303020204" pitchFamily="34" charset="0"/>
              </a:rPr>
              <a:t>Bibliografía</a:t>
            </a:r>
            <a:endParaRPr lang="en-US" dirty="0">
              <a:latin typeface="Candara" panose="020E0502030303020204" pitchFamily="34" charset="0"/>
            </a:endParaRPr>
          </a:p>
        </p:txBody>
      </p:sp>
      <p:sp>
        <p:nvSpPr>
          <p:cNvPr id="33795" name="Rectangle 3"/>
          <p:cNvSpPr>
            <a:spLocks noGrp="1" noChangeArrowheads="1"/>
          </p:cNvSpPr>
          <p:nvPr>
            <p:ph type="body" idx="1"/>
          </p:nvPr>
        </p:nvSpPr>
        <p:spPr>
          <a:xfrm>
            <a:off x="533400" y="2017713"/>
            <a:ext cx="8421688" cy="4114800"/>
          </a:xfrm>
        </p:spPr>
        <p:txBody>
          <a:bodyPr/>
          <a:lstStyle/>
          <a:p>
            <a:r>
              <a:rPr lang="es-PR" sz="1800" dirty="0" err="1">
                <a:latin typeface="Candara" panose="020E0502030303020204" pitchFamily="34" charset="0"/>
              </a:rPr>
              <a:t>Zorzoli</a:t>
            </a:r>
            <a:r>
              <a:rPr lang="es-PR" sz="1800" dirty="0">
                <a:latin typeface="Candara" panose="020E0502030303020204" pitchFamily="34" charset="0"/>
              </a:rPr>
              <a:t>, Rubén O., ed. </a:t>
            </a:r>
            <a:r>
              <a:rPr lang="es-PR" sz="1800" i="1" dirty="0">
                <a:latin typeface="Candara" panose="020E0502030303020204" pitchFamily="34" charset="0"/>
              </a:rPr>
              <a:t>El Expositor Bíblico: La Biblia, Libro por Libro</a:t>
            </a:r>
            <a:r>
              <a:rPr lang="es-PR" sz="1800" dirty="0">
                <a:latin typeface="Candara" panose="020E0502030303020204" pitchFamily="34" charset="0"/>
              </a:rPr>
              <a:t>, Maestros de jóvenes y Adultos, Volumen 3, 4ta ed. El Paso, Texas: Casa Bautista de Publicaciones, 2001, c1994.</a:t>
            </a:r>
          </a:p>
          <a:p>
            <a:r>
              <a:rPr lang="es-ES" sz="1800" dirty="0" err="1">
                <a:latin typeface="Candara" panose="020E0502030303020204" pitchFamily="34" charset="0"/>
              </a:rPr>
              <a:t>Platt</a:t>
            </a:r>
            <a:r>
              <a:rPr lang="es-ES" sz="1800" dirty="0">
                <a:latin typeface="Candara" panose="020E0502030303020204" pitchFamily="34" charset="0"/>
              </a:rPr>
              <a:t>, A. T. (1999). </a:t>
            </a:r>
            <a:r>
              <a:rPr lang="es-ES" sz="1800" i="1" dirty="0">
                <a:latin typeface="Candara" panose="020E0502030303020204" pitchFamily="34" charset="0"/>
              </a:rPr>
              <a:t>Estudios </a:t>
            </a:r>
            <a:r>
              <a:rPr lang="es-ES" sz="1800" i="1" dirty="0" err="1">
                <a:latin typeface="Candara" panose="020E0502030303020204" pitchFamily="34" charset="0"/>
              </a:rPr>
              <a:t>Bı́blicos</a:t>
            </a:r>
            <a:r>
              <a:rPr lang="es-ES" sz="1800" i="1" dirty="0">
                <a:latin typeface="Candara" panose="020E0502030303020204" pitchFamily="34" charset="0"/>
              </a:rPr>
              <a:t> ELA: Dios permanece fiel (Jueces)</a:t>
            </a:r>
            <a:r>
              <a:rPr lang="es-ES" sz="1800" dirty="0">
                <a:latin typeface="Candara" panose="020E0502030303020204" pitchFamily="34" charset="0"/>
              </a:rPr>
              <a:t> (6). Puebla, </a:t>
            </a:r>
            <a:r>
              <a:rPr lang="es-ES" sz="1800" dirty="0" err="1">
                <a:latin typeface="Candara" panose="020E0502030303020204" pitchFamily="34" charset="0"/>
              </a:rPr>
              <a:t>Pue</a:t>
            </a:r>
            <a:r>
              <a:rPr lang="es-ES" sz="1800" dirty="0">
                <a:latin typeface="Candara" panose="020E0502030303020204" pitchFamily="34" charset="0"/>
              </a:rPr>
              <a:t>., </a:t>
            </a:r>
            <a:r>
              <a:rPr lang="es-ES" sz="1800" dirty="0" err="1">
                <a:latin typeface="Candara" panose="020E0502030303020204" pitchFamily="34" charset="0"/>
              </a:rPr>
              <a:t>México</a:t>
            </a:r>
            <a:r>
              <a:rPr lang="es-ES" sz="1800" dirty="0">
                <a:latin typeface="Candara" panose="020E0502030303020204" pitchFamily="34" charset="0"/>
              </a:rPr>
              <a:t>: Ediciones Las </a:t>
            </a:r>
            <a:r>
              <a:rPr lang="es-ES" sz="1800" dirty="0" err="1">
                <a:latin typeface="Candara" panose="020E0502030303020204" pitchFamily="34" charset="0"/>
              </a:rPr>
              <a:t>Américas</a:t>
            </a:r>
            <a:r>
              <a:rPr lang="es-ES" sz="1800" dirty="0">
                <a:latin typeface="Candara" panose="020E0502030303020204" pitchFamily="34" charset="0"/>
              </a:rPr>
              <a:t>, A. C.</a:t>
            </a:r>
          </a:p>
          <a:p>
            <a:r>
              <a:rPr lang="es-ES" sz="1800" dirty="0">
                <a:latin typeface="Candara" panose="020E0502030303020204" pitchFamily="34" charset="0"/>
              </a:rPr>
              <a:t>Nelson, W. M., &amp; Mayo, J. R. (2000, c1998). </a:t>
            </a:r>
            <a:r>
              <a:rPr lang="es-ES" sz="1800" i="1" dirty="0">
                <a:latin typeface="Candara" panose="020E0502030303020204" pitchFamily="34" charset="0"/>
              </a:rPr>
              <a:t>Nelson nuevo diccionario ilustrado de la Biblia</a:t>
            </a:r>
            <a:r>
              <a:rPr lang="es-ES" sz="1800" dirty="0">
                <a:latin typeface="Candara" panose="020E0502030303020204" pitchFamily="34" charset="0"/>
              </a:rPr>
              <a:t> (</a:t>
            </a:r>
            <a:r>
              <a:rPr lang="es-ES" sz="1800" dirty="0" err="1">
                <a:latin typeface="Candara" panose="020E0502030303020204" pitchFamily="34" charset="0"/>
              </a:rPr>
              <a:t>electronic</a:t>
            </a:r>
            <a:r>
              <a:rPr lang="es-ES" sz="1800" dirty="0">
                <a:latin typeface="Candara" panose="020E0502030303020204" pitchFamily="34" charset="0"/>
              </a:rPr>
              <a:t> ed.). Nashville: Editorial Caribe.</a:t>
            </a:r>
          </a:p>
          <a:p>
            <a:r>
              <a:rPr lang="es-ES" sz="1800" dirty="0">
                <a:latin typeface="Candara" panose="020E0502030303020204" pitchFamily="34" charset="0"/>
              </a:rPr>
              <a:t>Williams, Gary. </a:t>
            </a:r>
            <a:r>
              <a:rPr lang="es-ES" sz="1800" i="1" u="sng" dirty="0">
                <a:latin typeface="Candara" panose="020E0502030303020204" pitchFamily="34" charset="0"/>
                <a:hlinkClick r:id="rId3"/>
              </a:rPr>
              <a:t>Estudios </a:t>
            </a:r>
            <a:r>
              <a:rPr lang="es-ES" sz="1800" i="1" u="sng" dirty="0" err="1">
                <a:latin typeface="Candara" panose="020E0502030303020204" pitchFamily="34" charset="0"/>
                <a:hlinkClick r:id="rId3"/>
              </a:rPr>
              <a:t>Bı́blicos</a:t>
            </a:r>
            <a:r>
              <a:rPr lang="es-ES" sz="1800" i="1" u="sng" dirty="0">
                <a:latin typeface="Candara" panose="020E0502030303020204" pitchFamily="34" charset="0"/>
                <a:hlinkClick r:id="rId3"/>
              </a:rPr>
              <a:t> ELA: Dios permanece fiel (Jueces y Rut)</a:t>
            </a:r>
            <a:r>
              <a:rPr lang="es-ES" sz="1800" dirty="0">
                <a:latin typeface="Candara" panose="020E0502030303020204" pitchFamily="34" charset="0"/>
                <a:hlinkClick r:id="rId3"/>
              </a:rPr>
              <a:t>. Puebla, Pue., México: Ediciones Las Américas, A. C., 1995. </a:t>
            </a:r>
            <a:r>
              <a:rPr lang="es-ES" sz="1800" dirty="0" err="1">
                <a:latin typeface="Candara" panose="020E0502030303020204" pitchFamily="34" charset="0"/>
                <a:hlinkClick r:id="rId3"/>
              </a:rPr>
              <a:t>Print</a:t>
            </a:r>
            <a:r>
              <a:rPr lang="es-ES" sz="1800" dirty="0">
                <a:latin typeface="Candara" panose="020E0502030303020204" pitchFamily="34" charset="0"/>
                <a:hlinkClick r:id="rId3"/>
              </a:rPr>
              <a:t>.</a:t>
            </a:r>
          </a:p>
          <a:p>
            <a:r>
              <a:rPr lang="en-US" sz="1800" dirty="0">
                <a:latin typeface="Candara" panose="020E0502030303020204" pitchFamily="34" charset="0"/>
              </a:rPr>
              <a:t>Vos, H. F. (1999). </a:t>
            </a:r>
            <a:r>
              <a:rPr lang="en-US" sz="1800" i="1" dirty="0">
                <a:latin typeface="Candara" panose="020E0502030303020204" pitchFamily="34" charset="0"/>
              </a:rPr>
              <a:t>Nelson's new illustrated Bible manners &amp; customs : How the people of the Bible really lived</a:t>
            </a:r>
            <a:r>
              <a:rPr lang="en-US" sz="1800" dirty="0">
                <a:latin typeface="Candara" panose="020E0502030303020204" pitchFamily="34" charset="0"/>
              </a:rPr>
              <a:t> (114). Nashville, Tenn.: T. Nelson Publishers.</a:t>
            </a:r>
          </a:p>
          <a:p>
            <a:r>
              <a:rPr lang="es-ES" sz="1800" dirty="0"/>
              <a:t>Douglas, J.D. </a:t>
            </a:r>
            <a:r>
              <a:rPr lang="es-ES" sz="1800" i="1" u="sng" dirty="0"/>
              <a:t>Nuevo diccionario </a:t>
            </a:r>
            <a:r>
              <a:rPr lang="es-ES" sz="1800" i="1" u="sng" dirty="0" err="1"/>
              <a:t>Biblico</a:t>
            </a:r>
            <a:r>
              <a:rPr lang="es-ES" sz="1800" i="1" u="sng" dirty="0"/>
              <a:t>: Primera </a:t>
            </a:r>
            <a:r>
              <a:rPr lang="es-ES" sz="1800" i="1" u="sng" dirty="0" err="1"/>
              <a:t>Edicion</a:t>
            </a:r>
            <a:r>
              <a:rPr lang="es-ES" sz="1800" dirty="0"/>
              <a:t> 1991 : n. </a:t>
            </a:r>
            <a:r>
              <a:rPr lang="es-ES" sz="1800" dirty="0" err="1"/>
              <a:t>pag</a:t>
            </a:r>
            <a:r>
              <a:rPr lang="es-ES" sz="1800" dirty="0"/>
              <a:t>. </a:t>
            </a:r>
            <a:r>
              <a:rPr lang="es-ES" sz="1800" dirty="0" err="1"/>
              <a:t>Print</a:t>
            </a:r>
            <a:r>
              <a:rPr lang="es-ES" sz="1800" dirty="0"/>
              <a:t>.</a:t>
            </a:r>
          </a:p>
          <a:p>
            <a:pPr marL="0" indent="0">
              <a:buNone/>
            </a:pPr>
            <a:endParaRPr lang="en-US" sz="1800" dirty="0">
              <a:latin typeface="Candara" panose="020E0502030303020204" pitchFamily="34" charset="0"/>
            </a:endParaRPr>
          </a:p>
          <a:p>
            <a:endParaRPr lang="en-US" sz="1800" i="1" dirty="0">
              <a:latin typeface="Candara" panose="020E0502030303020204" pitchFamily="34" charset="0"/>
            </a:endParaRP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58</a:t>
            </a:fld>
            <a:endParaRPr lang="en-US">
              <a:cs typeface="Arial" pitchFamily="34" charset="0"/>
            </a:endParaRPr>
          </a:p>
        </p:txBody>
      </p:sp>
    </p:spTree>
    <p:extLst>
      <p:ext uri="{BB962C8B-B14F-4D97-AF65-F5344CB8AC3E}">
        <p14:creationId xmlns:p14="http://schemas.microsoft.com/office/powerpoint/2010/main" val="63848897"/>
      </p:ext>
    </p:extLst>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Monarquía vs. Democracia</a:t>
            </a:r>
          </a:p>
        </p:txBody>
      </p:sp>
      <p:sp>
        <p:nvSpPr>
          <p:cNvPr id="3" name="Content Placeholder 2"/>
          <p:cNvSpPr>
            <a:spLocks noGrp="1"/>
          </p:cNvSpPr>
          <p:nvPr>
            <p:ph idx="1"/>
          </p:nvPr>
        </p:nvSpPr>
        <p:spPr>
          <a:xfrm>
            <a:off x="457200" y="2017713"/>
            <a:ext cx="8497888" cy="4114800"/>
          </a:xfrm>
        </p:spPr>
        <p:txBody>
          <a:bodyPr>
            <a:normAutofit fontScale="62500" lnSpcReduction="20000"/>
          </a:bodyPr>
          <a:lstStyle/>
          <a:p>
            <a:r>
              <a:rPr lang="es-PR" dirty="0">
                <a:latin typeface="Candara" panose="020E0502030303020204" pitchFamily="34" charset="0"/>
              </a:rPr>
              <a:t>Bajo los Jueces Israel tuvo mas de 300 años de ciclos de prosperidad y calamidad.</a:t>
            </a:r>
          </a:p>
          <a:p>
            <a:r>
              <a:rPr lang="es-PR" dirty="0">
                <a:latin typeface="Candara" panose="020E0502030303020204" pitchFamily="34" charset="0"/>
              </a:rPr>
              <a:t>Época de Oro – Reino unido</a:t>
            </a:r>
          </a:p>
          <a:p>
            <a:pPr lvl="1"/>
            <a:r>
              <a:rPr lang="es-PR" dirty="0">
                <a:latin typeface="Candara" panose="020E0502030303020204" pitchFamily="34" charset="0"/>
              </a:rPr>
              <a:t>Bajo los reyes Israel tuvo un periodo de unidad, creciente prosperidad y eventualmente, paz bajo Saúl, David, y Salomón por 120 años, aproximadamente.</a:t>
            </a:r>
          </a:p>
          <a:p>
            <a:r>
              <a:rPr lang="es-PR" dirty="0">
                <a:latin typeface="Candara" panose="020E0502030303020204" pitchFamily="34" charset="0"/>
              </a:rPr>
              <a:t>Época de Plata – Judá prospera</a:t>
            </a:r>
          </a:p>
          <a:p>
            <a:pPr lvl="1"/>
            <a:r>
              <a:rPr lang="es-PR" dirty="0">
                <a:latin typeface="Candara" panose="020E0502030303020204" pitchFamily="34" charset="0"/>
              </a:rPr>
              <a:t>Judá tuvo 264 años de reyes que hicieron lo recto en los ojos de Dios y 126 años bajo reyes malos para un total de 390 años.</a:t>
            </a:r>
          </a:p>
          <a:p>
            <a:pPr lvl="2"/>
            <a:r>
              <a:rPr lang="es-PR" dirty="0" err="1">
                <a:latin typeface="Candara" panose="020E0502030303020204" pitchFamily="34" charset="0"/>
              </a:rPr>
              <a:t>Rehoboam</a:t>
            </a:r>
            <a:r>
              <a:rPr lang="es-PR" dirty="0">
                <a:latin typeface="Candara" panose="020E0502030303020204" pitchFamily="34" charset="0"/>
              </a:rPr>
              <a:t> = 17 años obedeció y después se apartó.</a:t>
            </a:r>
          </a:p>
          <a:p>
            <a:pPr lvl="2"/>
            <a:r>
              <a:rPr lang="es-PR" dirty="0" err="1">
                <a:latin typeface="Candara" panose="020E0502030303020204" pitchFamily="34" charset="0"/>
              </a:rPr>
              <a:t>Abijah</a:t>
            </a:r>
            <a:r>
              <a:rPr lang="es-PR" dirty="0">
                <a:latin typeface="Candara" panose="020E0502030303020204" pitchFamily="34" charset="0"/>
              </a:rPr>
              <a:t> 3, Asa 41, </a:t>
            </a:r>
            <a:r>
              <a:rPr lang="es-PR" dirty="0" err="1">
                <a:latin typeface="Candara" panose="020E0502030303020204" pitchFamily="34" charset="0"/>
              </a:rPr>
              <a:t>Jehosafat</a:t>
            </a:r>
            <a:r>
              <a:rPr lang="es-PR" dirty="0">
                <a:latin typeface="Candara" panose="020E0502030303020204" pitchFamily="34" charset="0"/>
              </a:rPr>
              <a:t> 25 </a:t>
            </a:r>
            <a:r>
              <a:rPr lang="en-US" dirty="0">
                <a:latin typeface="Candara" panose="020E0502030303020204" pitchFamily="34" charset="0"/>
              </a:rPr>
              <a:t>= 69 </a:t>
            </a:r>
            <a:r>
              <a:rPr lang="es-PR" dirty="0">
                <a:latin typeface="Candara" panose="020E0502030303020204" pitchFamily="34" charset="0"/>
              </a:rPr>
              <a:t>años reyes buenos.</a:t>
            </a:r>
            <a:endParaRPr lang="en-US" dirty="0">
              <a:latin typeface="Candara" panose="020E0502030303020204" pitchFamily="34" charset="0"/>
            </a:endParaRPr>
          </a:p>
          <a:p>
            <a:pPr lvl="2"/>
            <a:r>
              <a:rPr lang="en-US" dirty="0" err="1">
                <a:latin typeface="Candara" panose="020E0502030303020204" pitchFamily="34" charset="0"/>
              </a:rPr>
              <a:t>Jehoram</a:t>
            </a:r>
            <a:r>
              <a:rPr lang="en-US" dirty="0">
                <a:latin typeface="Candara" panose="020E0502030303020204" pitchFamily="34" charset="0"/>
              </a:rPr>
              <a:t> 8, </a:t>
            </a:r>
            <a:r>
              <a:rPr lang="en-US" dirty="0" err="1">
                <a:latin typeface="Candara" panose="020E0502030303020204" pitchFamily="34" charset="0"/>
              </a:rPr>
              <a:t>Ahazias</a:t>
            </a:r>
            <a:r>
              <a:rPr lang="en-US" dirty="0">
                <a:latin typeface="Candara" panose="020E0502030303020204" pitchFamily="34" charset="0"/>
              </a:rPr>
              <a:t> 1, </a:t>
            </a:r>
            <a:r>
              <a:rPr lang="en-US" dirty="0" err="1">
                <a:latin typeface="Candara" panose="020E0502030303020204" pitchFamily="34" charset="0"/>
              </a:rPr>
              <a:t>Atalia</a:t>
            </a:r>
            <a:r>
              <a:rPr lang="en-US" dirty="0">
                <a:latin typeface="Candara" panose="020E0502030303020204" pitchFamily="34" charset="0"/>
              </a:rPr>
              <a:t> 6 = 15 </a:t>
            </a:r>
            <a:r>
              <a:rPr lang="es-PR" dirty="0">
                <a:latin typeface="Candara" panose="020E0502030303020204" pitchFamily="34" charset="0"/>
              </a:rPr>
              <a:t>años reyes malos.</a:t>
            </a:r>
            <a:endParaRPr lang="en-US" dirty="0">
              <a:latin typeface="Candara" panose="020E0502030303020204" pitchFamily="34" charset="0"/>
            </a:endParaRPr>
          </a:p>
          <a:p>
            <a:pPr lvl="2"/>
            <a:r>
              <a:rPr lang="es-PR" dirty="0" err="1">
                <a:latin typeface="Candara" panose="020E0502030303020204" pitchFamily="34" charset="0"/>
              </a:rPr>
              <a:t>Joas</a:t>
            </a:r>
            <a:r>
              <a:rPr lang="es-PR" dirty="0">
                <a:latin typeface="Candara" panose="020E0502030303020204" pitchFamily="34" charset="0"/>
              </a:rPr>
              <a:t> 40, Amasias 29, </a:t>
            </a:r>
            <a:r>
              <a:rPr lang="es-PR" dirty="0" err="1">
                <a:latin typeface="Candara" panose="020E0502030303020204" pitchFamily="34" charset="0"/>
              </a:rPr>
              <a:t>Usias</a:t>
            </a:r>
            <a:r>
              <a:rPr lang="es-PR" dirty="0">
                <a:latin typeface="Candara" panose="020E0502030303020204" pitchFamily="34" charset="0"/>
              </a:rPr>
              <a:t> 52, </a:t>
            </a:r>
            <a:r>
              <a:rPr lang="es-PR" dirty="0" err="1">
                <a:latin typeface="Candara" panose="020E0502030303020204" pitchFamily="34" charset="0"/>
              </a:rPr>
              <a:t>Jotam</a:t>
            </a:r>
            <a:r>
              <a:rPr lang="es-PR" dirty="0">
                <a:latin typeface="Candara" panose="020E0502030303020204" pitchFamily="34" charset="0"/>
              </a:rPr>
              <a:t> 16, = 135 años reyes buenos.</a:t>
            </a:r>
          </a:p>
          <a:p>
            <a:pPr lvl="2"/>
            <a:r>
              <a:rPr lang="es-PR" dirty="0">
                <a:latin typeface="Candara" panose="020E0502030303020204" pitchFamily="34" charset="0"/>
              </a:rPr>
              <a:t>Otros reyes buenos </a:t>
            </a:r>
            <a:r>
              <a:rPr lang="es-PR" dirty="0" err="1">
                <a:latin typeface="Candara" panose="020E0502030303020204" pitchFamily="34" charset="0"/>
              </a:rPr>
              <a:t>Hezekias</a:t>
            </a:r>
            <a:r>
              <a:rPr lang="es-PR" dirty="0">
                <a:latin typeface="Candara" panose="020E0502030303020204" pitchFamily="34" charset="0"/>
              </a:rPr>
              <a:t> 29, </a:t>
            </a:r>
            <a:r>
              <a:rPr lang="es-PR" dirty="0" err="1">
                <a:latin typeface="Candara" panose="020E0502030303020204" pitchFamily="34" charset="0"/>
              </a:rPr>
              <a:t>Josias</a:t>
            </a:r>
            <a:r>
              <a:rPr lang="es-PR" dirty="0">
                <a:latin typeface="Candara" panose="020E0502030303020204" pitchFamily="34" charset="0"/>
              </a:rPr>
              <a:t> 31 = 60.</a:t>
            </a:r>
          </a:p>
          <a:p>
            <a:pPr lvl="2"/>
            <a:r>
              <a:rPr lang="es-PR" dirty="0">
                <a:latin typeface="Candara" panose="020E0502030303020204" pitchFamily="34" charset="0"/>
              </a:rPr>
              <a:t>Otros reyes malos y bien malos </a:t>
            </a:r>
            <a:r>
              <a:rPr lang="es-PR" dirty="0" err="1">
                <a:latin typeface="Candara" panose="020E0502030303020204" pitchFamily="34" charset="0"/>
              </a:rPr>
              <a:t>Ahaz</a:t>
            </a:r>
            <a:r>
              <a:rPr lang="es-PR" dirty="0">
                <a:latin typeface="Candara" panose="020E0502030303020204" pitchFamily="34" charset="0"/>
              </a:rPr>
              <a:t> 16, </a:t>
            </a:r>
            <a:r>
              <a:rPr lang="es-PR" dirty="0" err="1">
                <a:latin typeface="Candara" panose="020E0502030303020204" pitchFamily="34" charset="0"/>
              </a:rPr>
              <a:t>Manasas</a:t>
            </a:r>
            <a:r>
              <a:rPr lang="es-PR" dirty="0">
                <a:latin typeface="Candara" panose="020E0502030303020204" pitchFamily="34" charset="0"/>
              </a:rPr>
              <a:t> 55, </a:t>
            </a:r>
            <a:r>
              <a:rPr lang="es-PR" dirty="0" err="1">
                <a:latin typeface="Candara" panose="020E0502030303020204" pitchFamily="34" charset="0"/>
              </a:rPr>
              <a:t>Jehoiacim</a:t>
            </a:r>
            <a:r>
              <a:rPr lang="es-PR" dirty="0">
                <a:latin typeface="Candara" panose="020E0502030303020204" pitchFamily="34" charset="0"/>
              </a:rPr>
              <a:t> 11, </a:t>
            </a:r>
            <a:r>
              <a:rPr lang="es-PR" dirty="0" err="1">
                <a:latin typeface="Candara" panose="020E0502030303020204" pitchFamily="34" charset="0"/>
              </a:rPr>
              <a:t>Zedekias</a:t>
            </a:r>
            <a:r>
              <a:rPr lang="es-PR" dirty="0">
                <a:latin typeface="Candara" panose="020E0502030303020204" pitchFamily="34" charset="0"/>
              </a:rPr>
              <a:t> 11 = 93</a:t>
            </a:r>
          </a:p>
          <a:p>
            <a:r>
              <a:rPr lang="es-PR" dirty="0">
                <a:latin typeface="Candara" panose="020E0502030303020204" pitchFamily="34" charset="0"/>
              </a:rPr>
              <a:t>Israel tuvo 257 años de reyes malos y bien malos y varias dinastías.</a:t>
            </a: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3600" dirty="0">
                <a:latin typeface="Candara" panose="020E0502030303020204" pitchFamily="34" charset="0"/>
              </a:rPr>
              <a:t>Condiciones que ilustran el período de los jueces </a:t>
            </a:r>
            <a:r>
              <a:rPr lang="es-ES" sz="3600" dirty="0">
                <a:solidFill>
                  <a:srgbClr val="FF0000"/>
                </a:solidFill>
                <a:latin typeface="Candara" panose="020E0502030303020204" pitchFamily="34" charset="0"/>
              </a:rPr>
              <a:t>(caps. 17–21)</a:t>
            </a:r>
          </a:p>
        </p:txBody>
      </p:sp>
      <p:sp>
        <p:nvSpPr>
          <p:cNvPr id="3" name="Content Placeholder 2"/>
          <p:cNvSpPr>
            <a:spLocks noGrp="1"/>
          </p:cNvSpPr>
          <p:nvPr>
            <p:ph idx="1"/>
          </p:nvPr>
        </p:nvSpPr>
        <p:spPr>
          <a:xfrm>
            <a:off x="152400" y="2133600"/>
            <a:ext cx="8686800" cy="4114800"/>
          </a:xfrm>
        </p:spPr>
        <p:txBody>
          <a:bodyPr/>
          <a:lstStyle/>
          <a:p>
            <a:pPr lvl="1"/>
            <a:r>
              <a:rPr lang="es-ES" sz="2400" dirty="0">
                <a:latin typeface="Candara" panose="020E0502030303020204" pitchFamily="34" charset="0"/>
              </a:rPr>
              <a:t>(2) Los </a:t>
            </a:r>
            <a:r>
              <a:rPr lang="es-ES" sz="2400" dirty="0">
                <a:solidFill>
                  <a:srgbClr val="FF0000"/>
                </a:solidFill>
                <a:latin typeface="Candara" panose="020E0502030303020204" pitchFamily="34" charset="0"/>
              </a:rPr>
              <a:t>caps. 19–21 </a:t>
            </a:r>
            <a:r>
              <a:rPr lang="es-ES" sz="2400" dirty="0">
                <a:latin typeface="Candara" panose="020E0502030303020204" pitchFamily="34" charset="0"/>
              </a:rPr>
              <a:t>relatan la atrocidad cometida en </a:t>
            </a:r>
            <a:r>
              <a:rPr lang="es-ES" sz="2400" dirty="0" err="1">
                <a:latin typeface="Candara" panose="020E0502030303020204" pitchFamily="34" charset="0"/>
              </a:rPr>
              <a:t>Gabaa</a:t>
            </a:r>
            <a:r>
              <a:rPr lang="es-ES" sz="2400" dirty="0">
                <a:latin typeface="Candara" panose="020E0502030303020204" pitchFamily="34" charset="0"/>
              </a:rPr>
              <a:t> contra la concubina de otro levita y la resultante guerra civil contra la recalcitrante tribu de Benjamín, que por poco provoca la aniquilación total de esa tribu.</a:t>
            </a:r>
            <a:endParaRPr lang="es-PR" sz="2400" dirty="0">
              <a:latin typeface="Candara" panose="020E0502030303020204" pitchFamily="34" charset="0"/>
            </a:endParaRPr>
          </a:p>
        </p:txBody>
      </p:sp>
    </p:spTree>
    <p:extLst>
      <p:ext uri="{BB962C8B-B14F-4D97-AF65-F5344CB8AC3E}">
        <p14:creationId xmlns:p14="http://schemas.microsoft.com/office/powerpoint/2010/main" val="833892180"/>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Tema de los pasajes</a:t>
            </a:r>
          </a:p>
        </p:txBody>
      </p:sp>
      <p:sp>
        <p:nvSpPr>
          <p:cNvPr id="3" name="Content Placeholder 2"/>
          <p:cNvSpPr>
            <a:spLocks noGrp="1"/>
          </p:cNvSpPr>
          <p:nvPr>
            <p:ph idx="1"/>
          </p:nvPr>
        </p:nvSpPr>
        <p:spPr>
          <a:xfrm>
            <a:off x="304800" y="2017713"/>
            <a:ext cx="8650288" cy="4114800"/>
          </a:xfrm>
        </p:spPr>
        <p:txBody>
          <a:bodyPr>
            <a:normAutofit fontScale="85000" lnSpcReduction="20000"/>
          </a:bodyPr>
          <a:lstStyle/>
          <a:p>
            <a:r>
              <a:rPr lang="es-PR" dirty="0">
                <a:latin typeface="Candara" panose="020E0502030303020204" pitchFamily="34" charset="0"/>
              </a:rPr>
              <a:t>Contestan la pregunta, ¿Por que no se estableció la sociedad cuyo patrón Dios le reveló a Moisés?</a:t>
            </a:r>
          </a:p>
          <a:p>
            <a:r>
              <a:rPr lang="es-PR" dirty="0">
                <a:latin typeface="Candara" panose="020E0502030303020204" pitchFamily="34" charset="0"/>
              </a:rPr>
              <a:t>La contestación se repite múltiples veces.</a:t>
            </a:r>
          </a:p>
          <a:p>
            <a:pPr lvl="2"/>
            <a:r>
              <a:rPr lang="es-ES" i="1" dirty="0">
                <a:latin typeface="Candara" panose="020E0502030303020204" pitchFamily="34" charset="0"/>
              </a:rPr>
              <a:t>En estos días no había rey en Israel: cada uno hacía como mejor le parecía. </a:t>
            </a:r>
            <a:r>
              <a:rPr lang="es-ES" dirty="0">
                <a:solidFill>
                  <a:srgbClr val="FF0000"/>
                </a:solidFill>
                <a:latin typeface="Candara" panose="020E0502030303020204" pitchFamily="34" charset="0"/>
              </a:rPr>
              <a:t>(v. 17:6)</a:t>
            </a:r>
          </a:p>
          <a:p>
            <a:pPr lvl="2"/>
            <a:r>
              <a:rPr lang="es-ES" i="1" dirty="0">
                <a:latin typeface="Candara" panose="020E0502030303020204" pitchFamily="34" charset="0"/>
              </a:rPr>
              <a:t>En aquellos días no había rey en Israel. Y en aquellos días la tribu de Dan buscaba posesión para sí… </a:t>
            </a:r>
            <a:r>
              <a:rPr lang="es-ES" dirty="0">
                <a:solidFill>
                  <a:srgbClr val="FF0000"/>
                </a:solidFill>
                <a:latin typeface="Candara" panose="020E0502030303020204" pitchFamily="34" charset="0"/>
              </a:rPr>
              <a:t>(v. 18:1) </a:t>
            </a:r>
          </a:p>
          <a:p>
            <a:pPr lvl="2"/>
            <a:r>
              <a:rPr lang="es-ES" i="1" dirty="0">
                <a:latin typeface="Candara" panose="020E0502030303020204" pitchFamily="34" charset="0"/>
              </a:rPr>
              <a:t>En aquellos días, cuando no había rey en Israel, hubo un Levita… </a:t>
            </a:r>
            <a:r>
              <a:rPr lang="es-ES" dirty="0">
                <a:solidFill>
                  <a:srgbClr val="FF0000"/>
                </a:solidFill>
                <a:latin typeface="Candara" panose="020E0502030303020204" pitchFamily="34" charset="0"/>
              </a:rPr>
              <a:t>(v. 18:1) </a:t>
            </a:r>
            <a:endParaRPr lang="es-PR" dirty="0">
              <a:solidFill>
                <a:srgbClr val="FF0000"/>
              </a:solidFill>
              <a:latin typeface="Candara" panose="020E0502030303020204" pitchFamily="34" charset="0"/>
            </a:endParaRPr>
          </a:p>
          <a:p>
            <a:pPr lvl="2"/>
            <a:r>
              <a:rPr lang="es-ES" i="1" dirty="0">
                <a:latin typeface="Candara" panose="020E0502030303020204" pitchFamily="34" charset="0"/>
              </a:rPr>
              <a:t>En estos días no había rey en Israel: cada uno hacía lo recto delante de sus ojos. </a:t>
            </a:r>
            <a:r>
              <a:rPr lang="es-ES" dirty="0">
                <a:solidFill>
                  <a:srgbClr val="FF0000"/>
                </a:solidFill>
                <a:latin typeface="Candara" panose="020E0502030303020204" pitchFamily="34" charset="0"/>
              </a:rPr>
              <a:t>(v. 21:25)</a:t>
            </a:r>
            <a:endParaRPr lang="es-PR" dirty="0">
              <a:solidFill>
                <a:srgbClr val="FF0000"/>
              </a:solidFill>
              <a:latin typeface="Candara" panose="020E0502030303020204" pitchFamily="34" charset="0"/>
            </a:endParaRPr>
          </a:p>
          <a:p>
            <a:r>
              <a:rPr lang="es-PR" dirty="0">
                <a:latin typeface="Candara" panose="020E0502030303020204" pitchFamily="34" charset="0"/>
              </a:rPr>
              <a:t>El libro de Rut comienza a identificar por donde vendría este rey.</a:t>
            </a:r>
          </a:p>
          <a:p>
            <a:endParaRPr lang="es-PR" dirty="0">
              <a:latin typeface="Candara" panose="020E0502030303020204" pitchFamily="34" charset="0"/>
            </a:endParaRPr>
          </a:p>
        </p:txBody>
      </p:sp>
    </p:spTree>
    <p:extLst>
      <p:ext uri="{BB962C8B-B14F-4D97-AF65-F5344CB8AC3E}">
        <p14:creationId xmlns:p14="http://schemas.microsoft.com/office/powerpoint/2010/main" val="235979342"/>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PR">
                <a:latin typeface="Candara" panose="020E0502030303020204" pitchFamily="34" charset="0"/>
              </a:rPr>
              <a:t>Bosquejo del Pasaje</a:t>
            </a:r>
            <a:endParaRPr lang="en-US">
              <a:latin typeface="Candara" panose="020E0502030303020204" pitchFamily="34" charset="0"/>
            </a:endParaRPr>
          </a:p>
        </p:txBody>
      </p:sp>
      <p:sp>
        <p:nvSpPr>
          <p:cNvPr id="3" name="Content Placeholder 2"/>
          <p:cNvSpPr>
            <a:spLocks noGrp="1"/>
          </p:cNvSpPr>
          <p:nvPr>
            <p:ph idx="1"/>
          </p:nvPr>
        </p:nvSpPr>
        <p:spPr/>
        <p:txBody>
          <a:bodyPr/>
          <a:lstStyle/>
          <a:p>
            <a:r>
              <a:rPr lang="es-PR" dirty="0" err="1">
                <a:latin typeface="Candara" panose="020E0502030303020204" pitchFamily="34" charset="0"/>
              </a:rPr>
              <a:t>Micaía</a:t>
            </a:r>
            <a:r>
              <a:rPr lang="es-PR" dirty="0">
                <a:latin typeface="Candara" panose="020E0502030303020204" pitchFamily="34" charset="0"/>
              </a:rPr>
              <a:t>, los </a:t>
            </a:r>
            <a:r>
              <a:rPr lang="es-PR" dirty="0" err="1">
                <a:latin typeface="Candara" panose="020E0502030303020204" pitchFamily="34" charset="0"/>
              </a:rPr>
              <a:t>Danitas</a:t>
            </a:r>
            <a:r>
              <a:rPr lang="es-PR" dirty="0">
                <a:latin typeface="Candara" panose="020E0502030303020204" pitchFamily="34" charset="0"/>
              </a:rPr>
              <a:t> y el Levita.</a:t>
            </a:r>
          </a:p>
          <a:p>
            <a:pPr lvl="2"/>
            <a:r>
              <a:rPr lang="es-PR" dirty="0" err="1">
                <a:latin typeface="Candara" panose="020E0502030303020204" pitchFamily="34" charset="0"/>
              </a:rPr>
              <a:t>Micaía</a:t>
            </a:r>
            <a:r>
              <a:rPr lang="es-PR" dirty="0">
                <a:latin typeface="Candara" panose="020E0502030303020204" pitchFamily="34" charset="0"/>
              </a:rPr>
              <a:t> y sus casa de ídolos.</a:t>
            </a:r>
          </a:p>
          <a:p>
            <a:pPr lvl="2"/>
            <a:r>
              <a:rPr lang="es-PR" dirty="0" err="1">
                <a:latin typeface="Candara" panose="020E0502030303020204" pitchFamily="34" charset="0"/>
              </a:rPr>
              <a:t>Micaía</a:t>
            </a:r>
            <a:r>
              <a:rPr lang="es-PR" dirty="0">
                <a:latin typeface="Candara" panose="020E0502030303020204" pitchFamily="34" charset="0"/>
              </a:rPr>
              <a:t> y el Levita.</a:t>
            </a:r>
          </a:p>
          <a:p>
            <a:pPr lvl="2"/>
            <a:r>
              <a:rPr lang="es-PR" dirty="0">
                <a:latin typeface="Candara" panose="020E0502030303020204" pitchFamily="34" charset="0"/>
              </a:rPr>
              <a:t>Los </a:t>
            </a:r>
            <a:r>
              <a:rPr lang="es-PR" dirty="0" err="1">
                <a:latin typeface="Candara" panose="020E0502030303020204" pitchFamily="34" charset="0"/>
              </a:rPr>
              <a:t>Danitas</a:t>
            </a:r>
            <a:r>
              <a:rPr lang="es-PR" dirty="0">
                <a:latin typeface="Candara" panose="020E0502030303020204" pitchFamily="34" charset="0"/>
              </a:rPr>
              <a:t>, su conquista e su idolatría</a:t>
            </a:r>
          </a:p>
          <a:p>
            <a:r>
              <a:rPr lang="es-PR" dirty="0">
                <a:latin typeface="Candara" panose="020E0502030303020204" pitchFamily="34" charset="0"/>
              </a:rPr>
              <a:t>El Levita, su concubina y los Benjamitas</a:t>
            </a:r>
          </a:p>
          <a:p>
            <a:pPr lvl="2"/>
            <a:r>
              <a:rPr lang="es-PR" dirty="0">
                <a:latin typeface="Candara" panose="020E0502030303020204" pitchFamily="34" charset="0"/>
              </a:rPr>
              <a:t>El levita y la muerte de su concubina</a:t>
            </a:r>
          </a:p>
          <a:p>
            <a:pPr lvl="2"/>
            <a:r>
              <a:rPr lang="es-PR" dirty="0">
                <a:latin typeface="Candara" panose="020E0502030303020204" pitchFamily="34" charset="0"/>
              </a:rPr>
              <a:t>La casi exterminación de Benjamín.</a:t>
            </a:r>
          </a:p>
          <a:p>
            <a:pPr lvl="2"/>
            <a:r>
              <a:rPr lang="es-PR" dirty="0">
                <a:latin typeface="Candara" panose="020E0502030303020204" pitchFamily="34" charset="0"/>
              </a:rPr>
              <a:t>Mujeres para el remanente de Benjamín.</a:t>
            </a:r>
            <a:endParaRPr lang="en-US" dirty="0">
              <a:latin typeface="Candara" panose="020E0502030303020204" pitchFamily="34" charset="0"/>
            </a:endParaRPr>
          </a:p>
        </p:txBody>
      </p:sp>
    </p:spTree>
    <p:extLst>
      <p:ext uri="{BB962C8B-B14F-4D97-AF65-F5344CB8AC3E}">
        <p14:creationId xmlns:p14="http://schemas.microsoft.com/office/powerpoint/2010/main" val="3778536569"/>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latin typeface="Candara" panose="020E0502030303020204" pitchFamily="34" charset="0"/>
              </a:rPr>
              <a:t>Cronología</a:t>
            </a:r>
          </a:p>
        </p:txBody>
      </p:sp>
      <p:sp>
        <p:nvSpPr>
          <p:cNvPr id="3" name="Content Placeholder 2"/>
          <p:cNvSpPr>
            <a:spLocks noGrp="1"/>
          </p:cNvSpPr>
          <p:nvPr>
            <p:ph idx="1"/>
          </p:nvPr>
        </p:nvSpPr>
        <p:spPr>
          <a:xfrm>
            <a:off x="533400" y="2209800"/>
            <a:ext cx="7735888" cy="4114800"/>
          </a:xfrm>
        </p:spPr>
        <p:txBody>
          <a:bodyPr>
            <a:normAutofit lnSpcReduction="10000"/>
          </a:bodyPr>
          <a:lstStyle/>
          <a:p>
            <a:r>
              <a:rPr lang="es-PR" dirty="0">
                <a:latin typeface="Candara" panose="020E0502030303020204" pitchFamily="34" charset="0"/>
              </a:rPr>
              <a:t>Los caracteres principales de estas historias eran miembros de la primera generación en nacer en la tierra prometida.</a:t>
            </a:r>
          </a:p>
          <a:p>
            <a:pPr lvl="1"/>
            <a:r>
              <a:rPr lang="es-PR" dirty="0">
                <a:latin typeface="Candara" panose="020E0502030303020204" pitchFamily="34" charset="0"/>
              </a:rPr>
              <a:t>Jonatán, nieto de Moisés, era el levita en la historia de los </a:t>
            </a:r>
            <a:r>
              <a:rPr lang="es-PR" dirty="0" err="1">
                <a:latin typeface="Candara" panose="020E0502030303020204" pitchFamily="34" charset="0"/>
              </a:rPr>
              <a:t>Danitas</a:t>
            </a:r>
            <a:r>
              <a:rPr lang="es-PR" dirty="0">
                <a:latin typeface="Candara" panose="020E0502030303020204" pitchFamily="34" charset="0"/>
              </a:rPr>
              <a:t>.</a:t>
            </a:r>
          </a:p>
          <a:p>
            <a:pPr lvl="1"/>
            <a:r>
              <a:rPr lang="es-PR" dirty="0" err="1">
                <a:latin typeface="Candara" panose="020E0502030303020204" pitchFamily="34" charset="0"/>
              </a:rPr>
              <a:t>Finees</a:t>
            </a:r>
            <a:r>
              <a:rPr lang="es-PR" dirty="0">
                <a:latin typeface="Candara" panose="020E0502030303020204" pitchFamily="34" charset="0"/>
              </a:rPr>
              <a:t>, el nieto de Aarón, era el sumo sacerdote en la historia de los Benjamitas.</a:t>
            </a:r>
          </a:p>
          <a:p>
            <a:pPr lvl="1"/>
            <a:r>
              <a:rPr lang="es-PR" dirty="0" err="1">
                <a:latin typeface="Candara" panose="020E0502030303020204" pitchFamily="34" charset="0"/>
              </a:rPr>
              <a:t>Booz</a:t>
            </a:r>
            <a:r>
              <a:rPr lang="es-PR" dirty="0">
                <a:latin typeface="Candara" panose="020E0502030303020204" pitchFamily="34" charset="0"/>
              </a:rPr>
              <a:t>, en la historia de Rut, era hijo de </a:t>
            </a:r>
            <a:r>
              <a:rPr lang="es-PR" dirty="0" err="1">
                <a:latin typeface="Candara" panose="020E0502030303020204" pitchFamily="34" charset="0"/>
              </a:rPr>
              <a:t>Rahab</a:t>
            </a:r>
            <a:r>
              <a:rPr lang="es-PR" dirty="0">
                <a:latin typeface="Candara" panose="020E0502030303020204" pitchFamily="34" charset="0"/>
              </a:rPr>
              <a:t>.</a:t>
            </a:r>
          </a:p>
        </p:txBody>
      </p:sp>
    </p:spTree>
    <p:extLst>
      <p:ext uri="{BB962C8B-B14F-4D97-AF65-F5344CB8AC3E}">
        <p14:creationId xmlns:p14="http://schemas.microsoft.com/office/powerpoint/2010/main" val="4274539527"/>
      </p:ext>
    </p:extLst>
  </p:cSld>
  <p:clrMapOvr>
    <a:masterClrMapping/>
  </p:clrMapOvr>
  <p:transition>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6960</TotalTime>
  <Words>5214</Words>
  <Application>Microsoft Office PowerPoint</Application>
  <PresentationFormat>On-screen Show (4:3)</PresentationFormat>
  <Paragraphs>278</Paragraphs>
  <Slides>59</Slides>
  <Notes>31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59</vt:i4>
      </vt:variant>
    </vt:vector>
  </HeadingPairs>
  <TitlesOfParts>
    <vt:vector size="71" baseType="lpstr">
      <vt:lpstr>Arial</vt:lpstr>
      <vt:lpstr>Calibri</vt:lpstr>
      <vt:lpstr>Calibri Light</vt:lpstr>
      <vt:lpstr>Candara</vt:lpstr>
      <vt:lpstr>Constantia</vt:lpstr>
      <vt:lpstr>Tahoma</vt:lpstr>
      <vt:lpstr>Times New Roman</vt:lpstr>
      <vt:lpstr>Wingdings</vt:lpstr>
      <vt:lpstr>Wingdings 2</vt:lpstr>
      <vt:lpstr>Flow</vt:lpstr>
      <vt:lpstr>Blends</vt:lpstr>
      <vt:lpstr>Custom Design</vt:lpstr>
      <vt:lpstr>Unidad 6: Los Jueces de Israel</vt:lpstr>
      <vt:lpstr>Texto Básico</vt:lpstr>
      <vt:lpstr>Condiciones que ilustran el período de los jueces (caps. 17–21)</vt:lpstr>
      <vt:lpstr>Condiciones que ilustran el período de los jueces (caps. 17–21)</vt:lpstr>
      <vt:lpstr>Condiciones que ilustran el período de los jueces (caps. 17–21)</vt:lpstr>
      <vt:lpstr>Condiciones que ilustran el período de los jueces (caps. 17–21)</vt:lpstr>
      <vt:lpstr>Tema de los pasajes</vt:lpstr>
      <vt:lpstr>Bosquejo del Pasaje</vt:lpstr>
      <vt:lpstr>Cronología</vt:lpstr>
      <vt:lpstr>El Gran Fracaso</vt:lpstr>
      <vt:lpstr>Bosquejo</vt:lpstr>
      <vt:lpstr>Ubicándonos…</vt:lpstr>
      <vt:lpstr>El santuario de Micaía (Jueces 17.1, 5, 6)</vt:lpstr>
      <vt:lpstr>El santuario de Micaía (Jueces 17.1, 5, 6)</vt:lpstr>
      <vt:lpstr>El santuario de Micaía (Jueces 17.1, 5, 6)</vt:lpstr>
      <vt:lpstr>El santuario de Micaía (Jueces 17.1, 5, 6)</vt:lpstr>
      <vt:lpstr>El santuario de Micaía (Jueces 17.1, 5, 6)</vt:lpstr>
      <vt:lpstr>El santuario de Micaía (Jueces 17.1, 5, 6)</vt:lpstr>
      <vt:lpstr>El santuario de Micaía (Jueces 17.1, 5, 6)</vt:lpstr>
      <vt:lpstr>El santuario de Micaía (Jueces 17.1, 5, 6)</vt:lpstr>
      <vt:lpstr>Micaía contrata a un sacerdote levita (Jueces 17.1, 5, 6)</vt:lpstr>
      <vt:lpstr>Micaía contrata a un sacerdote levita (Jueces 17.1, 5, 6)</vt:lpstr>
      <vt:lpstr>La Ridiculez del Pensar Idólatra</vt:lpstr>
      <vt:lpstr>Los Ídolos y el Dinero</vt:lpstr>
      <vt:lpstr>Cristo y el Ídolo del Dinero</vt:lpstr>
      <vt:lpstr>El Joven Levita</vt:lpstr>
      <vt:lpstr>Oportunidad Perdida</vt:lpstr>
      <vt:lpstr>Micaía y el Levita</vt:lpstr>
      <vt:lpstr>La Suerte de Micaía</vt:lpstr>
      <vt:lpstr>La condenación del crimen (Jueces 20.2-8, 48)</vt:lpstr>
      <vt:lpstr>La condenación del crimen (Jueces 20.2-8, 48)</vt:lpstr>
      <vt:lpstr>La condenación del crimen (Jueces 20.2-8, 48)</vt:lpstr>
      <vt:lpstr>La condenación del crimen (Jueces 20.2-8, 48)</vt:lpstr>
      <vt:lpstr>Grandes Pecados Sociales</vt:lpstr>
      <vt:lpstr>Análisis</vt:lpstr>
      <vt:lpstr>Maltrato y Desestima de la Mujer</vt:lpstr>
      <vt:lpstr>Homosexualismo</vt:lpstr>
      <vt:lpstr>Genocidio y Guerillismo</vt:lpstr>
      <vt:lpstr>La condenación del crimen (Jueces 20.2-8, 48)</vt:lpstr>
      <vt:lpstr>La condenación del crimen (Jueces 20.2-8, 48)</vt:lpstr>
      <vt:lpstr>La condenación del crimen (Jueces 20.2-8, 48)</vt:lpstr>
      <vt:lpstr>La condenación del crimen (Jueces 20.2-8, 48)</vt:lpstr>
      <vt:lpstr>Dos Primos que Hundieron a Israel</vt:lpstr>
      <vt:lpstr>Dos Primos que Hundieron a Israel</vt:lpstr>
      <vt:lpstr>Fallo de Liderato</vt:lpstr>
      <vt:lpstr>Israel “provee” para los sobrevivientes de Benjamín (Jueces 21.6, 7, 12-14)</vt:lpstr>
      <vt:lpstr>Israel “provee” para los sobrevivientes de Benjamín (Jueces 21.6, 7, 12-14)</vt:lpstr>
      <vt:lpstr>Israel “provee” para los sobrevivientes de Benjamín (Jueces 21.6, 7, 12-14)</vt:lpstr>
      <vt:lpstr>Israel “provee” para los sobrevivientes de Benjamín (Jueces 21.6, 7, 12-14)</vt:lpstr>
      <vt:lpstr>Israel “provee” para los sobrevivientes de Benjamín (Jueces 21.6, 7, 12-14)</vt:lpstr>
      <vt:lpstr>Cada uno hacía lo que bien le parecía… (Jueces 21.25)</vt:lpstr>
      <vt:lpstr>Consecuencias</vt:lpstr>
      <vt:lpstr>Aplicaciones</vt:lpstr>
      <vt:lpstr>Aplicaciones</vt:lpstr>
      <vt:lpstr>Aplicaciones</vt:lpstr>
      <vt:lpstr>Próximo Estudio</vt:lpstr>
      <vt:lpstr>PowerPoint Presentation</vt:lpstr>
      <vt:lpstr>Bibliografía</vt:lpstr>
      <vt:lpstr>Monarquía vs. Democracia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26_cuando_falto_direccion_en_israel</dc:title>
  <dc:creator>Tito Ortega</dc:creator>
  <cp:keywords>Jueces, Benjamín, danitas, 17, 21</cp:keywords>
  <cp:lastModifiedBy>Tito</cp:lastModifiedBy>
  <cp:revision>294</cp:revision>
  <dcterms:created xsi:type="dcterms:W3CDTF">2008-04-27T22:13:12Z</dcterms:created>
  <dcterms:modified xsi:type="dcterms:W3CDTF">2017-07-28T01:27:25Z</dcterms:modified>
</cp:coreProperties>
</file>