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44"/>
  </p:notesMasterIdLst>
  <p:handoutMasterIdLst>
    <p:handoutMasterId r:id="rId45"/>
  </p:handoutMasterIdLst>
  <p:sldIdLst>
    <p:sldId id="376" r:id="rId2"/>
    <p:sldId id="258" r:id="rId3"/>
    <p:sldId id="289" r:id="rId4"/>
    <p:sldId id="260" r:id="rId5"/>
    <p:sldId id="261" r:id="rId6"/>
    <p:sldId id="264" r:id="rId7"/>
    <p:sldId id="411" r:id="rId8"/>
    <p:sldId id="395" r:id="rId9"/>
    <p:sldId id="318" r:id="rId10"/>
    <p:sldId id="396" r:id="rId11"/>
    <p:sldId id="397" r:id="rId12"/>
    <p:sldId id="399" r:id="rId13"/>
    <p:sldId id="400" r:id="rId14"/>
    <p:sldId id="401" r:id="rId15"/>
    <p:sldId id="265" r:id="rId16"/>
    <p:sldId id="412" r:id="rId17"/>
    <p:sldId id="433" r:id="rId18"/>
    <p:sldId id="434" r:id="rId19"/>
    <p:sldId id="432" r:id="rId20"/>
    <p:sldId id="413" r:id="rId21"/>
    <p:sldId id="267" r:id="rId22"/>
    <p:sldId id="405" r:id="rId23"/>
    <p:sldId id="436" r:id="rId24"/>
    <p:sldId id="418" r:id="rId25"/>
    <p:sldId id="419" r:id="rId26"/>
    <p:sldId id="406" r:id="rId27"/>
    <p:sldId id="437" r:id="rId28"/>
    <p:sldId id="407" r:id="rId29"/>
    <p:sldId id="408" r:id="rId30"/>
    <p:sldId id="435" r:id="rId31"/>
    <p:sldId id="414" r:id="rId32"/>
    <p:sldId id="409" r:id="rId33"/>
    <p:sldId id="438" r:id="rId34"/>
    <p:sldId id="410" r:id="rId35"/>
    <p:sldId id="415" r:id="rId36"/>
    <p:sldId id="416" r:id="rId37"/>
    <p:sldId id="417" r:id="rId38"/>
    <p:sldId id="351" r:id="rId39"/>
    <p:sldId id="382" r:id="rId40"/>
    <p:sldId id="431" r:id="rId41"/>
    <p:sldId id="430" r:id="rId42"/>
    <p:sldId id="299" r:id="rId43"/>
  </p:sldIdLst>
  <p:sldSz cx="9144000" cy="6858000" type="screen4x3"/>
  <p:notesSz cx="68580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91" autoAdjust="0"/>
  </p:normalViewPr>
  <p:slideViewPr>
    <p:cSldViewPr>
      <p:cViewPr varScale="1">
        <p:scale>
          <a:sx n="30" d="100"/>
          <a:sy n="30" d="100"/>
        </p:scale>
        <p:origin x="39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0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900"/>
    </p:cViewPr>
  </p:sorterViewPr>
  <p:notesViewPr>
    <p:cSldViewPr>
      <p:cViewPr varScale="1">
        <p:scale>
          <a:sx n="64" d="100"/>
          <a:sy n="64" d="100"/>
        </p:scale>
        <p:origin x="-2862" y="-102"/>
      </p:cViewPr>
      <p:guideLst>
        <p:guide orient="horz" pos="290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61685C4-3799-4E07-9EC3-091E84E3BF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316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850"/>
            <a:ext cx="548640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B40A29D-8F6B-4B38-8EA6-9D63339975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1742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59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CEB20CD-8AB7-4E5A-91CE-3751756E760B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102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C868A7-2924-43F5-AD55-64927743FDC5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867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FA6917-CDC2-493C-A662-E0515204078C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6135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04A35C-9739-41AC-A091-9F756FD31205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1605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262F7-D8CC-46BB-A672-C9056D4D0903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460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5DC0C8A-B431-4A87-BB98-2821B0F1F823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5783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D79EB8-5DBC-4ACF-A59E-90B5F88D3FA9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245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300D04-6935-423B-B947-0D177CAC45DE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1104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4255CC-F05C-4AC6-8F81-63ACF3DCCAA8}" type="slidenum">
              <a:rPr lang="en-US" altLang="en-US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0523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F1CF697-F2AB-4F70-9EB8-6A5FD9FABDEF}" type="slidenum">
              <a:rPr lang="en-US" altLang="en-US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705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AB1EFCA-F630-44CC-8CBA-7B3CE8492F93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8303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7152F6-542F-431F-9F6B-8004A40BB177}" type="slidenum">
              <a:rPr lang="en-US" altLang="en-US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9383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3AB2E6-FFF1-44B6-A144-C51BDACE5BC1}" type="slidenum">
              <a:rPr lang="en-US" altLang="en-US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7229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07B893D-4EC7-4339-A236-29CD9C345561}" type="slidenum">
              <a:rPr lang="en-US" altLang="en-US"/>
              <a:pPr>
                <a:spcBef>
                  <a:spcPct val="0"/>
                </a:spcBef>
              </a:pPr>
              <a:t>22</a:t>
            </a:fld>
            <a:endParaRPr lang="en-US" alt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6469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94BF85-B207-4795-914F-1A5152FDF6B7}" type="slidenum">
              <a:rPr lang="en-US" altLang="en-US"/>
              <a:pPr>
                <a:spcBef>
                  <a:spcPct val="0"/>
                </a:spcBef>
              </a:pPr>
              <a:t>23</a:t>
            </a:fld>
            <a:endParaRPr lang="en-US" alt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240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D5678DB-3044-4E85-9A6D-25A37751F144}" type="slidenum">
              <a:rPr lang="en-US" altLang="en-US"/>
              <a:pPr>
                <a:spcBef>
                  <a:spcPct val="0"/>
                </a:spcBef>
              </a:pPr>
              <a:t>24</a:t>
            </a:fld>
            <a:endParaRPr lang="en-US" alt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8528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48C15BF-0C7A-43C8-A63C-37BBF989B9E5}" type="slidenum">
              <a:rPr lang="en-US" altLang="en-US"/>
              <a:pPr>
                <a:spcBef>
                  <a:spcPct val="0"/>
                </a:spcBef>
              </a:pPr>
              <a:t>25</a:t>
            </a:fld>
            <a:endParaRPr lang="en-US" alt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6126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3BC626-D8D3-4B0A-A2FD-DB22C49F543B}" type="slidenum">
              <a:rPr lang="en-US" altLang="en-US"/>
              <a:pPr>
                <a:spcBef>
                  <a:spcPct val="0"/>
                </a:spcBef>
              </a:pPr>
              <a:t>26</a:t>
            </a:fld>
            <a:endParaRPr lang="en-US" alt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5292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FA5CEF-1B19-4C96-B6E3-9B54DC26FB01}" type="slidenum">
              <a:rPr lang="en-US" altLang="en-US"/>
              <a:pPr>
                <a:spcBef>
                  <a:spcPct val="0"/>
                </a:spcBef>
              </a:pPr>
              <a:t>27</a:t>
            </a:fld>
            <a:endParaRPr lang="en-US" alt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5923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122D72E-1178-4CB0-90CA-EACEA77DC4B3}" type="slidenum">
              <a:rPr lang="en-US" altLang="en-US"/>
              <a:pPr>
                <a:spcBef>
                  <a:spcPct val="0"/>
                </a:spcBef>
              </a:pPr>
              <a:t>28</a:t>
            </a:fld>
            <a:endParaRPr lang="en-US" alt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561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9A49C38-6801-4F53-9BA3-5D627A0C2F0B}" type="slidenum">
              <a:rPr lang="en-US" altLang="en-US"/>
              <a:pPr>
                <a:spcBef>
                  <a:spcPct val="0"/>
                </a:spcBef>
              </a:pPr>
              <a:t>29</a:t>
            </a:fld>
            <a:endParaRPr lang="en-US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362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DD25D8C-0E7E-4D1A-9576-59C92589CA1B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8930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03ADBB2-EED3-4A41-8D53-EE83F989718E}" type="slidenum">
              <a:rPr lang="en-US" altLang="en-US"/>
              <a:pPr>
                <a:spcBef>
                  <a:spcPct val="0"/>
                </a:spcBef>
              </a:pPr>
              <a:t>30</a:t>
            </a:fld>
            <a:endParaRPr lang="en-US" alt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5771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334FDE5-35D8-45A8-B838-7587698C7EC5}" type="slidenum">
              <a:rPr lang="en-US" altLang="en-US"/>
              <a:pPr>
                <a:spcBef>
                  <a:spcPct val="0"/>
                </a:spcBef>
              </a:pPr>
              <a:t>31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7747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16AC3AE-1789-4117-B370-FA2F0233375C}" type="slidenum">
              <a:rPr lang="en-US" altLang="en-US"/>
              <a:pPr>
                <a:spcBef>
                  <a:spcPct val="0"/>
                </a:spcBef>
              </a:pPr>
              <a:t>32</a:t>
            </a:fld>
            <a:endParaRPr lang="en-US" alt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0533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99C2B98-9DF7-48C7-8194-AB40A7BF15FC}" type="slidenum">
              <a:rPr lang="en-US" altLang="en-US"/>
              <a:pPr>
                <a:spcBef>
                  <a:spcPct val="0"/>
                </a:spcBef>
              </a:pPr>
              <a:t>33</a:t>
            </a:fld>
            <a:endParaRPr lang="en-US" alt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8649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B87C0A-9D61-436C-83FA-230C65DB48C1}" type="slidenum">
              <a:rPr lang="en-US" altLang="en-US"/>
              <a:pPr>
                <a:spcBef>
                  <a:spcPct val="0"/>
                </a:spcBef>
              </a:pPr>
              <a:t>34</a:t>
            </a:fld>
            <a:endParaRPr lang="en-US" alt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2865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CA157D-DB64-4E56-AF4B-0DD37F3D0024}" type="slidenum">
              <a:rPr lang="en-US" altLang="en-US"/>
              <a:pPr>
                <a:spcBef>
                  <a:spcPct val="0"/>
                </a:spcBef>
              </a:pPr>
              <a:t>35</a:t>
            </a:fld>
            <a:endParaRPr lang="en-US" alt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9384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3BECD4-3AD6-4D68-AF1E-320529B4DEB1}" type="slidenum">
              <a:rPr lang="en-US" altLang="en-US"/>
              <a:pPr>
                <a:spcBef>
                  <a:spcPct val="0"/>
                </a:spcBef>
              </a:pPr>
              <a:t>36</a:t>
            </a:fld>
            <a:endParaRPr lang="en-US" alt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6717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C0BEFC-4506-408C-A8D5-481EB6E921C7}" type="slidenum">
              <a:rPr lang="en-US" altLang="en-US"/>
              <a:pPr>
                <a:spcBef>
                  <a:spcPct val="0"/>
                </a:spcBef>
              </a:pPr>
              <a:t>37</a:t>
            </a:fld>
            <a:endParaRPr lang="en-US" alt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3216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F630FCE-D239-4B94-A7E2-F77CAC7421D8}" type="slidenum">
              <a:rPr lang="en-US" altLang="en-US"/>
              <a:pPr>
                <a:spcBef>
                  <a:spcPct val="0"/>
                </a:spcBef>
              </a:pPr>
              <a:t>38</a:t>
            </a:fld>
            <a:endParaRPr lang="en-US" alt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6486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8EC4226-E8B4-437C-BBE9-0164C2CFBE21}" type="slidenum">
              <a:rPr lang="en-US" altLang="en-US"/>
              <a:pPr>
                <a:spcBef>
                  <a:spcPct val="0"/>
                </a:spcBef>
              </a:pPr>
              <a:t>39</a:t>
            </a:fld>
            <a:endParaRPr lang="en-US" alt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802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B1AAFE4-AB8D-4DA2-BD4A-35BA53E906B7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2776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A4C6C96-52EA-44A9-8528-F544DABB6CDB}" type="slidenum">
              <a:rPr lang="en-US" altLang="en-US">
                <a:latin typeface="Arial" panose="020B0604020202020204" pitchFamily="34" charset="0"/>
              </a:rPr>
              <a:pPr/>
              <a:t>40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50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4C6CBA0-0048-4C26-A08B-8A5D0B215DA1}" type="slidenum">
              <a:rPr lang="en-US" altLang="en-US"/>
              <a:pPr>
                <a:spcBef>
                  <a:spcPct val="0"/>
                </a:spcBef>
              </a:pPr>
              <a:t>41</a:t>
            </a:fld>
            <a:endParaRPr lang="en-US" alt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3215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C90040-0372-44AC-94A1-37DF554BC607}" type="slidenum">
              <a:rPr lang="en-US" altLang="en-US"/>
              <a:pPr>
                <a:spcBef>
                  <a:spcPct val="0"/>
                </a:spcBef>
              </a:pPr>
              <a:t>42</a:t>
            </a:fld>
            <a:endParaRPr lang="en-US" alt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70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D897D57-9036-4E5D-B1EA-069FBA972FB5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90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5588469-01DC-4871-A1E5-1071CC3A991E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824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5272C8C-2A7C-4C22-96CA-7058D9404550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287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B7CB25-1591-40BA-9C74-00B278EC6E15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94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C97108-5C8A-4A8B-93F1-135A510FA1B0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634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AA0FB56-3D32-4938-AFD3-8F74818EEA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495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3CCD1-D823-4275-93C1-E83A0CA254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163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AFDC-9157-4E09-B43E-20ABBCF503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970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55094-9465-47BA-9379-66876AC01E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9858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24A1A-0721-47F7-9F96-2A0EADEC7B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5092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3EBDC-F858-4E32-B019-003909F424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79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0A5D2-DB4B-4CA8-ACD2-D0BC9391AF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7222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AE399-F8C2-4DF3-BEF9-C76701D33E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4675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83F15-265E-42B8-80DF-4EB0BB59FA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1302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52072-5C72-4A24-B35C-1FE3F4D4C5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8834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2237C-7E2C-47CC-8968-E0A7F043F5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9285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0DBA6-F8D8-4A57-8C4C-F43C3CE37F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383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7784C7E0-7227-42D0-ADB3-FA84BE4DA4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-takla.org/Gallery/Bible/Illustrations.html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jesuskinginexile.files.wordpress.com/2012/11/jesus-pray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08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057400"/>
            <a:ext cx="7772400" cy="1524000"/>
          </a:xfrm>
          <a:solidFill>
            <a:srgbClr val="993300">
              <a:alpha val="25000"/>
            </a:srgbClr>
          </a:solidFill>
        </p:spPr>
        <p:txBody>
          <a:bodyPr anchor="ctr" anchorCtr="1"/>
          <a:lstStyle/>
          <a:p>
            <a:pPr algn="ctr">
              <a:defRPr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Unidad 3: El Rey demuestra su poder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733800"/>
            <a:ext cx="6400800" cy="1752600"/>
          </a:xfrm>
          <a:solidFill>
            <a:srgbClr val="993300">
              <a:alpha val="25000"/>
            </a:srgbClr>
          </a:solidFill>
        </p:spPr>
        <p:txBody>
          <a:bodyPr anchor="ctr"/>
          <a:lstStyle/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Estudio 35: El Poder del Rey</a:t>
            </a:r>
            <a:r>
              <a:rPr lang="es-PR" sz="4000" dirty="0" smtClean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PR" sz="3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13 de septiembre de 2016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210300"/>
            <a:ext cx="289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P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5151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491288"/>
            <a:ext cx="3352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®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animBg="1"/>
      <p:bldP spid="149509" grpId="0" build="p" animBg="1"/>
      <p:bldP spid="3077" grpId="0"/>
      <p:bldP spid="307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Estudio del contexto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4648200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Tratan también de los </a:t>
            </a:r>
            <a:r>
              <a:rPr lang="es-PR" altLang="en-US" u="sng" smtClean="0">
                <a:latin typeface="Candara" panose="020E0502030303020204" pitchFamily="34" charset="0"/>
              </a:rPr>
              <a:t>dones disponibles </a:t>
            </a:r>
            <a:r>
              <a:rPr lang="es-PR" altLang="en-US" smtClean="0">
                <a:latin typeface="Candara" panose="020E0502030303020204" pitchFamily="34" charset="0"/>
              </a:rPr>
              <a:t>para el discipulado </a:t>
            </a:r>
            <a:r>
              <a:rPr lang="es-PR" altLang="en-US" u="sng" smtClean="0">
                <a:latin typeface="Candara" panose="020E0502030303020204" pitchFamily="34" charset="0"/>
              </a:rPr>
              <a:t>manifestados</a:t>
            </a:r>
            <a:r>
              <a:rPr lang="es-PR" altLang="en-US" smtClean="0">
                <a:latin typeface="Candara" panose="020E0502030303020204" pitchFamily="34" charset="0"/>
              </a:rPr>
              <a:t> en los milagros que se registran en estos dos capítulos.</a:t>
            </a:r>
          </a:p>
          <a:p>
            <a:endParaRPr lang="es-PR" altLang="en-US" smtClean="0">
              <a:latin typeface="Candara" panose="020E0502030303020204" pitchFamily="34" charset="0"/>
            </a:endParaRPr>
          </a:p>
        </p:txBody>
      </p:sp>
      <p:pic>
        <p:nvPicPr>
          <p:cNvPr id="24580" name="Picture 12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9088"/>
            <a:ext cx="95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13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8263"/>
            <a:ext cx="9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11" descr="https://indiegospel.net/blog/image/blog_image/5277/xxlarge/_v=146131986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060" y="1828800"/>
            <a:ext cx="377594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Estudio del contexto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8458200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Fíjese que los cinco capítulos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5</a:t>
            </a:r>
            <a:r>
              <a:rPr lang="es-PR" altLang="en-US" smtClean="0">
                <a:latin typeface="Candara" panose="020E0502030303020204" pitchFamily="34" charset="0"/>
              </a:rPr>
              <a:t> al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9</a:t>
            </a:r>
            <a:r>
              <a:rPr lang="es-PR" altLang="en-US" smtClean="0">
                <a:latin typeface="Candara" panose="020E0502030303020204" pitchFamily="34" charset="0"/>
              </a:rPr>
              <a:t>) están acotados por dos versículos casi idénticos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4.23</a:t>
            </a:r>
            <a:r>
              <a:rPr lang="es-PR" altLang="en-US" smtClean="0">
                <a:latin typeface="Candara" panose="020E0502030303020204" pitchFamily="34" charset="0"/>
              </a:rPr>
              <a:t> y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9.35</a:t>
            </a:r>
            <a:r>
              <a:rPr lang="es-PR" altLang="en-US" smtClean="0">
                <a:latin typeface="Candara" panose="020E0502030303020204" pitchFamily="34" charset="0"/>
              </a:rPr>
              <a:t>).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Estos versos presentan un resumen del ministerio de Jesús que consistía en estar enseñando, predicando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5.1</a:t>
            </a:r>
            <a:r>
              <a:rPr lang="es-PR" altLang="en-US" smtClean="0">
                <a:latin typeface="Candara" panose="020E0502030303020204" pitchFamily="34" charset="0"/>
              </a:rPr>
              <a:t> al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7.27</a:t>
            </a:r>
            <a:r>
              <a:rPr lang="es-PR" altLang="en-US" smtClean="0">
                <a:latin typeface="Candara" panose="020E0502030303020204" pitchFamily="34" charset="0"/>
              </a:rPr>
              <a:t>) y sanando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8.1</a:t>
            </a:r>
            <a:r>
              <a:rPr lang="es-PR" altLang="en-US" smtClean="0">
                <a:latin typeface="Candara" panose="020E0502030303020204" pitchFamily="34" charset="0"/>
              </a:rPr>
              <a:t> al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9.38</a:t>
            </a:r>
            <a:r>
              <a:rPr lang="es-PR" altLang="en-US" smtClean="0">
                <a:latin typeface="Candara" panose="020E0502030303020204" pitchFamily="34" charset="0"/>
              </a:rPr>
              <a:t>). </a:t>
            </a:r>
          </a:p>
          <a:p>
            <a:endParaRPr lang="es-PR" altLang="en-US" smtClean="0">
              <a:latin typeface="Candara" panose="020E0502030303020204" pitchFamily="34" charset="0"/>
            </a:endParaRPr>
          </a:p>
        </p:txBody>
      </p:sp>
      <p:pic>
        <p:nvPicPr>
          <p:cNvPr id="26628" name="Picture 12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9088"/>
            <a:ext cx="95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3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8263"/>
            <a:ext cx="9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Estudio del contexto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4800600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El poder de Jesús para controlar la naturaleza lo vemos evidenciado cuando Él calma la tempestad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8.23-27</a:t>
            </a:r>
            <a:r>
              <a:rPr lang="es-PR" altLang="en-US" smtClean="0">
                <a:latin typeface="Candara" panose="020E0502030303020204" pitchFamily="34" charset="0"/>
              </a:rPr>
              <a:t>) </a:t>
            </a:r>
          </a:p>
          <a:p>
            <a:endParaRPr lang="es-PR" altLang="en-US" smtClean="0">
              <a:latin typeface="Candara" panose="020E0502030303020204" pitchFamily="34" charset="0"/>
            </a:endParaRPr>
          </a:p>
        </p:txBody>
      </p:sp>
      <p:pic>
        <p:nvPicPr>
          <p:cNvPr id="28676" name="Picture 12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9088"/>
            <a:ext cx="95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3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8263"/>
            <a:ext cx="9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9" descr="https://s-media-cache-ak0.pinimg.com/736x/57/fb/d7/57fbd714ff16e305e255278d1f0bec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353" y="1828800"/>
            <a:ext cx="3684647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Estudio del contexto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4648200" cy="4114800"/>
          </a:xfrm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El poder de Jesús para exorcizar los demonios se documenta en </a:t>
            </a:r>
            <a:r>
              <a:rPr lang="es-PR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8.28-34 </a:t>
            </a:r>
            <a:r>
              <a:rPr lang="es-PR" altLang="en-US" dirty="0" smtClean="0">
                <a:solidFill>
                  <a:schemeClr val="bg2"/>
                </a:solidFill>
                <a:latin typeface="Candara" panose="020E0502030303020204" pitchFamily="34" charset="0"/>
              </a:rPr>
              <a:t>y</a:t>
            </a:r>
            <a:r>
              <a:rPr lang="es-PR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 9.32-34</a:t>
            </a:r>
            <a:r>
              <a:rPr lang="es-PR" altLang="en-US" dirty="0" smtClean="0">
                <a:latin typeface="Candara" panose="020E0502030303020204" pitchFamily="34" charset="0"/>
              </a:rPr>
              <a:t>). </a:t>
            </a:r>
          </a:p>
          <a:p>
            <a:endParaRPr lang="es-PR" altLang="en-US" dirty="0" smtClean="0">
              <a:latin typeface="Candara" panose="020E0502030303020204" pitchFamily="34" charset="0"/>
            </a:endParaRPr>
          </a:p>
        </p:txBody>
      </p:sp>
      <p:pic>
        <p:nvPicPr>
          <p:cNvPr id="30724" name="Picture 12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9088"/>
            <a:ext cx="95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13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8263"/>
            <a:ext cx="9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9" descr="http://proclaimchrist.org/wp-content/uploads/2015/02/2015.02.17-swine-driven-into-sea-james-tisso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" t="1956" r="1122" b="1175"/>
          <a:stretch>
            <a:fillRect/>
          </a:stretch>
        </p:blipFill>
        <p:spPr bwMode="auto">
          <a:xfrm>
            <a:off x="5785164" y="1828800"/>
            <a:ext cx="3358836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2" descr="https://tvaraj2inspirations.files.wordpress.com/2012/07/jesus-and-the-centur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7" r="27341"/>
          <a:stretch>
            <a:fillRect/>
          </a:stretch>
        </p:blipFill>
        <p:spPr bwMode="auto">
          <a:xfrm>
            <a:off x="3922337" y="1828800"/>
            <a:ext cx="2573337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Estudio del contexto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3886200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El poder de Jesús para curar la enfermedad y llamar a los hombres lo estudiaremos a fondo en el estudio de hoy.</a:t>
            </a:r>
          </a:p>
        </p:txBody>
      </p:sp>
      <p:pic>
        <p:nvPicPr>
          <p:cNvPr id="32773" name="Picture 12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9088"/>
            <a:ext cx="95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3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8263"/>
            <a:ext cx="9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10" descr="https://2.bp.blogspot.com/-HZ8D3cjLkZ8/V9Ji2IU72GI/AAAAAAAAGEQ/ZIhGYHbR6GkncapAIVZ3US3anyZ9HiSYACLcB/s1600/Matthew%2B9%2BJesus%2Bcalls%2BMatthew%2Bwith%2B4%2Bfirst%2Bdiscipl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729" y="3446462"/>
            <a:ext cx="2671762" cy="341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/>
            </a:pPr>
            <a:r>
              <a:rPr lang="es-PR" altLang="en-US" smtClean="0">
                <a:latin typeface="Candara" panose="020E0502030303020204" pitchFamily="34" charset="0"/>
              </a:rPr>
              <a:t>Poder para curar la enfermedad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9.1-8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34819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sp>
        <p:nvSpPr>
          <p:cNvPr id="34820" name="AutoShape 7" descr="https://2.bp.blogspot.com/-sdERqCs3hy0/V3UCZipiANI/AAAAAAAABM4/U5fjzXqo9rApfmWePFWeDcL1k58UCuB3wCLcB/s1600/Mt9%252C1-8a.jpg"/>
          <p:cNvSpPr>
            <a:spLocks noChangeAspect="1" noChangeArrowheads="1"/>
          </p:cNvSpPr>
          <p:nvPr/>
        </p:nvSpPr>
        <p:spPr bwMode="auto">
          <a:xfrm>
            <a:off x="71438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4821" name="Picture 9" descr="http://biblelessonsite.org/flash/images71/slides/p_000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" r="2769" b="27366"/>
          <a:stretch/>
        </p:blipFill>
        <p:spPr bwMode="auto">
          <a:xfrm>
            <a:off x="-12071" y="1676399"/>
            <a:ext cx="9156071" cy="518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5"/>
          <p:cNvSpPr>
            <a:spLocks noGrp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>
                <a:latin typeface="Candara" panose="020E0502030303020204" pitchFamily="34" charset="0"/>
              </a:rPr>
              <a:t>“Entonces, entrando Jesús en la barca, pasó al otro lado y vino a su ciudad. Y sucedió que le trajeron un paralítico, tendido sobre una cama; y al ver Jesús la fe de ellos, dijo al paralítico: </a:t>
            </a:r>
            <a:r>
              <a:rPr lang="es-ES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Ten ánimo, hijo; tus pecados te son perdonados. </a:t>
            </a:r>
            <a:r>
              <a:rPr lang="es-ES" altLang="en-US" smtClean="0">
                <a:latin typeface="Candara" panose="020E0502030303020204" pitchFamily="34" charset="0"/>
              </a:rPr>
              <a:t>Entonces algunos de los escribas decían dentro de sí: Este blasfema...”</a:t>
            </a:r>
          </a:p>
        </p:txBody>
      </p:sp>
      <p:sp>
        <p:nvSpPr>
          <p:cNvPr id="36867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/>
            </a:pPr>
            <a:r>
              <a:rPr lang="es-PR" altLang="en-US" smtClean="0">
                <a:latin typeface="Candara" panose="020E0502030303020204" pitchFamily="34" charset="0"/>
              </a:rPr>
              <a:t>Poder para curar la enfermedad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9.1-8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5"/>
          <p:cNvSpPr>
            <a:spLocks noGrp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>
                <a:latin typeface="Candara" panose="020E0502030303020204" pitchFamily="34" charset="0"/>
              </a:rPr>
              <a:t>“...Y conociendo Jesús los pensamientos de ellos, dijo: </a:t>
            </a:r>
            <a:r>
              <a:rPr lang="es-ES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¿Por qué pensáis mal en vuestros corazones? Porque, ¿qué es más fácil, decir: Los pecados te son perdonados, o decir: Levántate y anda? Pues para que sepáis que el Hijo del Hombre tiene potestad en la tierra para perdonar pecados </a:t>
            </a:r>
            <a:r>
              <a:rPr lang="es-ES" altLang="en-US" smtClean="0">
                <a:latin typeface="Candara" panose="020E0502030303020204" pitchFamily="34" charset="0"/>
              </a:rPr>
              <a:t>(dice entonces al paralítico): </a:t>
            </a:r>
            <a:r>
              <a:rPr lang="es-ES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Levántate, toma tu cama, y vete a tu casa</a:t>
            </a:r>
            <a:r>
              <a:rPr lang="es-ES" altLang="en-US" smtClean="0">
                <a:latin typeface="Candara" panose="020E0502030303020204" pitchFamily="34" charset="0"/>
              </a:rPr>
              <a:t>...”</a:t>
            </a:r>
          </a:p>
        </p:txBody>
      </p:sp>
      <p:sp>
        <p:nvSpPr>
          <p:cNvPr id="38915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/>
            </a:pPr>
            <a:r>
              <a:rPr lang="es-PR" altLang="en-US" smtClean="0">
                <a:latin typeface="Candara" panose="020E0502030303020204" pitchFamily="34" charset="0"/>
              </a:rPr>
              <a:t>Poder para curar la enfermedad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9.1-8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5"/>
          <p:cNvSpPr>
            <a:spLocks noGrp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>
                <a:latin typeface="Candara" panose="020E0502030303020204" pitchFamily="34" charset="0"/>
              </a:rPr>
              <a:t>“...Entonces él se levantó y se fue a su casa. Y la gente, al verlo, se maravilló y glorificó a Dios, que había dado tal potestad a los hombres.”</a:t>
            </a:r>
          </a:p>
        </p:txBody>
      </p:sp>
      <p:sp>
        <p:nvSpPr>
          <p:cNvPr id="40963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/>
            </a:pPr>
            <a:r>
              <a:rPr lang="es-PR" altLang="en-US" smtClean="0">
                <a:latin typeface="Candara" panose="020E0502030303020204" pitchFamily="34" charset="0"/>
              </a:rPr>
              <a:t>Poder para curar la enfermedad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9.1-8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5"/>
          <p:cNvSpPr>
            <a:spLocks noGrp="1"/>
          </p:cNvSpPr>
          <p:nvPr>
            <p:ph idx="1"/>
          </p:nvPr>
        </p:nvSpPr>
        <p:spPr>
          <a:xfrm>
            <a:off x="381000" y="2362200"/>
            <a:ext cx="8421688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¿Cuál crees tú es la relación entre el cuerpo y el pecado?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¿Vio Jesús la fe del paralítico?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¿Cuál es la relación entre la fe y la sanidad?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¿Porqué lo criticaban los escribas?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¿Sana Jesús hoy?</a:t>
            </a:r>
          </a:p>
        </p:txBody>
      </p:sp>
      <p:sp>
        <p:nvSpPr>
          <p:cNvPr id="43011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/>
            </a:pPr>
            <a:r>
              <a:rPr lang="es-PR" altLang="en-US" smtClean="0">
                <a:latin typeface="Candara" panose="020E0502030303020204" pitchFamily="34" charset="0"/>
              </a:rPr>
              <a:t>Poder para curar la enfermedad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9.1-8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altLang="en-US" smtClean="0">
                <a:latin typeface="Candara" panose="020E0502030303020204" pitchFamily="34" charset="0"/>
              </a:rPr>
              <a:t>Texto Básico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7772400" cy="914400"/>
          </a:xfrm>
        </p:spPr>
        <p:txBody>
          <a:bodyPr/>
          <a:lstStyle/>
          <a:p>
            <a:pPr eaLnBrk="1" hangingPunct="1"/>
            <a:r>
              <a:rPr lang="fr-FR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Mateo 9.1-17</a:t>
            </a:r>
          </a:p>
        </p:txBody>
      </p:sp>
      <p:pic>
        <p:nvPicPr>
          <p:cNvPr id="5" name="Picture 4" descr="vkc02_1024x768.jpg"/>
          <p:cNvPicPr>
            <a:picLocks noChangeAspect="1"/>
          </p:cNvPicPr>
          <p:nvPr/>
        </p:nvPicPr>
        <p:blipFill>
          <a:blip r:embed="rId3">
            <a:lum bright="3000" contrast="2000"/>
          </a:blip>
          <a:srcRect l="10000" t="12222" r="8333" b="14444"/>
          <a:stretch>
            <a:fillRect/>
          </a:stretch>
        </p:blipFill>
        <p:spPr>
          <a:xfrm>
            <a:off x="3581400" y="2209800"/>
            <a:ext cx="5410200" cy="3643604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ontent Placeholder 5"/>
          <p:cNvSpPr>
            <a:spLocks noGrp="1"/>
          </p:cNvSpPr>
          <p:nvPr>
            <p:ph idx="1"/>
          </p:nvPr>
        </p:nvSpPr>
        <p:spPr>
          <a:xfrm>
            <a:off x="381000" y="2362200"/>
            <a:ext cx="8574088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¿Qué hizo la multitud?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¿En qué formas glorificaron a Dios?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¿Sana Jesús hoy?</a:t>
            </a:r>
          </a:p>
        </p:txBody>
      </p:sp>
      <p:sp>
        <p:nvSpPr>
          <p:cNvPr id="45059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/>
            </a:pPr>
            <a:r>
              <a:rPr lang="es-PR" altLang="en-US" smtClean="0">
                <a:latin typeface="Candara" panose="020E0502030303020204" pitchFamily="34" charset="0"/>
              </a:rPr>
              <a:t>Poder para curar la enfermedad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9.1-8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  <p:pic>
        <p:nvPicPr>
          <p:cNvPr id="47107" name="Picture 6" descr="https://i.ytimg.com/vi/ZZEFkY4WBcc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0266"/>
            <a:ext cx="9151524" cy="514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4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>
                <a:latin typeface="Candara" panose="020E0502030303020204" pitchFamily="34" charset="0"/>
              </a:rPr>
              <a:t>“Pasando Jesús de allí, vio a un hombre llamado Mateo, que estaba sentado al banco de los tributos públicos, y le dijo: </a:t>
            </a:r>
            <a:r>
              <a:rPr lang="es-ES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Sígueme.</a:t>
            </a:r>
            <a:r>
              <a:rPr lang="es-ES" altLang="en-US" smtClean="0">
                <a:latin typeface="Candara" panose="020E0502030303020204" pitchFamily="34" charset="0"/>
              </a:rPr>
              <a:t> Y se levantó y le siguió. Y aconteció que estando él sentado a la mesa en la casa, he aquí que muchos publicanos y pecadores, que habían venido, se sentaron juntamente a la mesa con Jesús y sus discípulos…”</a:t>
            </a: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ontent Placeholder 4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>
                <a:latin typeface="Candara" panose="020E0502030303020204" pitchFamily="34" charset="0"/>
              </a:rPr>
              <a:t>“…Cuando vieron esto los fariseos, dijeron a los discípulos: ¿Por qué come vuestro Maestro con los publicanos y pecadores?”</a:t>
            </a: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Content Placeholder 4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pPr marL="339725" indent="-339725">
              <a:buFont typeface="+mj-lt"/>
              <a:buAutoNum type="romanUcPeriod"/>
              <a:defRPr/>
            </a:pPr>
            <a:r>
              <a:rPr lang="es-PR" altLang="en-US" dirty="0" smtClean="0">
                <a:latin typeface="Candara" panose="020E0502030303020204" pitchFamily="34" charset="0"/>
              </a:rPr>
              <a:t>Un llamamiento que abarca a todos (</a:t>
            </a:r>
            <a:r>
              <a:rPr lang="es-PR" altLang="en-US" dirty="0" smtClean="0">
                <a:solidFill>
                  <a:schemeClr val="tx2"/>
                </a:solidFill>
                <a:latin typeface="Candara" panose="020E0502030303020204" pitchFamily="34" charset="0"/>
              </a:rPr>
              <a:t>9.9-11</a:t>
            </a:r>
            <a:r>
              <a:rPr lang="es-PR" altLang="en-US" dirty="0" smtClean="0">
                <a:latin typeface="Candara" panose="020E0502030303020204" pitchFamily="34" charset="0"/>
              </a:rPr>
              <a:t>)</a:t>
            </a:r>
            <a:endParaRPr lang="es-ES" altLang="en-US" b="1" dirty="0" smtClean="0">
              <a:latin typeface="Candara" panose="020E0502030303020204" pitchFamily="34" charset="0"/>
            </a:endParaRPr>
          </a:p>
          <a:p>
            <a:pPr>
              <a:defRPr/>
            </a:pPr>
            <a:r>
              <a:rPr lang="es-ES" altLang="en-US" b="1" dirty="0" smtClean="0">
                <a:latin typeface="Candara" panose="020E0502030303020204" pitchFamily="34" charset="0"/>
              </a:rPr>
              <a:t>Publicano – </a:t>
            </a:r>
            <a:r>
              <a:rPr lang="es-ES" altLang="en-US" dirty="0" smtClean="0">
                <a:latin typeface="Candara" panose="020E0502030303020204" pitchFamily="34" charset="0"/>
              </a:rPr>
              <a:t>Cobrador de impuestos y derechos aduaneros. […] Solían ser nativos del lugar donde trabajaban y, por tanto, en Palestina la mala fama general de los publicanos fue más aguda. </a:t>
            </a:r>
          </a:p>
          <a:p>
            <a:pPr>
              <a:defRPr/>
            </a:pPr>
            <a:r>
              <a:rPr lang="es-ES" altLang="en-US" dirty="0" smtClean="0">
                <a:latin typeface="Candara" panose="020E0502030303020204" pitchFamily="34" charset="0"/>
              </a:rPr>
              <a:t>Los judíos que se prestaban para este trabajo […] se les tenía por inmundos ceremonialmente (</a:t>
            </a:r>
            <a:r>
              <a:rPr lang="es-ES" altLang="en-US" dirty="0" smtClean="0">
                <a:solidFill>
                  <a:schemeClr val="tx2"/>
                </a:solidFill>
                <a:latin typeface="Candara" panose="020E0502030303020204" pitchFamily="34" charset="0"/>
              </a:rPr>
              <a:t>Mt 18.17</a:t>
            </a:r>
            <a:r>
              <a:rPr lang="es-ES" altLang="en-US" dirty="0" smtClean="0">
                <a:latin typeface="Candara" panose="020E0502030303020204" pitchFamily="34" charset="0"/>
              </a:rPr>
              <a:t>). </a:t>
            </a: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ontent Placeholder 4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altLang="en-US" smtClean="0">
                <a:latin typeface="Candara" panose="020E0502030303020204" pitchFamily="34" charset="0"/>
              </a:rPr>
              <a:t>Estaban excomulgados de las sinagogas y excluidos del trato normal con sus compatriotas; como consecuencia, se veían obligados a buscar la compañía de personas de vida depravada, los “pecadores”. </a:t>
            </a:r>
          </a:p>
          <a:p>
            <a:r>
              <a:rPr lang="es-ES" altLang="en-US" smtClean="0">
                <a:latin typeface="Candara" panose="020E0502030303020204" pitchFamily="34" charset="0"/>
              </a:rPr>
              <a:t>Su tendencia a cobrar más de lo debido, y su exclusión de la sociedad religiosa, se destacan en pasajes como </a:t>
            </a:r>
            <a:r>
              <a:rPr lang="es-ES" altLang="en-US" smtClean="0">
                <a:solidFill>
                  <a:schemeClr val="tx2"/>
                </a:solidFill>
                <a:latin typeface="Candara" panose="020E0502030303020204" pitchFamily="34" charset="0"/>
              </a:rPr>
              <a:t>Mateo 9.10–13; 21.31; Lucas 3.12s; 15.1</a:t>
            </a:r>
            <a:r>
              <a:rPr lang="es-ES" altLang="en-US" smtClean="0">
                <a:latin typeface="Candara" panose="020E0502030303020204" pitchFamily="34" charset="0"/>
              </a:rPr>
              <a:t>. </a:t>
            </a:r>
          </a:p>
          <a:p>
            <a:endParaRPr lang="es-ES" altLang="en-US" smtClean="0">
              <a:latin typeface="Candara" panose="020E0502030303020204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4"/>
          <p:cNvSpPr>
            <a:spLocks noGrp="1"/>
          </p:cNvSpPr>
          <p:nvPr>
            <p:ph idx="1"/>
          </p:nvPr>
        </p:nvSpPr>
        <p:spPr>
          <a:xfrm>
            <a:off x="228600" y="1981200"/>
            <a:ext cx="5105400" cy="4114800"/>
          </a:xfrm>
        </p:spPr>
        <p:txBody>
          <a:bodyPr/>
          <a:lstStyle/>
          <a:p>
            <a:pPr>
              <a:defRPr/>
            </a:pPr>
            <a:r>
              <a:rPr lang="es-PR" altLang="en-US" sz="2800" dirty="0" smtClean="0">
                <a:latin typeface="Candara" panose="020E0502030303020204" pitchFamily="34" charset="0"/>
              </a:rPr>
              <a:t>Tres formas principales de sacrificio judíos:</a:t>
            </a:r>
          </a:p>
          <a:p>
            <a:pPr marL="339725" indent="-339725">
              <a:buFont typeface="+mj-lt"/>
              <a:buAutoNum type="arabicPeriod"/>
              <a:defRPr/>
            </a:pPr>
            <a:r>
              <a:rPr lang="es-PR" altLang="en-US" sz="2800" dirty="0" smtClean="0">
                <a:latin typeface="Candara" panose="020E0502030303020204" pitchFamily="34" charset="0"/>
              </a:rPr>
              <a:t>El holocausto (</a:t>
            </a:r>
            <a:r>
              <a:rPr lang="es-PR" altLang="en-US" sz="2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Levítico 1</a:t>
            </a:r>
            <a:r>
              <a:rPr lang="es-PR" altLang="en-US" sz="2800" dirty="0" smtClean="0">
                <a:latin typeface="Candara" panose="020E0502030303020204" pitchFamily="34" charset="0"/>
              </a:rPr>
              <a:t>)</a:t>
            </a:r>
          </a:p>
          <a:p>
            <a:pPr lvl="1">
              <a:defRPr/>
            </a:pPr>
            <a:r>
              <a:rPr lang="es-PR" altLang="en-US" dirty="0" smtClean="0">
                <a:latin typeface="Candara" panose="020E0502030303020204" pitchFamily="34" charset="0"/>
              </a:rPr>
              <a:t>Para aplacar la ira de Dios por el pecado original o por transgresiones específicas; la cremación total indicaba la auto-dedicación quien la ofrecía – su cuerpo y alma.</a:t>
            </a:r>
          </a:p>
        </p:txBody>
      </p:sp>
      <p:pic>
        <p:nvPicPr>
          <p:cNvPr id="57347" name="Picture 3" descr="altar_burnt_offering.jpg"/>
          <p:cNvPicPr>
            <a:picLocks noChangeAspect="1"/>
          </p:cNvPicPr>
          <p:nvPr/>
        </p:nvPicPr>
        <p:blipFill>
          <a:blip r:embed="rId3">
            <a:lum bright="18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438400"/>
            <a:ext cx="37528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7" descr="http://endtimesresearchministry.com/wp-content/uploads/2014/04/2010031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7" r="29641"/>
          <a:stretch/>
        </p:blipFill>
        <p:spPr bwMode="auto">
          <a:xfrm>
            <a:off x="5245177" y="1828800"/>
            <a:ext cx="3898823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ontent Placeholder 4"/>
          <p:cNvSpPr>
            <a:spLocks noGrp="1"/>
          </p:cNvSpPr>
          <p:nvPr>
            <p:ph idx="1"/>
          </p:nvPr>
        </p:nvSpPr>
        <p:spPr>
          <a:xfrm>
            <a:off x="228600" y="1981200"/>
            <a:ext cx="5105400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Esto era necesario para que fuera aceptable a Dios (</a:t>
            </a:r>
            <a:r>
              <a:rPr lang="es-PR" altLang="en-US" smtClean="0">
                <a:solidFill>
                  <a:schemeClr val="tx2"/>
                </a:solidFill>
                <a:latin typeface="Candara" panose="020E0502030303020204" pitchFamily="34" charset="0"/>
              </a:rPr>
              <a:t>Romanos 12.1, Filipenses 1.20</a:t>
            </a:r>
            <a:r>
              <a:rPr lang="es-PR" altLang="en-US" smtClean="0">
                <a:latin typeface="Candara" panose="020E0502030303020204" pitchFamily="34" charset="0"/>
              </a:rPr>
              <a:t>). </a:t>
            </a:r>
          </a:p>
        </p:txBody>
      </p:sp>
      <p:pic>
        <p:nvPicPr>
          <p:cNvPr id="59395" name="Picture 3" descr="altar_burnt_offering.jpg"/>
          <p:cNvPicPr>
            <a:picLocks noChangeAspect="1"/>
          </p:cNvPicPr>
          <p:nvPr/>
        </p:nvPicPr>
        <p:blipFill>
          <a:blip r:embed="rId3">
            <a:lum bright="18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438400"/>
            <a:ext cx="37528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  <p:pic>
        <p:nvPicPr>
          <p:cNvPr id="6" name="Picture 7" descr="http://endtimesresearchministry.com/wp-content/uploads/2014/04/2010031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7" r="29641"/>
          <a:stretch/>
        </p:blipFill>
        <p:spPr bwMode="auto">
          <a:xfrm>
            <a:off x="5245177" y="1828800"/>
            <a:ext cx="3898823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ontent Placeholder 4"/>
          <p:cNvSpPr>
            <a:spLocks noGrp="1"/>
          </p:cNvSpPr>
          <p:nvPr>
            <p:ph idx="1"/>
          </p:nvPr>
        </p:nvSpPr>
        <p:spPr>
          <a:xfrm>
            <a:off x="76200" y="2057400"/>
            <a:ext cx="4742688" cy="41148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Tahoma" panose="020B0604030504040204" pitchFamily="34" charset="0"/>
              <a:buAutoNum type="arabicPeriod" startAt="2"/>
            </a:pPr>
            <a:r>
              <a:rPr lang="es-PR" altLang="en-US" sz="2800" dirty="0" smtClean="0">
                <a:latin typeface="Candara" panose="020E0502030303020204" pitchFamily="34" charset="0"/>
              </a:rPr>
              <a:t>La ofrenda de paz </a:t>
            </a:r>
            <a:r>
              <a:rPr lang="es-PR" altLang="en-US" dirty="0" smtClean="0">
                <a:latin typeface="Candara" panose="020E0502030303020204" pitchFamily="34" charset="0"/>
              </a:rPr>
              <a:t>(</a:t>
            </a:r>
            <a:r>
              <a:rPr lang="es-PR" altLang="en-US" dirty="0" smtClean="0">
                <a:solidFill>
                  <a:schemeClr val="tx2"/>
                </a:solidFill>
                <a:latin typeface="Candara" panose="020E0502030303020204" pitchFamily="34" charset="0"/>
              </a:rPr>
              <a:t>Lev. 3</a:t>
            </a:r>
            <a:r>
              <a:rPr lang="es-PR" altLang="en-US" dirty="0" smtClean="0">
                <a:latin typeface="Candara" panose="020E0502030303020204" pitchFamily="34" charset="0"/>
              </a:rPr>
              <a:t>)</a:t>
            </a:r>
          </a:p>
          <a:p>
            <a:pPr lvl="1"/>
            <a:r>
              <a:rPr lang="es-PR" altLang="en-US" dirty="0" smtClean="0">
                <a:latin typeface="Candara" panose="020E0502030303020204" pitchFamily="34" charset="0"/>
              </a:rPr>
              <a:t>El propósito era celebrar la paz con Dios, en lugar de obtenerla.</a:t>
            </a:r>
          </a:p>
          <a:p>
            <a:pPr lvl="1"/>
            <a:r>
              <a:rPr lang="es-PR" altLang="en-US" dirty="0" smtClean="0">
                <a:latin typeface="Candara" panose="020E0502030303020204" pitchFamily="34" charset="0"/>
              </a:rPr>
              <a:t>Los sacerdotes y el que la ofrecía se unían en una comida gozosa.</a:t>
            </a:r>
          </a:p>
          <a:p>
            <a:pPr lvl="1"/>
            <a:r>
              <a:rPr lang="es-PR" altLang="en-US" dirty="0" smtClean="0">
                <a:latin typeface="Candara" panose="020E0502030303020204" pitchFamily="34" charset="0"/>
              </a:rPr>
              <a:t>El más grande gozo es estar en paz con Dios (</a:t>
            </a:r>
            <a:r>
              <a:rPr lang="es-PR" altLang="en-US" dirty="0" smtClean="0">
                <a:solidFill>
                  <a:schemeClr val="tx2"/>
                </a:solidFill>
                <a:latin typeface="Candara" panose="020E0502030303020204" pitchFamily="34" charset="0"/>
              </a:rPr>
              <a:t>Rom.5.1</a:t>
            </a:r>
            <a:r>
              <a:rPr lang="es-PR" altLang="en-US" dirty="0" smtClean="0">
                <a:latin typeface="Candara" panose="020E0502030303020204" pitchFamily="34" charset="0"/>
              </a:rPr>
              <a:t>).</a:t>
            </a:r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  <p:pic>
        <p:nvPicPr>
          <p:cNvPr id="61444" name="Picture 7" descr="https://biblethingsinbibleways.files.wordpress.com/2015/08/the-lamb-illustration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1" r="15601"/>
          <a:stretch>
            <a:fillRect/>
          </a:stretch>
        </p:blipFill>
        <p:spPr bwMode="auto">
          <a:xfrm>
            <a:off x="4818888" y="1828800"/>
            <a:ext cx="4325112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9" descr="http://beithashoavah.org/wp-content/uploads/2014/09/animalsacrifice14jew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8" t="2325" r="29706" b="2325"/>
          <a:stretch/>
        </p:blipFill>
        <p:spPr bwMode="auto">
          <a:xfrm>
            <a:off x="5105400" y="1828800"/>
            <a:ext cx="4038600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Content Placeholder 4"/>
          <p:cNvSpPr>
            <a:spLocks noGrp="1"/>
          </p:cNvSpPr>
          <p:nvPr>
            <p:ph idx="1"/>
          </p:nvPr>
        </p:nvSpPr>
        <p:spPr>
          <a:xfrm>
            <a:off x="76200" y="2133600"/>
            <a:ext cx="4876800" cy="4114800"/>
          </a:xfrm>
        </p:spPr>
        <p:txBody>
          <a:bodyPr/>
          <a:lstStyle/>
          <a:p>
            <a:pPr marL="514350" indent="-514350">
              <a:buFont typeface="Tahoma" panose="020B0604030504040204" pitchFamily="34" charset="0"/>
              <a:buAutoNum type="arabicPeriod" startAt="3"/>
            </a:pPr>
            <a:r>
              <a:rPr lang="es-PR" altLang="en-US" sz="2800" smtClean="0">
                <a:latin typeface="Candara" panose="020E0502030303020204" pitchFamily="34" charset="0"/>
              </a:rPr>
              <a:t>La ofrenda por el pecado (</a:t>
            </a:r>
            <a:r>
              <a:rPr lang="es-PR" altLang="en-US" sz="2800" smtClean="0">
                <a:solidFill>
                  <a:srgbClr val="FF0000"/>
                </a:solidFill>
                <a:latin typeface="Candara" panose="020E0502030303020204" pitchFamily="34" charset="0"/>
              </a:rPr>
              <a:t>Levítico 4</a:t>
            </a:r>
            <a:r>
              <a:rPr lang="es-PR" altLang="en-US" sz="2800" smtClean="0">
                <a:latin typeface="Candara" panose="020E0502030303020204" pitchFamily="34" charset="0"/>
              </a:rPr>
              <a:t>)</a:t>
            </a:r>
          </a:p>
          <a:p>
            <a:pPr lvl="1"/>
            <a:r>
              <a:rPr lang="es-PR" altLang="en-US" smtClean="0">
                <a:latin typeface="Candara" panose="020E0502030303020204" pitchFamily="34" charset="0"/>
              </a:rPr>
              <a:t>Se ofrecía un becerro en expiación por el pecado de alguien o del pueblo.</a:t>
            </a:r>
          </a:p>
          <a:p>
            <a:pPr lvl="1"/>
            <a:r>
              <a:rPr lang="es-PR" altLang="en-US" smtClean="0">
                <a:latin typeface="Candara" panose="020E0502030303020204" pitchFamily="34" charset="0"/>
              </a:rPr>
              <a:t>La sangre se rociaba hacia el velo, en los cuernos del altar del incienso y al pie del altar del holocausto.</a:t>
            </a:r>
          </a:p>
          <a:p>
            <a:pPr lvl="2"/>
            <a:endParaRPr lang="es-PR" altLang="en-US" smtClean="0">
              <a:latin typeface="Candara" panose="020E0502030303020204" pitchFamily="34" charset="0"/>
            </a:endParaRPr>
          </a:p>
        </p:txBody>
      </p:sp>
      <p:sp>
        <p:nvSpPr>
          <p:cNvPr id="63492" name="TextBox 9"/>
          <p:cNvSpPr txBox="1">
            <a:spLocks noChangeArrowheads="1"/>
          </p:cNvSpPr>
          <p:nvPr/>
        </p:nvSpPr>
        <p:spPr bwMode="auto">
          <a:xfrm>
            <a:off x="5105400" y="5922963"/>
            <a:ext cx="4038600" cy="922337"/>
          </a:xfrm>
          <a:prstGeom prst="rect">
            <a:avLst/>
          </a:prstGeom>
          <a:solidFill>
            <a:srgbClr val="FFC0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800"/>
              <a:t>Esto era un tipo del sacrificio que Cristo haría por la humanidad para quitar el pecado.</a:t>
            </a:r>
          </a:p>
        </p:txBody>
      </p:sp>
      <p:sp>
        <p:nvSpPr>
          <p:cNvPr id="634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http://www.newbernyorkrite.org/images/old-scroll-clipart-best-63619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altLang="en-US" smtClean="0">
                <a:latin typeface="Candara" panose="020E0502030303020204" pitchFamily="34" charset="0"/>
              </a:rPr>
              <a:t>Versículo Clave: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2979738"/>
            <a:ext cx="8077200" cy="2735262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dirty="0" smtClean="0">
                <a:latin typeface="Candara" panose="020E0502030303020204" pitchFamily="34" charset="0"/>
              </a:rPr>
              <a:t>“</a:t>
            </a:r>
            <a:r>
              <a:rPr lang="es-ES" altLang="en-US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Pues para que sepáis que el Hijo del Hombre tiene potestad en la tierra para perdonar pecados </a:t>
            </a:r>
            <a:r>
              <a:rPr lang="es-ES" altLang="en-US" i="1" dirty="0" smtClean="0">
                <a:latin typeface="Candara" panose="020E0502030303020204" pitchFamily="34" charset="0"/>
              </a:rPr>
              <a:t>(dice entonces al paralítico): </a:t>
            </a:r>
            <a:r>
              <a:rPr lang="es-ES" altLang="en-US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Levántate, toma tu cama, y vete a tu casa.</a:t>
            </a:r>
            <a:r>
              <a:rPr lang="es-ES" altLang="en-US" dirty="0" smtClean="0">
                <a:latin typeface="Candara" panose="020E0502030303020204" pitchFamily="34" charset="0"/>
              </a:rPr>
              <a:t>” (Mateo 9.6, RVR60)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Content Placeholder 4"/>
          <p:cNvSpPr>
            <a:spLocks noGrp="1"/>
          </p:cNvSpPr>
          <p:nvPr>
            <p:ph idx="1"/>
          </p:nvPr>
        </p:nvSpPr>
        <p:spPr>
          <a:xfrm>
            <a:off x="304800" y="2057400"/>
            <a:ext cx="8650288" cy="3240088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¿Cómo definirías la misericordia desde el punto de vista de Jesús? (</a:t>
            </a:r>
            <a:r>
              <a:rPr lang="es-PR" altLang="en-US" smtClean="0">
                <a:solidFill>
                  <a:schemeClr val="tx2"/>
                </a:solidFill>
                <a:latin typeface="Candara" panose="020E0502030303020204" pitchFamily="34" charset="0"/>
              </a:rPr>
              <a:t>v. 12-13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  <a:p>
            <a:r>
              <a:rPr lang="es-ES" altLang="en-US" smtClean="0">
                <a:latin typeface="Candara" panose="020E0502030303020204" pitchFamily="34" charset="0"/>
              </a:rPr>
              <a:t>"Porque misericordia quiero, y no sacrificio, y conocimiento de Dios más que holocaustos." (</a:t>
            </a:r>
            <a:r>
              <a:rPr lang="es-ES" altLang="en-US" smtClean="0">
                <a:solidFill>
                  <a:schemeClr val="tx2"/>
                </a:solidFill>
                <a:latin typeface="Candara" panose="020E0502030303020204" pitchFamily="34" charset="0"/>
              </a:rPr>
              <a:t>Oseas 6.6, RVR60</a:t>
            </a:r>
            <a:r>
              <a:rPr lang="es-ES" altLang="en-US" smtClean="0">
                <a:latin typeface="Candara" panose="020E0502030303020204" pitchFamily="34" charset="0"/>
              </a:rPr>
              <a:t>) </a:t>
            </a: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Content Placeholder 4"/>
          <p:cNvSpPr>
            <a:spLocks noGrp="1"/>
          </p:cNvSpPr>
          <p:nvPr>
            <p:ph idx="1"/>
          </p:nvPr>
        </p:nvSpPr>
        <p:spPr>
          <a:xfrm>
            <a:off x="304800" y="2057400"/>
            <a:ext cx="8421688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¿Cómo contrasta el concepto del sacrificio con el de misericordia de Jesús?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¿Cómo sería la forma correcta de ofrecer los sacrificios?</a:t>
            </a:r>
          </a:p>
          <a:p>
            <a:r>
              <a:rPr lang="es-ES" altLang="en-US" i="1" smtClean="0">
                <a:latin typeface="Candara" panose="020E0502030303020204" pitchFamily="34" charset="0"/>
              </a:rPr>
              <a:t>"</a:t>
            </a:r>
            <a:r>
              <a:rPr lang="es-ES" altLang="en-US" sz="2800" i="1" smtClean="0">
                <a:latin typeface="Candara" panose="020E0502030303020204" pitchFamily="34" charset="0"/>
              </a:rPr>
              <a:t>Por tanto, si traes tu ofrenda al altar, y allí te acuerdas de que tu hermano tiene algo contra ti, deja allí tu ofrenda delante del altar, y anda, reconcíliate primero con tu hermano, y entonces ven y presenta tu ofrenda." </a:t>
            </a:r>
            <a:r>
              <a:rPr lang="es-ES" altLang="en-US" sz="2800" smtClean="0">
                <a:latin typeface="Candara" panose="020E0502030303020204" pitchFamily="34" charset="0"/>
              </a:rPr>
              <a:t>(</a:t>
            </a:r>
            <a:r>
              <a:rPr lang="es-ES" altLang="en-US" sz="2800" smtClean="0">
                <a:solidFill>
                  <a:srgbClr val="FF0000"/>
                </a:solidFill>
                <a:latin typeface="Candara" panose="020E0502030303020204" pitchFamily="34" charset="0"/>
              </a:rPr>
              <a:t>Mateo 5.23-24</a:t>
            </a:r>
            <a:r>
              <a:rPr lang="es-ES" altLang="en-US" sz="2800" smtClean="0">
                <a:latin typeface="Candara" panose="020E0502030303020204" pitchFamily="34" charset="0"/>
              </a:rPr>
              <a:t>)</a:t>
            </a:r>
            <a:endParaRPr lang="es-ES" altLang="en-US" smtClean="0">
              <a:latin typeface="Candara" panose="020E0502030303020204" pitchFamily="34" charset="0"/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Content Placeholder 4"/>
          <p:cNvSpPr>
            <a:spLocks noGrp="1"/>
          </p:cNvSpPr>
          <p:nvPr>
            <p:ph idx="1"/>
          </p:nvPr>
        </p:nvSpPr>
        <p:spPr>
          <a:xfrm>
            <a:off x="304800" y="2057400"/>
            <a:ext cx="8153400" cy="4572000"/>
          </a:xfrm>
        </p:spPr>
        <p:txBody>
          <a:bodyPr/>
          <a:lstStyle/>
          <a:p>
            <a:pPr marL="461963" indent="-461963">
              <a:buFont typeface="Tahoma" panose="020B0604030504040204" pitchFamily="34" charset="0"/>
              <a:buAutoNum type="romanUcPeriod" startAt="2"/>
            </a:pPr>
            <a:r>
              <a:rPr lang="es-PR" altLang="en-US" sz="2800" smtClean="0">
                <a:latin typeface="Candara" panose="020E0502030303020204" pitchFamily="34" charset="0"/>
              </a:rPr>
              <a:t>Un llamamiento que incluye la libertad (</a:t>
            </a:r>
            <a:r>
              <a:rPr lang="es-PR" altLang="en-US" sz="2800" smtClean="0">
                <a:solidFill>
                  <a:schemeClr val="tx2"/>
                </a:solidFill>
                <a:latin typeface="Candara" panose="020E0502030303020204" pitchFamily="34" charset="0"/>
              </a:rPr>
              <a:t>9.9-11</a:t>
            </a:r>
            <a:r>
              <a:rPr lang="es-PR" altLang="en-US" sz="2800" smtClean="0">
                <a:latin typeface="Candara" panose="020E0502030303020204" pitchFamily="34" charset="0"/>
              </a:rPr>
              <a:t>)</a:t>
            </a:r>
            <a:endParaRPr lang="en-US" altLang="en-US" sz="2800" smtClean="0">
              <a:latin typeface="Candara" panose="020E0502030303020204" pitchFamily="34" charset="0"/>
            </a:endParaRPr>
          </a:p>
          <a:p>
            <a:pPr lvl="1"/>
            <a:r>
              <a:rPr lang="en-US" altLang="en-US" b="1" smtClean="0">
                <a:latin typeface="Candara" panose="020E0502030303020204" pitchFamily="34" charset="0"/>
              </a:rPr>
              <a:t>El </a:t>
            </a:r>
            <a:r>
              <a:rPr lang="es-PR" altLang="en-US" b="1" smtClean="0">
                <a:latin typeface="Candara" panose="020E0502030303020204" pitchFamily="34" charset="0"/>
              </a:rPr>
              <a:t>ayuno</a:t>
            </a:r>
            <a:r>
              <a:rPr lang="en-US" altLang="en-US" b="1" smtClean="0">
                <a:latin typeface="Candara" panose="020E0502030303020204" pitchFamily="34" charset="0"/>
              </a:rPr>
              <a:t> </a:t>
            </a:r>
            <a:r>
              <a:rPr lang="en-US" altLang="en-US" smtClean="0">
                <a:latin typeface="Candara" panose="020E0502030303020204" pitchFamily="34" charset="0"/>
              </a:rPr>
              <a:t>– </a:t>
            </a:r>
            <a:r>
              <a:rPr lang="es-PR" altLang="en-US" smtClean="0">
                <a:latin typeface="Candara" panose="020E0502030303020204" pitchFamily="34" charset="0"/>
              </a:rPr>
              <a:t>Ejercicio espiritual en el que un individuo o una comunidad se abstienen de comida. </a:t>
            </a:r>
          </a:p>
          <a:p>
            <a:pPr lvl="1"/>
            <a:r>
              <a:rPr lang="es-PR" altLang="en-US" smtClean="0">
                <a:latin typeface="Candara" panose="020E0502030303020204" pitchFamily="34" charset="0"/>
              </a:rPr>
              <a:t>Aunque la práctica bíblica era que durara generalmente un día (hasta el anochecer), la Biblia cita ayunos de tres días, siete días, tres semanas y cuarenta días.</a:t>
            </a:r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Content Placeholder 4"/>
          <p:cNvSpPr>
            <a:spLocks noGrp="1"/>
          </p:cNvSpPr>
          <p:nvPr>
            <p:ph idx="1"/>
          </p:nvPr>
        </p:nvSpPr>
        <p:spPr>
          <a:xfrm>
            <a:off x="304800" y="2057400"/>
            <a:ext cx="8153400" cy="4572000"/>
          </a:xfrm>
        </p:spPr>
        <p:txBody>
          <a:bodyPr/>
          <a:lstStyle/>
          <a:p>
            <a:pPr marL="461963" indent="-461963">
              <a:buFont typeface="Tahoma" panose="020B0604030504040204" pitchFamily="34" charset="0"/>
              <a:buAutoNum type="romanUcPeriod" startAt="2"/>
            </a:pPr>
            <a:r>
              <a:rPr lang="es-PR" altLang="en-US" sz="2800" smtClean="0">
                <a:latin typeface="Candara" panose="020E0502030303020204" pitchFamily="34" charset="0"/>
              </a:rPr>
              <a:t>Un llamamiento que incluye la libertad (</a:t>
            </a:r>
            <a:r>
              <a:rPr lang="es-PR" altLang="en-US" sz="2800" smtClean="0">
                <a:solidFill>
                  <a:schemeClr val="tx2"/>
                </a:solidFill>
                <a:latin typeface="Candara" panose="020E0502030303020204" pitchFamily="34" charset="0"/>
              </a:rPr>
              <a:t>9.9-11</a:t>
            </a:r>
            <a:r>
              <a:rPr lang="es-PR" altLang="en-US" sz="2800" smtClean="0">
                <a:latin typeface="Candara" panose="020E0502030303020204" pitchFamily="34" charset="0"/>
              </a:rPr>
              <a:t>)</a:t>
            </a:r>
            <a:endParaRPr lang="en-US" altLang="en-US" sz="2800" smtClean="0">
              <a:latin typeface="Candara" panose="020E0502030303020204" pitchFamily="34" charset="0"/>
            </a:endParaRPr>
          </a:p>
          <a:p>
            <a:pPr lvl="1"/>
            <a:r>
              <a:rPr lang="es-PR" altLang="en-US" smtClean="0">
                <a:latin typeface="Candara" panose="020E0502030303020204" pitchFamily="34" charset="0"/>
              </a:rPr>
              <a:t>Las personas ayunaban por diversas razones – para prepararse antes de recibir un mensaje de Dios, antes de ir a cumplir una misión especial de Dios; también con motivo de la muerte de un ser querido o para conmemorar catástrofes nacionales; y para implorar la ayuda de Dios, discernimiento o perdón.</a:t>
            </a:r>
            <a:endParaRPr lang="es-PR" altLang="en-US" sz="2400" smtClean="0">
              <a:latin typeface="Candara" panose="020E0502030303020204" pitchFamily="34" charset="0"/>
            </a:endParaRPr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7" descr="http://henrymakow.com/upload_images/yki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1" r="27534"/>
          <a:stretch/>
        </p:blipFill>
        <p:spPr bwMode="auto">
          <a:xfrm>
            <a:off x="4724400" y="1828800"/>
            <a:ext cx="441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Content Placeholder 4"/>
          <p:cNvSpPr>
            <a:spLocks noGrp="1"/>
          </p:cNvSpPr>
          <p:nvPr>
            <p:ph idx="1"/>
          </p:nvPr>
        </p:nvSpPr>
        <p:spPr>
          <a:xfrm>
            <a:off x="0" y="2133600"/>
            <a:ext cx="4953000" cy="4572000"/>
          </a:xfrm>
        </p:spPr>
        <p:txBody>
          <a:bodyPr/>
          <a:lstStyle/>
          <a:p>
            <a:r>
              <a:rPr lang="es-PR" altLang="en-US" sz="2800" smtClean="0">
                <a:latin typeface="Candara" panose="020E0502030303020204" pitchFamily="34" charset="0"/>
              </a:rPr>
              <a:t>Ayuno en tiempo de Jesús.</a:t>
            </a:r>
          </a:p>
          <a:p>
            <a:pPr lvl="1"/>
            <a:r>
              <a:rPr lang="es-PR" altLang="en-US" smtClean="0">
                <a:latin typeface="Candara" panose="020E0502030303020204" pitchFamily="34" charset="0"/>
              </a:rPr>
              <a:t>Algunos ayunaban los lunes y los jueves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Lc 18.12</a:t>
            </a:r>
            <a:r>
              <a:rPr lang="es-PR" altLang="en-US" smtClean="0">
                <a:latin typeface="Candara" panose="020E0502030303020204" pitchFamily="34" charset="0"/>
              </a:rPr>
              <a:t>). </a:t>
            </a:r>
          </a:p>
          <a:p>
            <a:pPr lvl="1"/>
            <a:r>
              <a:rPr lang="es-PR" altLang="en-US" smtClean="0">
                <a:latin typeface="Candara" panose="020E0502030303020204" pitchFamily="34" charset="0"/>
              </a:rPr>
              <a:t>Otros, como Ana, que servía a Dios en el templo con «ayunos y oraciones»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Lc 2.37</a:t>
            </a:r>
            <a:r>
              <a:rPr lang="es-PR" altLang="en-US" smtClean="0">
                <a:latin typeface="Candara" panose="020E0502030303020204" pitchFamily="34" charset="0"/>
              </a:rPr>
              <a:t>), lo hacían más a menudo. </a:t>
            </a:r>
          </a:p>
        </p:txBody>
      </p:sp>
      <p:sp>
        <p:nvSpPr>
          <p:cNvPr id="737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Content Placeholder 4"/>
          <p:cNvSpPr>
            <a:spLocks noGrp="1"/>
          </p:cNvSpPr>
          <p:nvPr>
            <p:ph idx="1"/>
          </p:nvPr>
        </p:nvSpPr>
        <p:spPr>
          <a:xfrm>
            <a:off x="0" y="2133600"/>
            <a:ext cx="4800600" cy="4572000"/>
          </a:xfrm>
        </p:spPr>
        <p:txBody>
          <a:bodyPr/>
          <a:lstStyle/>
          <a:p>
            <a:pPr lvl="1"/>
            <a:r>
              <a:rPr lang="es-PR" altLang="en-US" dirty="0" smtClean="0">
                <a:latin typeface="Candara" panose="020E0502030303020204" pitchFamily="34" charset="0"/>
              </a:rPr>
              <a:t>Jesucristo ayunó cuarenta días y cuarenta noches antes de la tentación (</a:t>
            </a:r>
            <a:r>
              <a:rPr lang="es-PR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Mt 3.2</a:t>
            </a:r>
            <a:r>
              <a:rPr lang="es-PR" altLang="en-US" dirty="0" smtClean="0">
                <a:latin typeface="Candara" panose="020E0502030303020204" pitchFamily="34" charset="0"/>
              </a:rPr>
              <a:t>).</a:t>
            </a:r>
          </a:p>
          <a:p>
            <a:pPr lvl="1"/>
            <a:r>
              <a:rPr lang="es-PR" altLang="en-US" dirty="0" smtClean="0">
                <a:latin typeface="Candara" panose="020E0502030303020204" pitchFamily="34" charset="0"/>
              </a:rPr>
              <a:t>Jesús no canceló la práctica, pero pidió que sus seguidores lo hicieran con la mirada fija en Dios, no en los hombres (</a:t>
            </a:r>
            <a:r>
              <a:rPr lang="es-PR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Mt 6.16–18</a:t>
            </a:r>
            <a:r>
              <a:rPr lang="es-PR" altLang="en-US" dirty="0" smtClean="0">
                <a:latin typeface="Candara" panose="020E0502030303020204" pitchFamily="34" charset="0"/>
              </a:rPr>
              <a:t>).</a:t>
            </a:r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  <p:pic>
        <p:nvPicPr>
          <p:cNvPr id="5" name="Picture 7" descr="http://henrymakow.com/upload_images/yki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1" r="27534"/>
          <a:stretch/>
        </p:blipFill>
        <p:spPr bwMode="auto">
          <a:xfrm>
            <a:off x="4724400" y="1828800"/>
            <a:ext cx="441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Content Placeholder 4"/>
          <p:cNvSpPr>
            <a:spLocks noGrp="1"/>
          </p:cNvSpPr>
          <p:nvPr>
            <p:ph idx="1"/>
          </p:nvPr>
        </p:nvSpPr>
        <p:spPr>
          <a:xfrm>
            <a:off x="533400" y="2209800"/>
            <a:ext cx="7772400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¿Quién era el novio en el v. 15?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Si el novio fuera quitado, ¿quiénes ayunarían?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¿Cómo interpretas la expresión </a:t>
            </a:r>
            <a:r>
              <a:rPr lang="es-PR" altLang="en-US" i="1" smtClean="0">
                <a:latin typeface="Candara" panose="020E0502030303020204" pitchFamily="34" charset="0"/>
              </a:rPr>
              <a:t>“</a:t>
            </a:r>
            <a:r>
              <a:rPr lang="es-ES" altLang="en-US" i="1" smtClean="0">
                <a:latin typeface="Candara" panose="020E0502030303020204" pitchFamily="34" charset="0"/>
              </a:rPr>
              <a:t>Nadie pone remiendo de paño nuevo en vestido viejo” </a:t>
            </a:r>
            <a:r>
              <a:rPr lang="es-ES" altLang="en-US" smtClean="0">
                <a:latin typeface="Candara" panose="020E0502030303020204" pitchFamily="34" charset="0"/>
              </a:rPr>
              <a:t>?</a:t>
            </a:r>
            <a:r>
              <a:rPr lang="es-ES" altLang="en-US" i="1" smtClean="0">
                <a:latin typeface="Candara" panose="020E0502030303020204" pitchFamily="34" charset="0"/>
              </a:rPr>
              <a:t> </a:t>
            </a:r>
            <a:endParaRPr lang="es-PR" altLang="en-US" i="1" smtClean="0">
              <a:latin typeface="Candara" panose="020E0502030303020204" pitchFamily="34" charset="0"/>
            </a:endParaRPr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Content Placeholder 4"/>
          <p:cNvSpPr>
            <a:spLocks noGrp="1"/>
          </p:cNvSpPr>
          <p:nvPr>
            <p:ph idx="1"/>
          </p:nvPr>
        </p:nvSpPr>
        <p:spPr>
          <a:xfrm>
            <a:off x="533400" y="2209800"/>
            <a:ext cx="7772400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¿Cuál es la importancia de tener el vino nuevo en odres nuevos?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¿Qué quiere decir esto?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Si los discípulos no hubieran salido de la tradición judía, ¿qué hubiera pasado?</a:t>
            </a:r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dirty="0" smtClean="0">
                <a:latin typeface="Candara" panose="020E0502030303020204" pitchFamily="34" charset="0"/>
              </a:rPr>
              <a:t>Poder para llamar a los hombres (</a:t>
            </a:r>
            <a:r>
              <a:rPr lang="es-PR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dirty="0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913" y="2093913"/>
            <a:ext cx="8497887" cy="4154487"/>
          </a:xfrm>
        </p:spPr>
        <p:txBody>
          <a:bodyPr/>
          <a:lstStyle/>
          <a:p>
            <a:pPr marL="395288" indent="-395288" eaLnBrk="1" hangingPunct="1">
              <a:lnSpc>
                <a:spcPct val="90000"/>
              </a:lnSpc>
              <a:tabLst>
                <a:tab pos="1257300" algn="l"/>
              </a:tabLst>
            </a:pPr>
            <a:r>
              <a:rPr lang="es-PR" altLang="en-US" smtClean="0">
                <a:latin typeface="Candara" panose="020E0502030303020204" pitchFamily="34" charset="0"/>
              </a:rPr>
              <a:t>Poder para curar todas las enfermedades.</a:t>
            </a:r>
          </a:p>
          <a:p>
            <a:pPr marL="801688" lvl="1" indent="-401638" eaLnBrk="1" hangingPunct="1">
              <a:lnSpc>
                <a:spcPct val="90000"/>
              </a:lnSpc>
              <a:tabLst>
                <a:tab pos="1257300" algn="l"/>
              </a:tabLst>
            </a:pPr>
            <a:r>
              <a:rPr lang="es-PR" altLang="en-US" smtClean="0">
                <a:latin typeface="Candara" panose="020E0502030303020204" pitchFamily="34" charset="0"/>
              </a:rPr>
              <a:t>La sanidad del paralítico representa más que un milagro físico; Jesús tiene también poder sobre las causas de la enfermedad.</a:t>
            </a:r>
          </a:p>
          <a:p>
            <a:pPr marL="801688" lvl="1" indent="-401638" eaLnBrk="1" hangingPunct="1">
              <a:lnSpc>
                <a:spcPct val="90000"/>
              </a:lnSpc>
              <a:tabLst>
                <a:tab pos="1257300" algn="l"/>
              </a:tabLst>
            </a:pPr>
            <a:r>
              <a:rPr lang="es-PR" altLang="en-US" smtClean="0">
                <a:latin typeface="Candara" panose="020E0502030303020204" pitchFamily="34" charset="0"/>
              </a:rPr>
              <a:t>El médico y la medicina son instrumentos del Señor mientras que el poder del Señor está a la disposición del médico.</a:t>
            </a:r>
          </a:p>
          <a:p>
            <a:pPr marL="801688" lvl="1" indent="-401638" eaLnBrk="1" hangingPunct="1">
              <a:lnSpc>
                <a:spcPct val="90000"/>
              </a:lnSpc>
              <a:tabLst>
                <a:tab pos="1257300" algn="l"/>
              </a:tabLst>
            </a:pPr>
            <a:r>
              <a:rPr lang="es-PR" altLang="en-US" smtClean="0">
                <a:latin typeface="Candara" panose="020E0502030303020204" pitchFamily="34" charset="0"/>
              </a:rPr>
              <a:t>El hombre se alivia de lo físico y lo espiritual, y lo uno afecta al otro.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0025" y="2093913"/>
            <a:ext cx="8791575" cy="3544887"/>
          </a:xfrm>
        </p:spPr>
        <p:txBody>
          <a:bodyPr/>
          <a:lstStyle/>
          <a:p>
            <a:pPr marL="395288" indent="-395288" eaLnBrk="1" hangingPunct="1">
              <a:lnSpc>
                <a:spcPct val="90000"/>
              </a:lnSpc>
              <a:tabLst>
                <a:tab pos="1257300" algn="l"/>
              </a:tabLst>
            </a:pPr>
            <a:r>
              <a:rPr lang="es-PR" altLang="en-US" dirty="0" smtClean="0">
                <a:latin typeface="Candara" panose="020E0502030303020204" pitchFamily="34" charset="0"/>
              </a:rPr>
              <a:t>Poder para llamar a todos los hombres.</a:t>
            </a:r>
          </a:p>
          <a:p>
            <a:pPr lvl="1" indent="-347663" eaLnBrk="1" hangingPunct="1">
              <a:lnSpc>
                <a:spcPct val="90000"/>
              </a:lnSpc>
              <a:tabLst>
                <a:tab pos="1257300" algn="l"/>
              </a:tabLst>
            </a:pPr>
            <a:r>
              <a:rPr lang="es-PR" altLang="en-US" dirty="0" smtClean="0">
                <a:latin typeface="Candara" panose="020E0502030303020204" pitchFamily="34" charset="0"/>
              </a:rPr>
              <a:t>Dios puede llamar a cualquiera a servirle.</a:t>
            </a:r>
          </a:p>
          <a:p>
            <a:pPr lvl="1" indent="-347663">
              <a:tabLst>
                <a:tab pos="1257300" algn="l"/>
              </a:tabLst>
            </a:pPr>
            <a:r>
              <a:rPr lang="es-ES" altLang="en-US" i="1" dirty="0" smtClean="0">
                <a:latin typeface="Candara" panose="020E0502030303020204" pitchFamily="34" charset="0"/>
              </a:rPr>
              <a:t>"Porque muchos son llamados, y pocos escogidos." </a:t>
            </a:r>
            <a:r>
              <a:rPr lang="es-ES" altLang="en-US" dirty="0" smtClean="0">
                <a:latin typeface="Candara" panose="020E0502030303020204" pitchFamily="34" charset="0"/>
              </a:rPr>
              <a:t>(</a:t>
            </a:r>
            <a:r>
              <a:rPr lang="es-ES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Mateo 22.14, RVR60</a:t>
            </a:r>
            <a:r>
              <a:rPr lang="es-ES" altLang="en-US" dirty="0" smtClean="0">
                <a:latin typeface="Candara" panose="020E0502030303020204" pitchFamily="34" charset="0"/>
              </a:rPr>
              <a:t>)</a:t>
            </a:r>
          </a:p>
          <a:p>
            <a:pPr lvl="1" indent="-347663">
              <a:tabLst>
                <a:tab pos="1257300" algn="l"/>
              </a:tabLst>
            </a:pPr>
            <a:r>
              <a:rPr lang="es-ES" altLang="en-US" dirty="0" smtClean="0">
                <a:latin typeface="Candara" panose="020E0502030303020204" pitchFamily="34" charset="0"/>
              </a:rPr>
              <a:t>Muchos llamados no llegan a ser escogidos porque no “se levantan y le siguen” como Mateo.</a:t>
            </a:r>
          </a:p>
          <a:p>
            <a:pPr lvl="1" indent="-347663">
              <a:tabLst>
                <a:tab pos="1257300" algn="l"/>
              </a:tabLst>
            </a:pPr>
            <a:r>
              <a:rPr lang="es-ES" altLang="en-US" dirty="0" smtClean="0">
                <a:latin typeface="Candara" panose="020E0502030303020204" pitchFamily="34" charset="0"/>
              </a:rPr>
              <a:t>El Señor tiene un plan para cada uno de nosotros, no importa si somos aceptados o rechazados por los demás de la sociedad.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>
                <a:latin typeface="Candara" panose="020E0502030303020204" pitchFamily="34" charset="0"/>
              </a:rPr>
              <a:t>Verdad Central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209800"/>
            <a:ext cx="4648200" cy="3316288"/>
          </a:xfrm>
        </p:spPr>
        <p:txBody>
          <a:bodyPr/>
          <a:lstStyle/>
          <a:p>
            <a:pPr eaLnBrk="1" hangingPunct="1"/>
            <a:r>
              <a:rPr lang="es-PR" altLang="en-US" sz="3200" smtClean="0">
                <a:latin typeface="Candara" panose="020E0502030303020204" pitchFamily="34" charset="0"/>
              </a:rPr>
              <a:t>Jesús demostró su autoridad a través de su poder divino como el Hijo del Hombre.</a:t>
            </a:r>
          </a:p>
        </p:txBody>
      </p:sp>
      <p:pic>
        <p:nvPicPr>
          <p:cNvPr id="12292" name="Picture 7" descr="http://4.bp.blogspot.com/-SYrh0ECyd34/Tg95i6MPHsI/AAAAAAAAEzw/0BrjZYZU2Ds/s1600/Jesus%2BHeals%2BLep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1" y="1828799"/>
            <a:ext cx="3200400" cy="503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s://upload.wikimedia.org/wikipedia/commons/7/78/Brooklyn_Museum_-_The_Exhortation_to_the_Apostles_(Recommandation_aux_ap%C3%B4tres)_-_James_Tisso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30EECE-372D-4103-AC59-E07CA99C116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en-US" sz="1400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457200"/>
            <a:ext cx="7772400" cy="914400"/>
          </a:xfrm>
          <a:solidFill>
            <a:schemeClr val="tx1">
              <a:lumMod val="95000"/>
              <a:lumOff val="5000"/>
              <a:alpha val="45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es-PR" dirty="0">
                <a:solidFill>
                  <a:schemeClr val="bg1"/>
                </a:solidFill>
                <a:latin typeface="Candara" panose="020E0502030303020204" pitchFamily="34" charset="0"/>
              </a:rPr>
              <a:t>Próximo </a:t>
            </a:r>
            <a:r>
              <a:rPr lang="es-PR" dirty="0" smtClean="0">
                <a:solidFill>
                  <a:schemeClr val="bg1"/>
                </a:solidFill>
                <a:latin typeface="Candara" panose="020E0502030303020204" pitchFamily="34" charset="0"/>
              </a:rPr>
              <a:t>Estudio (Libro 1)</a:t>
            </a:r>
            <a:endParaRPr lang="es-PR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62000" y="1371600"/>
            <a:ext cx="7772400" cy="4495800"/>
          </a:xfrm>
          <a:solidFill>
            <a:schemeClr val="tx1">
              <a:lumMod val="95000"/>
              <a:lumOff val="5000"/>
              <a:alpha val="45000"/>
            </a:schemeClr>
          </a:solidFill>
        </p:spPr>
        <p:txBody>
          <a:bodyPr anchor="ctr">
            <a:noAutofit/>
          </a:bodyPr>
          <a:lstStyle/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3600" dirty="0">
                <a:solidFill>
                  <a:schemeClr val="bg1"/>
                </a:solidFill>
                <a:latin typeface="Candara" pitchFamily="34" charset="0"/>
              </a:rPr>
              <a:t>Unidad 3</a:t>
            </a:r>
            <a:r>
              <a:rPr lang="es-PR" sz="3600" dirty="0" smtClean="0">
                <a:solidFill>
                  <a:schemeClr val="bg1"/>
                </a:solidFill>
                <a:latin typeface="Candara" pitchFamily="34" charset="0"/>
              </a:rPr>
              <a:t>: </a:t>
            </a:r>
            <a:r>
              <a:rPr lang="en-US" sz="3600" dirty="0" smtClean="0">
                <a:solidFill>
                  <a:schemeClr val="bg1"/>
                </a:solidFill>
                <a:latin typeface="Candara" pitchFamily="34" charset="0"/>
              </a:rPr>
              <a:t>El</a:t>
            </a:r>
            <a:r>
              <a:rPr lang="es-PR" sz="3600" dirty="0" smtClean="0">
                <a:solidFill>
                  <a:schemeClr val="bg1"/>
                </a:solidFill>
                <a:latin typeface="Candara" pitchFamily="34" charset="0"/>
              </a:rPr>
              <a:t> rey demuestra su </a:t>
            </a:r>
            <a:r>
              <a:rPr lang="es-PR" sz="3600" dirty="0">
                <a:solidFill>
                  <a:schemeClr val="bg1"/>
                </a:solidFill>
                <a:latin typeface="Candara" pitchFamily="34" charset="0"/>
              </a:rPr>
              <a:t>poder</a:t>
            </a:r>
            <a:endParaRPr lang="es-PR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36:</a:t>
            </a: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“El rey comparte su poder y su misión”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Mateo 10)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20 de septiembre de 2016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8D9D409-6B7F-4443-B983-6316ECF88DE8}" type="slidenum">
              <a:rPr lang="en-US" altLang="en-US" sz="1400"/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1400"/>
          </a:p>
        </p:txBody>
      </p:sp>
      <p:sp>
        <p:nvSpPr>
          <p:cNvPr id="8806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 smtClean="0"/>
              <a:t>www.iglesiabiblicabautista.org</a:t>
            </a:r>
          </a:p>
        </p:txBody>
      </p:sp>
      <p:sp>
        <p:nvSpPr>
          <p:cNvPr id="880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Candara" panose="020E0502030303020204" pitchFamily="34" charset="0"/>
              </a:rPr>
              <a:t>Bibliografía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531225" cy="4114800"/>
          </a:xfrm>
        </p:spPr>
        <p:txBody>
          <a:bodyPr/>
          <a:lstStyle/>
          <a:p>
            <a:pPr marL="631825" lvl="1" indent="-631825">
              <a:buFont typeface="Wingdings" panose="05000000000000000000" pitchFamily="2" charset="2"/>
              <a:buNone/>
              <a:defRPr/>
            </a:pPr>
            <a:r>
              <a:rPr lang="en-US" sz="1800" dirty="0" smtClean="0">
                <a:latin typeface="Candara" panose="020E0502030303020204" pitchFamily="34" charset="0"/>
              </a:rPr>
              <a:t>Barclay, William. </a:t>
            </a:r>
            <a:r>
              <a:rPr lang="en-US" sz="1800" dirty="0" err="1" smtClean="0">
                <a:latin typeface="Candara" panose="020E0502030303020204" pitchFamily="34" charset="0"/>
              </a:rPr>
              <a:t>Comentario</a:t>
            </a:r>
            <a:r>
              <a:rPr lang="en-US" sz="1800" dirty="0" smtClean="0">
                <a:latin typeface="Candara" panose="020E0502030303020204" pitchFamily="34" charset="0"/>
              </a:rPr>
              <a:t> Al Nuevo </a:t>
            </a:r>
            <a:r>
              <a:rPr lang="en-US" sz="1800" dirty="0" err="1" smtClean="0">
                <a:latin typeface="Candara" panose="020E0502030303020204" pitchFamily="34" charset="0"/>
              </a:rPr>
              <a:t>Testamento</a:t>
            </a:r>
            <a:r>
              <a:rPr lang="en-US" sz="1800" dirty="0" smtClean="0">
                <a:latin typeface="Candara" panose="020E0502030303020204" pitchFamily="34" charset="0"/>
              </a:rPr>
              <a:t>. </a:t>
            </a:r>
            <a:r>
              <a:rPr lang="en-US" sz="1800" dirty="0" err="1" smtClean="0">
                <a:latin typeface="Candara" panose="020E0502030303020204" pitchFamily="34" charset="0"/>
              </a:rPr>
              <a:t>Viladecavalls</a:t>
            </a:r>
            <a:r>
              <a:rPr lang="en-US" sz="1800" dirty="0" smtClean="0">
                <a:latin typeface="Candara" panose="020E0502030303020204" pitchFamily="34" charset="0"/>
              </a:rPr>
              <a:t> (Barcelona), </a:t>
            </a:r>
            <a:r>
              <a:rPr lang="en-US" sz="1800" dirty="0" err="1" smtClean="0">
                <a:latin typeface="Candara" panose="020E0502030303020204" pitchFamily="34" charset="0"/>
              </a:rPr>
              <a:t>España</a:t>
            </a:r>
            <a:r>
              <a:rPr lang="en-US" sz="1800" dirty="0" smtClean="0">
                <a:latin typeface="Candara" panose="020E0502030303020204" pitchFamily="34" charset="0"/>
              </a:rPr>
              <a:t>: Editorial CLIE, 2006. Print.</a:t>
            </a:r>
            <a:r>
              <a:rPr lang="es-ES" sz="1600" dirty="0" smtClean="0">
                <a:latin typeface="Candara" panose="020E0502030303020204" pitchFamily="34" charset="0"/>
              </a:rPr>
              <a:t> </a:t>
            </a:r>
          </a:p>
          <a:p>
            <a:pPr marL="631825" lvl="1" indent="-631825">
              <a:buFont typeface="Wingdings" panose="05000000000000000000" pitchFamily="2" charset="2"/>
              <a:buNone/>
              <a:defRPr/>
            </a:pPr>
            <a:r>
              <a:rPr lang="es-ES" sz="1600" dirty="0" smtClean="0">
                <a:latin typeface="Candara" panose="020E0502030303020204" pitchFamily="34" charset="0"/>
              </a:rPr>
              <a:t>Carro, Daniel et al. </a:t>
            </a:r>
            <a:r>
              <a:rPr lang="es-ES" sz="1600" i="1" dirty="0" smtClean="0">
                <a:latin typeface="Candara" panose="020E0502030303020204" pitchFamily="34" charset="0"/>
              </a:rPr>
              <a:t>Comentario </a:t>
            </a:r>
            <a:r>
              <a:rPr lang="es-ES" sz="1600" i="1" dirty="0" err="1" smtClean="0">
                <a:latin typeface="Candara" panose="020E0502030303020204" pitchFamily="34" charset="0"/>
              </a:rPr>
              <a:t>bı́blico</a:t>
            </a:r>
            <a:r>
              <a:rPr lang="es-ES" sz="1600" i="1" dirty="0" smtClean="0">
                <a:latin typeface="Candara" panose="020E0502030303020204" pitchFamily="34" charset="0"/>
              </a:rPr>
              <a:t> mundo hispano Mateo</a:t>
            </a:r>
            <a:r>
              <a:rPr lang="es-ES" sz="1600" dirty="0" smtClean="0">
                <a:latin typeface="Candara" panose="020E0502030303020204" pitchFamily="34" charset="0"/>
              </a:rPr>
              <a:t>. 1. ed. El Paso, TX: Editorial Mundo Hispano, 1993. </a:t>
            </a:r>
            <a:r>
              <a:rPr lang="es-ES" sz="1600" dirty="0" err="1" smtClean="0">
                <a:latin typeface="Candara" panose="020E0502030303020204" pitchFamily="34" charset="0"/>
              </a:rPr>
              <a:t>Print</a:t>
            </a:r>
            <a:r>
              <a:rPr lang="es-ES" sz="1600" dirty="0" smtClean="0">
                <a:latin typeface="Candara" panose="020E0502030303020204" pitchFamily="34" charset="0"/>
              </a:rPr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1600" dirty="0" smtClean="0">
                <a:latin typeface="Candara" panose="020E0502030303020204" pitchFamily="34" charset="0"/>
              </a:rPr>
              <a:t>Casa Bautista de </a:t>
            </a:r>
            <a:r>
              <a:rPr lang="en-US" altLang="en-US" sz="1600" dirty="0" err="1" smtClean="0">
                <a:latin typeface="Candara" panose="020E0502030303020204" pitchFamily="34" charset="0"/>
              </a:rPr>
              <a:t>Publicaciones</a:t>
            </a:r>
            <a:r>
              <a:rPr lang="en-US" altLang="en-US" sz="1600" dirty="0" smtClean="0">
                <a:latin typeface="Candara" panose="020E0502030303020204" pitchFamily="34" charset="0"/>
              </a:rPr>
              <a:t> (1996), </a:t>
            </a:r>
            <a:r>
              <a:rPr lang="en-US" altLang="en-US" sz="1600" i="1" dirty="0" smtClean="0">
                <a:latin typeface="Candara" panose="020E0502030303020204" pitchFamily="34" charset="0"/>
              </a:rPr>
              <a:t>El Expositor </a:t>
            </a:r>
            <a:r>
              <a:rPr lang="en-US" altLang="en-US" sz="1600" i="1" dirty="0" err="1" smtClean="0">
                <a:latin typeface="Candara" panose="020E0502030303020204" pitchFamily="34" charset="0"/>
              </a:rPr>
              <a:t>Bíblico</a:t>
            </a:r>
            <a:r>
              <a:rPr lang="en-US" altLang="en-US" sz="1600" i="1" dirty="0" smtClean="0">
                <a:latin typeface="Candara" panose="020E0502030303020204" pitchFamily="34" charset="0"/>
              </a:rPr>
              <a:t>: La </a:t>
            </a:r>
            <a:r>
              <a:rPr lang="en-US" altLang="en-US" sz="1600" i="1" dirty="0" err="1" smtClean="0">
                <a:latin typeface="Candara" panose="020E0502030303020204" pitchFamily="34" charset="0"/>
              </a:rPr>
              <a:t>Biblia</a:t>
            </a:r>
            <a:r>
              <a:rPr lang="en-US" altLang="en-US" sz="1600" i="1" dirty="0" smtClean="0">
                <a:latin typeface="Candara" panose="020E0502030303020204" pitchFamily="34" charset="0"/>
              </a:rPr>
              <a:t>, </a:t>
            </a:r>
            <a:r>
              <a:rPr lang="en-US" altLang="en-US" sz="1600" i="1" dirty="0" err="1" smtClean="0">
                <a:latin typeface="Candara" panose="020E0502030303020204" pitchFamily="34" charset="0"/>
              </a:rPr>
              <a:t>Libro</a:t>
            </a:r>
            <a:r>
              <a:rPr lang="en-US" altLang="en-US" sz="1600" i="1" dirty="0" smtClean="0">
                <a:latin typeface="Candara" panose="020E0502030303020204" pitchFamily="34" charset="0"/>
              </a:rPr>
              <a:t> </a:t>
            </a:r>
            <a:r>
              <a:rPr lang="en-US" altLang="en-US" sz="1600" i="1" dirty="0" err="1" smtClean="0">
                <a:latin typeface="Candara" panose="020E0502030303020204" pitchFamily="34" charset="0"/>
              </a:rPr>
              <a:t>por</a:t>
            </a:r>
            <a:r>
              <a:rPr lang="en-US" altLang="en-US" sz="1600" i="1" dirty="0" smtClean="0">
                <a:latin typeface="Candara" panose="020E0502030303020204" pitchFamily="34" charset="0"/>
              </a:rPr>
              <a:t> </a:t>
            </a:r>
            <a:r>
              <a:rPr lang="en-US" altLang="en-US" sz="1600" i="1" dirty="0" err="1" smtClean="0">
                <a:latin typeface="Candara" panose="020E0502030303020204" pitchFamily="34" charset="0"/>
              </a:rPr>
              <a:t>Libro</a:t>
            </a:r>
            <a:r>
              <a:rPr lang="en-US" altLang="en-US" sz="1600" i="1" dirty="0" smtClean="0">
                <a:latin typeface="Candara" panose="020E0502030303020204" pitchFamily="34" charset="0"/>
              </a:rPr>
              <a:t>, Maestros, </a:t>
            </a:r>
            <a:r>
              <a:rPr lang="en-US" altLang="en-US" sz="1600" i="1" dirty="0" err="1" smtClean="0">
                <a:latin typeface="Candara" panose="020E0502030303020204" pitchFamily="34" charset="0"/>
              </a:rPr>
              <a:t>Volumen</a:t>
            </a:r>
            <a:r>
              <a:rPr lang="en-US" altLang="en-US" sz="1600" i="1" dirty="0" smtClean="0">
                <a:latin typeface="Candara" panose="020E0502030303020204" pitchFamily="34" charset="0"/>
              </a:rPr>
              <a:t> 1. </a:t>
            </a:r>
            <a:r>
              <a:rPr lang="en-US" altLang="en-US" sz="1600" dirty="0" smtClean="0">
                <a:latin typeface="Candara" panose="020E0502030303020204" pitchFamily="34" charset="0"/>
              </a:rPr>
              <a:t>238-244.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600" dirty="0" smtClean="0">
                <a:latin typeface="Candara" panose="020E0502030303020204" pitchFamily="34" charset="0"/>
              </a:rPr>
              <a:t>Henry, Matthew. </a:t>
            </a:r>
            <a:r>
              <a:rPr lang="es-PR" altLang="en-US" sz="1600" i="1" dirty="0" smtClean="0">
                <a:latin typeface="Candara" panose="020E0502030303020204" pitchFamily="34" charset="0"/>
              </a:rPr>
              <a:t>Comentario De La Biblia Matthew Henry En Un Tomo.</a:t>
            </a:r>
            <a:r>
              <a:rPr lang="es-PR" altLang="en-US" sz="1600" dirty="0" smtClean="0">
                <a:latin typeface="Candara" panose="020E0502030303020204" pitchFamily="34" charset="0"/>
              </a:rPr>
              <a:t> (Miami: Editorial </a:t>
            </a:r>
            <a:r>
              <a:rPr lang="es-PR" altLang="en-US" sz="1600" dirty="0" err="1" smtClean="0">
                <a:latin typeface="Candara" panose="020E0502030303020204" pitchFamily="34" charset="0"/>
              </a:rPr>
              <a:t>Unilit</a:t>
            </a:r>
            <a:r>
              <a:rPr lang="es-PR" altLang="en-US" sz="1600" dirty="0" smtClean="0">
                <a:latin typeface="Candara" panose="020E0502030303020204" pitchFamily="34" charset="0"/>
              </a:rPr>
              <a:t>, 2003).</a:t>
            </a:r>
            <a:r>
              <a:rPr lang="es-ES" altLang="en-US" sz="1600" dirty="0" smtClean="0">
                <a:latin typeface="Candara" panose="020E0502030303020204" pitchFamily="34" charset="0"/>
              </a:rPr>
              <a:t> </a:t>
            </a:r>
            <a:endParaRPr lang="en-US" altLang="en-US" sz="1600" i="1" dirty="0" smtClean="0">
              <a:latin typeface="Candara" panose="020E0502030303020204" pitchFamily="34" charset="0"/>
            </a:endParaRP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1600" i="1" dirty="0" err="1" smtClean="0">
                <a:latin typeface="Candara" panose="020E0502030303020204" pitchFamily="34" charset="0"/>
              </a:rPr>
              <a:t>Mapas</a:t>
            </a:r>
            <a:r>
              <a:rPr lang="en-US" altLang="en-US" sz="1600" i="1" dirty="0" smtClean="0">
                <a:latin typeface="Candara" panose="020E0502030303020204" pitchFamily="34" charset="0"/>
              </a:rPr>
              <a:t> De La </a:t>
            </a:r>
            <a:r>
              <a:rPr lang="en-US" altLang="en-US" sz="1600" i="1" dirty="0" err="1" smtClean="0">
                <a:latin typeface="Candara" panose="020E0502030303020204" pitchFamily="34" charset="0"/>
              </a:rPr>
              <a:t>Biblia</a:t>
            </a:r>
            <a:r>
              <a:rPr lang="en-US" altLang="en-US" sz="1600" i="1" dirty="0" smtClean="0">
                <a:latin typeface="Candara" panose="020E0502030303020204" pitchFamily="34" charset="0"/>
              </a:rPr>
              <a:t> Caribe</a:t>
            </a:r>
            <a:r>
              <a:rPr lang="en-US" altLang="en-US" sz="1600" dirty="0" smtClean="0">
                <a:latin typeface="Candara" panose="020E0502030303020204" pitchFamily="34" charset="0"/>
              </a:rPr>
              <a:t>, electronic ed. (Nashville: Editorial Caribe, 2000, c1998).</a:t>
            </a:r>
            <a:endParaRPr lang="es-PR" altLang="en-US" sz="1600" dirty="0" smtClean="0">
              <a:latin typeface="Candara" panose="020E0502030303020204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600" dirty="0" smtClean="0">
                <a:latin typeface="Candara" panose="020E0502030303020204" pitchFamily="34" charset="0"/>
              </a:rPr>
              <a:t>Nelson, </a:t>
            </a:r>
            <a:r>
              <a:rPr lang="es-PR" altLang="en-US" sz="1600" dirty="0" err="1" smtClean="0">
                <a:latin typeface="Candara" panose="020E0502030303020204" pitchFamily="34" charset="0"/>
              </a:rPr>
              <a:t>Wilton</a:t>
            </a:r>
            <a:r>
              <a:rPr lang="es-PR" altLang="en-US" sz="1600" dirty="0" smtClean="0">
                <a:latin typeface="Candara" panose="020E0502030303020204" pitchFamily="34" charset="0"/>
              </a:rPr>
              <a:t> M. and Juan Rojas Mayo, Nelson Nuevo Diccionario Ilustrado De La Biblia, </a:t>
            </a:r>
            <a:r>
              <a:rPr lang="es-PR" altLang="en-US" sz="1600" dirty="0" err="1" smtClean="0">
                <a:latin typeface="Candara" panose="020E0502030303020204" pitchFamily="34" charset="0"/>
              </a:rPr>
              <a:t>electronic</a:t>
            </a:r>
            <a:r>
              <a:rPr lang="es-PR" altLang="en-US" sz="1600" dirty="0" smtClean="0">
                <a:latin typeface="Candara" panose="020E0502030303020204" pitchFamily="34" charset="0"/>
              </a:rPr>
              <a:t> ed. (Nashville: Editorial Caribe, 2000, c1998).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sz="1600" dirty="0" err="1" smtClean="0">
                <a:latin typeface="Candara" panose="020E0502030303020204" pitchFamily="34" charset="0"/>
              </a:rPr>
              <a:t>Porter</a:t>
            </a:r>
            <a:r>
              <a:rPr lang="es-ES" sz="1600" dirty="0">
                <a:latin typeface="Candara" panose="020E0502030303020204" pitchFamily="34" charset="0"/>
              </a:rPr>
              <a:t>, Rafael. </a:t>
            </a:r>
            <a:r>
              <a:rPr lang="es-ES" sz="1600" i="1" dirty="0">
                <a:latin typeface="Candara" panose="020E0502030303020204" pitchFamily="34" charset="0"/>
              </a:rPr>
              <a:t>Estudios </a:t>
            </a:r>
            <a:r>
              <a:rPr lang="es-ES" sz="1600" i="1" dirty="0" err="1">
                <a:latin typeface="Candara" panose="020E0502030303020204" pitchFamily="34" charset="0"/>
              </a:rPr>
              <a:t>Bı́blicos</a:t>
            </a:r>
            <a:r>
              <a:rPr lang="es-ES" sz="1600" i="1" dirty="0">
                <a:latin typeface="Candara" panose="020E0502030303020204" pitchFamily="34" charset="0"/>
              </a:rPr>
              <a:t> ELA: ¿Listos para el rey? (Mateo)</a:t>
            </a:r>
            <a:r>
              <a:rPr lang="es-ES" sz="1600" dirty="0">
                <a:latin typeface="Candara" panose="020E0502030303020204" pitchFamily="34" charset="0"/>
              </a:rPr>
              <a:t>. Puebla, Pue., México: Ediciones Las Américas, A. C., 1986. </a:t>
            </a:r>
            <a:r>
              <a:rPr lang="es-ES" sz="1600" dirty="0" err="1">
                <a:latin typeface="Candara" panose="020E0502030303020204" pitchFamily="34" charset="0"/>
              </a:rPr>
              <a:t>Print</a:t>
            </a:r>
            <a:r>
              <a:rPr lang="es-ES" sz="1600" dirty="0">
                <a:latin typeface="Candara" panose="020E0502030303020204" pitchFamily="34" charset="0"/>
              </a:rPr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1600" dirty="0" err="1">
                <a:latin typeface="Candara" panose="020E0502030303020204" pitchFamily="34" charset="0"/>
              </a:rPr>
              <a:t>Rı́os</a:t>
            </a:r>
            <a:r>
              <a:rPr lang="en-US" sz="1600" dirty="0">
                <a:latin typeface="Candara" panose="020E0502030303020204" pitchFamily="34" charset="0"/>
              </a:rPr>
              <a:t>, </a:t>
            </a:r>
            <a:r>
              <a:rPr lang="en-US" sz="1600" dirty="0" err="1">
                <a:latin typeface="Candara" panose="020E0502030303020204" pitchFamily="34" charset="0"/>
              </a:rPr>
              <a:t>Asdrúbal</a:t>
            </a:r>
            <a:r>
              <a:rPr lang="en-US" sz="1600" dirty="0">
                <a:latin typeface="Candara" panose="020E0502030303020204" pitchFamily="34" charset="0"/>
              </a:rPr>
              <a:t>. </a:t>
            </a:r>
            <a:r>
              <a:rPr lang="en-US" sz="1600" i="1" dirty="0" err="1">
                <a:latin typeface="Candara" panose="020E0502030303020204" pitchFamily="34" charset="0"/>
              </a:rPr>
              <a:t>Comentario</a:t>
            </a:r>
            <a:r>
              <a:rPr lang="en-US" sz="1600" i="1" dirty="0">
                <a:latin typeface="Candara" panose="020E0502030303020204" pitchFamily="34" charset="0"/>
              </a:rPr>
              <a:t> </a:t>
            </a:r>
            <a:r>
              <a:rPr lang="en-US" sz="1600" i="1" dirty="0" err="1">
                <a:latin typeface="Candara" panose="020E0502030303020204" pitchFamily="34" charset="0"/>
              </a:rPr>
              <a:t>bı́blico</a:t>
            </a:r>
            <a:r>
              <a:rPr lang="en-US" sz="1600" i="1" dirty="0">
                <a:latin typeface="Candara" panose="020E0502030303020204" pitchFamily="34" charset="0"/>
              </a:rPr>
              <a:t> del </a:t>
            </a:r>
            <a:r>
              <a:rPr lang="en-US" sz="1600" i="1" dirty="0" err="1">
                <a:latin typeface="Candara" panose="020E0502030303020204" pitchFamily="34" charset="0"/>
              </a:rPr>
              <a:t>continente</a:t>
            </a:r>
            <a:r>
              <a:rPr lang="en-US" sz="1600" i="1" dirty="0">
                <a:latin typeface="Candara" panose="020E0502030303020204" pitchFamily="34" charset="0"/>
              </a:rPr>
              <a:t> </a:t>
            </a:r>
            <a:r>
              <a:rPr lang="en-US" sz="1600" i="1" dirty="0" err="1">
                <a:latin typeface="Candara" panose="020E0502030303020204" pitchFamily="34" charset="0"/>
              </a:rPr>
              <a:t>nuevo</a:t>
            </a:r>
            <a:r>
              <a:rPr lang="en-US" sz="1600" i="1" dirty="0">
                <a:latin typeface="Candara" panose="020E0502030303020204" pitchFamily="34" charset="0"/>
              </a:rPr>
              <a:t>: San Mateo</a:t>
            </a:r>
            <a:r>
              <a:rPr lang="en-US" sz="1600" dirty="0">
                <a:latin typeface="Candara" panose="020E0502030303020204" pitchFamily="34" charset="0"/>
              </a:rPr>
              <a:t>. Miami, FL: Editorial </a:t>
            </a:r>
            <a:r>
              <a:rPr lang="en-US" sz="1600" dirty="0" err="1">
                <a:latin typeface="Candara" panose="020E0502030303020204" pitchFamily="34" charset="0"/>
              </a:rPr>
              <a:t>Unilit</a:t>
            </a:r>
            <a:r>
              <a:rPr lang="en-US" sz="1600" dirty="0">
                <a:latin typeface="Candara" panose="020E0502030303020204" pitchFamily="34" charset="0"/>
              </a:rPr>
              <a:t>, 1994. Print.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600" dirty="0" smtClean="0">
                <a:latin typeface="Candara" panose="020E0502030303020204" pitchFamily="34" charset="0"/>
              </a:rPr>
              <a:t>Vine, W.E. </a:t>
            </a:r>
            <a:r>
              <a:rPr lang="es-PR" altLang="en-US" sz="1600" i="1" dirty="0" smtClean="0">
                <a:latin typeface="Candara" panose="020E0502030303020204" pitchFamily="34" charset="0"/>
              </a:rPr>
              <a:t>Vine Diccionario Expositivo De Palabras Del Antiguo Y Del Nuevo Testamento Exhaustivo</a:t>
            </a:r>
            <a:r>
              <a:rPr lang="es-PR" altLang="en-US" sz="1600" dirty="0" smtClean="0">
                <a:latin typeface="Candara" panose="020E0502030303020204" pitchFamily="34" charset="0"/>
              </a:rPr>
              <a:t>, </a:t>
            </a:r>
            <a:r>
              <a:rPr lang="es-PR" altLang="en-US" sz="1600" dirty="0" err="1" smtClean="0">
                <a:latin typeface="Candara" panose="020E0502030303020204" pitchFamily="34" charset="0"/>
              </a:rPr>
              <a:t>electronic</a:t>
            </a:r>
            <a:r>
              <a:rPr lang="es-PR" altLang="en-US" sz="1600" dirty="0" smtClean="0">
                <a:latin typeface="Candara" panose="020E0502030303020204" pitchFamily="34" charset="0"/>
              </a:rPr>
              <a:t> ed. (Nashville: Editorial Caribe, 2000, c1999). </a:t>
            </a:r>
            <a:endParaRPr lang="es-PR" sz="1600" dirty="0" smtClean="0">
              <a:latin typeface="Candara" panose="020E0502030303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s-PR" sz="1600" dirty="0" smtClean="0">
                <a:latin typeface="Candara" panose="020E0502030303020204" pitchFamily="34" charset="0"/>
                <a:hlinkClick r:id="rId3"/>
              </a:rPr>
              <a:t>http://distantshores.org/resources/illustrations/sweet-publishing</a:t>
            </a:r>
            <a:r>
              <a:rPr lang="es-PR" sz="1600" dirty="0" smtClean="0">
                <a:latin typeface="Candara" panose="020E0502030303020204" pitchFamily="34" charset="0"/>
              </a:rPr>
              <a:t> </a:t>
            </a:r>
            <a:r>
              <a:rPr lang="es-ES" sz="1600" dirty="0" smtClean="0">
                <a:latin typeface="Candara" panose="020E0502030303020204" pitchFamily="34" charset="0"/>
              </a:rPr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sz="1600" dirty="0" smtClean="0">
                <a:latin typeface="Candara" panose="020E0502030303020204" pitchFamily="34" charset="0"/>
                <a:hlinkClick r:id="rId4"/>
              </a:rPr>
              <a:t>http://st-takla.org/Gallery/Bible/Illustrations.html</a:t>
            </a:r>
            <a:r>
              <a:rPr lang="en-US" sz="1600" dirty="0" smtClean="0">
                <a:latin typeface="Candara" panose="020E0502030303020204" pitchFamily="34" charset="0"/>
              </a:rPr>
              <a:t> </a:t>
            </a:r>
            <a:r>
              <a:rPr lang="es-ES" sz="1600" dirty="0">
                <a:latin typeface="Candara" panose="020E0502030303020204" pitchFamily="34" charset="0"/>
              </a:rPr>
              <a:t>(imágenes bíblicas).</a:t>
            </a:r>
            <a:endParaRPr lang="en-US" sz="1600" dirty="0">
              <a:latin typeface="Candara" panose="020E0502030303020204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PR" altLang="en-US" sz="1800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52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jesus_ministry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99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193675" y="152400"/>
            <a:ext cx="5749925" cy="1004888"/>
          </a:xfrm>
          <a:solidFill>
            <a:schemeClr val="tx2">
              <a:alpha val="39999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PR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Metas de Aprendizaje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886075" y="2743200"/>
            <a:ext cx="6172200" cy="3281363"/>
          </a:xfrm>
          <a:solidFill>
            <a:schemeClr val="bg2">
              <a:lumMod val="90000"/>
              <a:lumOff val="10000"/>
              <a:alpha val="70000"/>
            </a:schemeClr>
          </a:solidFill>
        </p:spPr>
        <p:txBody>
          <a:bodyPr>
            <a:spAutoFit/>
          </a:bodyPr>
          <a:lstStyle/>
          <a:p>
            <a:pPr marL="609600" indent="-609600" eaLnBrk="1" hangingPunct="1">
              <a:buSzPct val="105000"/>
              <a:buFont typeface="Wingdings" panose="05000000000000000000" pitchFamily="2" charset="2"/>
              <a:buNone/>
              <a:defRPr/>
            </a:pPr>
            <a:r>
              <a:rPr lang="es-P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Que el alumno demuestre:</a:t>
            </a:r>
          </a:p>
          <a:p>
            <a:pPr marL="609600" indent="-609600" eaLnBrk="1" hangingPunct="1">
              <a:defRPr/>
            </a:pPr>
            <a:r>
              <a:rPr lang="es-PR" sz="2800" dirty="0" smtClean="0">
                <a:solidFill>
                  <a:schemeClr val="bg1"/>
                </a:solidFill>
                <a:latin typeface="Candara" panose="020E0502030303020204" pitchFamily="34" charset="0"/>
              </a:rPr>
              <a:t>su conocimiento de las enseñanzas de Jesús para la vida en el reino, </a:t>
            </a:r>
          </a:p>
          <a:p>
            <a:pPr marL="609600" indent="-609600" eaLnBrk="1" hangingPunct="1">
              <a:defRPr/>
            </a:pPr>
            <a:r>
              <a:rPr lang="es-PR" sz="2800" dirty="0" smtClean="0">
                <a:solidFill>
                  <a:schemeClr val="bg1"/>
                </a:solidFill>
                <a:latin typeface="Candara" panose="020E0502030303020204" pitchFamily="34" charset="0"/>
              </a:rPr>
              <a:t>Y su actitud de evaluar sus motivaciones y prioridades personales.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Bosquejo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87588"/>
            <a:ext cx="4800600" cy="2514600"/>
          </a:xfrm>
        </p:spPr>
        <p:txBody>
          <a:bodyPr/>
          <a:lstStyle/>
          <a:p>
            <a:pPr marL="514350" indent="-514350">
              <a:lnSpc>
                <a:spcPct val="90000"/>
              </a:lnSpc>
              <a:buSzPct val="100000"/>
              <a:buFont typeface="Tahoma" panose="020B0604030504040204" pitchFamily="34" charset="0"/>
              <a:buAutoNum type="arabicPeriod"/>
            </a:pPr>
            <a:r>
              <a:rPr lang="es-PR" altLang="en-US" smtClean="0">
                <a:latin typeface="Candara" panose="020E0502030303020204" pitchFamily="34" charset="0"/>
              </a:rPr>
              <a:t>Poder para curar la enfermedad</a:t>
            </a:r>
          </a:p>
          <a:p>
            <a:pPr marL="914400" lvl="1" indent="-457200">
              <a:lnSpc>
                <a:spcPct val="90000"/>
              </a:lnSpc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es-PR" altLang="en-US" smtClean="0">
                <a:latin typeface="Candara" panose="020E0502030303020204" pitchFamily="34" charset="0"/>
              </a:rPr>
              <a:t>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Mateo 9.1-8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  <a:p>
            <a:pPr marL="514350" indent="-514350">
              <a:lnSpc>
                <a:spcPct val="90000"/>
              </a:lnSpc>
              <a:buSzPct val="100000"/>
              <a:buFont typeface="Tahoma" panose="020B0604030504040204" pitchFamily="34" charset="0"/>
              <a:buAutoNum type="arabicPeriod"/>
            </a:pPr>
            <a:r>
              <a:rPr lang="es-PR" altLang="en-US" smtClean="0">
                <a:latin typeface="Candara" panose="020E0502030303020204" pitchFamily="34" charset="0"/>
              </a:rPr>
              <a:t>Poder para llamar a los hombres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PR" altLang="en-US" smtClean="0">
                <a:latin typeface="Candara" panose="020E0502030303020204" pitchFamily="34" charset="0"/>
              </a:rPr>
              <a:t>(</a:t>
            </a:r>
            <a:r>
              <a:rPr lang="es-PR" altLang="en-US" smtClean="0">
                <a:solidFill>
                  <a:schemeClr val="hlink"/>
                </a:solidFill>
                <a:latin typeface="Candara" panose="020E0502030303020204" pitchFamily="34" charset="0"/>
              </a:rPr>
              <a:t>Mateo 9.9-17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  <p:pic>
        <p:nvPicPr>
          <p:cNvPr id="16388" name="Picture 7" descr="http://4.bp.blogspot.com/-uBADWEl92rs/T_AX1bFAwiI/AAAAAAAADUo/7ClUPZO1M0M/s1600/Peters+motherinla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97"/>
          <a:stretch>
            <a:fillRect/>
          </a:stretch>
        </p:blipFill>
        <p:spPr bwMode="auto">
          <a:xfrm>
            <a:off x="5295815" y="1828800"/>
            <a:ext cx="384818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Estudio del contexto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8458200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El contexto que cubriremos hoy abarca el poder de Jesús para:</a:t>
            </a:r>
          </a:p>
          <a:p>
            <a:pPr lvl="1"/>
            <a:r>
              <a:rPr lang="es-PR" altLang="en-US" smtClean="0">
                <a:latin typeface="Candara" panose="020E0502030303020204" pitchFamily="34" charset="0"/>
              </a:rPr>
              <a:t>Curar la enfermedad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8.1-17</a:t>
            </a:r>
            <a:r>
              <a:rPr lang="es-PR" altLang="en-US" smtClean="0">
                <a:latin typeface="Candara" panose="020E0502030303020204" pitchFamily="34" charset="0"/>
              </a:rPr>
              <a:t>;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9.1-8</a:t>
            </a:r>
            <a:r>
              <a:rPr lang="es-PR" altLang="en-US" smtClean="0">
                <a:latin typeface="Candara" panose="020E0502030303020204" pitchFamily="34" charset="0"/>
              </a:rPr>
              <a:t>,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18-31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  <a:p>
            <a:pPr lvl="1"/>
            <a:r>
              <a:rPr lang="es-PR" altLang="en-US" smtClean="0">
                <a:latin typeface="Candara" panose="020E0502030303020204" pitchFamily="34" charset="0"/>
              </a:rPr>
              <a:t>Controlar la naturaleza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8.23-27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  <a:p>
            <a:pPr lvl="1"/>
            <a:r>
              <a:rPr lang="es-PR" altLang="en-US" smtClean="0">
                <a:latin typeface="Candara" panose="020E0502030303020204" pitchFamily="34" charset="0"/>
              </a:rPr>
              <a:t>Exorcizar los demonios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8.28-34</a:t>
            </a:r>
            <a:r>
              <a:rPr lang="es-PR" altLang="en-US" smtClean="0">
                <a:latin typeface="Candara" panose="020E0502030303020204" pitchFamily="34" charset="0"/>
              </a:rPr>
              <a:t>;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9.32-34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  <a:p>
            <a:pPr lvl="1"/>
            <a:r>
              <a:rPr lang="es-PR" altLang="en-US" smtClean="0">
                <a:latin typeface="Candara" panose="020E0502030303020204" pitchFamily="34" charset="0"/>
              </a:rPr>
              <a:t>Llamar a los hombres (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8.18-22</a:t>
            </a:r>
            <a:r>
              <a:rPr lang="es-PR" altLang="en-US" smtClean="0">
                <a:latin typeface="Candara" panose="020E0502030303020204" pitchFamily="34" charset="0"/>
              </a:rPr>
              <a:t>;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9.9-17</a:t>
            </a:r>
            <a:r>
              <a:rPr lang="es-PR" altLang="en-US" smtClean="0">
                <a:latin typeface="Candara" panose="020E0502030303020204" pitchFamily="34" charset="0"/>
              </a:rPr>
              <a:t>,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35-38</a:t>
            </a:r>
            <a:r>
              <a:rPr lang="es-PR" altLang="en-US" smtClean="0">
                <a:latin typeface="Candara" panose="020E0502030303020204" pitchFamily="34" charset="0"/>
              </a:rPr>
              <a:t>)</a:t>
            </a:r>
          </a:p>
        </p:txBody>
      </p:sp>
      <p:pic>
        <p:nvPicPr>
          <p:cNvPr id="18436" name="Picture 12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9088"/>
            <a:ext cx="95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13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8263"/>
            <a:ext cx="9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rot="16200000" flipV="1">
            <a:off x="5521104" y="4081397"/>
            <a:ext cx="523198" cy="2305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V="1">
            <a:off x="5127745" y="3454105"/>
            <a:ext cx="733567" cy="2305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Estudio del contexto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4572000" cy="4114800"/>
          </a:xfrm>
        </p:spPr>
        <p:txBody>
          <a:bodyPr/>
          <a:lstStyle/>
          <a:p>
            <a:r>
              <a:rPr lang="es-PR" altLang="en-US" smtClean="0">
                <a:latin typeface="Candara" panose="020E0502030303020204" pitchFamily="34" charset="0"/>
              </a:rPr>
              <a:t>Los capítulos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8</a:t>
            </a:r>
            <a:r>
              <a:rPr lang="es-PR" altLang="en-US" smtClean="0">
                <a:latin typeface="Candara" panose="020E0502030303020204" pitchFamily="34" charset="0"/>
              </a:rPr>
              <a:t> y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9</a:t>
            </a:r>
            <a:r>
              <a:rPr lang="es-PR" altLang="en-US" smtClean="0">
                <a:latin typeface="Candara" panose="020E0502030303020204" pitchFamily="34" charset="0"/>
              </a:rPr>
              <a:t> incluyen la temática de los capítulos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5</a:t>
            </a:r>
            <a:r>
              <a:rPr lang="es-PR" altLang="en-US" smtClean="0">
                <a:latin typeface="Candara" panose="020E0502030303020204" pitchFamily="34" charset="0"/>
              </a:rPr>
              <a:t> al </a:t>
            </a:r>
            <a:r>
              <a:rPr lang="es-PR" altLang="en-US" smtClean="0">
                <a:solidFill>
                  <a:srgbClr val="FF0000"/>
                </a:solidFill>
                <a:latin typeface="Candara" panose="020E0502030303020204" pitchFamily="34" charset="0"/>
              </a:rPr>
              <a:t>7</a:t>
            </a:r>
            <a:r>
              <a:rPr lang="es-PR" altLang="en-US" smtClean="0">
                <a:latin typeface="Candara" panose="020E0502030303020204" pitchFamily="34" charset="0"/>
              </a:rPr>
              <a:t>.</a:t>
            </a:r>
          </a:p>
          <a:p>
            <a:r>
              <a:rPr lang="es-PR" altLang="en-US" smtClean="0">
                <a:latin typeface="Candara" panose="020E0502030303020204" pitchFamily="34" charset="0"/>
              </a:rPr>
              <a:t>Estos relatan las demandas del discipulado exigidas en el Sermón del monte.</a:t>
            </a:r>
          </a:p>
          <a:p>
            <a:endParaRPr lang="es-PR" altLang="en-US" smtClean="0">
              <a:latin typeface="Candara" panose="020E0502030303020204" pitchFamily="34" charset="0"/>
            </a:endParaRPr>
          </a:p>
        </p:txBody>
      </p:sp>
      <p:pic>
        <p:nvPicPr>
          <p:cNvPr id="22532" name="Picture 12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9088"/>
            <a:ext cx="95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3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8263"/>
            <a:ext cx="9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9" descr="https://nefchronicles.files.wordpress.com/2015/01/stilling-the-storm-by-ted-henning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26"/>
          <a:stretch>
            <a:fillRect/>
          </a:stretch>
        </p:blipFill>
        <p:spPr bwMode="auto">
          <a:xfrm>
            <a:off x="5105400" y="1797809"/>
            <a:ext cx="4047067" cy="5060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6849</TotalTime>
  <Words>2134</Words>
  <Application>Microsoft Office PowerPoint</Application>
  <PresentationFormat>On-screen Show (4:3)</PresentationFormat>
  <Paragraphs>188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Tahoma</vt:lpstr>
      <vt:lpstr>Arial</vt:lpstr>
      <vt:lpstr>Wingdings</vt:lpstr>
      <vt:lpstr>Calibri Light</vt:lpstr>
      <vt:lpstr>Calibri</vt:lpstr>
      <vt:lpstr>Papyrus</vt:lpstr>
      <vt:lpstr>Candara</vt:lpstr>
      <vt:lpstr>Blends</vt:lpstr>
      <vt:lpstr>Unidad 3: El Rey demuestra su poder</vt:lpstr>
      <vt:lpstr>Texto Básico</vt:lpstr>
      <vt:lpstr>Versículo Clave:</vt:lpstr>
      <vt:lpstr>Verdad Central</vt:lpstr>
      <vt:lpstr>Metas de Aprendizaje</vt:lpstr>
      <vt:lpstr>Bosquejo</vt:lpstr>
      <vt:lpstr>Estudio del contexto</vt:lpstr>
      <vt:lpstr>PowerPoint Presentation</vt:lpstr>
      <vt:lpstr>Estudio del contexto</vt:lpstr>
      <vt:lpstr>Estudio del contexto</vt:lpstr>
      <vt:lpstr>Estudio del contexto</vt:lpstr>
      <vt:lpstr>Estudio del contexto</vt:lpstr>
      <vt:lpstr>Estudio del contexto</vt:lpstr>
      <vt:lpstr>Estudio del contexto</vt:lpstr>
      <vt:lpstr>Poder para curar la enfermedad (Mateo 9.1-8)</vt:lpstr>
      <vt:lpstr>Poder para curar la enfermedad (Mateo 9.1-8)</vt:lpstr>
      <vt:lpstr>Poder para curar la enfermedad (Mateo 9.1-8)</vt:lpstr>
      <vt:lpstr>Poder para curar la enfermedad (Mateo 9.1-8)</vt:lpstr>
      <vt:lpstr>Poder para curar la enfermedad (Mateo 9.1-8)</vt:lpstr>
      <vt:lpstr>Poder para curar la enfermedad (Mateo 9.1-8)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Poder para llamar a los hombres (Mateo 9.9-17)</vt:lpstr>
      <vt:lpstr>Aplicaciones</vt:lpstr>
      <vt:lpstr>Aplicaciones</vt:lpstr>
      <vt:lpstr>Próximo Estudio (Libro 1)</vt:lpstr>
      <vt:lpstr>Bibliografía</vt:lpstr>
      <vt:lpstr>PowerPoint Presentation</vt:lpstr>
    </vt:vector>
  </TitlesOfParts>
  <Company>Iglesia Bíblica Bautista de 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35_el_poder_del_rey</dc:title>
  <dc:creator>Tito Ortega</dc:creator>
  <cp:lastModifiedBy>Ortega, Tito (GSO Inks/Supplies SM)</cp:lastModifiedBy>
  <cp:revision>490</cp:revision>
  <dcterms:created xsi:type="dcterms:W3CDTF">2007-03-13T18:52:37Z</dcterms:created>
  <dcterms:modified xsi:type="dcterms:W3CDTF">2016-09-13T02:45:03Z</dcterms:modified>
</cp:coreProperties>
</file>