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750" r:id="rId2"/>
  </p:sldMasterIdLst>
  <p:notesMasterIdLst>
    <p:notesMasterId r:id="rId43"/>
  </p:notesMasterIdLst>
  <p:handoutMasterIdLst>
    <p:handoutMasterId r:id="rId44"/>
  </p:handoutMasterIdLst>
  <p:sldIdLst>
    <p:sldId id="376" r:id="rId3"/>
    <p:sldId id="258" r:id="rId4"/>
    <p:sldId id="289" r:id="rId5"/>
    <p:sldId id="260" r:id="rId6"/>
    <p:sldId id="264" r:id="rId7"/>
    <p:sldId id="265" r:id="rId8"/>
    <p:sldId id="385" r:id="rId9"/>
    <p:sldId id="419" r:id="rId10"/>
    <p:sldId id="400" r:id="rId11"/>
    <p:sldId id="401" r:id="rId12"/>
    <p:sldId id="267" r:id="rId13"/>
    <p:sldId id="387" r:id="rId14"/>
    <p:sldId id="421" r:id="rId15"/>
    <p:sldId id="422" r:id="rId16"/>
    <p:sldId id="420" r:id="rId17"/>
    <p:sldId id="402" r:id="rId18"/>
    <p:sldId id="403" r:id="rId19"/>
    <p:sldId id="353" r:id="rId20"/>
    <p:sldId id="388" r:id="rId21"/>
    <p:sldId id="424" r:id="rId22"/>
    <p:sldId id="425" r:id="rId23"/>
    <p:sldId id="423" r:id="rId24"/>
    <p:sldId id="392" r:id="rId25"/>
    <p:sldId id="393" r:id="rId26"/>
    <p:sldId id="426" r:id="rId27"/>
    <p:sldId id="351" r:id="rId28"/>
    <p:sldId id="398" r:id="rId29"/>
    <p:sldId id="406" r:id="rId30"/>
    <p:sldId id="407" r:id="rId31"/>
    <p:sldId id="408" r:id="rId32"/>
    <p:sldId id="409" r:id="rId33"/>
    <p:sldId id="410" r:id="rId34"/>
    <p:sldId id="411" r:id="rId35"/>
    <p:sldId id="412" r:id="rId36"/>
    <p:sldId id="413" r:id="rId37"/>
    <p:sldId id="414" r:id="rId38"/>
    <p:sldId id="415" r:id="rId39"/>
    <p:sldId id="416" r:id="rId40"/>
    <p:sldId id="417" r:id="rId41"/>
    <p:sldId id="418" r:id="rId42"/>
  </p:sldIdLst>
  <p:sldSz cx="9144000" cy="6858000" type="screen4x3"/>
  <p:notesSz cx="6858000" cy="9236075"/>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27" autoAdjust="0"/>
  </p:normalViewPr>
  <p:slideViewPr>
    <p:cSldViewPr>
      <p:cViewPr varScale="1">
        <p:scale>
          <a:sx n="72" d="100"/>
          <a:sy n="72" d="100"/>
        </p:scale>
        <p:origin x="1026" y="54"/>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notesViewPr>
    <p:cSldViewPr>
      <p:cViewPr varScale="1">
        <p:scale>
          <a:sx n="64" d="100"/>
          <a:sy n="64" d="100"/>
        </p:scale>
        <p:origin x="-2862" y="-102"/>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69912EAA-6366-48F1-8D07-FE37CA8682D1}" type="slidenum">
              <a:rPr lang="en-US" altLang="en-US"/>
              <a:pPr/>
              <a:t>‹#›</a:t>
            </a:fld>
            <a:endParaRPr lang="en-US" altLang="en-US"/>
          </a:p>
        </p:txBody>
      </p:sp>
    </p:spTree>
    <p:extLst>
      <p:ext uri="{BB962C8B-B14F-4D97-AF65-F5344CB8AC3E}">
        <p14:creationId xmlns:p14="http://schemas.microsoft.com/office/powerpoint/2010/main" val="2534579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45060" name="Rectangle 4"/>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87850"/>
            <a:ext cx="5486400" cy="4156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54F26FDE-0F11-4F56-82B8-7169BB64FC8F}" type="slidenum">
              <a:rPr lang="en-US" altLang="en-US"/>
              <a:pPr/>
              <a:t>‹#›</a:t>
            </a:fld>
            <a:endParaRPr lang="en-US" altLang="en-US"/>
          </a:p>
        </p:txBody>
      </p:sp>
    </p:spTree>
    <p:extLst>
      <p:ext uri="{BB962C8B-B14F-4D97-AF65-F5344CB8AC3E}">
        <p14:creationId xmlns:p14="http://schemas.microsoft.com/office/powerpoint/2010/main" val="29943037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27EFABC-2473-48A4-95F7-C0AF6CFBAF2E}" type="slidenum">
              <a:rPr lang="en-US" altLang="en-US">
                <a:latin typeface="Arial" panose="020B0604020202020204" pitchFamily="34" charset="0"/>
              </a:rPr>
              <a:pPr/>
              <a:t>2</a:t>
            </a:fld>
            <a:endParaRPr lang="en-US" altLang="en-US">
              <a:latin typeface="Arial" panose="020B0604020202020204"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5811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A756D18-66F7-40D7-84A4-5F26F85ECD6E}" type="slidenum">
              <a:rPr lang="en-US" altLang="en-US">
                <a:latin typeface="Arial" panose="020B0604020202020204" pitchFamily="34" charset="0"/>
              </a:rPr>
              <a:pPr/>
              <a:t>11</a:t>
            </a:fld>
            <a:endParaRPr lang="en-US" altLang="en-US">
              <a:latin typeface="Arial" panose="020B0604020202020204"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5893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511A86D7-A120-44E7-AF76-99FE015CDCCC}" type="slidenum">
              <a:rPr lang="en-US" altLang="en-US" sz="1200">
                <a:latin typeface="Arial" panose="020B0604020202020204" pitchFamily="34" charset="0"/>
              </a:rPr>
              <a:pPr algn="r" eaLnBrk="1" hangingPunct="1"/>
              <a:t>12</a:t>
            </a:fld>
            <a:endParaRPr lang="en-US" altLang="en-US" sz="1200">
              <a:latin typeface="Arial" panose="020B0604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6268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FD5D9C8-D8F1-44FF-BE96-C26E47CF3D1F}" type="slidenum">
              <a:rPr lang="en-US" altLang="en-US" sz="1200">
                <a:latin typeface="Arial" panose="020B0604020202020204" pitchFamily="34" charset="0"/>
              </a:rPr>
              <a:pPr algn="r" eaLnBrk="1" hangingPunct="1"/>
              <a:t>13</a:t>
            </a:fld>
            <a:endParaRPr lang="en-US" altLang="en-US" sz="1200">
              <a:latin typeface="Arial" panose="020B0604020202020204"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564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F6CC37A9-CCD2-4FC9-AF5D-3F00919765EB}" type="slidenum">
              <a:rPr lang="en-US" altLang="en-US" sz="1200">
                <a:latin typeface="Arial" panose="020B0604020202020204" pitchFamily="34" charset="0"/>
              </a:rPr>
              <a:pPr algn="r" eaLnBrk="1" hangingPunct="1"/>
              <a:t>14</a:t>
            </a:fld>
            <a:endParaRPr lang="en-US" altLang="en-US" sz="1200">
              <a:latin typeface="Arial" panose="020B0604020202020204"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8399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753989E1-5640-4EBA-A206-BF67A3764F56}" type="slidenum">
              <a:rPr lang="en-US" altLang="en-US" sz="1200">
                <a:latin typeface="Arial" panose="020B0604020202020204" pitchFamily="34" charset="0"/>
              </a:rPr>
              <a:pPr algn="r" eaLnBrk="1" hangingPunct="1"/>
              <a:t>15</a:t>
            </a:fld>
            <a:endParaRPr lang="en-US" altLang="en-US" sz="1200">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9573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6667E9F1-C232-455C-928E-EB7F32196E38}" type="slidenum">
              <a:rPr lang="en-US" altLang="en-US" sz="1200">
                <a:latin typeface="Arial" panose="020B0604020202020204" pitchFamily="34" charset="0"/>
              </a:rPr>
              <a:pPr algn="r" eaLnBrk="1" hangingPunct="1"/>
              <a:t>16</a:t>
            </a:fld>
            <a:endParaRPr lang="en-US" altLang="en-US" sz="1200">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3609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94CA9C1-64B3-400E-803A-294D3FA3528B}" type="slidenum">
              <a:rPr lang="en-US" altLang="en-US" sz="1200">
                <a:latin typeface="Arial" panose="020B0604020202020204" pitchFamily="34" charset="0"/>
              </a:rPr>
              <a:pPr algn="r" eaLnBrk="1" hangingPunct="1"/>
              <a:t>17</a:t>
            </a:fld>
            <a:endParaRPr lang="en-US" altLang="en-US" sz="1200">
              <a:latin typeface="Arial" panose="020B0604020202020204"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9531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B7A65F7-7BE8-40C2-AFCA-EC1BC2E51F61}" type="slidenum">
              <a:rPr lang="en-US" altLang="en-US">
                <a:latin typeface="Arial" panose="020B0604020202020204" pitchFamily="34" charset="0"/>
              </a:rPr>
              <a:pPr/>
              <a:t>26</a:t>
            </a:fld>
            <a:endParaRPr lang="en-US" altLang="en-US">
              <a:latin typeface="Arial" panose="020B0604020202020204"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0734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7B217D07-8AFA-4BC8-8763-2CF94483C80D}" type="slidenum">
              <a:rPr lang="en-US" altLang="en-US" sz="1200">
                <a:latin typeface="Arial" panose="020B0604020202020204" pitchFamily="34" charset="0"/>
              </a:rPr>
              <a:pPr algn="r" eaLnBrk="1" hangingPunct="1"/>
              <a:t>27</a:t>
            </a:fld>
            <a:endParaRPr lang="en-US" altLang="en-US" sz="1200">
              <a:latin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2337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1FF53CE-7CF7-47A7-A1F9-0A9F2C042743}" type="slidenum">
              <a:rPr lang="en-US" altLang="en-US">
                <a:latin typeface="Arial" panose="020B0604020202020204" pitchFamily="34" charset="0"/>
              </a:rPr>
              <a:pPr/>
              <a:t>28</a:t>
            </a:fld>
            <a:endParaRPr lang="en-US" altLang="en-US">
              <a:latin typeface="Arial" panose="020B0604020202020204" pitchFamily="34" charset="0"/>
            </a:endParaRPr>
          </a:p>
        </p:txBody>
      </p:sp>
    </p:spTree>
    <p:extLst>
      <p:ext uri="{BB962C8B-B14F-4D97-AF65-F5344CB8AC3E}">
        <p14:creationId xmlns:p14="http://schemas.microsoft.com/office/powerpoint/2010/main" val="704247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073D6EB-E70C-42C3-8CF1-B417B3EECCBB}" type="slidenum">
              <a:rPr lang="en-US" altLang="en-US">
                <a:latin typeface="Arial" panose="020B0604020202020204" pitchFamily="34" charset="0"/>
              </a:rPr>
              <a:pPr/>
              <a:t>3</a:t>
            </a:fld>
            <a:endParaRPr lang="en-US" altLang="en-US">
              <a:latin typeface="Arial" panose="020B0604020202020204"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5968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F6C4290-52F2-4006-8866-B2DB135E7BE8}" type="slidenum">
              <a:rPr lang="en-US" altLang="en-US">
                <a:latin typeface="Arial" panose="020B0604020202020204" pitchFamily="34" charset="0"/>
              </a:rPr>
              <a:pPr/>
              <a:t>29</a:t>
            </a:fld>
            <a:endParaRPr lang="en-US" altLang="en-US">
              <a:latin typeface="Arial" panose="020B0604020202020204"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1021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2B6783E-DE5E-4505-8356-7055262B39B0}" type="slidenum">
              <a:rPr lang="en-US" altLang="en-US">
                <a:latin typeface="Arial" panose="020B0604020202020204" pitchFamily="34" charset="0"/>
              </a:rPr>
              <a:pPr/>
              <a:t>30</a:t>
            </a:fld>
            <a:endParaRPr lang="en-US" altLang="en-US">
              <a:latin typeface="Arial" panose="020B0604020202020204"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54486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9F8948F-9F89-464D-A307-9FF4D968EA16}" type="slidenum">
              <a:rPr lang="en-US" altLang="en-US">
                <a:latin typeface="Arial" panose="020B0604020202020204" pitchFamily="34" charset="0"/>
              </a:rPr>
              <a:pPr/>
              <a:t>31</a:t>
            </a:fld>
            <a:endParaRPr lang="en-US" altLang="en-US">
              <a:latin typeface="Arial" panose="020B0604020202020204" pitchFamily="34" charset="0"/>
            </a:endParaRPr>
          </a:p>
        </p:txBody>
      </p:sp>
    </p:spTree>
    <p:extLst>
      <p:ext uri="{BB962C8B-B14F-4D97-AF65-F5344CB8AC3E}">
        <p14:creationId xmlns:p14="http://schemas.microsoft.com/office/powerpoint/2010/main" val="3567443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F623B14-BF2D-4CE7-996D-C21592363C4A}" type="slidenum">
              <a:rPr lang="en-US" altLang="en-US">
                <a:latin typeface="Arial" panose="020B0604020202020204" pitchFamily="34" charset="0"/>
              </a:rPr>
              <a:pPr/>
              <a:t>32</a:t>
            </a:fld>
            <a:endParaRPr lang="en-US" altLang="en-US">
              <a:latin typeface="Arial" panose="020B0604020202020204" pitchFamily="34" charset="0"/>
            </a:endParaRPr>
          </a:p>
        </p:txBody>
      </p:sp>
    </p:spTree>
    <p:extLst>
      <p:ext uri="{BB962C8B-B14F-4D97-AF65-F5344CB8AC3E}">
        <p14:creationId xmlns:p14="http://schemas.microsoft.com/office/powerpoint/2010/main" val="35246765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F678088-F9BC-473D-A7E6-D23B1F0F0807}" type="slidenum">
              <a:rPr lang="en-US" altLang="en-US">
                <a:latin typeface="Arial" panose="020B0604020202020204" pitchFamily="34" charset="0"/>
              </a:rPr>
              <a:pPr/>
              <a:t>33</a:t>
            </a:fld>
            <a:endParaRPr lang="en-US" altLang="en-US">
              <a:latin typeface="Arial" panose="020B0604020202020204" pitchFamily="34" charset="0"/>
            </a:endParaRPr>
          </a:p>
        </p:txBody>
      </p:sp>
    </p:spTree>
    <p:extLst>
      <p:ext uri="{BB962C8B-B14F-4D97-AF65-F5344CB8AC3E}">
        <p14:creationId xmlns:p14="http://schemas.microsoft.com/office/powerpoint/2010/main" val="3046212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7C5F854-5664-43DF-AA6D-A860A25D21B5}" type="slidenum">
              <a:rPr lang="en-US" altLang="en-US">
                <a:latin typeface="Arial" panose="020B0604020202020204" pitchFamily="34" charset="0"/>
              </a:rPr>
              <a:pPr/>
              <a:t>34</a:t>
            </a:fld>
            <a:endParaRPr lang="en-US" altLang="en-US">
              <a:latin typeface="Arial" panose="020B0604020202020204" pitchFamily="34" charset="0"/>
            </a:endParaRPr>
          </a:p>
        </p:txBody>
      </p:sp>
    </p:spTree>
    <p:extLst>
      <p:ext uri="{BB962C8B-B14F-4D97-AF65-F5344CB8AC3E}">
        <p14:creationId xmlns:p14="http://schemas.microsoft.com/office/powerpoint/2010/main" val="41362802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6B526E4-5C5C-45E9-852B-8E2DCB31C82E}" type="slidenum">
              <a:rPr lang="en-US" altLang="en-US">
                <a:latin typeface="Arial" panose="020B0604020202020204" pitchFamily="34" charset="0"/>
              </a:rPr>
              <a:pPr/>
              <a:t>35</a:t>
            </a:fld>
            <a:endParaRPr lang="en-US" altLang="en-US">
              <a:latin typeface="Arial" panose="020B0604020202020204" pitchFamily="34" charset="0"/>
            </a:endParaRPr>
          </a:p>
        </p:txBody>
      </p:sp>
    </p:spTree>
    <p:extLst>
      <p:ext uri="{BB962C8B-B14F-4D97-AF65-F5344CB8AC3E}">
        <p14:creationId xmlns:p14="http://schemas.microsoft.com/office/powerpoint/2010/main" val="8391443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08A8932-0EDD-48BE-BC89-6467EB9E752B}" type="slidenum">
              <a:rPr lang="en-US" altLang="en-US">
                <a:latin typeface="Arial" panose="020B0604020202020204" pitchFamily="34" charset="0"/>
              </a:rPr>
              <a:pPr/>
              <a:t>36</a:t>
            </a:fld>
            <a:endParaRPr lang="en-US" altLang="en-US">
              <a:latin typeface="Arial" panose="020B0604020202020204" pitchFamily="34" charset="0"/>
            </a:endParaRPr>
          </a:p>
        </p:txBody>
      </p:sp>
    </p:spTree>
    <p:extLst>
      <p:ext uri="{BB962C8B-B14F-4D97-AF65-F5344CB8AC3E}">
        <p14:creationId xmlns:p14="http://schemas.microsoft.com/office/powerpoint/2010/main" val="2076275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1595323-8723-47B6-A0E6-16EB3267FCA2}" type="slidenum">
              <a:rPr lang="en-US" altLang="en-US">
                <a:latin typeface="Arial" panose="020B0604020202020204" pitchFamily="34" charset="0"/>
              </a:rPr>
              <a:pPr/>
              <a:t>37</a:t>
            </a:fld>
            <a:endParaRPr lang="en-US" altLang="en-US">
              <a:latin typeface="Arial" panose="020B0604020202020204" pitchFamily="34" charset="0"/>
            </a:endParaRPr>
          </a:p>
        </p:txBody>
      </p:sp>
    </p:spTree>
    <p:extLst>
      <p:ext uri="{BB962C8B-B14F-4D97-AF65-F5344CB8AC3E}">
        <p14:creationId xmlns:p14="http://schemas.microsoft.com/office/powerpoint/2010/main" val="5844428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36C2202-358F-461E-BED9-598039BF79AA}" type="slidenum">
              <a:rPr lang="en-US" altLang="en-US">
                <a:latin typeface="Arial" panose="020B0604020202020204" pitchFamily="34" charset="0"/>
              </a:rPr>
              <a:pPr/>
              <a:t>38</a:t>
            </a:fld>
            <a:endParaRPr lang="en-US" altLang="en-US">
              <a:latin typeface="Arial" panose="020B0604020202020204" pitchFamily="34" charset="0"/>
            </a:endParaRPr>
          </a:p>
        </p:txBody>
      </p:sp>
    </p:spTree>
    <p:extLst>
      <p:ext uri="{BB962C8B-B14F-4D97-AF65-F5344CB8AC3E}">
        <p14:creationId xmlns:p14="http://schemas.microsoft.com/office/powerpoint/2010/main" val="2036205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5969EE0-811D-4B76-A931-F784A036874A}" type="slidenum">
              <a:rPr lang="en-US" altLang="en-US">
                <a:latin typeface="Arial" panose="020B0604020202020204" pitchFamily="34" charset="0"/>
              </a:rPr>
              <a:pPr/>
              <a:t>4</a:t>
            </a:fld>
            <a:endParaRPr lang="en-US" altLang="en-US">
              <a:latin typeface="Arial" panose="020B0604020202020204"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03195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45C4163-0681-4CCD-ADA4-21AD96072E29}" type="slidenum">
              <a:rPr lang="en-US" altLang="en-US">
                <a:latin typeface="Arial" panose="020B0604020202020204" pitchFamily="34" charset="0"/>
              </a:rPr>
              <a:pPr/>
              <a:t>39</a:t>
            </a:fld>
            <a:endParaRPr lang="en-US" altLang="en-US">
              <a:latin typeface="Arial" panose="020B0604020202020204" pitchFamily="34" charset="0"/>
            </a:endParaRPr>
          </a:p>
        </p:txBody>
      </p:sp>
    </p:spTree>
    <p:extLst>
      <p:ext uri="{BB962C8B-B14F-4D97-AF65-F5344CB8AC3E}">
        <p14:creationId xmlns:p14="http://schemas.microsoft.com/office/powerpoint/2010/main" val="4675364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9D3EE97-2864-4908-9890-0ED26B7FCC39}" type="slidenum">
              <a:rPr lang="en-US" altLang="en-US">
                <a:latin typeface="Arial" panose="020B0604020202020204" pitchFamily="34" charset="0"/>
              </a:rPr>
              <a:pPr/>
              <a:t>40</a:t>
            </a:fld>
            <a:endParaRPr lang="en-US" altLang="en-US">
              <a:latin typeface="Arial" panose="020B0604020202020204" pitchFamily="34"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4725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77C48FC-2787-4913-B88E-F7635B74C178}" type="slidenum">
              <a:rPr lang="en-US" altLang="en-US">
                <a:latin typeface="Arial" panose="020B0604020202020204" pitchFamily="34" charset="0"/>
              </a:rPr>
              <a:pPr/>
              <a:t>5</a:t>
            </a:fld>
            <a:endParaRPr lang="en-US" altLang="en-US">
              <a:latin typeface="Arial" panose="020B0604020202020204"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2918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5243B47-4433-4A4B-B215-EAEBB346CB19}"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7366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64B074D3-E2E3-4C45-91CE-CAD6DE6E6D84}" type="slidenum">
              <a:rPr lang="en-US" altLang="en-US" sz="1200">
                <a:latin typeface="Arial" panose="020B0604020202020204" pitchFamily="34" charset="0"/>
              </a:rPr>
              <a:pPr algn="r" eaLnBrk="1" hangingPunct="1"/>
              <a:t>7</a:t>
            </a:fld>
            <a:endParaRPr lang="en-US" altLang="en-US" sz="1200">
              <a:latin typeface="Arial" panose="020B0604020202020204"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0186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E633DF91-3123-41AE-BB63-C65DDBEA4D06}" type="slidenum">
              <a:rPr lang="en-US" altLang="en-US" sz="1200">
                <a:latin typeface="Arial" panose="020B0604020202020204" pitchFamily="34" charset="0"/>
              </a:rPr>
              <a:pPr algn="r" eaLnBrk="1" hangingPunct="1"/>
              <a:t>8</a:t>
            </a:fld>
            <a:endParaRPr lang="en-US" altLang="en-US" sz="1200">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1454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0B2EA0C5-55C4-4F6B-9CB3-FFCAA72EC93D}" type="slidenum">
              <a:rPr lang="en-US" altLang="en-US" sz="1200">
                <a:latin typeface="Arial" panose="020B0604020202020204" pitchFamily="34" charset="0"/>
              </a:rPr>
              <a:pPr algn="r" eaLnBrk="1" hangingPunct="1"/>
              <a:t>9</a:t>
            </a:fld>
            <a:endParaRPr lang="en-US" altLang="en-US" sz="1200">
              <a:latin typeface="Arial" panose="020B0604020202020204"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9114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35638FC4-2095-45EF-A855-30A2A521A5B1}" type="slidenum">
              <a:rPr lang="en-US" altLang="en-US" sz="1200">
                <a:latin typeface="Arial" panose="020B0604020202020204" pitchFamily="34" charset="0"/>
              </a:rPr>
              <a:pPr algn="r" eaLnBrk="1" hangingPunct="1"/>
              <a:t>10</a:t>
            </a:fld>
            <a:endParaRPr lang="en-US" altLang="en-US" sz="1200">
              <a:latin typeface="Arial" panose="020B0604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1147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8"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B4F4CAE3-E0B0-4D39-89F5-04A3CFCF9B45}" type="slidenum">
              <a:rPr lang="en-US" altLang="en-US"/>
              <a:pPr/>
              <a:t>‹#›</a:t>
            </a:fld>
            <a:endParaRPr lang="en-US" altLang="en-US"/>
          </a:p>
        </p:txBody>
      </p:sp>
    </p:spTree>
    <p:extLst>
      <p:ext uri="{BB962C8B-B14F-4D97-AF65-F5344CB8AC3E}">
        <p14:creationId xmlns:p14="http://schemas.microsoft.com/office/powerpoint/2010/main" val="3467927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BB9E3D31-6472-438D-9A8E-DD306D141ECE}" type="slidenum">
              <a:rPr lang="en-US" altLang="en-US"/>
              <a:pPr/>
              <a:t>‹#›</a:t>
            </a:fld>
            <a:endParaRPr lang="en-US" altLang="en-US"/>
          </a:p>
        </p:txBody>
      </p:sp>
    </p:spTree>
    <p:extLst>
      <p:ext uri="{BB962C8B-B14F-4D97-AF65-F5344CB8AC3E}">
        <p14:creationId xmlns:p14="http://schemas.microsoft.com/office/powerpoint/2010/main" val="291259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0886793B-F423-4C44-8B7C-903890249429}" type="slidenum">
              <a:rPr lang="en-US" altLang="en-US"/>
              <a:pPr/>
              <a:t>‹#›</a:t>
            </a:fld>
            <a:endParaRPr lang="en-US" altLang="en-US"/>
          </a:p>
        </p:txBody>
      </p:sp>
    </p:spTree>
    <p:extLst>
      <p:ext uri="{BB962C8B-B14F-4D97-AF65-F5344CB8AC3E}">
        <p14:creationId xmlns:p14="http://schemas.microsoft.com/office/powerpoint/2010/main" val="1031125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A50CC693-7A75-40D2-BD49-310A36F32CF6}" type="slidenum">
              <a:rPr lang="en-US" altLang="en-US"/>
              <a:pPr/>
              <a:t>‹#›</a:t>
            </a:fld>
            <a:endParaRPr lang="en-US" altLang="en-US"/>
          </a:p>
        </p:txBody>
      </p:sp>
    </p:spTree>
    <p:extLst>
      <p:ext uri="{BB962C8B-B14F-4D97-AF65-F5344CB8AC3E}">
        <p14:creationId xmlns:p14="http://schemas.microsoft.com/office/powerpoint/2010/main" val="1695314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F8230A3-0162-4EA6-B483-3179F7161ECE}" type="slidenum">
              <a:rPr lang="en-US" altLang="en-US"/>
              <a:pPr/>
              <a:t>‹#›</a:t>
            </a:fld>
            <a:endParaRPr lang="en-US" altLang="en-US"/>
          </a:p>
        </p:txBody>
      </p:sp>
    </p:spTree>
    <p:extLst>
      <p:ext uri="{BB962C8B-B14F-4D97-AF65-F5344CB8AC3E}">
        <p14:creationId xmlns:p14="http://schemas.microsoft.com/office/powerpoint/2010/main" val="1670347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D4E3C55-3C15-47BC-B185-1362090DF668}" type="slidenum">
              <a:rPr lang="en-US" altLang="en-US"/>
              <a:pPr/>
              <a:t>‹#›</a:t>
            </a:fld>
            <a:endParaRPr lang="en-US" altLang="en-US"/>
          </a:p>
        </p:txBody>
      </p:sp>
    </p:spTree>
    <p:extLst>
      <p:ext uri="{BB962C8B-B14F-4D97-AF65-F5344CB8AC3E}">
        <p14:creationId xmlns:p14="http://schemas.microsoft.com/office/powerpoint/2010/main" val="2896192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CB5EEBE-1342-467B-86D1-627B7CD55047}" type="slidenum">
              <a:rPr lang="en-US" altLang="en-US"/>
              <a:pPr/>
              <a:t>‹#›</a:t>
            </a:fld>
            <a:endParaRPr lang="en-US" altLang="en-US"/>
          </a:p>
        </p:txBody>
      </p:sp>
    </p:spTree>
    <p:extLst>
      <p:ext uri="{BB962C8B-B14F-4D97-AF65-F5344CB8AC3E}">
        <p14:creationId xmlns:p14="http://schemas.microsoft.com/office/powerpoint/2010/main" val="1128743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208433B-50EE-4EB0-9F3A-653A7DEDF678}" type="slidenum">
              <a:rPr lang="en-US" altLang="en-US"/>
              <a:pPr/>
              <a:t>‹#›</a:t>
            </a:fld>
            <a:endParaRPr lang="en-US" altLang="en-US"/>
          </a:p>
        </p:txBody>
      </p:sp>
    </p:spTree>
    <p:extLst>
      <p:ext uri="{BB962C8B-B14F-4D97-AF65-F5344CB8AC3E}">
        <p14:creationId xmlns:p14="http://schemas.microsoft.com/office/powerpoint/2010/main" val="126526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958CBBE-B540-41E3-AB00-7C0649D855F9}" type="slidenum">
              <a:rPr lang="en-US" altLang="en-US"/>
              <a:pPr/>
              <a:t>‹#›</a:t>
            </a:fld>
            <a:endParaRPr lang="en-US" altLang="en-US"/>
          </a:p>
        </p:txBody>
      </p:sp>
    </p:spTree>
    <p:extLst>
      <p:ext uri="{BB962C8B-B14F-4D97-AF65-F5344CB8AC3E}">
        <p14:creationId xmlns:p14="http://schemas.microsoft.com/office/powerpoint/2010/main" val="3196289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242F123A-F2DA-4480-AE7E-F826A009BA40}" type="slidenum">
              <a:rPr lang="en-US" altLang="en-US"/>
              <a:pPr/>
              <a:t>‹#›</a:t>
            </a:fld>
            <a:endParaRPr lang="en-US" altLang="en-US"/>
          </a:p>
        </p:txBody>
      </p:sp>
    </p:spTree>
    <p:extLst>
      <p:ext uri="{BB962C8B-B14F-4D97-AF65-F5344CB8AC3E}">
        <p14:creationId xmlns:p14="http://schemas.microsoft.com/office/powerpoint/2010/main" val="4424612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ED8E36A-165B-4DB8-BA10-E8AD39578610}" type="slidenum">
              <a:rPr lang="en-US" altLang="en-US"/>
              <a:pPr/>
              <a:t>‹#›</a:t>
            </a:fld>
            <a:endParaRPr lang="en-US" altLang="en-US"/>
          </a:p>
        </p:txBody>
      </p:sp>
    </p:spTree>
    <p:extLst>
      <p:ext uri="{BB962C8B-B14F-4D97-AF65-F5344CB8AC3E}">
        <p14:creationId xmlns:p14="http://schemas.microsoft.com/office/powerpoint/2010/main" val="1055022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D72F15F-4740-49EC-B29A-ACD7B453B50F}" type="slidenum">
              <a:rPr lang="en-US" altLang="en-US"/>
              <a:pPr/>
              <a:t>‹#›</a:t>
            </a:fld>
            <a:endParaRPr lang="en-US" altLang="en-US"/>
          </a:p>
        </p:txBody>
      </p:sp>
    </p:spTree>
    <p:extLst>
      <p:ext uri="{BB962C8B-B14F-4D97-AF65-F5344CB8AC3E}">
        <p14:creationId xmlns:p14="http://schemas.microsoft.com/office/powerpoint/2010/main" val="11252082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B012CFA-9468-461C-880A-2243A4A94275}" type="slidenum">
              <a:rPr lang="en-US" altLang="en-US"/>
              <a:pPr/>
              <a:t>‹#›</a:t>
            </a:fld>
            <a:endParaRPr lang="en-US" altLang="en-US"/>
          </a:p>
        </p:txBody>
      </p:sp>
    </p:spTree>
    <p:extLst>
      <p:ext uri="{BB962C8B-B14F-4D97-AF65-F5344CB8AC3E}">
        <p14:creationId xmlns:p14="http://schemas.microsoft.com/office/powerpoint/2010/main" val="26814948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smtClean="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7158059-1B73-49C7-B847-1414D0BF455B}" type="slidenum">
              <a:rPr lang="en-US" altLang="en-US"/>
              <a:pPr/>
              <a:t>‹#›</a:t>
            </a:fld>
            <a:endParaRPr lang="en-US" altLang="en-US"/>
          </a:p>
        </p:txBody>
      </p:sp>
    </p:spTree>
    <p:extLst>
      <p:ext uri="{BB962C8B-B14F-4D97-AF65-F5344CB8AC3E}">
        <p14:creationId xmlns:p14="http://schemas.microsoft.com/office/powerpoint/2010/main" val="29407029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F9697BE-BB58-4D16-B08B-6B24E7AC2DE2}" type="slidenum">
              <a:rPr lang="en-US" altLang="en-US"/>
              <a:pPr/>
              <a:t>‹#›</a:t>
            </a:fld>
            <a:endParaRPr lang="en-US" altLang="en-US"/>
          </a:p>
        </p:txBody>
      </p:sp>
    </p:spTree>
    <p:extLst>
      <p:ext uri="{BB962C8B-B14F-4D97-AF65-F5344CB8AC3E}">
        <p14:creationId xmlns:p14="http://schemas.microsoft.com/office/powerpoint/2010/main" val="34755102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16307A7-56B3-481C-8DEC-3069090FC052}" type="slidenum">
              <a:rPr lang="en-US" altLang="en-US"/>
              <a:pPr/>
              <a:t>‹#›</a:t>
            </a:fld>
            <a:endParaRPr lang="en-US" altLang="en-US"/>
          </a:p>
        </p:txBody>
      </p:sp>
    </p:spTree>
    <p:extLst>
      <p:ext uri="{BB962C8B-B14F-4D97-AF65-F5344CB8AC3E}">
        <p14:creationId xmlns:p14="http://schemas.microsoft.com/office/powerpoint/2010/main" val="499290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A6DBD3D6-BC8A-4F3B-AF25-32DC7E98A5B5}" type="slidenum">
              <a:rPr lang="en-US" altLang="en-US"/>
              <a:pPr/>
              <a:t>‹#›</a:t>
            </a:fld>
            <a:endParaRPr lang="en-US" altLang="en-US"/>
          </a:p>
        </p:txBody>
      </p:sp>
    </p:spTree>
    <p:extLst>
      <p:ext uri="{BB962C8B-B14F-4D97-AF65-F5344CB8AC3E}">
        <p14:creationId xmlns:p14="http://schemas.microsoft.com/office/powerpoint/2010/main" val="3443155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E9A51665-CEDF-4E6D-A83E-A41659E4BA1D}" type="slidenum">
              <a:rPr lang="en-US" altLang="en-US"/>
              <a:pPr/>
              <a:t>‹#›</a:t>
            </a:fld>
            <a:endParaRPr lang="en-US" altLang="en-US"/>
          </a:p>
        </p:txBody>
      </p:sp>
    </p:spTree>
    <p:extLst>
      <p:ext uri="{BB962C8B-B14F-4D97-AF65-F5344CB8AC3E}">
        <p14:creationId xmlns:p14="http://schemas.microsoft.com/office/powerpoint/2010/main" val="2816384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42393683-248D-418D-B86D-23729F9551B7}" type="slidenum">
              <a:rPr lang="en-US" altLang="en-US"/>
              <a:pPr/>
              <a:t>‹#›</a:t>
            </a:fld>
            <a:endParaRPr lang="en-US" altLang="en-US"/>
          </a:p>
        </p:txBody>
      </p:sp>
    </p:spTree>
    <p:extLst>
      <p:ext uri="{BB962C8B-B14F-4D97-AF65-F5344CB8AC3E}">
        <p14:creationId xmlns:p14="http://schemas.microsoft.com/office/powerpoint/2010/main" val="3840931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00593B43-D37D-49B9-9DA1-97A54C20C09C}" type="slidenum">
              <a:rPr lang="en-US" altLang="en-US"/>
              <a:pPr/>
              <a:t>‹#›</a:t>
            </a:fld>
            <a:endParaRPr lang="en-US" altLang="en-US"/>
          </a:p>
        </p:txBody>
      </p:sp>
    </p:spTree>
    <p:extLst>
      <p:ext uri="{BB962C8B-B14F-4D97-AF65-F5344CB8AC3E}">
        <p14:creationId xmlns:p14="http://schemas.microsoft.com/office/powerpoint/2010/main" val="3978068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6E0FDCB8-B007-4F90-AEE3-37FE046B6F44}" type="slidenum">
              <a:rPr lang="en-US" altLang="en-US"/>
              <a:pPr/>
              <a:t>‹#›</a:t>
            </a:fld>
            <a:endParaRPr lang="en-US" altLang="en-US"/>
          </a:p>
        </p:txBody>
      </p:sp>
    </p:spTree>
    <p:extLst>
      <p:ext uri="{BB962C8B-B14F-4D97-AF65-F5344CB8AC3E}">
        <p14:creationId xmlns:p14="http://schemas.microsoft.com/office/powerpoint/2010/main" val="3078180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B81B318F-BB5C-4B89-842A-F88F04DBB64D}" type="slidenum">
              <a:rPr lang="en-US" altLang="en-US"/>
              <a:pPr/>
              <a:t>‹#›</a:t>
            </a:fld>
            <a:endParaRPr lang="en-US" altLang="en-US"/>
          </a:p>
        </p:txBody>
      </p:sp>
    </p:spTree>
    <p:extLst>
      <p:ext uri="{BB962C8B-B14F-4D97-AF65-F5344CB8AC3E}">
        <p14:creationId xmlns:p14="http://schemas.microsoft.com/office/powerpoint/2010/main" val="61393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B323E8C3-DF12-4645-A489-8B5DE39E21F2}" type="slidenum">
              <a:rPr lang="en-US" altLang="en-US"/>
              <a:pPr/>
              <a:t>‹#›</a:t>
            </a:fld>
            <a:endParaRPr lang="en-US" altLang="en-US"/>
          </a:p>
        </p:txBody>
      </p:sp>
    </p:spTree>
    <p:extLst>
      <p:ext uri="{BB962C8B-B14F-4D97-AF65-F5344CB8AC3E}">
        <p14:creationId xmlns:p14="http://schemas.microsoft.com/office/powerpoint/2010/main" val="1571620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latin typeface="Tahoma" panose="020B0604030504040204" pitchFamily="34" charset="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atin typeface="Tahoma" panose="020B0604030504040204" pitchFamily="34" charset="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fld id="{3AE7AD70-5FBF-4424-8210-74D407C8629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09"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defRPr sz="900">
                <a:solidFill>
                  <a:schemeClr val="tx1">
                    <a:tint val="75000"/>
                  </a:schemeClr>
                </a:solidFill>
                <a:latin typeface="Tahoma" panose="020B0604030504040204" pitchFamily="34" charset="0"/>
                <a:cs typeface="Arial" panose="020B0604020202020204" pitchFamily="34" charset="0"/>
              </a:defRPr>
            </a:lvl1pPr>
          </a:lstStyle>
          <a:p>
            <a:pPr>
              <a:defRPr/>
            </a:pPr>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defRPr sz="900">
                <a:solidFill>
                  <a:schemeClr val="tx1">
                    <a:tint val="75000"/>
                  </a:schemeClr>
                </a:solidFill>
                <a:latin typeface="Tahoma" panose="020B060403050404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E1006CBC-7722-459D-9724-A67FF2D0E07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t-takla.org/Gallery/Bible/Illustrations.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12.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31.xml"/><Relationship Id="rId1" Type="http://schemas.openxmlformats.org/officeDocument/2006/relationships/slideLayout" Target="../slideLayouts/slideLayout19.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Picture 16" descr="http://cdn.thechurchinmalta.org/files/_images/120437-994xNone.jpg"/>
          <p:cNvPicPr>
            <a:picLocks noChangeAspect="1" noChangeArrowheads="1"/>
          </p:cNvPicPr>
          <p:nvPr/>
        </p:nvPicPr>
        <p:blipFill>
          <a:blip r:embed="rId2">
            <a:extLst>
              <a:ext uri="{28A0092B-C50C-407E-A947-70E740481C1C}">
                <a14:useLocalDpi xmlns:a14="http://schemas.microsoft.com/office/drawing/2010/main" val="0"/>
              </a:ext>
            </a:extLst>
          </a:blip>
          <a:srcRect t="1112"/>
          <a:stretch>
            <a:fillRect/>
          </a:stretch>
        </p:blipFill>
        <p:spPr bwMode="auto">
          <a:xfrm>
            <a:off x="-26504" y="0"/>
            <a:ext cx="917050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8" name="Rectangle 4"/>
          <p:cNvSpPr>
            <a:spLocks noGrp="1" noChangeArrowheads="1"/>
          </p:cNvSpPr>
          <p:nvPr>
            <p:ph type="ctrTitle" idx="4294967295"/>
          </p:nvPr>
        </p:nvSpPr>
        <p:spPr>
          <a:xfrm>
            <a:off x="685800" y="1295400"/>
            <a:ext cx="7772400" cy="1524000"/>
          </a:xfrm>
          <a:solidFill>
            <a:schemeClr val="tx1">
              <a:lumMod val="95000"/>
              <a:lumOff val="5000"/>
              <a:alpha val="39999"/>
            </a:schemeClr>
          </a:solidFill>
        </p:spPr>
        <p:txBody>
          <a:bodyPr anchor="ctr" anchorCtr="1"/>
          <a:lstStyle/>
          <a:p>
            <a:pPr algn="ctr">
              <a:defRPr/>
            </a:pPr>
            <a:r>
              <a:rPr lang="es-PR" altLang="en-US" dirty="0" smtClean="0">
                <a:solidFill>
                  <a:schemeClr val="bg1"/>
                </a:solidFill>
                <a:effectLst>
                  <a:outerShdw blurRad="38100" dist="38100" dir="2700000" algn="tl">
                    <a:srgbClr val="000000">
                      <a:alpha val="43137"/>
                    </a:srgbClr>
                  </a:outerShdw>
                </a:effectLst>
              </a:rPr>
              <a:t>Unidad 3:  El Rey Demuestra Su Poder</a:t>
            </a:r>
            <a:endParaRPr lang="en-US" altLang="en-US" dirty="0" smtClean="0">
              <a:solidFill>
                <a:schemeClr val="bg1"/>
              </a:solidFill>
              <a:effectLst>
                <a:outerShdw blurRad="38100" dist="38100" dir="2700000" algn="tl">
                  <a:srgbClr val="000000">
                    <a:alpha val="43137"/>
                  </a:srgbClr>
                </a:outerShdw>
              </a:effectLst>
            </a:endParaRPr>
          </a:p>
        </p:txBody>
      </p:sp>
      <p:sp>
        <p:nvSpPr>
          <p:cNvPr id="149509" name="Rectangle 5"/>
          <p:cNvSpPr>
            <a:spLocks noGrp="1" noChangeArrowheads="1"/>
          </p:cNvSpPr>
          <p:nvPr>
            <p:ph type="subTitle" idx="4294967295"/>
          </p:nvPr>
        </p:nvSpPr>
        <p:spPr>
          <a:xfrm>
            <a:off x="1066800" y="3276600"/>
            <a:ext cx="6705600" cy="2209800"/>
          </a:xfrm>
          <a:solidFill>
            <a:schemeClr val="tx1">
              <a:lumMod val="95000"/>
              <a:lumOff val="5000"/>
              <a:alpha val="39999"/>
            </a:schemeClr>
          </a:solidFill>
        </p:spPr>
        <p:txBody>
          <a:bodyPr anchor="ctr"/>
          <a:lstStyle/>
          <a:p>
            <a:pPr marL="0" indent="0" algn="ctr">
              <a:lnSpc>
                <a:spcPct val="90000"/>
              </a:lnSpc>
              <a:buFont typeface="Wingdings" panose="05000000000000000000" pitchFamily="2" charset="2"/>
              <a:buNone/>
              <a:defRPr/>
            </a:pPr>
            <a:r>
              <a:rPr lang="es-PR" altLang="en-US" sz="3600" dirty="0" smtClean="0">
                <a:solidFill>
                  <a:schemeClr val="bg1"/>
                </a:solidFill>
                <a:effectLst>
                  <a:outerShdw blurRad="38100" dist="38100" dir="2700000" algn="tl">
                    <a:srgbClr val="000000">
                      <a:alpha val="43137"/>
                    </a:srgbClr>
                  </a:outerShdw>
                </a:effectLst>
              </a:rPr>
              <a:t>Estudios 38: El Rey Explica  Su Reino</a:t>
            </a:r>
            <a:endParaRPr lang="es-PR" altLang="en-US" sz="3600" dirty="0" smtClean="0">
              <a:effectLst>
                <a:outerShdw blurRad="38100" dist="38100" dir="2700000" algn="tl">
                  <a:srgbClr val="000000">
                    <a:alpha val="43137"/>
                  </a:srgbClr>
                </a:outerShdw>
              </a:effectLst>
            </a:endParaRPr>
          </a:p>
          <a:p>
            <a:pPr marL="0" indent="0" algn="ctr">
              <a:lnSpc>
                <a:spcPct val="90000"/>
              </a:lnSpc>
              <a:buFont typeface="Wingdings" panose="05000000000000000000" pitchFamily="2" charset="2"/>
              <a:buNone/>
              <a:defRPr/>
            </a:pPr>
            <a:r>
              <a:rPr lang="es-PR" altLang="en-US" dirty="0" smtClean="0">
                <a:solidFill>
                  <a:schemeClr val="bg1"/>
                </a:solidFill>
                <a:effectLst>
                  <a:outerShdw blurRad="38100" dist="38100" dir="2700000" algn="tl">
                    <a:srgbClr val="000000">
                      <a:alpha val="43137"/>
                    </a:srgbClr>
                  </a:outerShdw>
                </a:effectLst>
              </a:rPr>
              <a:t>4 de octubre de 2016</a:t>
            </a:r>
          </a:p>
        </p:txBody>
      </p:sp>
      <p:sp>
        <p:nvSpPr>
          <p:cNvPr id="3077" name="Text Box 5"/>
          <p:cNvSpPr txBox="1">
            <a:spLocks noChangeArrowheads="1"/>
          </p:cNvSpPr>
          <p:nvPr/>
        </p:nvSpPr>
        <p:spPr bwMode="auto">
          <a:xfrm>
            <a:off x="0" y="6210300"/>
            <a:ext cx="2895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spcBef>
                <a:spcPct val="50000"/>
              </a:spcBef>
            </a:pPr>
            <a:r>
              <a:rPr lang="es-PR" altLang="en-US">
                <a:solidFill>
                  <a:schemeClr val="bg1"/>
                </a:solidFill>
                <a:latin typeface="Arial" panose="020B0604020202020204" pitchFamily="34" charset="0"/>
              </a:rPr>
              <a:t>Iglesia Bíblica Bautista de Aguadilla</a:t>
            </a:r>
          </a:p>
        </p:txBody>
      </p:sp>
      <p:pic>
        <p:nvPicPr>
          <p:cNvPr id="3078" name="Picture 6" descr="jesus_fish_lg_cl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s-PR" altLang="en-US" i="1">
                <a:solidFill>
                  <a:schemeClr val="bg1"/>
                </a:solidFill>
                <a:latin typeface="Arial" panose="020B0604020202020204" pitchFamily="34" charset="0"/>
              </a:rPr>
              <a:t>La Biblia Libro por Libro, CBP</a:t>
            </a:r>
            <a:r>
              <a:rPr lang="en-US" altLang="en-US" i="1" baseline="30000">
                <a:solidFill>
                  <a:schemeClr val="bg1"/>
                </a:solidFill>
                <a:latin typeface="Arial" panose="020B0604020202020204" pitchFamily="34" charset="0"/>
              </a:rPr>
              <a:t>®</a:t>
            </a:r>
            <a:endParaRPr lang="en-US" altLang="en-US">
              <a:solidFill>
                <a:schemeClr val="bg1"/>
              </a:solidFill>
              <a:latin typeface="Arial" panose="020B0604020202020204"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0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07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07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49509">
                                            <p:bg/>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49509">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49509">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49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autoUpdateAnimBg="0"/>
      <p:bldP spid="149509" grpId="0" build="p" animBg="1" autoUpdateAnimBg="0" advAuto="0"/>
      <p:bldP spid="3077" grpId="0" autoUpdateAnimBg="0"/>
      <p:bldP spid="3079"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04451" name="Rectangle 3"/>
          <p:cNvSpPr>
            <a:spLocks noChangeArrowheads="1"/>
          </p:cNvSpPr>
          <p:nvPr/>
        </p:nvSpPr>
        <p:spPr bwMode="auto">
          <a:xfrm>
            <a:off x="304800" y="2133600"/>
            <a:ext cx="8534400" cy="377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98463" indent="-398463">
              <a:tabLst>
                <a:tab pos="1257300" algn="l"/>
              </a:tabLst>
              <a:defRPr>
                <a:solidFill>
                  <a:schemeClr val="tx1"/>
                </a:solidFill>
                <a:latin typeface="Tahoma" panose="020B0604030504040204" pitchFamily="34" charset="0"/>
                <a:cs typeface="Arial" panose="020B0604020202020204" pitchFamily="34" charset="0"/>
              </a:defRPr>
            </a:lvl1pPr>
            <a:lvl2pPr marL="739775" indent="-341313">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PR" altLang="en-US" sz="3200"/>
              <a:t>El propósito de Jesús</a:t>
            </a:r>
          </a:p>
          <a:p>
            <a:pPr lvl="1">
              <a:spcBef>
                <a:spcPct val="20000"/>
              </a:spcBef>
              <a:buClr>
                <a:schemeClr val="hlink"/>
              </a:buClr>
              <a:buSzPct val="55000"/>
              <a:buFont typeface="Wingdings" panose="05000000000000000000" pitchFamily="2" charset="2"/>
              <a:buChar char="n"/>
            </a:pPr>
            <a:r>
              <a:rPr lang="es-PR" altLang="en-US" sz="2800"/>
              <a:t>Revelar y redimir</a:t>
            </a:r>
          </a:p>
          <a:p>
            <a:pPr lvl="1">
              <a:spcBef>
                <a:spcPct val="20000"/>
              </a:spcBef>
              <a:buClr>
                <a:schemeClr val="hlink"/>
              </a:buClr>
              <a:buSzPct val="55000"/>
              <a:buFont typeface="Wingdings" panose="05000000000000000000" pitchFamily="2" charset="2"/>
              <a:buChar char="n"/>
            </a:pPr>
            <a:r>
              <a:rPr lang="es-PR" altLang="en-US" sz="2800"/>
              <a:t>Nunca para condenar o excluir a nadie</a:t>
            </a:r>
          </a:p>
          <a:p>
            <a:pPr lvl="1">
              <a:spcBef>
                <a:spcPct val="20000"/>
              </a:spcBef>
              <a:buClr>
                <a:schemeClr val="hlink"/>
              </a:buClr>
              <a:buSzPct val="55000"/>
              <a:buFont typeface="Wingdings" panose="05000000000000000000" pitchFamily="2" charset="2"/>
              <a:buChar char="n"/>
            </a:pPr>
            <a:r>
              <a:rPr lang="es-PR" altLang="en-US" sz="2800"/>
              <a:t>La respuesta de Jesús a los discípulos indica que estas sirven como vehículo de revelación acerca del reino que Dios </a:t>
            </a:r>
            <a:r>
              <a:rPr lang="es-PR" altLang="en-US" sz="2800" i="1"/>
              <a:t>ha concedido conocer</a:t>
            </a:r>
            <a:r>
              <a:rPr lang="es-PR" altLang="en-US" sz="2800"/>
              <a:t> a sus discípulos (creyentes). (Zorzoli)</a:t>
            </a:r>
          </a:p>
        </p:txBody>
      </p:sp>
      <p:sp>
        <p:nvSpPr>
          <p:cNvPr id="13316"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a:pPr>
            <a:r>
              <a:rPr lang="es-PR" altLang="en-US" sz="4000">
                <a:solidFill>
                  <a:schemeClr val="tx2"/>
                </a:solidFill>
              </a:rPr>
              <a:t>El Propósito de las Parábolas</a:t>
            </a:r>
            <a:br>
              <a:rPr lang="es-PR" altLang="en-US" sz="4000">
                <a:solidFill>
                  <a:schemeClr val="tx2"/>
                </a:solidFill>
              </a:rPr>
            </a:br>
            <a:r>
              <a:rPr lang="es-PR" altLang="en-US" sz="4000">
                <a:solidFill>
                  <a:schemeClr val="tx2"/>
                </a:solidFill>
              </a:rPr>
              <a:t> (</a:t>
            </a:r>
            <a:r>
              <a:rPr lang="es-PR" altLang="en-US" sz="4000">
                <a:solidFill>
                  <a:srgbClr val="FF0000"/>
                </a:solidFill>
              </a:rPr>
              <a:t>Mateo 13.10-11</a:t>
            </a:r>
            <a:r>
              <a:rPr lang="es-PR" altLang="en-US" sz="40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marL="838200" indent="-838200">
              <a:buFontTx/>
              <a:buAutoNum type="arabicPeriod" startAt="2"/>
            </a:pPr>
            <a:r>
              <a:rPr lang="es-PR" altLang="en-US" smtClean="0"/>
              <a:t>El Sembrador y la Semilla</a:t>
            </a:r>
            <a:br>
              <a:rPr lang="es-PR" altLang="en-US" smtClean="0"/>
            </a:br>
            <a:r>
              <a:rPr lang="es-PR" altLang="en-US" smtClean="0"/>
              <a:t>(</a:t>
            </a:r>
            <a:r>
              <a:rPr lang="es-PR" altLang="en-US" smtClean="0">
                <a:solidFill>
                  <a:srgbClr val="FF0000"/>
                </a:solidFill>
              </a:rPr>
              <a:t>Mateo 13.18-23</a:t>
            </a:r>
            <a:r>
              <a:rPr lang="es-PR" altLang="en-US" smtClean="0"/>
              <a:t>)</a:t>
            </a:r>
          </a:p>
        </p:txBody>
      </p:sp>
      <p:pic>
        <p:nvPicPr>
          <p:cNvPr id="14339" name="Picture 20" descr="http://4.bp.blogspot.com/-GWbyQZdLm4k/UIV2zRq259I/AAAAAAAABbQ/DmWJoo43Ygk/s1600/elsembrad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133600"/>
            <a:ext cx="61055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800" y="2133600"/>
            <a:ext cx="8153400"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None/>
            </a:pPr>
            <a:r>
              <a:rPr lang="es-ES" altLang="en-US" sz="3200">
                <a:solidFill>
                  <a:srgbClr val="FF0000"/>
                </a:solidFill>
              </a:rPr>
              <a:t>“Oíd, pues, vosotros la parábola del sembrador: Cuando alguno oye la palabra del reino y no la entiende, viene el malo, y arrebata lo que fue sembrado en su corazón. Este es el que fue sembrado junto al camino...”</a:t>
            </a:r>
          </a:p>
        </p:txBody>
      </p:sp>
      <p:sp>
        <p:nvSpPr>
          <p:cNvPr id="15363"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a:solidFill>
                  <a:schemeClr val="tx2"/>
                </a:solidFill>
              </a:rPr>
              <a:t>El Sembrador y la Semilla</a:t>
            </a:r>
            <a:br>
              <a:rPr lang="es-PR" altLang="en-US" sz="4400">
                <a:solidFill>
                  <a:schemeClr val="tx2"/>
                </a:solidFill>
              </a:rPr>
            </a:br>
            <a:r>
              <a:rPr lang="es-PR" altLang="en-US" sz="4400">
                <a:solidFill>
                  <a:schemeClr val="tx2"/>
                </a:solidFill>
              </a:rPr>
              <a:t>(</a:t>
            </a:r>
            <a:r>
              <a:rPr lang="es-PR" altLang="en-US" sz="4400">
                <a:solidFill>
                  <a:srgbClr val="FF0000"/>
                </a:solidFill>
              </a:rPr>
              <a:t>Mateo 13.18-23</a:t>
            </a:r>
            <a:r>
              <a:rPr lang="es-PR" altLang="en-US" sz="44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800" y="2133600"/>
            <a:ext cx="8153400"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None/>
            </a:pPr>
            <a:r>
              <a:rPr lang="es-ES" altLang="en-US" sz="3200">
                <a:solidFill>
                  <a:srgbClr val="FF0000"/>
                </a:solidFill>
              </a:rPr>
              <a:t>“...Y el que fue sembrado en pedregales, éste es el que oye la palabra, y al momento la recibe con gozo; pero no tiene raíz en sí, sino que es de corta duración, pues al venir la aflicción o la persecución por causa de la palabra, luego tropieza...”</a:t>
            </a:r>
          </a:p>
        </p:txBody>
      </p:sp>
      <p:sp>
        <p:nvSpPr>
          <p:cNvPr id="16387"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a:solidFill>
                  <a:schemeClr val="tx2"/>
                </a:solidFill>
              </a:rPr>
              <a:t>El Sembrador y la Semilla</a:t>
            </a:r>
            <a:br>
              <a:rPr lang="es-PR" altLang="en-US" sz="4400">
                <a:solidFill>
                  <a:schemeClr val="tx2"/>
                </a:solidFill>
              </a:rPr>
            </a:br>
            <a:r>
              <a:rPr lang="es-PR" altLang="en-US" sz="4400">
                <a:solidFill>
                  <a:schemeClr val="tx2"/>
                </a:solidFill>
              </a:rPr>
              <a:t>(</a:t>
            </a:r>
            <a:r>
              <a:rPr lang="es-PR" altLang="en-US" sz="4400">
                <a:solidFill>
                  <a:srgbClr val="FF0000"/>
                </a:solidFill>
              </a:rPr>
              <a:t>Mateo 13.18-23</a:t>
            </a:r>
            <a:r>
              <a:rPr lang="es-PR" altLang="en-US" sz="44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800" y="2133600"/>
            <a:ext cx="8153400"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None/>
            </a:pPr>
            <a:r>
              <a:rPr lang="es-ES" altLang="en-US" sz="3200">
                <a:solidFill>
                  <a:srgbClr val="FF0000"/>
                </a:solidFill>
              </a:rPr>
              <a:t>“...El que fue sembrado entre espinos, éste es el que oye la palabra, pero el afán de este siglo y el engaño de las riquezas ahogan la palabra, y se hace infructuosa. Mas el que fue sembrado en buena tierra, éste es el que oye y entiende la palabra, y da fruto; y produce a ciento, a sesenta, y a treinta por uno.”</a:t>
            </a:r>
          </a:p>
        </p:txBody>
      </p:sp>
      <p:sp>
        <p:nvSpPr>
          <p:cNvPr id="17411"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a:solidFill>
                  <a:schemeClr val="tx2"/>
                </a:solidFill>
              </a:rPr>
              <a:t>El Sembrador y la Semilla</a:t>
            </a:r>
            <a:br>
              <a:rPr lang="es-PR" altLang="en-US" sz="4400">
                <a:solidFill>
                  <a:schemeClr val="tx2"/>
                </a:solidFill>
              </a:rPr>
            </a:br>
            <a:r>
              <a:rPr lang="es-PR" altLang="en-US" sz="4400">
                <a:solidFill>
                  <a:schemeClr val="tx2"/>
                </a:solidFill>
              </a:rPr>
              <a:t>(</a:t>
            </a:r>
            <a:r>
              <a:rPr lang="es-PR" altLang="en-US" sz="4400">
                <a:solidFill>
                  <a:srgbClr val="FF0000"/>
                </a:solidFill>
              </a:rPr>
              <a:t>Mateo 13.18-23</a:t>
            </a:r>
            <a:r>
              <a:rPr lang="es-PR" altLang="en-US" sz="44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800" y="2209800"/>
            <a:ext cx="8153400"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1963" indent="-461963">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ES" altLang="en-US" sz="3200"/>
              <a:t>El señor nos animó a sembrar con la confianza de que el reino vencerá todo obstáculo, sea </a:t>
            </a:r>
            <a:r>
              <a:rPr lang="es-ES" altLang="en-US" sz="3200" i="1"/>
              <a:t>el camino </a:t>
            </a:r>
            <a:r>
              <a:rPr lang="es-ES" altLang="en-US" sz="3200"/>
              <a:t>(duro), </a:t>
            </a:r>
            <a:r>
              <a:rPr lang="es-ES" altLang="en-US" sz="3200" i="1"/>
              <a:t>los pedregales, o los espinos</a:t>
            </a:r>
            <a:r>
              <a:rPr lang="es-ES" altLang="en-US" sz="3200"/>
              <a:t>.</a:t>
            </a:r>
          </a:p>
          <a:p>
            <a:pPr eaLnBrk="1" hangingPunct="1">
              <a:spcBef>
                <a:spcPct val="20000"/>
              </a:spcBef>
              <a:buClr>
                <a:schemeClr val="folHlink"/>
              </a:buClr>
              <a:buSzPct val="85000"/>
              <a:buFont typeface="Wingdings" panose="05000000000000000000" pitchFamily="2" charset="2"/>
              <a:buChar char="n"/>
            </a:pPr>
            <a:r>
              <a:rPr lang="es-ES" altLang="en-US" sz="3200"/>
              <a:t>También asegura que habrá una cosecha abundante.</a:t>
            </a:r>
            <a:endParaRPr lang="es-PR" altLang="en-US" sz="3200"/>
          </a:p>
        </p:txBody>
      </p:sp>
      <p:sp>
        <p:nvSpPr>
          <p:cNvPr id="18435"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a:solidFill>
                  <a:schemeClr val="tx2"/>
                </a:solidFill>
              </a:rPr>
              <a:t>El Sembrador y la Semilla</a:t>
            </a:r>
            <a:br>
              <a:rPr lang="es-PR" altLang="en-US" sz="4400">
                <a:solidFill>
                  <a:schemeClr val="tx2"/>
                </a:solidFill>
              </a:rPr>
            </a:br>
            <a:r>
              <a:rPr lang="es-PR" altLang="en-US" sz="4400">
                <a:solidFill>
                  <a:schemeClr val="tx2"/>
                </a:solidFill>
              </a:rPr>
              <a:t>(</a:t>
            </a:r>
            <a:r>
              <a:rPr lang="es-PR" altLang="en-US" sz="4400">
                <a:solidFill>
                  <a:srgbClr val="FF0000"/>
                </a:solidFill>
              </a:rPr>
              <a:t>Mateo 13.18-23</a:t>
            </a:r>
            <a:r>
              <a:rPr lang="es-PR" altLang="en-US" sz="44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800" y="2209800"/>
            <a:ext cx="8305800"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1963" indent="-461963">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PR" altLang="en-US" sz="3200"/>
              <a:t>Alegoría – Figura que consiste en hacer patentes en el discurso, por medio de varias metáforas consecutivas, un sentido recto y otro figurado, ambos completos, a fin de dar a entender una cosa expresando otra diferente. (</a:t>
            </a:r>
            <a:r>
              <a:rPr lang="es-PR" altLang="en-US" sz="3200" i="1"/>
              <a:t>Diccionario de la Real Academia Española</a:t>
            </a:r>
            <a:r>
              <a:rPr lang="es-PR" altLang="en-US" sz="3200"/>
              <a:t>)</a:t>
            </a:r>
          </a:p>
        </p:txBody>
      </p:sp>
      <p:sp>
        <p:nvSpPr>
          <p:cNvPr id="19459"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a:solidFill>
                  <a:schemeClr val="tx2"/>
                </a:solidFill>
              </a:rPr>
              <a:t>El Sembrador y la Semilla</a:t>
            </a:r>
            <a:br>
              <a:rPr lang="es-PR" altLang="en-US" sz="4400">
                <a:solidFill>
                  <a:schemeClr val="tx2"/>
                </a:solidFill>
              </a:rPr>
            </a:br>
            <a:r>
              <a:rPr lang="es-PR" altLang="en-US" sz="4400">
                <a:solidFill>
                  <a:schemeClr val="tx2"/>
                </a:solidFill>
              </a:rPr>
              <a:t>(</a:t>
            </a:r>
            <a:r>
              <a:rPr lang="es-PR" altLang="en-US" sz="4400">
                <a:solidFill>
                  <a:srgbClr val="FF0000"/>
                </a:solidFill>
              </a:rPr>
              <a:t>Mateo 13.18-23</a:t>
            </a:r>
            <a:r>
              <a:rPr lang="es-PR" altLang="en-US" sz="44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800" y="1905000"/>
            <a:ext cx="8001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tabLst>
                <a:tab pos="1257300" algn="l"/>
              </a:tabLst>
              <a:defRPr>
                <a:solidFill>
                  <a:schemeClr val="tx1"/>
                </a:solidFill>
                <a:latin typeface="Tahoma" panose="020B0604030504040204" pitchFamily="34" charset="0"/>
                <a:cs typeface="Arial" panose="020B0604020202020204" pitchFamily="34" charset="0"/>
              </a:defRPr>
            </a:lvl1pPr>
            <a:lvl2pPr marL="1009650" indent="-60960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PR" altLang="en-US" sz="3200"/>
              <a:t>Alegoría del Sembrador – se centra principalmente en las clases de tierra</a:t>
            </a:r>
          </a:p>
          <a:p>
            <a:pPr lvl="1" eaLnBrk="1" hangingPunct="1">
              <a:spcBef>
                <a:spcPct val="20000"/>
              </a:spcBef>
              <a:buClr>
                <a:schemeClr val="hlink"/>
              </a:buClr>
              <a:buSzPct val="85000"/>
              <a:buFont typeface="Wingdings" panose="05000000000000000000" pitchFamily="2" charset="2"/>
              <a:buChar char="n"/>
            </a:pPr>
            <a:r>
              <a:rPr lang="es-PR" altLang="en-US" sz="2800" i="1"/>
              <a:t>Camino pedregoso </a:t>
            </a:r>
            <a:r>
              <a:rPr lang="es-PR" altLang="en-US" sz="2800"/>
              <a:t>(duro) – corazón endurecido e impenetrable</a:t>
            </a:r>
          </a:p>
          <a:p>
            <a:pPr lvl="1" eaLnBrk="1" hangingPunct="1">
              <a:spcBef>
                <a:spcPct val="20000"/>
              </a:spcBef>
              <a:buClr>
                <a:schemeClr val="hlink"/>
              </a:buClr>
              <a:buSzPct val="85000"/>
              <a:buFont typeface="Wingdings" panose="05000000000000000000" pitchFamily="2" charset="2"/>
              <a:buChar char="n"/>
            </a:pPr>
            <a:r>
              <a:rPr lang="es-PR" altLang="en-US" sz="2800"/>
              <a:t>Poca tierra (sin raíz) – superficial en su entrega al Señor, “ni es frío ni caliente” (</a:t>
            </a:r>
            <a:r>
              <a:rPr lang="es-PR" altLang="en-US" sz="2800">
                <a:solidFill>
                  <a:schemeClr val="tx2"/>
                </a:solidFill>
              </a:rPr>
              <a:t>Apoc. 3.15</a:t>
            </a:r>
            <a:r>
              <a:rPr lang="es-PR" altLang="en-US" sz="2800"/>
              <a:t>)</a:t>
            </a:r>
          </a:p>
          <a:p>
            <a:pPr lvl="1" eaLnBrk="1" hangingPunct="1">
              <a:spcBef>
                <a:spcPct val="20000"/>
              </a:spcBef>
              <a:buClr>
                <a:schemeClr val="hlink"/>
              </a:buClr>
              <a:buSzPct val="85000"/>
              <a:buFont typeface="Wingdings" panose="05000000000000000000" pitchFamily="2" charset="2"/>
              <a:buChar char="n"/>
            </a:pPr>
            <a:r>
              <a:rPr lang="es-PR" altLang="en-US" sz="2800" i="1"/>
              <a:t>Espinos </a:t>
            </a:r>
            <a:r>
              <a:rPr lang="es-PR" altLang="en-US" sz="2800"/>
              <a:t>en la tierra – dividido por lealtades múltiples</a:t>
            </a:r>
          </a:p>
          <a:p>
            <a:pPr lvl="1" eaLnBrk="1" hangingPunct="1">
              <a:spcBef>
                <a:spcPct val="20000"/>
              </a:spcBef>
              <a:buClr>
                <a:schemeClr val="hlink"/>
              </a:buClr>
              <a:buSzPct val="85000"/>
              <a:buFont typeface="Wingdings" panose="05000000000000000000" pitchFamily="2" charset="2"/>
              <a:buChar char="n"/>
            </a:pPr>
            <a:r>
              <a:rPr lang="es-PR" altLang="en-US" sz="2800" i="1"/>
              <a:t>Buena tierra –</a:t>
            </a:r>
            <a:r>
              <a:rPr lang="es-PR" altLang="en-US" sz="2800"/>
              <a:t> sincero ante el Señor</a:t>
            </a:r>
            <a:endParaRPr lang="es-PR" altLang="en-US" sz="2800" i="1"/>
          </a:p>
        </p:txBody>
      </p:sp>
      <p:sp>
        <p:nvSpPr>
          <p:cNvPr id="20483"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startAt="2"/>
            </a:pPr>
            <a:r>
              <a:rPr lang="es-PR" altLang="en-US" sz="4400">
                <a:solidFill>
                  <a:schemeClr val="tx2"/>
                </a:solidFill>
              </a:rPr>
              <a:t>El Sembrador y la Semilla</a:t>
            </a:r>
            <a:br>
              <a:rPr lang="es-PR" altLang="en-US" sz="4400">
                <a:solidFill>
                  <a:schemeClr val="tx2"/>
                </a:solidFill>
              </a:rPr>
            </a:br>
            <a:r>
              <a:rPr lang="es-PR" altLang="en-US" sz="4400">
                <a:solidFill>
                  <a:schemeClr val="tx2"/>
                </a:solidFill>
              </a:rPr>
              <a:t>(</a:t>
            </a:r>
            <a:r>
              <a:rPr lang="es-PR" altLang="en-US" sz="4400">
                <a:solidFill>
                  <a:srgbClr val="FF0000"/>
                </a:solidFill>
              </a:rPr>
              <a:t>Mateo 13.18-23</a:t>
            </a:r>
            <a:r>
              <a:rPr lang="es-PR" altLang="en-US" sz="44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4451">
                                            <p:txEl>
                                              <p:pRg st="4" end="4"/>
                                            </p:txEl>
                                          </p:spTgt>
                                        </p:tgtEl>
                                        <p:attrNameLst>
                                          <p:attrName>style.visibility</p:attrName>
                                        </p:attrNameLst>
                                      </p:cBhvr>
                                      <p:to>
                                        <p:strVal val="visible"/>
                                      </p:to>
                                    </p:set>
                                    <p:animEffect transition="in" filter="dissolve">
                                      <p:cBhvr>
                                        <p:cTn id="19" dur="500"/>
                                        <p:tgtEl>
                                          <p:spTgt spid="1044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143000" y="228600"/>
            <a:ext cx="8001000" cy="1462088"/>
          </a:xfrm>
        </p:spPr>
        <p:txBody>
          <a:bodyPr/>
          <a:lstStyle/>
          <a:p>
            <a:pPr marL="838200" indent="-838200">
              <a:buFontTx/>
              <a:buAutoNum type="arabicPeriod" startAt="3"/>
            </a:pPr>
            <a:r>
              <a:rPr lang="es-PR" altLang="en-US" smtClean="0"/>
              <a:t>El Trigo y la Cizaña</a:t>
            </a:r>
            <a:br>
              <a:rPr lang="es-PR" altLang="en-US" smtClean="0"/>
            </a:br>
            <a:r>
              <a:rPr lang="es-PR" altLang="en-US" smtClean="0"/>
              <a:t>(</a:t>
            </a:r>
            <a:r>
              <a:rPr lang="es-PR" altLang="en-US" smtClean="0">
                <a:solidFill>
                  <a:srgbClr val="FF0000"/>
                </a:solidFill>
              </a:rPr>
              <a:t>Mateo 13.36-43</a:t>
            </a:r>
            <a:r>
              <a:rPr lang="es-PR" altLang="en-US" smtClean="0"/>
              <a:t>)</a:t>
            </a:r>
            <a:endParaRPr lang="en-US" altLang="en-US" smtClean="0"/>
          </a:p>
        </p:txBody>
      </p:sp>
      <p:pic>
        <p:nvPicPr>
          <p:cNvPr id="21507" name="Picture 20" descr="https://catholicismpure.files.wordpress.com/2015/10/37569-the2btares2bparable252c2bburning2bthe2bcockle2b1000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133600"/>
            <a:ext cx="7227888" cy="43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170113"/>
            <a:ext cx="8305800" cy="430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None/>
            </a:pPr>
            <a:r>
              <a:rPr lang="es-ES" altLang="en-US" sz="3200">
                <a:solidFill>
                  <a:srgbClr val="FF0000"/>
                </a:solidFill>
              </a:rPr>
              <a:t>“Entonces, despedida la gente, entró Jesús en la casa; y acercándose a él sus discípulos, le dijeron: Explícanos la parábola de la cizaña del campo. Respondiendo él, les dijo: El que siembra la buena semilla es el Hijo del Hombre. El campo es el mundo; la buena semilla son los hijos del reino, y la cizaña son los hijos del malo...”</a:t>
            </a:r>
            <a:endParaRPr lang="es-PR" altLang="en-US" sz="3200">
              <a:solidFill>
                <a:srgbClr val="FF0000"/>
              </a:solidFill>
            </a:endParaRPr>
          </a:p>
        </p:txBody>
      </p:sp>
      <p:sp>
        <p:nvSpPr>
          <p:cNvPr id="22531" name="Rectangle 6"/>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smtClean="0"/>
              <a:t>El Trigo y la Cizaña</a:t>
            </a:r>
            <a:br>
              <a:rPr lang="es-PR" altLang="en-US" smtClean="0"/>
            </a:br>
            <a:r>
              <a:rPr lang="es-PR" altLang="en-US" smtClean="0"/>
              <a:t>(Mateo 13.36-43)</a:t>
            </a:r>
            <a:endParaRPr lang="en-US" altLang="en-US"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43000" y="838200"/>
            <a:ext cx="3649663" cy="838200"/>
          </a:xfrm>
        </p:spPr>
        <p:txBody>
          <a:bodyPr/>
          <a:lstStyle/>
          <a:p>
            <a:pPr eaLnBrk="1" hangingPunct="1"/>
            <a:r>
              <a:rPr lang="es-PR" altLang="en-US" smtClean="0"/>
              <a:t>Texto Básico</a:t>
            </a:r>
          </a:p>
        </p:txBody>
      </p:sp>
      <p:sp>
        <p:nvSpPr>
          <p:cNvPr id="5123" name="Rectangle 3"/>
          <p:cNvSpPr>
            <a:spLocks noGrp="1" noChangeArrowheads="1"/>
          </p:cNvSpPr>
          <p:nvPr>
            <p:ph type="body" sz="half" idx="1"/>
          </p:nvPr>
        </p:nvSpPr>
        <p:spPr>
          <a:xfrm>
            <a:off x="304800" y="2133600"/>
            <a:ext cx="3733800" cy="2362200"/>
          </a:xfrm>
        </p:spPr>
        <p:txBody>
          <a:bodyPr/>
          <a:lstStyle/>
          <a:p>
            <a:pPr eaLnBrk="1" hangingPunct="1"/>
            <a:r>
              <a:rPr lang="fr-FR" altLang="en-US" smtClean="0"/>
              <a:t>Mateo</a:t>
            </a:r>
          </a:p>
          <a:p>
            <a:pPr lvl="1" eaLnBrk="1" hangingPunct="1"/>
            <a:r>
              <a:rPr lang="fr-FR" altLang="en-US" smtClean="0"/>
              <a:t>13.10, 11, 18-23, 36-46</a:t>
            </a:r>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4346127" y="2209351"/>
            <a:ext cx="4646370" cy="3128748"/>
          </a:xfrm>
          <a:prstGeom prst="rect">
            <a:avLst/>
          </a:prstGeom>
          <a:effectLst>
            <a:softEdge rad="63500"/>
          </a:effec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170113"/>
            <a:ext cx="8305800" cy="430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None/>
            </a:pPr>
            <a:r>
              <a:rPr lang="es-ES" altLang="en-US" sz="3200">
                <a:solidFill>
                  <a:srgbClr val="FF0000"/>
                </a:solidFill>
              </a:rPr>
              <a:t>“...El enemigo que la sembró es el diablo; la siega es el fin del siglo; y los segadores son los ángeles. De manera que como se arranca la cizaña, y se quema en el fuego, así será en el fin de este siglo...”</a:t>
            </a:r>
            <a:endParaRPr lang="es-PR" altLang="en-US" sz="3200">
              <a:solidFill>
                <a:srgbClr val="FF0000"/>
              </a:solidFill>
            </a:endParaRPr>
          </a:p>
        </p:txBody>
      </p:sp>
      <p:sp>
        <p:nvSpPr>
          <p:cNvPr id="23555" name="Rectangle 6"/>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smtClean="0"/>
              <a:t>El Trigo y la Cizaña</a:t>
            </a:r>
            <a:br>
              <a:rPr lang="es-PR" altLang="en-US" smtClean="0"/>
            </a:br>
            <a:r>
              <a:rPr lang="es-PR" altLang="en-US" smtClean="0"/>
              <a:t>(Mateo 13.36-43)</a:t>
            </a:r>
            <a:endParaRPr lang="en-US" altLang="en-US"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81000" y="2170113"/>
            <a:ext cx="8305800" cy="430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None/>
            </a:pPr>
            <a:r>
              <a:rPr lang="es-ES" altLang="en-US" sz="3200">
                <a:solidFill>
                  <a:srgbClr val="FF0000"/>
                </a:solidFill>
              </a:rPr>
              <a:t>“...Enviará el Hijo del Hombre a sus ángeles, y recogerán de su reino a todos los que sirven de tropiezo, y a los que hacen iniquidad, y los echarán en el horno de fuego; allí será el lloro y el crujir de dientes. Entonces los justos resplandecerán como el sol en el reino de su Padre. El que tiene oídos para oír, oiga.”</a:t>
            </a:r>
            <a:endParaRPr lang="es-PR" altLang="en-US" sz="3200">
              <a:solidFill>
                <a:srgbClr val="FF0000"/>
              </a:solidFill>
            </a:endParaRPr>
          </a:p>
        </p:txBody>
      </p:sp>
      <p:sp>
        <p:nvSpPr>
          <p:cNvPr id="24579" name="Rectangle 6"/>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smtClean="0"/>
              <a:t>El Trigo y la Cizaña</a:t>
            </a:r>
            <a:br>
              <a:rPr lang="es-PR" altLang="en-US" smtClean="0"/>
            </a:br>
            <a:r>
              <a:rPr lang="es-PR" altLang="en-US" smtClean="0"/>
              <a:t>(Mateo 13.36-43)</a:t>
            </a:r>
            <a:endParaRPr lang="en-US" altLang="en-US"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0" y="2170113"/>
            <a:ext cx="8686800" cy="430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spcBef>
                <a:spcPct val="20000"/>
              </a:spcBef>
              <a:buClr>
                <a:schemeClr val="folHlink"/>
              </a:buClr>
              <a:buSzPct val="60000"/>
              <a:buFont typeface="Wingdings" panose="05000000000000000000" pitchFamily="2" charset="2"/>
              <a:buChar char="n"/>
              <a:tabLst>
                <a:tab pos="1257300" algn="l"/>
              </a:tabLst>
              <a:defRPr sz="3200">
                <a:solidFill>
                  <a:schemeClr val="tx1"/>
                </a:solidFill>
                <a:latin typeface="Tahoma" panose="020B0604030504040204" pitchFamily="34" charset="0"/>
                <a:cs typeface="Arial" panose="020B0604020202020204" pitchFamily="34" charset="0"/>
              </a:defRPr>
            </a:lvl1pPr>
            <a:lvl2pPr marL="1009650" indent="-609600" eaLnBrk="0" hangingPunct="0">
              <a:spcBef>
                <a:spcPct val="20000"/>
              </a:spcBef>
              <a:buClr>
                <a:schemeClr val="hlink"/>
              </a:buClr>
              <a:buSzPct val="55000"/>
              <a:buFont typeface="Wingdings" panose="05000000000000000000" pitchFamily="2" charset="2"/>
              <a:buChar char="n"/>
              <a:tabLst>
                <a:tab pos="1257300" algn="l"/>
              </a:tabLst>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tabLst>
                <a:tab pos="1257300" algn="l"/>
              </a:tabLst>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9pPr>
          </a:lstStyle>
          <a:p>
            <a:pPr marL="744538" lvl="1" indent="-439738" eaLnBrk="1" hangingPunct="1">
              <a:buSzPct val="85000"/>
              <a:defRPr/>
            </a:pPr>
            <a:r>
              <a:rPr lang="es-PR" altLang="en-US" dirty="0" smtClean="0"/>
              <a:t>Significado espiritual</a:t>
            </a:r>
          </a:p>
          <a:p>
            <a:pPr marL="1027113" lvl="2" indent="-282575" eaLnBrk="1" hangingPunct="1">
              <a:buSzPct val="85000"/>
              <a:defRPr/>
            </a:pPr>
            <a:r>
              <a:rPr lang="es-PR" altLang="en-US" dirty="0" smtClean="0"/>
              <a:t> Sembrador de buena semilla – Jesús </a:t>
            </a:r>
          </a:p>
          <a:p>
            <a:pPr marL="1027113" lvl="2" indent="-282575" eaLnBrk="1" hangingPunct="1">
              <a:buSzPct val="85000"/>
              <a:defRPr/>
            </a:pPr>
            <a:r>
              <a:rPr lang="es-PR" altLang="en-US" dirty="0" smtClean="0"/>
              <a:t> campo – el mundo </a:t>
            </a:r>
          </a:p>
          <a:p>
            <a:pPr marL="1027113" lvl="2" indent="-282575" eaLnBrk="1" hangingPunct="1">
              <a:buSzPct val="85000"/>
              <a:defRPr/>
            </a:pPr>
            <a:r>
              <a:rPr lang="es-PR" altLang="en-US" dirty="0" smtClean="0"/>
              <a:t> buena semilla – Hijos de Dios </a:t>
            </a:r>
          </a:p>
          <a:p>
            <a:pPr marL="1027113" lvl="2" indent="-282575" eaLnBrk="1" hangingPunct="1">
              <a:buSzPct val="85000"/>
              <a:defRPr/>
            </a:pPr>
            <a:r>
              <a:rPr lang="es-PR" altLang="en-US" dirty="0" smtClean="0"/>
              <a:t> cizaña – hijos del malo</a:t>
            </a:r>
          </a:p>
          <a:p>
            <a:pPr marL="1027113" lvl="2" indent="-282575" eaLnBrk="1" hangingPunct="1">
              <a:buSzPct val="85000"/>
              <a:defRPr/>
            </a:pPr>
            <a:r>
              <a:rPr lang="es-PR" altLang="en-US" dirty="0" smtClean="0"/>
              <a:t> sembrador de cizaña – el diablo</a:t>
            </a:r>
          </a:p>
          <a:p>
            <a:pPr marL="744538" lvl="1" indent="-404813" eaLnBrk="1" hangingPunct="1">
              <a:buSzPct val="85000"/>
              <a:defRPr/>
            </a:pPr>
            <a:r>
              <a:rPr lang="es-PR" altLang="en-US" dirty="0" smtClean="0"/>
              <a:t>Jesús asegura que habrá un juicio final</a:t>
            </a:r>
          </a:p>
          <a:p>
            <a:pPr marL="1141413" lvl="2" indent="-396875" eaLnBrk="1" hangingPunct="1">
              <a:buSzPct val="85000"/>
              <a:defRPr/>
            </a:pPr>
            <a:r>
              <a:rPr lang="es-PR" altLang="en-US" dirty="0" smtClean="0"/>
              <a:t>Entonces será el castigo de la </a:t>
            </a:r>
            <a:r>
              <a:rPr lang="es-PR" altLang="en-US" i="1" dirty="0" smtClean="0"/>
              <a:t>cizaña </a:t>
            </a:r>
            <a:r>
              <a:rPr lang="es-PR" altLang="en-US" dirty="0" smtClean="0"/>
              <a:t>y su sembrador</a:t>
            </a:r>
          </a:p>
          <a:p>
            <a:pPr marL="1141413" lvl="2" indent="-396875" eaLnBrk="1" hangingPunct="1">
              <a:buSzPct val="85000"/>
              <a:defRPr/>
            </a:pPr>
            <a:r>
              <a:rPr lang="es-PR" altLang="en-US" dirty="0" smtClean="0"/>
              <a:t>Será el Señor quien dirija tal juicio</a:t>
            </a:r>
          </a:p>
          <a:p>
            <a:pPr lvl="2" eaLnBrk="1" hangingPunct="1">
              <a:buSzPct val="85000"/>
              <a:defRPr/>
            </a:pPr>
            <a:endParaRPr lang="es-PR" altLang="en-US" dirty="0" smtClean="0"/>
          </a:p>
        </p:txBody>
      </p:sp>
      <p:sp>
        <p:nvSpPr>
          <p:cNvPr id="25603" name="Rectangle 6"/>
          <p:cNvSpPr>
            <a:spLocks noGrp="1" noChangeArrowheads="1"/>
          </p:cNvSpPr>
          <p:nvPr>
            <p:ph type="title"/>
          </p:nvPr>
        </p:nvSpPr>
        <p:spPr>
          <a:xfrm>
            <a:off x="1143000" y="228600"/>
            <a:ext cx="8001000" cy="1462088"/>
          </a:xfrm>
          <a:noFill/>
        </p:spPr>
        <p:txBody>
          <a:bodyPr/>
          <a:lstStyle/>
          <a:p>
            <a:pPr marL="838200" indent="-838200">
              <a:buFontTx/>
              <a:buAutoNum type="arabicPeriod" startAt="3"/>
            </a:pPr>
            <a:r>
              <a:rPr lang="es-PR" altLang="en-US" smtClean="0"/>
              <a:t>El Trigo y la Cizaña</a:t>
            </a:r>
            <a:br>
              <a:rPr lang="es-PR" altLang="en-US" smtClean="0"/>
            </a:br>
            <a:r>
              <a:rPr lang="es-PR" altLang="en-US" smtClean="0"/>
              <a:t>(Mateo 13.36-43)</a:t>
            </a:r>
            <a:endParaRPr lang="en-US" altLang="en-US"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4451">
                                            <p:txEl>
                                              <p:pRg st="4" end="4"/>
                                            </p:txEl>
                                          </p:spTgt>
                                        </p:tgtEl>
                                        <p:attrNameLst>
                                          <p:attrName>style.visibility</p:attrName>
                                        </p:attrNameLst>
                                      </p:cBhvr>
                                      <p:to>
                                        <p:strVal val="visible"/>
                                      </p:to>
                                    </p:set>
                                    <p:animEffect transition="in" filter="dissolve">
                                      <p:cBhvr>
                                        <p:cTn id="19" dur="500"/>
                                        <p:tgtEl>
                                          <p:spTgt spid="104451">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04451">
                                            <p:txEl>
                                              <p:pRg st="5" end="5"/>
                                            </p:txEl>
                                          </p:spTgt>
                                        </p:tgtEl>
                                        <p:attrNameLst>
                                          <p:attrName>style.visibility</p:attrName>
                                        </p:attrNameLst>
                                      </p:cBhvr>
                                      <p:to>
                                        <p:strVal val="visible"/>
                                      </p:to>
                                    </p:set>
                                    <p:animEffect transition="in" filter="dissolve">
                                      <p:cBhvr>
                                        <p:cTn id="22" dur="500"/>
                                        <p:tgtEl>
                                          <p:spTgt spid="104451">
                                            <p:txEl>
                                              <p:pRg st="5" end="5"/>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04451">
                                            <p:txEl>
                                              <p:pRg st="6" end="6"/>
                                            </p:txEl>
                                          </p:spTgt>
                                        </p:tgtEl>
                                        <p:attrNameLst>
                                          <p:attrName>style.visibility</p:attrName>
                                        </p:attrNameLst>
                                      </p:cBhvr>
                                      <p:to>
                                        <p:strVal val="visible"/>
                                      </p:to>
                                    </p:set>
                                    <p:animEffect transition="in" filter="dissolve">
                                      <p:cBhvr>
                                        <p:cTn id="25" dur="500"/>
                                        <p:tgtEl>
                                          <p:spTgt spid="104451">
                                            <p:txEl>
                                              <p:pRg st="6" end="6"/>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04451">
                                            <p:txEl>
                                              <p:pRg st="7" end="7"/>
                                            </p:txEl>
                                          </p:spTgt>
                                        </p:tgtEl>
                                        <p:attrNameLst>
                                          <p:attrName>style.visibility</p:attrName>
                                        </p:attrNameLst>
                                      </p:cBhvr>
                                      <p:to>
                                        <p:strVal val="visible"/>
                                      </p:to>
                                    </p:set>
                                    <p:animEffect transition="in" filter="dissolve">
                                      <p:cBhvr>
                                        <p:cTn id="28" dur="500"/>
                                        <p:tgtEl>
                                          <p:spTgt spid="104451">
                                            <p:txEl>
                                              <p:pRg st="7" end="7"/>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04451">
                                            <p:txEl>
                                              <p:pRg st="8" end="8"/>
                                            </p:txEl>
                                          </p:spTgt>
                                        </p:tgtEl>
                                        <p:attrNameLst>
                                          <p:attrName>style.visibility</p:attrName>
                                        </p:attrNameLst>
                                      </p:cBhvr>
                                      <p:to>
                                        <p:strVal val="visible"/>
                                      </p:to>
                                    </p:set>
                                    <p:animEffect transition="in" filter="dissolve">
                                      <p:cBhvr>
                                        <p:cTn id="31" dur="500"/>
                                        <p:tgtEl>
                                          <p:spTgt spid="10445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143000" y="228600"/>
            <a:ext cx="8001000" cy="1462088"/>
          </a:xfrm>
        </p:spPr>
        <p:txBody>
          <a:bodyPr/>
          <a:lstStyle/>
          <a:p>
            <a:pPr marL="838200" indent="-838200">
              <a:buFontTx/>
              <a:buAutoNum type="arabicPeriod" startAt="4"/>
            </a:pPr>
            <a:r>
              <a:rPr lang="es-PR" altLang="en-US" sz="4000" smtClean="0"/>
              <a:t>El Tesoro Escondido y la Perla de Gran Precio (</a:t>
            </a:r>
            <a:r>
              <a:rPr lang="es-PR" altLang="en-US" sz="4000" smtClean="0">
                <a:solidFill>
                  <a:srgbClr val="FF0000"/>
                </a:solidFill>
              </a:rPr>
              <a:t>13.44-46</a:t>
            </a:r>
            <a:r>
              <a:rPr lang="es-PR" altLang="en-US" sz="4000" smtClean="0"/>
              <a:t>)</a:t>
            </a:r>
            <a:endParaRPr lang="en-US" altLang="en-US" sz="4000" smtClean="0"/>
          </a:p>
        </p:txBody>
      </p:sp>
      <p:pic>
        <p:nvPicPr>
          <p:cNvPr id="26627" name="Picture 11" descr="https://mymorningmeditations.files.wordpress.com/2014/07/treas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0" y="2133600"/>
            <a:ext cx="6667500"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800" y="2170113"/>
            <a:ext cx="8458200" cy="384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None/>
            </a:pPr>
            <a:r>
              <a:rPr lang="es-ES" altLang="en-US" sz="3200">
                <a:solidFill>
                  <a:srgbClr val="FF0000"/>
                </a:solidFill>
              </a:rPr>
              <a:t>“Además, el reino de los cielos es semejante a un tesoro escondido en un campo, el cual un hombre halla, y lo esconde de nuevo; y gozoso por ello va y vende todo lo que tiene, y compra aquel campo. También el reino de los cielos es semejante a un mercader que busca buenas perlas, que habiendo hallado una perla preciosa, fue y vendió todo lo que tenía, y la compró.”</a:t>
            </a:r>
          </a:p>
        </p:txBody>
      </p:sp>
      <p:sp>
        <p:nvSpPr>
          <p:cNvPr id="27651" name="Rectangle 5"/>
          <p:cNvSpPr>
            <a:spLocks noGrp="1" noChangeArrowheads="1"/>
          </p:cNvSpPr>
          <p:nvPr>
            <p:ph type="title"/>
          </p:nvPr>
        </p:nvSpPr>
        <p:spPr>
          <a:xfrm>
            <a:off x="1143000" y="228600"/>
            <a:ext cx="8001000" cy="1462088"/>
          </a:xfrm>
          <a:noFill/>
        </p:spPr>
        <p:txBody>
          <a:bodyPr/>
          <a:lstStyle/>
          <a:p>
            <a:pPr marL="838200" indent="-838200">
              <a:buFontTx/>
              <a:buAutoNum type="arabicPeriod" startAt="4"/>
            </a:pPr>
            <a:r>
              <a:rPr lang="es-PR" altLang="en-US" sz="4000" smtClean="0"/>
              <a:t>El Tesoro Escondido y la Perla de Gran Precio (13.44-46)</a:t>
            </a:r>
            <a:endParaRPr lang="en-US" altLang="en-US" sz="4000"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800" y="2170113"/>
            <a:ext cx="8458200" cy="384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95288" indent="-395288">
              <a:tabLst>
                <a:tab pos="1257300" algn="l"/>
              </a:tabLst>
              <a:defRPr>
                <a:solidFill>
                  <a:schemeClr val="tx1"/>
                </a:solidFill>
                <a:latin typeface="Tahoma" panose="020B0604030504040204" pitchFamily="34" charset="0"/>
                <a:cs typeface="Arial" panose="020B0604020202020204" pitchFamily="34" charset="0"/>
              </a:defRPr>
            </a:lvl1pPr>
            <a:lvl2pPr marL="1009650" indent="-60960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eaLnBrk="1" hangingPunct="1">
              <a:spcBef>
                <a:spcPct val="20000"/>
              </a:spcBef>
              <a:buClr>
                <a:schemeClr val="folHlink"/>
              </a:buClr>
              <a:buSzPct val="85000"/>
              <a:buFont typeface="Wingdings" panose="05000000000000000000" pitchFamily="2" charset="2"/>
              <a:buChar char="n"/>
            </a:pPr>
            <a:r>
              <a:rPr lang="es-ES" altLang="en-US" sz="3600"/>
              <a:t>Énfasis en el </a:t>
            </a:r>
            <a:r>
              <a:rPr lang="es-ES" altLang="en-US" sz="3600" i="1"/>
              <a:t>regocijo</a:t>
            </a:r>
          </a:p>
          <a:p>
            <a:pPr lvl="1" eaLnBrk="1" hangingPunct="1">
              <a:spcBef>
                <a:spcPct val="20000"/>
              </a:spcBef>
              <a:buClr>
                <a:schemeClr val="hlink"/>
              </a:buClr>
              <a:buSzPct val="85000"/>
              <a:buFont typeface="Wingdings" panose="05000000000000000000" pitchFamily="2" charset="2"/>
              <a:buChar char="n"/>
            </a:pPr>
            <a:r>
              <a:rPr lang="es-PR" altLang="en-US" sz="3200"/>
              <a:t>En ambas parábolas </a:t>
            </a:r>
            <a:r>
              <a:rPr lang="es-PR" altLang="en-US" sz="3200" i="1"/>
              <a:t>cada uno vendió todo  lo que tenía y compró </a:t>
            </a:r>
            <a:r>
              <a:rPr lang="es-PR" altLang="en-US" sz="3200"/>
              <a:t> lo encontrado</a:t>
            </a:r>
          </a:p>
          <a:p>
            <a:pPr lvl="1" eaLnBrk="1" hangingPunct="1">
              <a:spcBef>
                <a:spcPct val="20000"/>
              </a:spcBef>
              <a:buClr>
                <a:schemeClr val="hlink"/>
              </a:buClr>
              <a:buSzPct val="85000"/>
              <a:buFont typeface="Wingdings" panose="05000000000000000000" pitchFamily="2" charset="2"/>
              <a:buChar char="n"/>
            </a:pPr>
            <a:r>
              <a:rPr lang="es-PR" altLang="en-US" sz="3200"/>
              <a:t>Jesús reiteró que el reino vale más que la vida con sus posesiones, </a:t>
            </a:r>
          </a:p>
          <a:p>
            <a:pPr lvl="1" eaLnBrk="1" hangingPunct="1">
              <a:spcBef>
                <a:spcPct val="20000"/>
              </a:spcBef>
              <a:buClr>
                <a:schemeClr val="hlink"/>
              </a:buClr>
              <a:buSzPct val="85000"/>
              <a:buFont typeface="Wingdings" panose="05000000000000000000" pitchFamily="2" charset="2"/>
              <a:buChar char="n"/>
            </a:pPr>
            <a:r>
              <a:rPr lang="es-PR" altLang="en-US" sz="3200"/>
              <a:t>también la paradoja de que la salvación es gratuita, aunque cuesta todo</a:t>
            </a:r>
          </a:p>
        </p:txBody>
      </p:sp>
      <p:sp>
        <p:nvSpPr>
          <p:cNvPr id="28675" name="Rectangle 5"/>
          <p:cNvSpPr>
            <a:spLocks noGrp="1" noChangeArrowheads="1"/>
          </p:cNvSpPr>
          <p:nvPr>
            <p:ph type="title"/>
          </p:nvPr>
        </p:nvSpPr>
        <p:spPr>
          <a:xfrm>
            <a:off x="1143000" y="228600"/>
            <a:ext cx="8001000" cy="1462088"/>
          </a:xfrm>
          <a:noFill/>
        </p:spPr>
        <p:txBody>
          <a:bodyPr/>
          <a:lstStyle/>
          <a:p>
            <a:pPr marL="838200" indent="-838200">
              <a:buFontTx/>
              <a:buAutoNum type="arabicPeriod" startAt="4"/>
            </a:pPr>
            <a:r>
              <a:rPr lang="es-PR" altLang="en-US" sz="4000" smtClean="0"/>
              <a:t>El Tesoro Escondido y la Perla de Gran Precio (13.44-46)</a:t>
            </a:r>
            <a:endParaRPr lang="en-US" altLang="en-US" sz="4000"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s-PR" altLang="en-US" smtClean="0"/>
              <a:t>Aplicaciones</a:t>
            </a:r>
          </a:p>
        </p:txBody>
      </p:sp>
      <p:sp>
        <p:nvSpPr>
          <p:cNvPr id="104451" name="Rectangle 3"/>
          <p:cNvSpPr>
            <a:spLocks noGrp="1" noChangeArrowheads="1"/>
          </p:cNvSpPr>
          <p:nvPr>
            <p:ph type="body" idx="1"/>
          </p:nvPr>
        </p:nvSpPr>
        <p:spPr>
          <a:xfrm>
            <a:off x="457200" y="1865313"/>
            <a:ext cx="8497888" cy="4764087"/>
          </a:xfrm>
        </p:spPr>
        <p:txBody>
          <a:bodyPr/>
          <a:lstStyle/>
          <a:p>
            <a:pPr marL="609600" indent="-609600" eaLnBrk="1" hangingPunct="1">
              <a:buSzPct val="85000"/>
              <a:tabLst>
                <a:tab pos="1257300" algn="l"/>
              </a:tabLst>
            </a:pPr>
            <a:r>
              <a:rPr lang="es-PR" altLang="en-US" sz="3600" smtClean="0"/>
              <a:t>¿Sembrador o sembrado?</a:t>
            </a:r>
          </a:p>
          <a:p>
            <a:pPr marL="1009650" lvl="1" indent="-609600" eaLnBrk="1" hangingPunct="1">
              <a:buSzPct val="85000"/>
              <a:tabLst>
                <a:tab pos="1257300" algn="l"/>
              </a:tabLst>
            </a:pPr>
            <a:r>
              <a:rPr lang="es-PR" altLang="en-US" smtClean="0"/>
              <a:t>Somos responsables de sembrar la semilla en el corazón de nuestros oyentes. Pero, ¿estamos enterados de que también somos tierras sembradas?</a:t>
            </a:r>
          </a:p>
          <a:p>
            <a:pPr marL="1009650" lvl="1" indent="-609600" eaLnBrk="1" hangingPunct="1">
              <a:buSzPct val="85000"/>
              <a:tabLst>
                <a:tab pos="1257300" algn="l"/>
              </a:tabLst>
            </a:pPr>
            <a:r>
              <a:rPr lang="es-PR" altLang="en-US" smtClean="0"/>
              <a:t>El fruto que hemos de dar dependerá de cuan fértil está la tierra de nuestro propio corazón.</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p:txBody>
          <a:bodyPr/>
          <a:lstStyle/>
          <a:p>
            <a:pPr eaLnBrk="1" hangingPunct="1"/>
            <a:r>
              <a:rPr lang="es-PR" altLang="en-US" smtClean="0"/>
              <a:t>Aplicaciones</a:t>
            </a:r>
          </a:p>
        </p:txBody>
      </p:sp>
      <p:sp>
        <p:nvSpPr>
          <p:cNvPr id="104451" name="Rectangle 3"/>
          <p:cNvSpPr>
            <a:spLocks noGrp="1" noChangeArrowheads="1"/>
          </p:cNvSpPr>
          <p:nvPr>
            <p:ph type="body" idx="4294967295"/>
          </p:nvPr>
        </p:nvSpPr>
        <p:spPr>
          <a:xfrm>
            <a:off x="457200" y="1865313"/>
            <a:ext cx="8497888" cy="4764087"/>
          </a:xfrm>
        </p:spPr>
        <p:txBody>
          <a:bodyPr/>
          <a:lstStyle/>
          <a:p>
            <a:pPr marL="609600" indent="-609600" eaLnBrk="1" hangingPunct="1">
              <a:buSzPct val="85000"/>
              <a:tabLst>
                <a:tab pos="1257300" algn="l"/>
              </a:tabLst>
            </a:pPr>
            <a:r>
              <a:rPr lang="es-PR" altLang="en-US" sz="3600" smtClean="0"/>
              <a:t>¿Paciente o impaciente?</a:t>
            </a:r>
          </a:p>
          <a:p>
            <a:pPr marL="1009650" lvl="1" indent="-609600" eaLnBrk="1" hangingPunct="1">
              <a:buSzPct val="85000"/>
              <a:tabLst>
                <a:tab pos="1257300" algn="l"/>
              </a:tabLst>
            </a:pPr>
            <a:r>
              <a:rPr lang="es-PR" altLang="en-US" smtClean="0"/>
              <a:t>Cada discípulo debe cuidarse de no ser impaciente como los siervos al dueño del campo que quisieron recoger la cosecha antes de la siega.</a:t>
            </a:r>
          </a:p>
          <a:p>
            <a:pPr marL="1009650" lvl="1" indent="-609600" eaLnBrk="1" hangingPunct="1">
              <a:buSzPct val="85000"/>
              <a:tabLst>
                <a:tab pos="1257300" algn="l"/>
              </a:tabLst>
            </a:pPr>
            <a:r>
              <a:rPr lang="es-PR" altLang="en-US" smtClean="0"/>
              <a:t>Posiblemente el Señor mismo nos use para arrancar la cizaña alguna vez, pero debemos asegurarnos de que estamos obedeciendo su dirección y no usurpando su trono como juez único.</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1746" name="Picture 2" descr="http://www.parokituka.com/articlephotos/article_2805160358_03e7dc6_837ab23_73962d0.jpg"/>
          <p:cNvPicPr>
            <a:picLocks noChangeAspect="1" noChangeArrowheads="1"/>
          </p:cNvPicPr>
          <p:nvPr/>
        </p:nvPicPr>
        <p:blipFill>
          <a:blip r:embed="rId3">
            <a:extLst>
              <a:ext uri="{28A0092B-C50C-407E-A947-70E740481C1C}">
                <a14:useLocalDpi xmlns:a14="http://schemas.microsoft.com/office/drawing/2010/main" val="0"/>
              </a:ext>
            </a:extLst>
          </a:blip>
          <a:srcRect r="16667"/>
          <a:stretch>
            <a:fillRect/>
          </a:stretch>
        </p:blipFill>
        <p:spPr bwMode="auto">
          <a:xfrm>
            <a:off x="0" y="30480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26C2462-50ED-4295-84F7-3C9A438F131F}" type="slidenum">
              <a:rPr lang="en-US" altLang="en-US"/>
              <a:pPr/>
              <a:t>28</a:t>
            </a:fld>
            <a:endParaRPr lang="en-US" altLang="en-US"/>
          </a:p>
        </p:txBody>
      </p:sp>
      <p:sp>
        <p:nvSpPr>
          <p:cNvPr id="238595" name="Rectangle 3"/>
          <p:cNvSpPr>
            <a:spLocks noGrp="1" noChangeArrowheads="1"/>
          </p:cNvSpPr>
          <p:nvPr>
            <p:ph type="title" idx="4294967295"/>
          </p:nvPr>
        </p:nvSpPr>
        <p:spPr>
          <a:xfrm>
            <a:off x="762000" y="457200"/>
            <a:ext cx="7772400" cy="914400"/>
          </a:xfrm>
          <a:solidFill>
            <a:schemeClr val="tx1">
              <a:lumMod val="95000"/>
              <a:lumOff val="5000"/>
              <a:alpha val="45000"/>
            </a:schemeClr>
          </a:solidFill>
        </p:spPr>
        <p:txBody>
          <a:bodyPr/>
          <a:lstStyle/>
          <a:p>
            <a:pPr algn="ctr" eaLnBrk="1" hangingPunct="1">
              <a:defRPr/>
            </a:pPr>
            <a:r>
              <a:rPr lang="es-PR" dirty="0">
                <a:solidFill>
                  <a:schemeClr val="bg1"/>
                </a:solidFill>
              </a:rPr>
              <a:t>Próximo </a:t>
            </a:r>
            <a:r>
              <a:rPr lang="es-PR" dirty="0" smtClean="0">
                <a:solidFill>
                  <a:schemeClr val="bg1"/>
                </a:solidFill>
              </a:rPr>
              <a:t>Estudio (Libro 1)</a:t>
            </a:r>
            <a:endParaRPr lang="es-PR" dirty="0">
              <a:solidFill>
                <a:schemeClr val="bg1"/>
              </a:solidFill>
            </a:endParaRPr>
          </a:p>
        </p:txBody>
      </p:sp>
      <p:sp>
        <p:nvSpPr>
          <p:cNvPr id="238596" name="Rectangle 4"/>
          <p:cNvSpPr>
            <a:spLocks noGrp="1" noChangeArrowheads="1"/>
          </p:cNvSpPr>
          <p:nvPr>
            <p:ph type="body" sz="half" idx="4294967295"/>
          </p:nvPr>
        </p:nvSpPr>
        <p:spPr>
          <a:xfrm>
            <a:off x="762000" y="1371600"/>
            <a:ext cx="7772400" cy="4495800"/>
          </a:xfrm>
          <a:solidFill>
            <a:schemeClr val="tx1">
              <a:lumMod val="95000"/>
              <a:lumOff val="5000"/>
              <a:alpha val="45000"/>
            </a:schemeClr>
          </a:solidFill>
        </p:spPr>
        <p:txBody>
          <a:bodyPr anchor="ctr">
            <a:noAutofit/>
          </a:bodyPr>
          <a:lstStyle/>
          <a:p>
            <a:pPr marL="0" indent="0" algn="ctr" eaLnBrk="1" hangingPunct="1">
              <a:spcAft>
                <a:spcPts val="600"/>
              </a:spcAft>
              <a:buFontTx/>
              <a:buNone/>
              <a:defRPr/>
            </a:pPr>
            <a:r>
              <a:rPr lang="es-PR" sz="3600" dirty="0">
                <a:solidFill>
                  <a:schemeClr val="bg1"/>
                </a:solidFill>
                <a:latin typeface="Candara" pitchFamily="34" charset="0"/>
              </a:rPr>
              <a:t>Unidad 3</a:t>
            </a:r>
            <a:r>
              <a:rPr lang="es-PR" sz="3600" dirty="0" smtClean="0">
                <a:solidFill>
                  <a:schemeClr val="bg1"/>
                </a:solidFill>
                <a:latin typeface="Candara" pitchFamily="34" charset="0"/>
              </a:rPr>
              <a:t>: </a:t>
            </a:r>
            <a:r>
              <a:rPr lang="en-US" sz="3600" dirty="0" smtClean="0">
                <a:solidFill>
                  <a:schemeClr val="bg1"/>
                </a:solidFill>
                <a:latin typeface="Candara" pitchFamily="34" charset="0"/>
              </a:rPr>
              <a:t>El</a:t>
            </a:r>
            <a:r>
              <a:rPr lang="es-PR" sz="3600" dirty="0" smtClean="0">
                <a:solidFill>
                  <a:schemeClr val="bg1"/>
                </a:solidFill>
                <a:latin typeface="Candara" pitchFamily="34" charset="0"/>
              </a:rPr>
              <a:t> rey demuestra su </a:t>
            </a:r>
            <a:r>
              <a:rPr lang="es-PR" sz="3600" dirty="0">
                <a:solidFill>
                  <a:schemeClr val="bg1"/>
                </a:solidFill>
                <a:latin typeface="Candara" pitchFamily="34" charset="0"/>
              </a:rPr>
              <a:t>poder</a:t>
            </a:r>
            <a:endParaRPr lang="es-PR" sz="3600" dirty="0" smtClean="0">
              <a:solidFill>
                <a:schemeClr val="bg1"/>
              </a:solidFill>
              <a:effectLst>
                <a:outerShdw blurRad="38100" dist="38100" dir="2700000" algn="tl">
                  <a:srgbClr val="000000">
                    <a:alpha val="43137"/>
                  </a:srgbClr>
                </a:outerShdw>
              </a:effectLst>
            </a:endParaRPr>
          </a:p>
          <a:p>
            <a:pPr marL="0" indent="0" algn="ctr" eaLnBrk="1" hangingPunct="1">
              <a:spcAft>
                <a:spcPts val="600"/>
              </a:spcAft>
              <a:buFontTx/>
              <a:buNone/>
              <a:defRPr/>
            </a:pPr>
            <a:r>
              <a:rPr lang="es-PR" sz="4000" dirty="0" smtClean="0">
                <a:solidFill>
                  <a:schemeClr val="bg1"/>
                </a:solidFill>
                <a:effectLst>
                  <a:outerShdw blurRad="38100" dist="38100" dir="2700000" algn="tl">
                    <a:srgbClr val="000000">
                      <a:alpha val="43137"/>
                    </a:srgbClr>
                  </a:outerShdw>
                </a:effectLst>
              </a:rPr>
              <a:t>Estudio 39:</a:t>
            </a:r>
          </a:p>
          <a:p>
            <a:pPr marL="0" indent="0" algn="ctr" eaLnBrk="1" hangingPunct="1">
              <a:spcAft>
                <a:spcPts val="600"/>
              </a:spcAft>
              <a:buFontTx/>
              <a:buNone/>
              <a:defRPr/>
            </a:pPr>
            <a:r>
              <a:rPr lang="es-PR" sz="4000" dirty="0" smtClean="0">
                <a:solidFill>
                  <a:schemeClr val="bg1"/>
                </a:solidFill>
                <a:effectLst>
                  <a:outerShdw blurRad="38100" dist="38100" dir="2700000" algn="tl">
                    <a:srgbClr val="000000">
                      <a:alpha val="43137"/>
                    </a:srgbClr>
                  </a:outerShdw>
                </a:effectLst>
              </a:rPr>
              <a:t>“La autoridad milagrosa del Rey”</a:t>
            </a:r>
          </a:p>
          <a:p>
            <a:pPr marL="0" indent="0" algn="ctr" eaLnBrk="1" hangingPunct="1">
              <a:buFontTx/>
              <a:buNone/>
              <a:tabLst>
                <a:tab pos="457200" algn="l"/>
              </a:tabLst>
              <a:defRPr/>
            </a:pPr>
            <a:r>
              <a:rPr lang="es-PR" sz="3600" dirty="0" smtClean="0">
                <a:solidFill>
                  <a:schemeClr val="bg1"/>
                </a:solidFill>
                <a:effectLst>
                  <a:outerShdw blurRad="38100" dist="38100" dir="2700000" algn="tl">
                    <a:srgbClr val="000000">
                      <a:alpha val="43137"/>
                    </a:srgbClr>
                  </a:outerShdw>
                </a:effectLst>
              </a:rPr>
              <a:t>(</a:t>
            </a:r>
            <a:r>
              <a:rPr lang="es-PR" dirty="0" smtClean="0">
                <a:solidFill>
                  <a:schemeClr val="bg1"/>
                </a:solidFill>
                <a:effectLst>
                  <a:outerShdw blurRad="38100" dist="38100" dir="2700000" algn="tl">
                    <a:srgbClr val="000000">
                      <a:alpha val="43137"/>
                    </a:srgbClr>
                  </a:outerShdw>
                </a:effectLst>
              </a:rPr>
              <a:t>Mateo 14:1-36)</a:t>
            </a:r>
          </a:p>
          <a:p>
            <a:pPr marL="0" indent="0" algn="ctr" eaLnBrk="1" hangingPunct="1">
              <a:buFontTx/>
              <a:buNone/>
              <a:tabLst>
                <a:tab pos="457200" algn="l"/>
              </a:tabLst>
              <a:defRPr/>
            </a:pPr>
            <a:r>
              <a:rPr lang="es-PR" dirty="0" smtClean="0">
                <a:solidFill>
                  <a:schemeClr val="bg1"/>
                </a:solidFill>
                <a:effectLst>
                  <a:outerShdw blurRad="38100" dist="38100" dir="2700000" algn="tl">
                    <a:srgbClr val="000000">
                      <a:alpha val="43137"/>
                    </a:srgbClr>
                  </a:outerShdw>
                </a:effectLst>
              </a:rPr>
              <a:t>11 de octubre de 2016</a:t>
            </a:r>
            <a:endParaRPr lang="es-PR" dirty="0">
              <a:solidFill>
                <a:schemeClr val="bg1"/>
              </a:solidFill>
              <a:effectLst>
                <a:outerShdw blurRad="38100" dist="38100" dir="2700000" algn="tl">
                  <a:srgbClr val="000000">
                    <a:alpha val="43137"/>
                  </a:srgbClr>
                </a:outerShdw>
              </a:effectLst>
            </a:endParaRPr>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88537FFD-B7A5-4F4D-AE9F-60F0C729CF2C}" type="slidenum">
              <a:rPr lang="en-US" altLang="en-US"/>
              <a:pPr algn="l"/>
              <a:t>29</a:t>
            </a:fld>
            <a:endParaRPr lang="en-US" altLang="en-US"/>
          </a:p>
        </p:txBody>
      </p:sp>
      <p:sp>
        <p:nvSpPr>
          <p:cNvPr id="327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2772" name="Rectangle 2"/>
          <p:cNvSpPr>
            <a:spLocks noGrp="1" noChangeArrowheads="1"/>
          </p:cNvSpPr>
          <p:nvPr>
            <p:ph type="title"/>
          </p:nvPr>
        </p:nvSpPr>
        <p:spPr/>
        <p:txBody>
          <a:bodyPr/>
          <a:lstStyle/>
          <a:p>
            <a:pPr eaLnBrk="1" hangingPunct="1"/>
            <a:r>
              <a:rPr lang="en-US" altLang="en-US" smtClean="0"/>
              <a:t>Bibliografía</a:t>
            </a:r>
          </a:p>
        </p:txBody>
      </p:sp>
      <p:sp>
        <p:nvSpPr>
          <p:cNvPr id="37893" name="Rectangle 3"/>
          <p:cNvSpPr>
            <a:spLocks noGrp="1" noChangeArrowheads="1"/>
          </p:cNvSpPr>
          <p:nvPr>
            <p:ph type="body" idx="1"/>
          </p:nvPr>
        </p:nvSpPr>
        <p:spPr>
          <a:xfrm>
            <a:off x="152400" y="2133600"/>
            <a:ext cx="8531225" cy="4114800"/>
          </a:xfrm>
        </p:spPr>
        <p:txBody>
          <a:bodyPr/>
          <a:lstStyle/>
          <a:p>
            <a:pPr marL="631825" lvl="1" indent="-631825">
              <a:buFont typeface="Wingdings" panose="05000000000000000000" pitchFamily="2" charset="2"/>
              <a:buNone/>
              <a:defRPr/>
            </a:pPr>
            <a:r>
              <a:rPr lang="en-US" sz="1600" dirty="0" smtClean="0"/>
              <a:t>Barclay, William. </a:t>
            </a:r>
            <a:r>
              <a:rPr lang="en-US" sz="1600" dirty="0" err="1" smtClean="0"/>
              <a:t>Comentario</a:t>
            </a:r>
            <a:r>
              <a:rPr lang="en-US" sz="1600" dirty="0" smtClean="0"/>
              <a:t> Al Nuevo </a:t>
            </a:r>
            <a:r>
              <a:rPr lang="en-US" sz="1600" dirty="0" err="1" smtClean="0"/>
              <a:t>Testamento</a:t>
            </a:r>
            <a:r>
              <a:rPr lang="en-US" sz="1600" dirty="0" smtClean="0"/>
              <a:t>. </a:t>
            </a:r>
            <a:r>
              <a:rPr lang="en-US" sz="1600" dirty="0" err="1" smtClean="0"/>
              <a:t>Viladecavalls</a:t>
            </a:r>
            <a:r>
              <a:rPr lang="en-US" sz="1600" dirty="0" smtClean="0"/>
              <a:t> (Barcelona), </a:t>
            </a:r>
            <a:r>
              <a:rPr lang="en-US" sz="1600" dirty="0" err="1" smtClean="0"/>
              <a:t>España</a:t>
            </a:r>
            <a:r>
              <a:rPr lang="en-US" sz="1600" dirty="0" smtClean="0"/>
              <a:t>: Editorial CLIE, 2006. Print.</a:t>
            </a:r>
            <a:r>
              <a:rPr lang="es-ES" sz="1400" dirty="0" smtClean="0"/>
              <a:t> </a:t>
            </a:r>
          </a:p>
          <a:p>
            <a:pPr marL="631825" lvl="1" indent="-631825">
              <a:buFont typeface="Wingdings" panose="05000000000000000000" pitchFamily="2" charset="2"/>
              <a:buNone/>
              <a:defRPr/>
            </a:pPr>
            <a:r>
              <a:rPr lang="es-ES" sz="1400" dirty="0" smtClean="0"/>
              <a:t>Carro, Daniel et al. </a:t>
            </a:r>
            <a:r>
              <a:rPr lang="es-ES" sz="1400" i="1" dirty="0" smtClean="0"/>
              <a:t>Comentario </a:t>
            </a:r>
            <a:r>
              <a:rPr lang="es-ES" sz="1400" i="1" dirty="0" err="1" smtClean="0"/>
              <a:t>bı́blico</a:t>
            </a:r>
            <a:r>
              <a:rPr lang="es-ES" sz="1400" i="1" dirty="0" smtClean="0"/>
              <a:t> mundo hispano Mateo</a:t>
            </a:r>
            <a:r>
              <a:rPr lang="es-ES" sz="1400" dirty="0" smtClean="0"/>
              <a:t>. 1. ed. El Paso, TX: Editorial Mundo Hispano, 1993. </a:t>
            </a:r>
            <a:r>
              <a:rPr lang="es-ES" sz="1400" dirty="0" err="1" smtClean="0"/>
              <a:t>Print</a:t>
            </a:r>
            <a:r>
              <a:rPr lang="es-ES" sz="1400" dirty="0" smtClean="0"/>
              <a:t>.</a:t>
            </a:r>
          </a:p>
          <a:p>
            <a:pPr marL="609600" indent="-609600" eaLnBrk="1" hangingPunct="1">
              <a:lnSpc>
                <a:spcPct val="80000"/>
              </a:lnSpc>
              <a:buFont typeface="Wingdings" panose="05000000000000000000" pitchFamily="2" charset="2"/>
              <a:buNone/>
              <a:defRPr/>
            </a:pPr>
            <a:r>
              <a:rPr lang="es-PR" altLang="en-US" sz="1400" dirty="0" smtClean="0"/>
              <a:t>Henry, Matthew. </a:t>
            </a:r>
            <a:r>
              <a:rPr lang="es-PR" altLang="en-US" sz="1400" i="1" dirty="0" smtClean="0"/>
              <a:t>Comentario De La Biblia Matthew Henry En Un Tomo.</a:t>
            </a:r>
            <a:r>
              <a:rPr lang="es-PR" altLang="en-US" sz="1400" dirty="0" smtClean="0"/>
              <a:t> (Miami: Editorial </a:t>
            </a:r>
            <a:r>
              <a:rPr lang="es-PR" altLang="en-US" sz="1400" dirty="0" err="1" smtClean="0"/>
              <a:t>Unilit</a:t>
            </a:r>
            <a:r>
              <a:rPr lang="es-PR" altLang="en-US" sz="1400" dirty="0" smtClean="0"/>
              <a:t>, 2003).</a:t>
            </a:r>
            <a:r>
              <a:rPr lang="es-ES" altLang="en-US" sz="1400" dirty="0" smtClean="0"/>
              <a:t> </a:t>
            </a:r>
            <a:endParaRPr lang="en-US" altLang="en-US" sz="1400" i="1" dirty="0" smtClean="0"/>
          </a:p>
          <a:p>
            <a:pPr marL="609600" indent="-609600">
              <a:lnSpc>
                <a:spcPct val="80000"/>
              </a:lnSpc>
              <a:buFont typeface="Wingdings" panose="05000000000000000000" pitchFamily="2" charset="2"/>
              <a:buNone/>
              <a:defRPr/>
            </a:pPr>
            <a:r>
              <a:rPr lang="en-US" altLang="en-US" sz="1400" i="1" dirty="0" err="1" smtClean="0"/>
              <a:t>Mapas</a:t>
            </a:r>
            <a:r>
              <a:rPr lang="en-US" altLang="en-US" sz="1400" i="1" dirty="0" smtClean="0"/>
              <a:t> De La </a:t>
            </a:r>
            <a:r>
              <a:rPr lang="en-US" altLang="en-US" sz="1400" i="1" dirty="0" err="1" smtClean="0"/>
              <a:t>Biblia</a:t>
            </a:r>
            <a:r>
              <a:rPr lang="en-US" altLang="en-US" sz="1400" i="1" dirty="0" smtClean="0"/>
              <a:t> Caribe</a:t>
            </a:r>
            <a:r>
              <a:rPr lang="en-US" altLang="en-US" sz="1400" dirty="0" smtClean="0"/>
              <a:t>, electronic ed. (Nashville: Editorial Caribe, 2000, c1998).</a:t>
            </a:r>
            <a:endParaRPr lang="es-PR" altLang="en-US" sz="1400" dirty="0" smtClean="0"/>
          </a:p>
          <a:p>
            <a:pPr marL="609600" indent="-609600" eaLnBrk="1" hangingPunct="1">
              <a:lnSpc>
                <a:spcPct val="80000"/>
              </a:lnSpc>
              <a:buFont typeface="Wingdings" panose="05000000000000000000" pitchFamily="2" charset="2"/>
              <a:buNone/>
              <a:defRPr/>
            </a:pPr>
            <a:r>
              <a:rPr lang="es-PR" altLang="en-US" sz="1400" dirty="0" smtClean="0"/>
              <a:t>Nelson, </a:t>
            </a:r>
            <a:r>
              <a:rPr lang="es-PR" altLang="en-US" sz="1400" dirty="0" err="1" smtClean="0"/>
              <a:t>Wilton</a:t>
            </a:r>
            <a:r>
              <a:rPr lang="es-PR" altLang="en-US" sz="1400" dirty="0" smtClean="0"/>
              <a:t> M. and Juan Rojas Mayo, Nelson Nuevo Diccionario Ilustrado De La Biblia, </a:t>
            </a:r>
            <a:r>
              <a:rPr lang="es-PR" altLang="en-US" sz="1400" dirty="0" err="1" smtClean="0"/>
              <a:t>electronic</a:t>
            </a:r>
            <a:r>
              <a:rPr lang="es-PR" altLang="en-US" sz="1400" dirty="0" smtClean="0"/>
              <a:t> ed. (Nashville: Editorial Caribe, 2000, c1998).</a:t>
            </a:r>
          </a:p>
          <a:p>
            <a:pPr marL="609600" indent="-609600" eaLnBrk="1" hangingPunct="1">
              <a:lnSpc>
                <a:spcPct val="80000"/>
              </a:lnSpc>
              <a:buFont typeface="Wingdings" panose="05000000000000000000" pitchFamily="2" charset="2"/>
              <a:buNone/>
              <a:defRPr/>
            </a:pPr>
            <a:r>
              <a:rPr lang="es-ES" sz="1400" dirty="0" err="1" smtClean="0"/>
              <a:t>Porter</a:t>
            </a:r>
            <a:r>
              <a:rPr lang="es-ES" sz="1400" dirty="0"/>
              <a:t>, Rafael. </a:t>
            </a:r>
            <a:r>
              <a:rPr lang="es-ES" sz="1400" i="1" dirty="0"/>
              <a:t>Estudios </a:t>
            </a:r>
            <a:r>
              <a:rPr lang="es-ES" sz="1400" i="1" dirty="0" err="1"/>
              <a:t>Bı́blicos</a:t>
            </a:r>
            <a:r>
              <a:rPr lang="es-ES" sz="1400" i="1" dirty="0"/>
              <a:t> ELA: ¿Listos para el rey? (Mateo)</a:t>
            </a:r>
            <a:r>
              <a:rPr lang="es-ES" sz="1400" dirty="0"/>
              <a:t>. Puebla, Pue., México: Ediciones Las Américas, A. C., 1986. </a:t>
            </a:r>
            <a:r>
              <a:rPr lang="es-ES" sz="1400" dirty="0" err="1"/>
              <a:t>Print</a:t>
            </a:r>
            <a:r>
              <a:rPr lang="es-ES" sz="1400" dirty="0"/>
              <a:t>.</a:t>
            </a:r>
          </a:p>
          <a:p>
            <a:pPr marL="609600" indent="-609600" eaLnBrk="1" hangingPunct="1">
              <a:lnSpc>
                <a:spcPct val="80000"/>
              </a:lnSpc>
              <a:buFont typeface="Wingdings" panose="05000000000000000000" pitchFamily="2" charset="2"/>
              <a:buNone/>
              <a:defRPr/>
            </a:pPr>
            <a:r>
              <a:rPr lang="en-US" sz="1400" dirty="0" err="1"/>
              <a:t>Rı́os</a:t>
            </a:r>
            <a:r>
              <a:rPr lang="en-US" sz="1400" dirty="0"/>
              <a:t>, </a:t>
            </a:r>
            <a:r>
              <a:rPr lang="en-US" sz="1400" dirty="0" err="1"/>
              <a:t>Asdrúbal</a:t>
            </a:r>
            <a:r>
              <a:rPr lang="en-US" sz="1400" dirty="0"/>
              <a:t>. </a:t>
            </a:r>
            <a:r>
              <a:rPr lang="en-US" sz="1400" i="1" dirty="0" err="1"/>
              <a:t>Comentario</a:t>
            </a:r>
            <a:r>
              <a:rPr lang="en-US" sz="1400" i="1" dirty="0"/>
              <a:t> </a:t>
            </a:r>
            <a:r>
              <a:rPr lang="en-US" sz="1400" i="1" dirty="0" err="1"/>
              <a:t>bı́blico</a:t>
            </a:r>
            <a:r>
              <a:rPr lang="en-US" sz="1400" i="1" dirty="0"/>
              <a:t> del </a:t>
            </a:r>
            <a:r>
              <a:rPr lang="en-US" sz="1400" i="1" dirty="0" err="1"/>
              <a:t>continente</a:t>
            </a:r>
            <a:r>
              <a:rPr lang="en-US" sz="1400" i="1" dirty="0"/>
              <a:t> </a:t>
            </a:r>
            <a:r>
              <a:rPr lang="en-US" sz="1400" i="1" dirty="0" err="1"/>
              <a:t>nuevo</a:t>
            </a:r>
            <a:r>
              <a:rPr lang="en-US" sz="1400" i="1" dirty="0"/>
              <a:t>: San Mateo</a:t>
            </a:r>
            <a:r>
              <a:rPr lang="en-US" sz="1400" dirty="0"/>
              <a:t>. Miami, FL: Editorial </a:t>
            </a:r>
            <a:r>
              <a:rPr lang="en-US" sz="1400" dirty="0" err="1"/>
              <a:t>Unilit</a:t>
            </a:r>
            <a:r>
              <a:rPr lang="en-US" sz="1400" dirty="0"/>
              <a:t>, 1994. Print.</a:t>
            </a:r>
          </a:p>
          <a:p>
            <a:pPr marL="609600" indent="-609600" eaLnBrk="1" hangingPunct="1">
              <a:lnSpc>
                <a:spcPct val="80000"/>
              </a:lnSpc>
              <a:buFont typeface="Wingdings" panose="05000000000000000000" pitchFamily="2" charset="2"/>
              <a:buNone/>
              <a:defRPr/>
            </a:pPr>
            <a:r>
              <a:rPr lang="es-PR" altLang="en-US" sz="1400" dirty="0" smtClean="0"/>
              <a:t>Vine, W.E. </a:t>
            </a:r>
            <a:r>
              <a:rPr lang="es-PR" altLang="en-US" sz="1400" i="1" dirty="0" smtClean="0"/>
              <a:t>Vine Diccionario Expositivo De Palabras Del Antiguo Y Del Nuevo Testamento Exhaustivo</a:t>
            </a:r>
            <a:r>
              <a:rPr lang="es-PR" altLang="en-US" sz="1400" dirty="0" smtClean="0"/>
              <a:t>, </a:t>
            </a:r>
            <a:r>
              <a:rPr lang="es-PR" altLang="en-US" sz="1400" dirty="0" err="1" smtClean="0"/>
              <a:t>electronic</a:t>
            </a:r>
            <a:r>
              <a:rPr lang="es-PR" altLang="en-US" sz="1400" dirty="0" smtClean="0"/>
              <a:t> ed. (Nashville: Editorial Caribe, 2000, c1999). </a:t>
            </a:r>
            <a:endParaRPr lang="es-PR" sz="1400" dirty="0" smtClean="0"/>
          </a:p>
          <a:p>
            <a:pPr>
              <a:spcBef>
                <a:spcPts val="0"/>
              </a:spcBef>
              <a:spcAft>
                <a:spcPts val="600"/>
              </a:spcAft>
              <a:buFont typeface="Wingdings" panose="05000000000000000000" pitchFamily="2" charset="2"/>
              <a:buNone/>
              <a:defRPr/>
            </a:pPr>
            <a:r>
              <a:rPr lang="en-US" altLang="en-US" sz="1400" dirty="0" err="1" smtClean="0"/>
              <a:t>Zorzoli</a:t>
            </a:r>
            <a:r>
              <a:rPr lang="en-US" altLang="en-US" sz="1400" dirty="0" smtClean="0"/>
              <a:t>, Rubén O., ed. </a:t>
            </a:r>
            <a:r>
              <a:rPr lang="en-US" altLang="en-US" sz="1400" i="1" dirty="0" smtClean="0"/>
              <a:t>El </a:t>
            </a:r>
            <a:r>
              <a:rPr lang="en-US" altLang="en-US" sz="1400" i="1" dirty="0"/>
              <a:t>Expositor </a:t>
            </a:r>
            <a:r>
              <a:rPr lang="en-US" altLang="en-US" sz="1400" i="1" dirty="0" err="1"/>
              <a:t>Bíblico</a:t>
            </a:r>
            <a:r>
              <a:rPr lang="en-US" altLang="en-US" sz="1400" i="1" dirty="0"/>
              <a:t>: La </a:t>
            </a:r>
            <a:r>
              <a:rPr lang="en-US" altLang="en-US" sz="1400" i="1" dirty="0" err="1"/>
              <a:t>Biblia</a:t>
            </a:r>
            <a:r>
              <a:rPr lang="en-US" altLang="en-US" sz="1400" i="1" dirty="0"/>
              <a:t>, </a:t>
            </a:r>
            <a:r>
              <a:rPr lang="en-US" altLang="en-US" sz="1400" i="1" dirty="0" err="1"/>
              <a:t>Libro</a:t>
            </a:r>
            <a:r>
              <a:rPr lang="en-US" altLang="en-US" sz="1400" i="1" dirty="0"/>
              <a:t> </a:t>
            </a:r>
            <a:r>
              <a:rPr lang="en-US" altLang="en-US" sz="1400" i="1" dirty="0" err="1"/>
              <a:t>por</a:t>
            </a:r>
            <a:r>
              <a:rPr lang="en-US" altLang="en-US" sz="1400" i="1" dirty="0"/>
              <a:t> </a:t>
            </a:r>
            <a:r>
              <a:rPr lang="en-US" altLang="en-US" sz="1400" i="1" dirty="0" err="1"/>
              <a:t>Libro</a:t>
            </a:r>
            <a:r>
              <a:rPr lang="en-US" altLang="en-US" sz="1400" i="1" dirty="0"/>
              <a:t>, Maestros, </a:t>
            </a:r>
            <a:r>
              <a:rPr lang="en-US" altLang="en-US" sz="1400" i="1" dirty="0" err="1"/>
              <a:t>Volumen</a:t>
            </a:r>
            <a:r>
              <a:rPr lang="en-US" altLang="en-US" sz="1400" i="1" dirty="0"/>
              <a:t> 1. </a:t>
            </a:r>
            <a:r>
              <a:rPr lang="en-US" altLang="en-US" sz="1400" dirty="0" smtClean="0"/>
              <a:t>El Paso, TX: </a:t>
            </a:r>
            <a:r>
              <a:rPr lang="en-US" altLang="en-US" sz="1400" dirty="0"/>
              <a:t>Casa Bautista de </a:t>
            </a:r>
            <a:r>
              <a:rPr lang="en-US" altLang="en-US" sz="1400" dirty="0" err="1" smtClean="0"/>
              <a:t>Publicaciones</a:t>
            </a:r>
            <a:r>
              <a:rPr lang="en-US" altLang="en-US" sz="1400" dirty="0" smtClean="0"/>
              <a:t>, 1996. 266-272</a:t>
            </a:r>
            <a:r>
              <a:rPr lang="en-US" altLang="en-US" sz="1400" dirty="0"/>
              <a:t>.</a:t>
            </a:r>
          </a:p>
          <a:p>
            <a:pPr>
              <a:spcBef>
                <a:spcPts val="0"/>
              </a:spcBef>
              <a:spcAft>
                <a:spcPts val="600"/>
              </a:spcAft>
              <a:buFont typeface="Wingdings" panose="05000000000000000000" pitchFamily="2" charset="2"/>
              <a:buNone/>
              <a:defRPr/>
            </a:pPr>
            <a:r>
              <a:rPr lang="es-PR" sz="1400" dirty="0" smtClean="0">
                <a:hlinkClick r:id="rId3"/>
              </a:rPr>
              <a:t>http://distantshores.org/resources/illustrations/sweet-publishing</a:t>
            </a:r>
            <a:r>
              <a:rPr lang="es-PR" sz="1400" dirty="0" smtClean="0"/>
              <a:t> </a:t>
            </a:r>
            <a:r>
              <a:rPr lang="es-ES" sz="1400" dirty="0" smtClean="0"/>
              <a:t>(imágenes bíblicas).</a:t>
            </a:r>
          </a:p>
          <a:p>
            <a:pPr>
              <a:spcBef>
                <a:spcPts val="0"/>
              </a:spcBef>
              <a:spcAft>
                <a:spcPts val="600"/>
              </a:spcAft>
              <a:buFont typeface="Wingdings" panose="05000000000000000000" pitchFamily="2" charset="2"/>
              <a:buNone/>
              <a:defRPr/>
            </a:pPr>
            <a:r>
              <a:rPr lang="en-US" sz="1400" dirty="0" smtClean="0">
                <a:hlinkClick r:id="rId4"/>
              </a:rPr>
              <a:t>http://st-takla.org/Gallery/Bible/Illustrations.html</a:t>
            </a:r>
            <a:r>
              <a:rPr lang="en-US" sz="1400" dirty="0" smtClean="0"/>
              <a:t> </a:t>
            </a:r>
            <a:r>
              <a:rPr lang="es-ES" sz="1400" dirty="0"/>
              <a:t>(imágenes bíblicas).</a:t>
            </a:r>
            <a:endParaRPr lang="en-US" sz="1400" dirty="0"/>
          </a:p>
          <a:p>
            <a:pPr marL="609600" indent="-609600" eaLnBrk="1" hangingPunct="1">
              <a:lnSpc>
                <a:spcPct val="80000"/>
              </a:lnSpc>
              <a:buFont typeface="Wingdings" panose="05000000000000000000" pitchFamily="2" charset="2"/>
              <a:buNone/>
              <a:defRPr/>
            </a:pPr>
            <a:endParaRPr lang="es-PR" altLang="en-US" sz="1600" dirty="0" smtClean="0"/>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6147" name="Rectangle 3"/>
          <p:cNvSpPr>
            <a:spLocks noGrp="1" noChangeArrowheads="1"/>
          </p:cNvSpPr>
          <p:nvPr>
            <p:ph type="title"/>
          </p:nvPr>
        </p:nvSpPr>
        <p:spPr>
          <a:xfrm>
            <a:off x="2293938" y="214313"/>
            <a:ext cx="5326062" cy="1462087"/>
          </a:xfrm>
        </p:spPr>
        <p:txBody>
          <a:bodyPr/>
          <a:lstStyle/>
          <a:p>
            <a:pPr eaLnBrk="1" hangingPunct="1"/>
            <a:r>
              <a:rPr lang="es-PR" altLang="en-US" smtClean="0"/>
              <a:t>Versículos Clave:</a:t>
            </a:r>
          </a:p>
        </p:txBody>
      </p:sp>
      <p:sp>
        <p:nvSpPr>
          <p:cNvPr id="6148" name="Rectangle 4"/>
          <p:cNvSpPr>
            <a:spLocks noGrp="1" noChangeArrowheads="1"/>
          </p:cNvSpPr>
          <p:nvPr>
            <p:ph type="body" idx="1"/>
          </p:nvPr>
        </p:nvSpPr>
        <p:spPr>
          <a:xfrm>
            <a:off x="2185988" y="2217738"/>
            <a:ext cx="6653212" cy="4030662"/>
          </a:xfrm>
        </p:spPr>
        <p:txBody>
          <a:bodyPr/>
          <a:lstStyle/>
          <a:p>
            <a:pPr eaLnBrk="1" hangingPunct="1">
              <a:lnSpc>
                <a:spcPct val="90000"/>
              </a:lnSpc>
            </a:pPr>
            <a:r>
              <a:rPr lang="es-PR" altLang="en-US" smtClean="0">
                <a:solidFill>
                  <a:srgbClr val="000000"/>
                </a:solidFill>
              </a:rPr>
              <a:t>(</a:t>
            </a:r>
            <a:r>
              <a:rPr lang="es-PR" altLang="en-US" smtClean="0">
                <a:solidFill>
                  <a:srgbClr val="FF0000"/>
                </a:solidFill>
              </a:rPr>
              <a:t>Mateo 13.10-11, RVR60</a:t>
            </a:r>
            <a:r>
              <a:rPr lang="es-PR" altLang="en-US" smtClean="0">
                <a:solidFill>
                  <a:srgbClr val="000000"/>
                </a:solidFill>
              </a:rPr>
              <a:t>)</a:t>
            </a:r>
          </a:p>
          <a:p>
            <a:pPr eaLnBrk="1" hangingPunct="1">
              <a:lnSpc>
                <a:spcPct val="90000"/>
              </a:lnSpc>
            </a:pPr>
            <a:r>
              <a:rPr lang="es-PR" altLang="en-US" smtClean="0">
                <a:solidFill>
                  <a:srgbClr val="000000"/>
                </a:solidFill>
              </a:rPr>
              <a:t>"Entonces, acercándose los discípulos, le dijeron: ¿Por qué les hablas por parábolas? El respondiendo, les dijo: Porque a vosotros os es dado saber los misterios del reino de los cielos; mas a ellos no les es dado."</a:t>
            </a: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598488"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smtClean="0"/>
              <a:t>El Plan de Dios para ti</a:t>
            </a:r>
          </a:p>
        </p:txBody>
      </p:sp>
      <p:sp>
        <p:nvSpPr>
          <p:cNvPr id="34819" name="Rectangle 3"/>
          <p:cNvSpPr>
            <a:spLocks noGrp="1" noChangeArrowheads="1"/>
          </p:cNvSpPr>
          <p:nvPr>
            <p:ph idx="1"/>
          </p:nvPr>
        </p:nvSpPr>
        <p:spPr>
          <a:xfrm>
            <a:off x="304800" y="2855913"/>
            <a:ext cx="8574088" cy="2020887"/>
          </a:xfrm>
        </p:spPr>
        <p:txBody>
          <a:bodyPr/>
          <a:lstStyle/>
          <a:p>
            <a:pPr marL="0" indent="0" eaLnBrk="1" hangingPunct="1">
              <a:buFont typeface="Wingdings" panose="05000000000000000000" pitchFamily="2" charset="2"/>
              <a:buNone/>
            </a:pPr>
            <a:r>
              <a:rPr lang="es-PR" altLang="en-US" smtClean="0"/>
              <a:t>"Como está escrito: No hay justo, ni aun uno; No hay quien entienda, No hay quien busque a Dios." </a:t>
            </a:r>
            <a:r>
              <a:rPr lang="es-PR" altLang="en-US" smtClean="0">
                <a:solidFill>
                  <a:schemeClr val="hlink"/>
                </a:solidFill>
              </a:rPr>
              <a:t>(Romanos 3.10-11, RVR60)</a:t>
            </a:r>
          </a:p>
          <a:p>
            <a:pPr lvl="1" eaLnBrk="1" hangingPunct="1"/>
            <a:endParaRPr lang="es-PR" altLang="en-US" smtClean="0">
              <a:solidFill>
                <a:schemeClr val="hlink"/>
              </a:solidFill>
            </a:endParaRPr>
          </a:p>
        </p:txBody>
      </p:sp>
      <p:sp>
        <p:nvSpPr>
          <p:cNvPr id="3482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4821"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CF7A69C5-314D-4E17-9FD2-3C8855D7F929}" type="slidenum">
              <a:rPr lang="en-US" altLang="en-US"/>
              <a:pPr algn="l"/>
              <a:t>31</a:t>
            </a:fld>
            <a:endParaRPr lang="en-US" altLang="en-US"/>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smtClean="0"/>
              <a:t>El Plan de Dios para ti</a:t>
            </a:r>
          </a:p>
        </p:txBody>
      </p:sp>
      <p:sp>
        <p:nvSpPr>
          <p:cNvPr id="35843" name="Rectangle 3"/>
          <p:cNvSpPr>
            <a:spLocks noGrp="1" noChangeArrowheads="1"/>
          </p:cNvSpPr>
          <p:nvPr>
            <p:ph idx="1"/>
          </p:nvPr>
        </p:nvSpPr>
        <p:spPr>
          <a:xfrm>
            <a:off x="304800" y="2855913"/>
            <a:ext cx="8650288" cy="1716087"/>
          </a:xfrm>
        </p:spPr>
        <p:txBody>
          <a:bodyPr/>
          <a:lstStyle/>
          <a:p>
            <a:pPr marL="0" indent="0" eaLnBrk="1" hangingPunct="1">
              <a:buFont typeface="Wingdings" panose="05000000000000000000" pitchFamily="2" charset="2"/>
              <a:buNone/>
            </a:pPr>
            <a:r>
              <a:rPr lang="es-PR" altLang="en-US" smtClean="0"/>
              <a:t>"Porque la paga del pecado es muerte, mas la dádiva de Dios es vida eterna en Cristo Jesús Señor nuestro." </a:t>
            </a:r>
            <a:r>
              <a:rPr lang="es-PR" altLang="en-US" smtClean="0">
                <a:solidFill>
                  <a:schemeClr val="hlink"/>
                </a:solidFill>
              </a:rPr>
              <a:t>(Romanos 6.23, RVR60)</a:t>
            </a:r>
          </a:p>
        </p:txBody>
      </p:sp>
      <p:sp>
        <p:nvSpPr>
          <p:cNvPr id="3584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5845"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26A3EEF8-8B8A-4B45-AFF7-7EF43C964349}" type="slidenum">
              <a:rPr lang="en-US" altLang="en-US"/>
              <a:pPr algn="l"/>
              <a:t>32</a:t>
            </a:fld>
            <a:endParaRPr lang="en-US" altLang="en-US"/>
          </a:p>
        </p:txBody>
      </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en-US" smtClean="0"/>
              <a:t>El Plan de Dios para ti</a:t>
            </a:r>
          </a:p>
        </p:txBody>
      </p:sp>
      <p:sp>
        <p:nvSpPr>
          <p:cNvPr id="36867" name="Rectangle 3"/>
          <p:cNvSpPr>
            <a:spLocks noGrp="1" noChangeArrowheads="1"/>
          </p:cNvSpPr>
          <p:nvPr>
            <p:ph idx="1"/>
          </p:nvPr>
        </p:nvSpPr>
        <p:spPr>
          <a:xfrm>
            <a:off x="304800" y="2855913"/>
            <a:ext cx="8650288" cy="2325687"/>
          </a:xfrm>
        </p:spPr>
        <p:txBody>
          <a:bodyPr/>
          <a:lstStyle/>
          <a:p>
            <a:pPr marL="0" indent="0" eaLnBrk="1" hangingPunct="1">
              <a:buFont typeface="Wingdings" panose="05000000000000000000" pitchFamily="2" charset="2"/>
              <a:buNone/>
            </a:pPr>
            <a:r>
              <a:rPr lang="es-PR" altLang="en-US" smtClean="0"/>
              <a:t>"No ha hecho con nosotros conforme a nuestras iniquidades, Ni nos ha pagado conforme a nuestros pecados." </a:t>
            </a:r>
            <a:r>
              <a:rPr lang="es-PR" altLang="en-US" smtClean="0">
                <a:solidFill>
                  <a:schemeClr val="hlink"/>
                </a:solidFill>
              </a:rPr>
              <a:t>(Salmos 103.10, RVR60)</a:t>
            </a:r>
          </a:p>
        </p:txBody>
      </p:sp>
      <p:sp>
        <p:nvSpPr>
          <p:cNvPr id="3686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6869"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E8DEE995-16B4-40D8-A2E3-7B442F531677}" type="slidenum">
              <a:rPr lang="en-US" altLang="en-US"/>
              <a:pPr algn="l"/>
              <a:t>33</a:t>
            </a:fld>
            <a:endParaRPr lang="en-US" altLang="en-US"/>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smtClean="0"/>
              <a:t>El Plan de Dios para ti</a:t>
            </a:r>
          </a:p>
        </p:txBody>
      </p:sp>
      <p:sp>
        <p:nvSpPr>
          <p:cNvPr id="37891" name="Rectangle 3"/>
          <p:cNvSpPr>
            <a:spLocks noGrp="1" noChangeArrowheads="1"/>
          </p:cNvSpPr>
          <p:nvPr>
            <p:ph idx="1"/>
          </p:nvPr>
        </p:nvSpPr>
        <p:spPr>
          <a:xfrm>
            <a:off x="304800" y="2855913"/>
            <a:ext cx="8534400" cy="2478087"/>
          </a:xfrm>
        </p:spPr>
        <p:txBody>
          <a:bodyPr/>
          <a:lstStyle/>
          <a:p>
            <a:pPr marL="0" indent="0" eaLnBrk="1" hangingPunct="1">
              <a:buFont typeface="Wingdings" panose="05000000000000000000" pitchFamily="2" charset="2"/>
              <a:buNone/>
            </a:pPr>
            <a:r>
              <a:rPr lang="es-PR" altLang="en-US" smtClean="0"/>
              <a:t>"Pero Dios, habiendo pasado por alto los tiempos de esta ignorancia, ahora manda a todos los hombres en todo lugar, que se arrepientan;" </a:t>
            </a:r>
            <a:r>
              <a:rPr lang="es-PR" altLang="en-US" smtClean="0">
                <a:solidFill>
                  <a:schemeClr val="hlink"/>
                </a:solidFill>
              </a:rPr>
              <a:t>(Hechos de los Apóstoles 17.30)</a:t>
            </a:r>
          </a:p>
        </p:txBody>
      </p:sp>
      <p:sp>
        <p:nvSpPr>
          <p:cNvPr id="3789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7893"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3F3F941B-B1CF-47BE-9F96-5F36BB8AA090}" type="slidenum">
              <a:rPr lang="en-US" altLang="en-US"/>
              <a:pPr algn="l"/>
              <a:t>34</a:t>
            </a:fld>
            <a:endParaRPr lang="en-US" altLang="en-US"/>
          </a:p>
        </p:txBody>
      </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smtClean="0"/>
              <a:t>El Plan de Dios para ti</a:t>
            </a:r>
          </a:p>
        </p:txBody>
      </p:sp>
      <p:sp>
        <p:nvSpPr>
          <p:cNvPr id="38915" name="Rectangle 3"/>
          <p:cNvSpPr>
            <a:spLocks noGrp="1" noChangeArrowheads="1"/>
          </p:cNvSpPr>
          <p:nvPr>
            <p:ph idx="1"/>
          </p:nvPr>
        </p:nvSpPr>
        <p:spPr>
          <a:xfrm>
            <a:off x="304800" y="2855913"/>
            <a:ext cx="8650288" cy="1792287"/>
          </a:xfrm>
        </p:spPr>
        <p:txBody>
          <a:bodyPr/>
          <a:lstStyle/>
          <a:p>
            <a:pPr marL="0" indent="0" eaLnBrk="1" hangingPunct="1">
              <a:buFont typeface="Wingdings" panose="05000000000000000000" pitchFamily="2" charset="2"/>
              <a:buNone/>
            </a:pPr>
            <a:r>
              <a:rPr lang="es-PR" altLang="en-US" smtClean="0"/>
              <a:t>"diciendo: El tiempo se ha cumplido, y el reino de Dios se ha acercado; arrepentíos, y creed en el evangelio.” </a:t>
            </a:r>
            <a:r>
              <a:rPr lang="en-US" altLang="en-US" smtClean="0">
                <a:solidFill>
                  <a:schemeClr val="hlink"/>
                </a:solidFill>
              </a:rPr>
              <a:t>(Marcos 1.15, RVR60)</a:t>
            </a:r>
          </a:p>
        </p:txBody>
      </p:sp>
      <p:sp>
        <p:nvSpPr>
          <p:cNvPr id="3891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8917"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512AD316-CE05-48CA-A4C6-99D7E6F01C73}" type="slidenum">
              <a:rPr lang="en-US" altLang="en-US"/>
              <a:pPr algn="l"/>
              <a:t>35</a:t>
            </a:fld>
            <a:endParaRPr lang="en-US" altLang="en-US"/>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smtClean="0"/>
              <a:t>El Plan de Dios para ti</a:t>
            </a:r>
          </a:p>
        </p:txBody>
      </p:sp>
      <p:sp>
        <p:nvSpPr>
          <p:cNvPr id="39939" name="Rectangle 3"/>
          <p:cNvSpPr>
            <a:spLocks noGrp="1" noChangeArrowheads="1"/>
          </p:cNvSpPr>
          <p:nvPr>
            <p:ph idx="1"/>
          </p:nvPr>
        </p:nvSpPr>
        <p:spPr>
          <a:xfrm>
            <a:off x="311150" y="2855913"/>
            <a:ext cx="8643938" cy="3087687"/>
          </a:xfrm>
        </p:spPr>
        <p:txBody>
          <a:bodyPr/>
          <a:lstStyle/>
          <a:p>
            <a:pPr marL="0" indent="0" eaLnBrk="1" hangingPunct="1">
              <a:buFont typeface="Wingdings" panose="05000000000000000000" pitchFamily="2" charset="2"/>
              <a:buNone/>
            </a:pPr>
            <a:r>
              <a:rPr lang="es-PR" altLang="en-US" smtClean="0"/>
              <a:t>"que si confesares con tu boca que Jesús es el Señor, y creyeres en tu corazón que Dios le levantó de los muertos, serás salvo. Porque con el corazón se cree para justicia, pero con la boca se confiesa para salvación.” </a:t>
            </a:r>
            <a:r>
              <a:rPr lang="es-PR" altLang="en-US" smtClean="0">
                <a:solidFill>
                  <a:schemeClr val="hlink"/>
                </a:solidFill>
              </a:rPr>
              <a:t>(Romanos 10.9-10, RVR60)</a:t>
            </a:r>
          </a:p>
        </p:txBody>
      </p:sp>
      <p:sp>
        <p:nvSpPr>
          <p:cNvPr id="3994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9941"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4B6ECF1D-992C-4E6A-BEF3-D47678571E64}" type="slidenum">
              <a:rPr lang="en-US" altLang="en-US"/>
              <a:pPr algn="l"/>
              <a:t>36</a:t>
            </a:fld>
            <a:endParaRPr lang="en-US" altLang="en-US"/>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en-US" smtClean="0"/>
              <a:t>El Plan de Dios para ti</a:t>
            </a:r>
          </a:p>
        </p:txBody>
      </p:sp>
      <p:sp>
        <p:nvSpPr>
          <p:cNvPr id="40963" name="Rectangle 3"/>
          <p:cNvSpPr>
            <a:spLocks noGrp="1" noChangeArrowheads="1"/>
          </p:cNvSpPr>
          <p:nvPr>
            <p:ph idx="1"/>
          </p:nvPr>
        </p:nvSpPr>
        <p:spPr>
          <a:xfrm>
            <a:off x="304800" y="2855913"/>
            <a:ext cx="8574088" cy="2249487"/>
          </a:xfrm>
        </p:spPr>
        <p:txBody>
          <a:bodyPr/>
          <a:lstStyle/>
          <a:p>
            <a:pPr marL="0" indent="0" eaLnBrk="1" hangingPunct="1">
              <a:buFont typeface="Wingdings" panose="05000000000000000000" pitchFamily="2" charset="2"/>
              <a:buNone/>
            </a:pPr>
            <a:r>
              <a:rPr lang="es-PR" altLang="en-US" smtClean="0"/>
              <a:t>"De cierto, de cierto os digo: El que oye mi palabra, y cree al que me envió, tiene vida eterna; y no vendrá a condenación, mas ha pasado de muerte a vida." </a:t>
            </a:r>
            <a:r>
              <a:rPr lang="es-PR" altLang="en-US" smtClean="0">
                <a:solidFill>
                  <a:schemeClr val="hlink"/>
                </a:solidFill>
              </a:rPr>
              <a:t>(Juan 5.24, RVR60)</a:t>
            </a:r>
          </a:p>
        </p:txBody>
      </p:sp>
      <p:sp>
        <p:nvSpPr>
          <p:cNvPr id="4096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40965"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32B75CDE-71FF-4DB8-A551-2D1AC512C4CB}" type="slidenum">
              <a:rPr lang="en-US" altLang="en-US"/>
              <a:pPr algn="l"/>
              <a:t>37</a:t>
            </a:fld>
            <a:endParaRPr lang="en-US" altLang="en-US"/>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en-US" smtClean="0"/>
              <a:t>El Plan de Dios para ti</a:t>
            </a:r>
          </a:p>
        </p:txBody>
      </p:sp>
      <p:sp>
        <p:nvSpPr>
          <p:cNvPr id="41987" name="Rectangle 3"/>
          <p:cNvSpPr>
            <a:spLocks noGrp="1" noChangeArrowheads="1"/>
          </p:cNvSpPr>
          <p:nvPr>
            <p:ph idx="1"/>
          </p:nvPr>
        </p:nvSpPr>
        <p:spPr>
          <a:xfrm>
            <a:off x="304800" y="2855913"/>
            <a:ext cx="8574088" cy="2173287"/>
          </a:xfrm>
        </p:spPr>
        <p:txBody>
          <a:bodyPr/>
          <a:lstStyle/>
          <a:p>
            <a:pPr marL="0" indent="0" eaLnBrk="1" hangingPunct="1">
              <a:buFont typeface="Wingdings" panose="05000000000000000000" pitchFamily="2" charset="2"/>
              <a:buNone/>
            </a:pPr>
            <a:r>
              <a:rPr lang="es-PR" altLang="en-US" smtClean="0"/>
              <a:t>"De modo que si alguno está en Cristo, nueva criatura es; las cosas viejas pasaron; he aquí todas son hechas nuevas." </a:t>
            </a:r>
            <a:r>
              <a:rPr lang="es-PR" altLang="en-US" smtClean="0">
                <a:solidFill>
                  <a:schemeClr val="hlink"/>
                </a:solidFill>
              </a:rPr>
              <a:t>(2 Corintios 5.17)</a:t>
            </a:r>
          </a:p>
        </p:txBody>
      </p:sp>
      <p:sp>
        <p:nvSpPr>
          <p:cNvPr id="4198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41989"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0AD0F825-C73B-44E3-9637-9724A3FB8FB0}" type="slidenum">
              <a:rPr lang="en-US" altLang="en-US"/>
              <a:pPr algn="l"/>
              <a:t>38</a:t>
            </a:fld>
            <a:endParaRPr lang="en-US" altLang="en-US"/>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en-US" smtClean="0"/>
              <a:t>El Plan de Dios para ti</a:t>
            </a:r>
          </a:p>
        </p:txBody>
      </p:sp>
      <p:sp>
        <p:nvSpPr>
          <p:cNvPr id="43011" name="Rectangle 3"/>
          <p:cNvSpPr>
            <a:spLocks noGrp="1" noChangeArrowheads="1"/>
          </p:cNvSpPr>
          <p:nvPr>
            <p:ph idx="1"/>
          </p:nvPr>
        </p:nvSpPr>
        <p:spPr>
          <a:xfrm>
            <a:off x="304800" y="2855913"/>
            <a:ext cx="8726488" cy="2706687"/>
          </a:xfrm>
        </p:spPr>
        <p:txBody>
          <a:bodyPr/>
          <a:lstStyle/>
          <a:p>
            <a:pPr marL="0" indent="0" eaLnBrk="1" hangingPunct="1">
              <a:buFont typeface="Wingdings" panose="05000000000000000000" pitchFamily="2" charset="2"/>
              <a:buNone/>
            </a:pPr>
            <a:r>
              <a:rPr lang="es-PR" altLang="en-US" smtClean="0"/>
              <a:t>"Mas vosotros sois linaje escogido, real sacerdocio, nación santa, pueblo adquirido por Dios, para que anunciéis las virtudes de aquel que os llamó de las tinieblas a su luz admirable;" </a:t>
            </a:r>
            <a:r>
              <a:rPr lang="es-PR" altLang="en-US" smtClean="0">
                <a:solidFill>
                  <a:schemeClr val="hlink"/>
                </a:solidFill>
              </a:rPr>
              <a:t>(1 Pedro 2.9, RVR60)</a:t>
            </a:r>
            <a:r>
              <a:rPr lang="es-PR" altLang="en-US" smtClean="0"/>
              <a:t> </a:t>
            </a:r>
          </a:p>
        </p:txBody>
      </p:sp>
      <p:sp>
        <p:nvSpPr>
          <p:cNvPr id="4301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43013"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F9F9B4C4-B79C-4F26-A861-3A070E59DF18}" type="slidenum">
              <a:rPr lang="en-US" altLang="en-US"/>
              <a:pPr algn="l"/>
              <a:t>39</a:t>
            </a:fld>
            <a:endParaRPr lang="en-US" altLang="en-US"/>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s-PR" altLang="en-US" smtClean="0"/>
              <a:t>Verdad Central</a:t>
            </a:r>
          </a:p>
        </p:txBody>
      </p:sp>
      <p:sp>
        <p:nvSpPr>
          <p:cNvPr id="7171" name="Rectangle 3"/>
          <p:cNvSpPr>
            <a:spLocks noGrp="1" noChangeArrowheads="1"/>
          </p:cNvSpPr>
          <p:nvPr>
            <p:ph type="body" sz="half" idx="1"/>
          </p:nvPr>
        </p:nvSpPr>
        <p:spPr>
          <a:xfrm>
            <a:off x="457200" y="1981200"/>
            <a:ext cx="8077200" cy="4611688"/>
          </a:xfrm>
        </p:spPr>
        <p:txBody>
          <a:bodyPr/>
          <a:lstStyle/>
          <a:p>
            <a:pPr eaLnBrk="1" hangingPunct="1"/>
            <a:r>
              <a:rPr lang="es-PR" altLang="en-US" smtClean="0"/>
              <a:t>Jesús explicó algunas características del reino a través de parábolas.</a:t>
            </a:r>
          </a:p>
        </p:txBody>
      </p:sp>
      <p:pic>
        <p:nvPicPr>
          <p:cNvPr id="7172" name="Picture 16" descr="http://m.wol.jw.org/mg/wol/mp/r26/lp-mg/jy/2015/3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2971800"/>
            <a:ext cx="7523162" cy="376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770" decel="100000"/>
                                        <p:tgtEl>
                                          <p:spTgt spid="47106"/>
                                        </p:tgtEl>
                                      </p:cBhvr>
                                    </p:animEffect>
                                    <p:animScale>
                                      <p:cBhvr>
                                        <p:cTn id="8" dur="770" decel="100000"/>
                                        <p:tgtEl>
                                          <p:spTgt spid="47106"/>
                                        </p:tgtEl>
                                      </p:cBhvr>
                                      <p:from x="10000" y="10000"/>
                                      <p:to x="200000" y="450000"/>
                                    </p:animScale>
                                    <p:animScale>
                                      <p:cBhvr>
                                        <p:cTn id="9" dur="1230" accel="100000" fill="hold">
                                          <p:stCondLst>
                                            <p:cond delay="770"/>
                                          </p:stCondLst>
                                        </p:cTn>
                                        <p:tgtEl>
                                          <p:spTgt spid="47106"/>
                                        </p:tgtEl>
                                      </p:cBhvr>
                                      <p:from x="200000" y="450000"/>
                                      <p:to x="100000" y="100000"/>
                                    </p:animScale>
                                    <p:set>
                                      <p:cBhvr>
                                        <p:cTn id="10" dur="770" fill="hold"/>
                                        <p:tgtEl>
                                          <p:spTgt spid="47106"/>
                                        </p:tgtEl>
                                        <p:attrNameLst>
                                          <p:attrName>ppt_x</p:attrName>
                                        </p:attrNameLst>
                                      </p:cBhvr>
                                      <p:to>
                                        <p:strVal val="(0.5)"/>
                                      </p:to>
                                    </p:set>
                                    <p:anim from="(0.5)" to="(#ppt_x)" calcmode="lin" valueType="num">
                                      <p:cBhvr>
                                        <p:cTn id="11" dur="1230" accel="100000" fill="hold">
                                          <p:stCondLst>
                                            <p:cond delay="770"/>
                                          </p:stCondLst>
                                        </p:cTn>
                                        <p:tgtEl>
                                          <p:spTgt spid="47106"/>
                                        </p:tgtEl>
                                        <p:attrNameLst>
                                          <p:attrName>ppt_x</p:attrName>
                                        </p:attrNameLst>
                                      </p:cBhvr>
                                    </p:anim>
                                    <p:set>
                                      <p:cBhvr>
                                        <p:cTn id="12" dur="770" fill="hold"/>
                                        <p:tgtEl>
                                          <p:spTgt spid="47106"/>
                                        </p:tgtEl>
                                        <p:attrNameLst>
                                          <p:attrName>ppt_y</p:attrName>
                                        </p:attrNameLst>
                                      </p:cBhvr>
                                      <p:to>
                                        <p:strVal val="(#ppt_y+0.4)"/>
                                      </p:to>
                                    </p:set>
                                    <p:anim from="(#ppt_y+0.4)" to="(#ppt_y)" calcmode="lin" valueType="num">
                                      <p:cBhvr>
                                        <p:cTn id="13" dur="1230" accel="100000" fill="hold">
                                          <p:stCondLst>
                                            <p:cond delay="770"/>
                                          </p:stCondLst>
                                        </p:cTn>
                                        <p:tgtEl>
                                          <p:spTgt spid="4710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12" descr="christensen_-_parab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133600"/>
            <a:ext cx="3992563" cy="301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p:cNvSpPr>
            <a:spLocks noGrp="1" noChangeArrowheads="1"/>
          </p:cNvSpPr>
          <p:nvPr>
            <p:ph type="title"/>
          </p:nvPr>
        </p:nvSpPr>
        <p:spPr>
          <a:xfrm>
            <a:off x="1150938" y="838200"/>
            <a:ext cx="7793037" cy="838200"/>
          </a:xfrm>
        </p:spPr>
        <p:txBody>
          <a:bodyPr/>
          <a:lstStyle/>
          <a:p>
            <a:r>
              <a:rPr lang="es-PR" altLang="en-US" smtClean="0"/>
              <a:t>Bosquejo</a:t>
            </a:r>
          </a:p>
        </p:txBody>
      </p:sp>
      <p:sp>
        <p:nvSpPr>
          <p:cNvPr id="18435" name="Rectangle 3"/>
          <p:cNvSpPr>
            <a:spLocks noGrp="1" noChangeArrowheads="1"/>
          </p:cNvSpPr>
          <p:nvPr>
            <p:ph type="body" idx="1"/>
          </p:nvPr>
        </p:nvSpPr>
        <p:spPr>
          <a:xfrm>
            <a:off x="152400" y="2057400"/>
            <a:ext cx="5105400" cy="4572000"/>
          </a:xfrm>
        </p:spPr>
        <p:txBody>
          <a:bodyPr/>
          <a:lstStyle/>
          <a:p>
            <a:pPr marL="533400" indent="-533400">
              <a:buFont typeface="Wingdings" panose="05000000000000000000" pitchFamily="2" charset="2"/>
              <a:buAutoNum type="arabicPeriod"/>
              <a:defRPr/>
            </a:pPr>
            <a:r>
              <a:rPr lang="es-PR" altLang="en-US" sz="2800" dirty="0" smtClean="0"/>
              <a:t>El Propósito de las Parábolas</a:t>
            </a:r>
          </a:p>
          <a:p>
            <a:pPr marL="914400" lvl="1" indent="-457200">
              <a:defRPr/>
            </a:pPr>
            <a:r>
              <a:rPr lang="es-PR" altLang="en-US" sz="2400" dirty="0" smtClean="0"/>
              <a:t>(</a:t>
            </a:r>
            <a:r>
              <a:rPr lang="es-PR" altLang="en-US" sz="2400" dirty="0" smtClean="0">
                <a:solidFill>
                  <a:srgbClr val="FF0000"/>
                </a:solidFill>
              </a:rPr>
              <a:t>Mateo 13.10-11</a:t>
            </a:r>
            <a:r>
              <a:rPr lang="es-PR" altLang="en-US" sz="2400" dirty="0" smtClean="0"/>
              <a:t>)</a:t>
            </a:r>
          </a:p>
          <a:p>
            <a:pPr marL="533400" indent="-533400">
              <a:buFont typeface="Wingdings" panose="05000000000000000000" pitchFamily="2" charset="2"/>
              <a:buAutoNum type="arabicPeriod"/>
              <a:defRPr/>
            </a:pPr>
            <a:r>
              <a:rPr lang="es-PR" altLang="en-US" sz="2800" dirty="0" smtClean="0"/>
              <a:t>El Sembrador y la Semilla</a:t>
            </a:r>
          </a:p>
          <a:p>
            <a:pPr marL="914400" lvl="1" indent="-457200">
              <a:defRPr/>
            </a:pPr>
            <a:r>
              <a:rPr lang="es-PR" altLang="en-US" sz="2400" dirty="0" smtClean="0"/>
              <a:t>(</a:t>
            </a:r>
            <a:r>
              <a:rPr lang="es-PR" altLang="en-US" sz="2400" dirty="0" smtClean="0">
                <a:solidFill>
                  <a:srgbClr val="FF0000"/>
                </a:solidFill>
              </a:rPr>
              <a:t>Mateo 13.18-23</a:t>
            </a:r>
            <a:r>
              <a:rPr lang="es-PR" altLang="en-US" sz="2400" dirty="0" smtClean="0"/>
              <a:t>)</a:t>
            </a:r>
          </a:p>
          <a:p>
            <a:pPr marL="533400" indent="-533400">
              <a:buFont typeface="Wingdings" panose="05000000000000000000" pitchFamily="2" charset="2"/>
              <a:buAutoNum type="arabicPeriod"/>
              <a:defRPr/>
            </a:pPr>
            <a:r>
              <a:rPr lang="es-PR" altLang="en-US" sz="2800" dirty="0" smtClean="0"/>
              <a:t>El Trigo y la Cizaña</a:t>
            </a:r>
          </a:p>
          <a:p>
            <a:pPr marL="914400" lvl="1" indent="-457200">
              <a:defRPr/>
            </a:pPr>
            <a:r>
              <a:rPr lang="es-PR" altLang="en-US" sz="2400" dirty="0" smtClean="0"/>
              <a:t>(</a:t>
            </a:r>
            <a:r>
              <a:rPr lang="es-PR" altLang="en-US" sz="2400" dirty="0" smtClean="0">
                <a:solidFill>
                  <a:srgbClr val="FF0000"/>
                </a:solidFill>
              </a:rPr>
              <a:t>Mateo 13.36-43</a:t>
            </a:r>
            <a:r>
              <a:rPr lang="es-PR" altLang="en-US" sz="2400" dirty="0" smtClean="0"/>
              <a:t>)</a:t>
            </a:r>
          </a:p>
          <a:p>
            <a:pPr>
              <a:buFont typeface="Wingdings" panose="05000000000000000000" pitchFamily="2" charset="2"/>
              <a:buAutoNum type="arabicPeriod" startAt="4"/>
              <a:defRPr/>
            </a:pPr>
            <a:r>
              <a:rPr lang="es-PR" altLang="en-US" sz="2800" dirty="0" smtClean="0"/>
              <a:t>El Tesoro Escondido y la Perla de Gran Precio</a:t>
            </a:r>
          </a:p>
          <a:p>
            <a:pPr lvl="1">
              <a:defRPr/>
            </a:pPr>
            <a:r>
              <a:rPr lang="es-PR" altLang="en-US" sz="2400" dirty="0" smtClean="0"/>
              <a:t>(</a:t>
            </a:r>
            <a:r>
              <a:rPr lang="es-PR" altLang="en-US" sz="2400" dirty="0" smtClean="0">
                <a:solidFill>
                  <a:srgbClr val="FF0000"/>
                </a:solidFill>
              </a:rPr>
              <a:t>Mateo 13.44-46</a:t>
            </a:r>
            <a:r>
              <a:rPr lang="es-PR" altLang="en-US" sz="2400" dirty="0" smtClean="0"/>
              <a:t>)</a:t>
            </a:r>
          </a:p>
          <a:p>
            <a:pPr marL="533400" indent="-533400">
              <a:buFont typeface="Wingdings" panose="05000000000000000000" pitchFamily="2" charset="2"/>
              <a:buAutoNum type="arabicPeriod"/>
              <a:defRPr/>
            </a:pPr>
            <a:endParaRPr lang="es-PR" altLang="en-US" sz="2800" dirty="0" smtClean="0"/>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marL="838200" indent="-838200">
              <a:buFontTx/>
              <a:buAutoNum type="arabicPeriod"/>
            </a:pPr>
            <a:r>
              <a:rPr lang="es-PR" altLang="en-US" sz="4000" smtClean="0"/>
              <a:t>El Propósito de las Parábolas</a:t>
            </a:r>
            <a:br>
              <a:rPr lang="es-PR" altLang="en-US" sz="4000" smtClean="0"/>
            </a:br>
            <a:r>
              <a:rPr lang="es-PR" altLang="en-US" sz="4000" smtClean="0"/>
              <a:t> (</a:t>
            </a:r>
            <a:r>
              <a:rPr lang="es-PR" altLang="en-US" sz="4000" smtClean="0">
                <a:solidFill>
                  <a:srgbClr val="FF0000"/>
                </a:solidFill>
              </a:rPr>
              <a:t>Mateo 13.10-11</a:t>
            </a:r>
            <a:r>
              <a:rPr lang="es-PR" altLang="en-US" sz="4000" smtClean="0"/>
              <a:t>)</a:t>
            </a:r>
          </a:p>
        </p:txBody>
      </p:sp>
      <p:sp>
        <p:nvSpPr>
          <p:cNvPr id="9219"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9220" name="Picture 12" descr="christensen_-_parab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2438" y="1960563"/>
            <a:ext cx="6126162" cy="462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04451" name="Rectangle 3"/>
          <p:cNvSpPr>
            <a:spLocks noChangeArrowheads="1"/>
          </p:cNvSpPr>
          <p:nvPr/>
        </p:nvSpPr>
        <p:spPr bwMode="auto">
          <a:xfrm>
            <a:off x="457200" y="2627313"/>
            <a:ext cx="8497888" cy="331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None/>
            </a:pPr>
            <a:r>
              <a:rPr lang="es-ES" altLang="en-US" sz="3200"/>
              <a:t>“Entonces, acercándose los discípulos, le dijeron: ¿Por qué les hablas por parábolas? El respondiendo, les dijo: </a:t>
            </a:r>
            <a:r>
              <a:rPr lang="es-ES" altLang="en-US" sz="3200">
                <a:solidFill>
                  <a:srgbClr val="FF0000"/>
                </a:solidFill>
              </a:rPr>
              <a:t>Porque a vosotros os es dado saber los misterios del reino de los cielos; mas a ellos no les es dado</a:t>
            </a:r>
            <a:r>
              <a:rPr lang="es-ES" altLang="en-US" sz="3200"/>
              <a:t>.”</a:t>
            </a:r>
          </a:p>
        </p:txBody>
      </p:sp>
      <p:sp>
        <p:nvSpPr>
          <p:cNvPr id="10244"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a:pPr>
            <a:r>
              <a:rPr lang="es-PR" altLang="en-US" sz="4000">
                <a:solidFill>
                  <a:schemeClr val="tx2"/>
                </a:solidFill>
              </a:rPr>
              <a:t>El Propósito de las Parábolas</a:t>
            </a:r>
            <a:br>
              <a:rPr lang="es-PR" altLang="en-US" sz="4000">
                <a:solidFill>
                  <a:schemeClr val="tx2"/>
                </a:solidFill>
              </a:rPr>
            </a:br>
            <a:r>
              <a:rPr lang="es-PR" altLang="en-US" sz="4000">
                <a:solidFill>
                  <a:schemeClr val="tx2"/>
                </a:solidFill>
              </a:rPr>
              <a:t> (</a:t>
            </a:r>
            <a:r>
              <a:rPr lang="es-PR" altLang="en-US" sz="4000">
                <a:solidFill>
                  <a:srgbClr val="FF0000"/>
                </a:solidFill>
              </a:rPr>
              <a:t>Mateo 13.10-11</a:t>
            </a:r>
            <a:r>
              <a:rPr lang="es-PR" altLang="en-US" sz="40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04451" name="Rectangle 3"/>
          <p:cNvSpPr>
            <a:spLocks noChangeArrowheads="1"/>
          </p:cNvSpPr>
          <p:nvPr/>
        </p:nvSpPr>
        <p:spPr bwMode="auto">
          <a:xfrm>
            <a:off x="457200" y="1865313"/>
            <a:ext cx="8497888"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9725" indent="-339725">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s-ES" altLang="en-US" sz="3200"/>
              <a:t>Parábola (en griego, </a:t>
            </a:r>
            <a:r>
              <a:rPr lang="es-ES" altLang="en-US" sz="3200" i="1"/>
              <a:t>comparación</a:t>
            </a:r>
            <a:r>
              <a:rPr lang="es-ES" altLang="en-US" sz="3200"/>
              <a:t>). Traducción en la LXX del término hebreo </a:t>
            </a:r>
            <a:r>
              <a:rPr lang="en-US" altLang="en-US" sz="3200" i="1"/>
              <a:t>mashal</a:t>
            </a:r>
            <a:r>
              <a:rPr lang="es-ES" altLang="en-US" sz="3200"/>
              <a:t>, que comprende desde los dichos cortos, sentenciosos y enigmáticos, llamados proverbios o máximas hasta la alegoría elaborada, el símil y el cuento corto o largo. […] La parábola, pues, es un símil elaborado donde el relato, aunque ficticio, es verosímil, en contraste con la fábula.</a:t>
            </a:r>
            <a:r>
              <a:rPr lang="en-US" altLang="en-US" sz="3200"/>
              <a:t> (Nelson)</a:t>
            </a:r>
            <a:endParaRPr lang="es-PR" altLang="en-US" sz="3200"/>
          </a:p>
        </p:txBody>
      </p:sp>
      <p:sp>
        <p:nvSpPr>
          <p:cNvPr id="11268"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a:pPr>
            <a:r>
              <a:rPr lang="es-PR" altLang="en-US" sz="4000">
                <a:solidFill>
                  <a:schemeClr val="tx2"/>
                </a:solidFill>
              </a:rPr>
              <a:t>El Propósito de las Parábolas</a:t>
            </a:r>
            <a:br>
              <a:rPr lang="es-PR" altLang="en-US" sz="4000">
                <a:solidFill>
                  <a:schemeClr val="tx2"/>
                </a:solidFill>
              </a:rPr>
            </a:br>
            <a:r>
              <a:rPr lang="es-PR" altLang="en-US" sz="4000">
                <a:solidFill>
                  <a:schemeClr val="tx2"/>
                </a:solidFill>
              </a:rPr>
              <a:t> (</a:t>
            </a:r>
            <a:r>
              <a:rPr lang="es-PR" altLang="en-US" sz="4000">
                <a:solidFill>
                  <a:srgbClr val="FF0000"/>
                </a:solidFill>
              </a:rPr>
              <a:t>Mateo 13.10-11</a:t>
            </a:r>
            <a:r>
              <a:rPr lang="es-PR" altLang="en-US" sz="40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04451" name="Rectangle 3"/>
          <p:cNvSpPr>
            <a:spLocks noChangeArrowheads="1"/>
          </p:cNvSpPr>
          <p:nvPr/>
        </p:nvSpPr>
        <p:spPr bwMode="auto">
          <a:xfrm>
            <a:off x="304800" y="2093913"/>
            <a:ext cx="8497888"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2575" indent="-282575">
              <a:tabLst>
                <a:tab pos="1257300" algn="l"/>
              </a:tabLst>
              <a:defRPr>
                <a:solidFill>
                  <a:schemeClr val="tx1"/>
                </a:solidFill>
                <a:latin typeface="Tahoma" panose="020B0604030504040204" pitchFamily="34" charset="0"/>
                <a:cs typeface="Arial" panose="020B0604020202020204" pitchFamily="34" charset="0"/>
              </a:defRPr>
            </a:lvl1pPr>
            <a:lvl2pPr marL="742950" indent="-285750">
              <a:tabLst>
                <a:tab pos="1257300" algn="l"/>
              </a:tabLst>
              <a:defRPr>
                <a:solidFill>
                  <a:schemeClr val="tx1"/>
                </a:solidFill>
                <a:latin typeface="Tahoma" panose="020B0604030504040204" pitchFamily="34" charset="0"/>
                <a:cs typeface="Arial" panose="020B0604020202020204" pitchFamily="34" charset="0"/>
              </a:defRPr>
            </a:lvl2pPr>
            <a:lvl3pPr marL="1143000" indent="-228600">
              <a:tabLst>
                <a:tab pos="1257300" algn="l"/>
              </a:tabLst>
              <a:defRPr>
                <a:solidFill>
                  <a:schemeClr val="tx1"/>
                </a:solidFill>
                <a:latin typeface="Tahoma" panose="020B0604030504040204" pitchFamily="34" charset="0"/>
                <a:cs typeface="Arial" panose="020B0604020202020204" pitchFamily="34" charset="0"/>
              </a:defRPr>
            </a:lvl3pPr>
            <a:lvl4pPr marL="1600200" indent="-228600">
              <a:tabLst>
                <a:tab pos="1257300" algn="l"/>
              </a:tabLst>
              <a:defRPr>
                <a:solidFill>
                  <a:schemeClr val="tx1"/>
                </a:solidFill>
                <a:latin typeface="Tahoma" panose="020B0604030504040204" pitchFamily="34" charset="0"/>
                <a:cs typeface="Arial" panose="020B0604020202020204" pitchFamily="34" charset="0"/>
              </a:defRPr>
            </a:lvl4pPr>
            <a:lvl5pPr marL="2057400" indent="-22860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a:spcBef>
                <a:spcPct val="20000"/>
              </a:spcBef>
              <a:buClr>
                <a:schemeClr val="folHlink"/>
              </a:buClr>
              <a:buSzPct val="60000"/>
              <a:buFont typeface="Wingdings" panose="05000000000000000000" pitchFamily="2" charset="2"/>
              <a:buChar char="n"/>
            </a:pPr>
            <a:r>
              <a:rPr lang="en-US" altLang="en-US" sz="3200" i="1"/>
              <a:t>parabole</a:t>
            </a:r>
            <a:r>
              <a:rPr lang="es-ES" altLang="en-US" sz="3200"/>
              <a:t> (</a:t>
            </a:r>
            <a:r>
              <a:rPr lang="el-GR" altLang="en-US" sz="3200"/>
              <a:t>παραβολή</a:t>
            </a:r>
            <a:r>
              <a:rPr lang="es-ES" altLang="en-US" sz="3200"/>
              <a:t>, ﻿</a:t>
            </a:r>
            <a:r>
              <a:rPr lang="en-US" altLang="en-US" sz="3200"/>
              <a:t>3850</a:t>
            </a:r>
            <a:r>
              <a:rPr lang="es-ES" altLang="en-US" sz="3200"/>
              <a:t>﻿), denota lit., poner al lado (relacionado con </a:t>
            </a:r>
            <a:r>
              <a:rPr lang="en-US" altLang="en-US" sz="3200" i="1"/>
              <a:t>parabalo</a:t>
            </a:r>
            <a:r>
              <a:rPr lang="es-ES" altLang="en-US" sz="3200"/>
              <a:t>, arrojar o depositar al lado, comparar). Significa poner una cosa al lado de otra con el propósito de comparar. Hay quienes consideran que el concepto de comparación no está necesariamente contenido en la palabra.</a:t>
            </a:r>
            <a:r>
              <a:rPr lang="en-US" altLang="en-US" sz="3200"/>
              <a:t> (Vine)</a:t>
            </a:r>
            <a:endParaRPr lang="es-PR" altLang="en-US" sz="3200"/>
          </a:p>
        </p:txBody>
      </p:sp>
      <p:sp>
        <p:nvSpPr>
          <p:cNvPr id="12292" name="Rectangle 2"/>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buFontTx/>
              <a:buAutoNum type="arabicPeriod"/>
            </a:pPr>
            <a:r>
              <a:rPr lang="es-PR" altLang="en-US" sz="4000">
                <a:solidFill>
                  <a:schemeClr val="tx2"/>
                </a:solidFill>
              </a:rPr>
              <a:t>El Propósito de las Parábolas</a:t>
            </a:r>
            <a:br>
              <a:rPr lang="es-PR" altLang="en-US" sz="4000">
                <a:solidFill>
                  <a:schemeClr val="tx2"/>
                </a:solidFill>
              </a:rPr>
            </a:br>
            <a:r>
              <a:rPr lang="es-PR" altLang="en-US" sz="4000">
                <a:solidFill>
                  <a:schemeClr val="tx2"/>
                </a:solidFill>
              </a:rPr>
              <a:t> (</a:t>
            </a:r>
            <a:r>
              <a:rPr lang="es-PR" altLang="en-US" sz="4000">
                <a:solidFill>
                  <a:srgbClr val="FF0000"/>
                </a:solidFill>
              </a:rPr>
              <a:t>Mateo 13.10-11</a:t>
            </a:r>
            <a:r>
              <a:rPr lang="es-PR" altLang="en-US" sz="4000">
                <a:solidFill>
                  <a:schemeClr val="tx2"/>
                </a:solidFill>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9314</TotalTime>
  <Words>2025</Words>
  <Application>Microsoft Office PowerPoint</Application>
  <PresentationFormat>On-screen Show (4:3)</PresentationFormat>
  <Paragraphs>183</Paragraphs>
  <Slides>40</Slides>
  <Notes>31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40</vt:i4>
      </vt:variant>
    </vt:vector>
  </HeadingPairs>
  <TitlesOfParts>
    <vt:vector size="48" baseType="lpstr">
      <vt:lpstr>Tahoma</vt:lpstr>
      <vt:lpstr>Arial</vt:lpstr>
      <vt:lpstr>Wingdings</vt:lpstr>
      <vt:lpstr>Calibri Light</vt:lpstr>
      <vt:lpstr>Calibri</vt:lpstr>
      <vt:lpstr>Candara</vt:lpstr>
      <vt:lpstr>Blends</vt:lpstr>
      <vt:lpstr>Office Theme</vt:lpstr>
      <vt:lpstr>Unidad 3:  El Rey Demuestra Su Poder</vt:lpstr>
      <vt:lpstr>Texto Básico</vt:lpstr>
      <vt:lpstr>Versículos Clave:</vt:lpstr>
      <vt:lpstr>Verdad Central</vt:lpstr>
      <vt:lpstr>Bosquejo</vt:lpstr>
      <vt:lpstr>El Propósito de las Parábolas  (Mateo 13.10-11)</vt:lpstr>
      <vt:lpstr>PowerPoint Presentation</vt:lpstr>
      <vt:lpstr>PowerPoint Presentation</vt:lpstr>
      <vt:lpstr>PowerPoint Presentation</vt:lpstr>
      <vt:lpstr>PowerPoint Presentation</vt:lpstr>
      <vt:lpstr>El Sembrador y la Semilla (Mateo 13.18-23)</vt:lpstr>
      <vt:lpstr>PowerPoint Presentation</vt:lpstr>
      <vt:lpstr>PowerPoint Presentation</vt:lpstr>
      <vt:lpstr>PowerPoint Presentation</vt:lpstr>
      <vt:lpstr>PowerPoint Presentation</vt:lpstr>
      <vt:lpstr>PowerPoint Presentation</vt:lpstr>
      <vt:lpstr>PowerPoint Presentation</vt:lpstr>
      <vt:lpstr>El Trigo y la Cizaña (Mateo 13.36-43)</vt:lpstr>
      <vt:lpstr>El Trigo y la Cizaña (Mateo 13.36-43)</vt:lpstr>
      <vt:lpstr>El Trigo y la Cizaña (Mateo 13.36-43)</vt:lpstr>
      <vt:lpstr>El Trigo y la Cizaña (Mateo 13.36-43)</vt:lpstr>
      <vt:lpstr>El Trigo y la Cizaña (Mateo 13.36-43)</vt:lpstr>
      <vt:lpstr>El Tesoro Escondido y la Perla de Gran Precio (13.44-46)</vt:lpstr>
      <vt:lpstr>El Tesoro Escondido y la Perla de Gran Precio (13.44-46)</vt:lpstr>
      <vt:lpstr>El Tesoro Escondido y la Perla de Gran Precio (13.44-46)</vt:lpstr>
      <vt:lpstr>Aplicaciones</vt:lpstr>
      <vt:lpstr>Aplicaciones</vt:lpstr>
      <vt:lpstr>Próximo Estudio (Libro 1)</vt:lpstr>
      <vt:lpstr>Bibliografía</vt:lpstr>
      <vt:lpstr>PowerPoint Presentation</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38_el_rey_explica_su_reino</dc:title>
  <dc:creator>JRIVERA</dc:creator>
  <cp:lastModifiedBy>Ortega, Tito (GSO Inks/Supplies SM)</cp:lastModifiedBy>
  <cp:revision>496</cp:revision>
  <dcterms:created xsi:type="dcterms:W3CDTF">2007-03-13T18:52:37Z</dcterms:created>
  <dcterms:modified xsi:type="dcterms:W3CDTF">2016-10-05T02:29:08Z</dcterms:modified>
</cp:coreProperties>
</file>