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4014" r:id="rId2"/>
    <p:sldMasterId id="2147484026" r:id="rId3"/>
  </p:sldMasterIdLst>
  <p:notesMasterIdLst>
    <p:notesMasterId r:id="rId44"/>
  </p:notesMasterIdLst>
  <p:handoutMasterIdLst>
    <p:handoutMasterId r:id="rId45"/>
  </p:handoutMasterIdLst>
  <p:sldIdLst>
    <p:sldId id="376" r:id="rId4"/>
    <p:sldId id="258" r:id="rId5"/>
    <p:sldId id="289" r:id="rId6"/>
    <p:sldId id="260" r:id="rId7"/>
    <p:sldId id="261" r:id="rId8"/>
    <p:sldId id="435" r:id="rId9"/>
    <p:sldId id="462" r:id="rId10"/>
    <p:sldId id="264" r:id="rId11"/>
    <p:sldId id="395" r:id="rId12"/>
    <p:sldId id="265" r:id="rId13"/>
    <p:sldId id="457" r:id="rId14"/>
    <p:sldId id="473" r:id="rId15"/>
    <p:sldId id="424" r:id="rId16"/>
    <p:sldId id="458" r:id="rId17"/>
    <p:sldId id="471" r:id="rId18"/>
    <p:sldId id="447" r:id="rId19"/>
    <p:sldId id="459" r:id="rId20"/>
    <p:sldId id="446" r:id="rId21"/>
    <p:sldId id="460" r:id="rId22"/>
    <p:sldId id="467" r:id="rId23"/>
    <p:sldId id="468" r:id="rId24"/>
    <p:sldId id="469" r:id="rId25"/>
    <p:sldId id="470" r:id="rId26"/>
    <p:sldId id="351" r:id="rId27"/>
    <p:sldId id="454" r:id="rId28"/>
    <p:sldId id="456" r:id="rId29"/>
    <p:sldId id="466" r:id="rId30"/>
    <p:sldId id="475" r:id="rId31"/>
    <p:sldId id="488" r:id="rId32"/>
    <p:sldId id="476" r:id="rId33"/>
    <p:sldId id="477" r:id="rId34"/>
    <p:sldId id="478" r:id="rId35"/>
    <p:sldId id="479" r:id="rId36"/>
    <p:sldId id="480" r:id="rId37"/>
    <p:sldId id="481" r:id="rId38"/>
    <p:sldId id="482" r:id="rId39"/>
    <p:sldId id="483" r:id="rId40"/>
    <p:sldId id="484" r:id="rId41"/>
    <p:sldId id="485" r:id="rId42"/>
    <p:sldId id="486" r:id="rId43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478" autoAdjust="0"/>
  </p:normalViewPr>
  <p:slideViewPr>
    <p:cSldViewPr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900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683107-1266-4DAD-A209-B8F7D62CBD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171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F1E7571-8AC7-4F17-9DBA-1510B25E68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880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0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197200-BD29-4721-B8A9-3CFA2712D73C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14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F6C400-FC49-44C5-AA06-4C4D18D3D292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287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4F8E1D-891F-4AB4-A10A-D8A8F1DE8EF9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318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59C064-AF31-46B1-A5EA-F55262B3E299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27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C1804B-10B7-4896-AB2D-52B9E8CB375D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3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D70E04-EB2E-4D6A-A153-491E6BF6BDDE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05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DB1E0-AE82-4209-9BF7-BAF1A0235AA1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674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766358-7409-462B-B307-A91DE9193CBF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664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311422-6B53-4EEF-81DD-657C47426581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10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99AB30-4FFA-4C61-93E0-00A0AA12D0B5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36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EAC0B6-0F78-4F85-8C03-1C5358E900DE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45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4A05CE-C2A6-4241-BF41-319B757279DE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65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A01063-DA7B-43F1-B5B6-4D2F4960FA18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1982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3A6EB8-1D0A-4FBE-A649-E7355852268D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962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F53221-EF86-42DE-BFF1-52D0EB2BF2EC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625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6FE1AC-67C1-4F89-B174-F73E41E714CC}" type="slidenum">
              <a:rPr lang="en-US" altLang="en-US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377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92AA01-242C-4AD9-952A-A35013E15C93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0737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598F5B-F31A-4FBA-8247-533AF899E5A8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1116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68419C-925D-4FF9-9A44-C7E0F4CADED1}" type="slidenum">
              <a:rPr lang="en-US" altLang="en-US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7847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3882DC-03B3-4F33-B55C-4E8FDBB614E4}" type="slidenum">
              <a:rPr lang="en-US" altLang="en-US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9841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69E1C43-5801-432D-8D49-D25E4DB535DF}" type="slidenum">
              <a:rPr lang="en-US" altLang="en-US">
                <a:latin typeface="Arial" panose="020B0604020202020204" pitchFamily="34" charset="0"/>
              </a:rPr>
              <a:pPr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7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E1B47B-CF02-469B-8612-DB683DE0714F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6974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D6E605-0925-4604-8A21-BBC64CB402A3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200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611FFF-5970-409E-B8B5-7CFD62453C21}" type="slidenum">
              <a:rPr lang="en-US" altLang="en-US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8487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EA8744-4924-427D-92A0-727BEDC4A72A}" type="slidenum">
              <a:rPr lang="en-US" altLang="en-US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00154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410201-71A1-4090-AAE2-86AD6BDE50AD}" type="slidenum">
              <a:rPr lang="en-US" altLang="en-US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775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E03A17-9DB2-4C80-B634-4670788ADCEC}" type="slidenum">
              <a:rPr lang="en-US" altLang="en-US"/>
              <a:pPr>
                <a:spcBef>
                  <a:spcPct val="0"/>
                </a:spcBef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5480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F6741F-D85D-4724-A1C2-E40936816B74}" type="slidenum">
              <a:rPr lang="en-US" altLang="en-US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35014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B580FD-7002-4850-9E9E-498ECEDB5852}" type="slidenum">
              <a:rPr lang="en-US" altLang="en-US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00513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D1D721-8984-4AB8-AFCD-40AC98020D8E}" type="slidenum">
              <a:rPr lang="en-US" altLang="en-US"/>
              <a:pPr>
                <a:spcBef>
                  <a:spcPct val="0"/>
                </a:spcBef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68018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E643F7-5126-4A47-9591-FC2FBEFCFCE0}" type="slidenum">
              <a:rPr lang="en-US" altLang="en-US"/>
              <a:pPr>
                <a:spcBef>
                  <a:spcPct val="0"/>
                </a:spcBef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0302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5C3602-D027-400D-AE8E-2BBCDB152A92}" type="slidenum">
              <a:rPr lang="en-US" altLang="en-US"/>
              <a:pPr>
                <a:spcBef>
                  <a:spcPct val="0"/>
                </a:spcBef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471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B2556D-425A-4AD7-930A-EF98CEF57B02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172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B83C5B3-1601-4B98-8AAF-274732CC246E}" type="slidenum">
              <a:rPr lang="en-US" altLang="en-US"/>
              <a:pPr>
                <a:spcBef>
                  <a:spcPct val="0"/>
                </a:spcBef>
              </a:pPr>
              <a:t>40</a:t>
            </a:fld>
            <a:endParaRPr lang="en-US" alt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972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FF2473-B4CF-4B28-84C6-4A64EDD32B90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373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4D4675-F2E8-4DAA-A475-254527D191EC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090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C0573A-4F43-4DE8-907B-71601667ED29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160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B05B4E-8A09-4E2F-9A1B-2050076A5A93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733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E6D46E-4422-4999-BE76-0A4BF8EE8085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93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7FC6882-49ED-497A-B411-650177F6CC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597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5B4B5-30AE-47DB-89BA-9B7E7AC414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4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08E55-AA5D-4F3B-854D-277E1B67C4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9909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86BAD-E054-475F-A202-8DDAC04432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2286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F2438-B9B9-4F14-AF6B-F100407C5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435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6EF15-9C67-4425-B054-656FE81AB8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841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9E058-F8B5-485C-9059-56C24B35B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4447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3D20B-F7E6-419A-90E2-A7A83BD2DE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391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584F1-DC70-45EB-A653-53FF2F6DFA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614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4B1F4-0F29-470B-8DC2-57BD3B3BEA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931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107C2-4084-4DFE-9932-29B4E3478F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489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CBA7A-9F3D-4DAB-9BB0-2B51036D37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339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EDF82-D13F-4057-8DFC-7915E8D15D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315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7C7AE-FDC9-4E04-9F22-5F802B0B2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265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D62BE-7A50-4EDD-A5CC-676F5B6387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175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CA130-8929-427C-8CE1-ECA18D40B0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506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D6FE1-0642-4B95-B945-1A0F56077D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53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C06ED-2CAF-4C82-977F-6916C3352B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421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F11B1-FAB1-400B-8031-345A1DCDA0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6423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30CB-107A-4416-9065-925D23CFDA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5179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33BF0-E539-4F6D-B575-53A12DB291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58385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57E23-39D5-450A-BE44-D809D38727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24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8B566-8E86-4C45-A164-62F0B5B0C8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1744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57A2E-D3E2-46B7-88E3-261F6504CF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6939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318C-EF38-4FB5-8252-BE06436C74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582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D51C-17F0-431B-85F2-7A9EEF2745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82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1A9E0-0FDD-4FFF-9D97-A16A59EDA2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0941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DAA4A-672C-48EE-B0EA-6B62EB55BD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588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55392-56C7-4089-8C8E-54974BC23C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8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B1CDA-3980-41FF-AA10-C47B2FB53A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470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75BD2-2DCA-4417-81FD-D582D939DB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7257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74CDD-EBBB-4EF1-AFF2-CA6D2DB1EE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639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636B8-5034-4839-873C-39E54F581E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55C0C-D82E-4A17-8738-81D11D4282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502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4074CD3-B2E2-465B-AADB-5BC2C84147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6492F3-B6DB-411F-932F-D97FCC09C3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1EAD25D-A2AB-404A-83BD-B743F530D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-takla.org/Gallery/Bible/Illustrations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0"/>
            <a:ext cx="79248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56000"/>
            </a:schemeClr>
          </a:solidFill>
          <a:ln>
            <a:noFill/>
          </a:ln>
        </p:spPr>
      </p:pic>
      <p:sp>
        <p:nvSpPr>
          <p:cNvPr id="1495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924800" cy="1295400"/>
          </a:xfrm>
          <a:solidFill>
            <a:schemeClr val="tx1">
              <a:lumMod val="65000"/>
              <a:lumOff val="35000"/>
              <a:alpha val="56000"/>
            </a:schemeClr>
          </a:solidFill>
        </p:spPr>
        <p:txBody>
          <a:bodyPr rtlCol="0" anchor="ctr" anchorCtr="1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R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Unidad 4: Un Reino Único</a:t>
            </a:r>
            <a:endParaRPr lang="en-US" sz="4000" dirty="0" smtClean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  <a:solidFill>
            <a:schemeClr val="tx1">
              <a:lumMod val="65000"/>
              <a:lumOff val="35000"/>
              <a:alpha val="56000"/>
            </a:schemeClr>
          </a:solidFill>
        </p:spPr>
        <p:txBody>
          <a:bodyPr/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Estudio 42: Las relaciones en el Reino</a:t>
            </a:r>
            <a:endParaRPr lang="es-PR" sz="4000" dirty="0" smtClean="0">
              <a:latin typeface="Candara" panose="020E0502030303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s-PR" sz="2800" dirty="0" smtClean="0">
                <a:solidFill>
                  <a:schemeClr val="bg1"/>
                </a:solidFill>
                <a:latin typeface="Candara" panose="020E0502030303020204" pitchFamily="34" charset="0"/>
              </a:rPr>
              <a:t>1 de noviembre de 2016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5800" y="6210300"/>
            <a:ext cx="2895600" cy="641350"/>
          </a:xfrm>
          <a:prstGeom prst="rect">
            <a:avLst/>
          </a:prstGeom>
          <a:solidFill>
            <a:schemeClr val="tx1">
              <a:lumMod val="50000"/>
              <a:lumOff val="50000"/>
              <a:alpha val="4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 dirty="0">
                <a:solidFill>
                  <a:schemeClr val="bg1"/>
                </a:solidFill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257800" y="6491288"/>
            <a:ext cx="3352800" cy="366712"/>
          </a:xfrm>
          <a:prstGeom prst="rect">
            <a:avLst/>
          </a:prstGeom>
          <a:solidFill>
            <a:schemeClr val="tx1">
              <a:lumMod val="50000"/>
              <a:lumOff val="50000"/>
              <a:alpha val="4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latin typeface="Arial" charset="0"/>
                <a:cs typeface="Arial" charset="0"/>
              </a:rPr>
              <a:t>®</a:t>
            </a:r>
            <a:endParaRPr lang="en-US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  <p:bldP spid="149509" grpId="0" build="p" animBg="1"/>
      <p:bldP spid="3077" grpId="0" animBg="1"/>
      <p:bldP spid="30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</a:t>
            </a:r>
            <a:r>
              <a:rPr lang="es-PR" altLang="en-US" smtClean="0"/>
              <a:t>grandeza en el reino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s-PR" altLang="en-US" smtClean="0"/>
              <a:t>(Mateo 18.1-4)</a:t>
            </a:r>
          </a:p>
        </p:txBody>
      </p:sp>
      <p:pic>
        <p:nvPicPr>
          <p:cNvPr id="25603" name="Picture 6" descr="http://catholicvt.net/wp-content/uploads/2011/02/sermon_on_the_mount_lijolopez.webs_.com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05025"/>
            <a:ext cx="6172200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381000" y="2286000"/>
            <a:ext cx="7772400" cy="4535488"/>
          </a:xfrm>
        </p:spPr>
        <p:txBody>
          <a:bodyPr/>
          <a:lstStyle/>
          <a:p>
            <a:r>
              <a:rPr lang="es-PR" altLang="en-US" smtClean="0"/>
              <a:t>¿Qué actitud notamos en los discípulos?</a:t>
            </a:r>
          </a:p>
          <a:p>
            <a:r>
              <a:rPr lang="es-PR" altLang="en-US" smtClean="0"/>
              <a:t>¿Qué le preguntaron a Jesús?</a:t>
            </a:r>
          </a:p>
          <a:p>
            <a:r>
              <a:rPr lang="es-PR" altLang="en-US" smtClean="0"/>
              <a:t>¿A qué cualidades de un niño piensas que se refería Jesús?</a:t>
            </a:r>
          </a:p>
          <a:p>
            <a:r>
              <a:rPr lang="es-PR" altLang="en-US" smtClean="0"/>
              <a:t>Entre estas cualidades, ¿estaría incluida la irresponsabilidad?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</a:t>
            </a:r>
            <a:r>
              <a:rPr lang="es-PR" altLang="en-US" smtClean="0"/>
              <a:t>grandeza en el reino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s-PR" altLang="en-US" smtClean="0"/>
              <a:t>(Mateo 18.1-4)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idx="1"/>
          </p:nvPr>
        </p:nvSpPr>
        <p:spPr>
          <a:xfrm>
            <a:off x="381000" y="2286000"/>
            <a:ext cx="7772400" cy="4535488"/>
          </a:xfrm>
        </p:spPr>
        <p:txBody>
          <a:bodyPr/>
          <a:lstStyle/>
          <a:p>
            <a:r>
              <a:rPr lang="es-PR" altLang="en-US" smtClean="0"/>
              <a:t>¿Cómo se humillan los niños?</a:t>
            </a:r>
          </a:p>
          <a:p>
            <a:r>
              <a:rPr lang="es-PR" altLang="en-US" smtClean="0"/>
              <a:t>¿Por qué es el que se humilla el mayor en el reino de los cielos?</a:t>
            </a:r>
          </a:p>
          <a:p>
            <a:r>
              <a:rPr lang="es-PR" altLang="en-US" smtClean="0"/>
              <a:t>¿Qué había creado el querer definir el más grande entre los discípulos? (vea </a:t>
            </a:r>
            <a:r>
              <a:rPr lang="es-PR" altLang="en-US" smtClean="0">
                <a:solidFill>
                  <a:schemeClr val="tx2"/>
                </a:solidFill>
              </a:rPr>
              <a:t>Marcos 9.33</a:t>
            </a:r>
            <a:r>
              <a:rPr lang="es-PR" altLang="en-US" smtClean="0"/>
              <a:t>)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</a:t>
            </a:r>
            <a:r>
              <a:rPr lang="es-PR" altLang="en-US" smtClean="0"/>
              <a:t>grandeza en el reino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s-PR" altLang="en-US" smtClean="0"/>
              <a:t>(Mateo 18.1-4)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Advertencia contra las ofensas a los pequeños (Mateo 18.5-6)</a:t>
            </a:r>
          </a:p>
        </p:txBody>
      </p:sp>
      <p:sp>
        <p:nvSpPr>
          <p:cNvPr id="31747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pic>
        <p:nvPicPr>
          <p:cNvPr id="31748" name="Picture 11" descr="http://www.loudcry.org/wp-content/uploads/2011/04/06031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00250"/>
            <a:ext cx="61722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Advertencia contra las ofensas a los pequeños (Mateo 18.5-6)</a:t>
            </a:r>
          </a:p>
        </p:txBody>
      </p:sp>
      <p:sp>
        <p:nvSpPr>
          <p:cNvPr id="33795" name="Content Placeholder 9"/>
          <p:cNvSpPr>
            <a:spLocks noGrp="1"/>
          </p:cNvSpPr>
          <p:nvPr>
            <p:ph idx="1"/>
          </p:nvPr>
        </p:nvSpPr>
        <p:spPr>
          <a:xfrm>
            <a:off x="381000" y="2286000"/>
            <a:ext cx="8305800" cy="4114800"/>
          </a:xfrm>
        </p:spPr>
        <p:txBody>
          <a:bodyPr/>
          <a:lstStyle/>
          <a:p>
            <a:r>
              <a:rPr lang="es-PR" altLang="en-US" smtClean="0"/>
              <a:t>¿Qué implica el v.5?</a:t>
            </a:r>
          </a:p>
          <a:p>
            <a:r>
              <a:rPr lang="es-PR" altLang="en-US" smtClean="0"/>
              <a:t>¿Qué nos dice esto acerca de la arrogancia y prepotencia?</a:t>
            </a:r>
          </a:p>
          <a:p>
            <a:r>
              <a:rPr lang="es-PR" altLang="en-US" smtClean="0"/>
              <a:t>"Los sacrificios de Dios son el espíritu quebrantado; Al corazón contrito y humillado no despreciarás tú, oh Dios." (</a:t>
            </a:r>
            <a:r>
              <a:rPr lang="es-PR" altLang="en-US" smtClean="0">
                <a:solidFill>
                  <a:schemeClr val="tx2"/>
                </a:solidFill>
              </a:rPr>
              <a:t>Salmos 51.17, RVR60</a:t>
            </a:r>
            <a:r>
              <a:rPr lang="es-PR" altLang="en-US" smtClean="0"/>
              <a:t>)</a:t>
            </a:r>
          </a:p>
        </p:txBody>
      </p:sp>
      <p:sp>
        <p:nvSpPr>
          <p:cNvPr id="3379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Advertencia contra las ofensas a los pequeños (Mateo 18.5-6)</a:t>
            </a:r>
          </a:p>
        </p:txBody>
      </p:sp>
      <p:sp>
        <p:nvSpPr>
          <p:cNvPr id="35843" name="Content Placeholder 9"/>
          <p:cNvSpPr>
            <a:spLocks noGrp="1"/>
          </p:cNvSpPr>
          <p:nvPr>
            <p:ph idx="1"/>
          </p:nvPr>
        </p:nvSpPr>
        <p:spPr>
          <a:xfrm>
            <a:off x="381000" y="2286000"/>
            <a:ext cx="8382000" cy="4114800"/>
          </a:xfrm>
        </p:spPr>
        <p:txBody>
          <a:bodyPr/>
          <a:lstStyle/>
          <a:p>
            <a:r>
              <a:rPr lang="es-PR" altLang="en-US" smtClean="0"/>
              <a:t>¿Qué nos advierte el </a:t>
            </a:r>
            <a:r>
              <a:rPr lang="es-PR" altLang="en-US" smtClean="0">
                <a:solidFill>
                  <a:schemeClr val="tx2"/>
                </a:solidFill>
              </a:rPr>
              <a:t>v.6</a:t>
            </a:r>
            <a:r>
              <a:rPr lang="es-PR" altLang="en-US" smtClean="0"/>
              <a:t>?</a:t>
            </a:r>
          </a:p>
          <a:p>
            <a:r>
              <a:rPr lang="es-PR" altLang="en-US" smtClean="0"/>
              <a:t>¿Sobre qué debemos poner suma importancia?</a:t>
            </a:r>
          </a:p>
          <a:p>
            <a:r>
              <a:rPr lang="es-PR" altLang="en-US" smtClean="0"/>
              <a:t>Lee </a:t>
            </a:r>
            <a:r>
              <a:rPr lang="es-PR" altLang="en-US" smtClean="0">
                <a:solidFill>
                  <a:schemeClr val="tx2"/>
                </a:solidFill>
              </a:rPr>
              <a:t>Génesis 4.9</a:t>
            </a:r>
            <a:r>
              <a:rPr lang="es-PR" altLang="en-US" smtClean="0"/>
              <a:t>:</a:t>
            </a:r>
          </a:p>
          <a:p>
            <a:pPr lvl="1"/>
            <a:r>
              <a:rPr lang="es-PR" altLang="en-US" smtClean="0"/>
              <a:t>¿Cuál es el paralelo entre este verso y lo que vemos en </a:t>
            </a:r>
            <a:r>
              <a:rPr lang="es-PR" altLang="en-US" smtClean="0">
                <a:solidFill>
                  <a:schemeClr val="tx2"/>
                </a:solidFill>
              </a:rPr>
              <a:t>Mateo 18.5-6</a:t>
            </a:r>
            <a:r>
              <a:rPr lang="es-PR" altLang="en-US" smtClean="0"/>
              <a:t>? </a:t>
            </a:r>
          </a:p>
        </p:txBody>
      </p:sp>
      <p:sp>
        <p:nvSpPr>
          <p:cNvPr id="3584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4"/>
          <p:cNvSpPr>
            <a:spLocks noGrp="1"/>
          </p:cNvSpPr>
          <p:nvPr>
            <p:ph type="title"/>
          </p:nvPr>
        </p:nvSpPr>
        <p:spPr>
          <a:xfrm>
            <a:off x="1150938" y="228600"/>
            <a:ext cx="7793037" cy="1462088"/>
          </a:xfrm>
        </p:spPr>
        <p:txBody>
          <a:bodyPr/>
          <a:lstStyle/>
          <a:p>
            <a:r>
              <a:rPr lang="es-PR" altLang="en-US" smtClean="0"/>
              <a:t>El perdón en el reino</a:t>
            </a:r>
            <a:br>
              <a:rPr lang="es-PR" altLang="en-US" smtClean="0"/>
            </a:br>
            <a:r>
              <a:rPr lang="es-PR" altLang="en-US" smtClean="0"/>
              <a:t>(Mateo 18.21-22)</a:t>
            </a:r>
          </a:p>
        </p:txBody>
      </p:sp>
      <p:sp>
        <p:nvSpPr>
          <p:cNvPr id="37891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pic>
        <p:nvPicPr>
          <p:cNvPr id="37892" name="Picture 7" descr="http://2.bp.blogspot.com/-mjqD9oGw7CQ/VpA7-dOVjSI/AAAAAAAAMFs/aI2uZtU64vU/s1600/HIJO%2BPRODI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5715000" cy="44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El perdón en el reino</a:t>
            </a:r>
            <a:br>
              <a:rPr lang="es-PR" altLang="en-US" smtClean="0"/>
            </a:br>
            <a:r>
              <a:rPr lang="es-PR" altLang="en-US" smtClean="0"/>
              <a:t>(Mateo 18.21-22)</a:t>
            </a:r>
          </a:p>
        </p:txBody>
      </p:sp>
      <p:sp>
        <p:nvSpPr>
          <p:cNvPr id="39939" name="Content Placeholder 9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14800"/>
          </a:xfrm>
        </p:spPr>
        <p:txBody>
          <a:bodyPr/>
          <a:lstStyle/>
          <a:p>
            <a:r>
              <a:rPr lang="es-PR" altLang="en-US" smtClean="0"/>
              <a:t>¿Qué pensaba Pedro al preguntarle a Jesús?</a:t>
            </a:r>
          </a:p>
          <a:p>
            <a:r>
              <a:rPr lang="es-PR" altLang="en-US" smtClean="0"/>
              <a:t>¿Cómo decía la ley en </a:t>
            </a:r>
            <a:r>
              <a:rPr lang="es-PR" altLang="en-US" smtClean="0">
                <a:solidFill>
                  <a:schemeClr val="tx2"/>
                </a:solidFill>
              </a:rPr>
              <a:t>Mateo 5.38</a:t>
            </a:r>
            <a:r>
              <a:rPr lang="es-PR" altLang="en-US" smtClean="0"/>
              <a:t>?</a:t>
            </a:r>
          </a:p>
          <a:p>
            <a:r>
              <a:rPr lang="es-PR" altLang="en-US" smtClean="0"/>
              <a:t>Si Pedro contara hasta las siete veces para perdonar, ¿de verdad habría perdonado las primeras seis?</a:t>
            </a:r>
          </a:p>
        </p:txBody>
      </p:sp>
      <p:sp>
        <p:nvSpPr>
          <p:cNvPr id="3994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4"/>
          <p:cNvSpPr>
            <a:spLocks noGrp="1"/>
          </p:cNvSpPr>
          <p:nvPr>
            <p:ph type="title"/>
          </p:nvPr>
        </p:nvSpPr>
        <p:spPr>
          <a:xfrm>
            <a:off x="1114425" y="214313"/>
            <a:ext cx="7953375" cy="1462087"/>
          </a:xfrm>
        </p:spPr>
        <p:txBody>
          <a:bodyPr/>
          <a:lstStyle/>
          <a:p>
            <a:r>
              <a:rPr lang="es-PR" altLang="en-US" smtClean="0"/>
              <a:t>Las enseñanzas de Jesús sobre el matrimonio (Mateo 19.3-9)</a:t>
            </a:r>
          </a:p>
        </p:txBody>
      </p:sp>
      <p:sp>
        <p:nvSpPr>
          <p:cNvPr id="41987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pic>
        <p:nvPicPr>
          <p:cNvPr id="41988" name="Picture 7" descr="http://razonesparacreer.com/wp-content/uploads/2015/09/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0"/>
            <a:ext cx="6572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4"/>
          <p:cNvSpPr>
            <a:spLocks noGrp="1"/>
          </p:cNvSpPr>
          <p:nvPr>
            <p:ph type="title"/>
          </p:nvPr>
        </p:nvSpPr>
        <p:spPr>
          <a:xfrm>
            <a:off x="1114425" y="214313"/>
            <a:ext cx="7953375" cy="1462087"/>
          </a:xfrm>
        </p:spPr>
        <p:txBody>
          <a:bodyPr/>
          <a:lstStyle/>
          <a:p>
            <a:r>
              <a:rPr lang="es-PR" altLang="en-US" smtClean="0"/>
              <a:t>Las enseñanzas de Jesús sobre el matrimonio (Mateo 19.3-9)</a:t>
            </a:r>
          </a:p>
        </p:txBody>
      </p:sp>
      <p:sp>
        <p:nvSpPr>
          <p:cNvPr id="44035" name="Content Placeholder 9"/>
          <p:cNvSpPr>
            <a:spLocks noGrp="1"/>
          </p:cNvSpPr>
          <p:nvPr>
            <p:ph idx="1"/>
          </p:nvPr>
        </p:nvSpPr>
        <p:spPr>
          <a:xfrm>
            <a:off x="304800" y="2362200"/>
            <a:ext cx="8153400" cy="4114800"/>
          </a:xfrm>
        </p:spPr>
        <p:txBody>
          <a:bodyPr/>
          <a:lstStyle/>
          <a:p>
            <a:r>
              <a:rPr lang="es-PR" altLang="en-US" smtClean="0"/>
              <a:t>¿Qué le preguntaron los fariseos a Jesús?</a:t>
            </a:r>
          </a:p>
          <a:p>
            <a:r>
              <a:rPr lang="es-PR" altLang="en-US" smtClean="0"/>
              <a:t>¿Por qué piensas que le preguntaron eso?</a:t>
            </a:r>
          </a:p>
        </p:txBody>
      </p:sp>
      <p:sp>
        <p:nvSpPr>
          <p:cNvPr id="4403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 smtClean="0"/>
              <a:t>Texto Básico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352800" cy="914400"/>
          </a:xfrm>
        </p:spPr>
        <p:txBody>
          <a:bodyPr/>
          <a:lstStyle/>
          <a:p>
            <a:pPr eaLnBrk="1" hangingPunct="1"/>
            <a:r>
              <a:rPr lang="fr-FR" altLang="en-US" smtClean="0">
                <a:solidFill>
                  <a:schemeClr val="tx2"/>
                </a:solidFill>
              </a:rPr>
              <a:t>Mateo:</a:t>
            </a:r>
            <a:r>
              <a:rPr lang="fr-FR" altLang="en-US" smtClean="0"/>
              <a:t> </a:t>
            </a:r>
          </a:p>
          <a:p>
            <a:pPr lvl="1" eaLnBrk="1" hangingPunct="1"/>
            <a:r>
              <a:rPr lang="fr-FR" altLang="en-US" smtClean="0">
                <a:solidFill>
                  <a:schemeClr val="tx2"/>
                </a:solidFill>
              </a:rPr>
              <a:t>18.1 a 19.15</a:t>
            </a:r>
          </a:p>
        </p:txBody>
      </p:sp>
      <p:pic>
        <p:nvPicPr>
          <p:cNvPr id="9220" name="Picture 4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2206625"/>
            <a:ext cx="541972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4"/>
          <p:cNvSpPr>
            <a:spLocks noGrp="1"/>
          </p:cNvSpPr>
          <p:nvPr>
            <p:ph type="title"/>
          </p:nvPr>
        </p:nvSpPr>
        <p:spPr>
          <a:xfrm>
            <a:off x="1114425" y="214313"/>
            <a:ext cx="7953375" cy="1462087"/>
          </a:xfrm>
        </p:spPr>
        <p:txBody>
          <a:bodyPr/>
          <a:lstStyle/>
          <a:p>
            <a:r>
              <a:rPr lang="es-PR" altLang="en-US" smtClean="0"/>
              <a:t>Las enseñanzas de Jesús sobre el matrimonio (Mateo 19.3-9)</a:t>
            </a:r>
          </a:p>
        </p:txBody>
      </p:sp>
      <p:sp>
        <p:nvSpPr>
          <p:cNvPr id="46083" name="Content Placeholder 9"/>
          <p:cNvSpPr>
            <a:spLocks noGrp="1"/>
          </p:cNvSpPr>
          <p:nvPr>
            <p:ph idx="1"/>
          </p:nvPr>
        </p:nvSpPr>
        <p:spPr>
          <a:xfrm>
            <a:off x="381000" y="2286000"/>
            <a:ext cx="7924800" cy="4114800"/>
          </a:xfrm>
        </p:spPr>
        <p:txBody>
          <a:bodyPr/>
          <a:lstStyle/>
          <a:p>
            <a:r>
              <a:rPr lang="es-PR" altLang="en-US" sz="2800" smtClean="0"/>
              <a:t>"Cuando alguno tomare mujer y se casare con ella, si no le agradare por haber hallado en ella </a:t>
            </a:r>
            <a:r>
              <a:rPr lang="es-PR" altLang="en-US" sz="2800" u="sng" smtClean="0"/>
              <a:t>alguna cosa indecente</a:t>
            </a:r>
            <a:r>
              <a:rPr lang="es-PR" altLang="en-US" sz="2800" smtClean="0"/>
              <a:t>, le escribirá carta de divorcio, y se la entregará en su mano, y la despedirá de su casa.“ (</a:t>
            </a:r>
            <a:r>
              <a:rPr lang="es-PR" altLang="en-US" sz="2800" smtClean="0">
                <a:solidFill>
                  <a:schemeClr val="tx2"/>
                </a:solidFill>
              </a:rPr>
              <a:t>Deuteronomio 24:1</a:t>
            </a:r>
            <a:r>
              <a:rPr lang="es-PR" altLang="en-US" sz="2800" smtClean="0"/>
              <a:t>)</a:t>
            </a:r>
            <a:endParaRPr lang="es-PR" altLang="en-US" sz="2800" smtClean="0">
              <a:solidFill>
                <a:schemeClr val="tx2"/>
              </a:solidFill>
            </a:endParaRPr>
          </a:p>
          <a:p>
            <a:endParaRPr lang="es-PR" altLang="en-US" sz="2800" smtClean="0"/>
          </a:p>
          <a:p>
            <a:r>
              <a:rPr lang="es-PR" altLang="en-US" sz="2800" smtClean="0"/>
              <a:t>Los fariseos debatían sobre cómo interpretar “alguna cosa indecente”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4"/>
          <p:cNvSpPr>
            <a:spLocks noGrp="1"/>
          </p:cNvSpPr>
          <p:nvPr>
            <p:ph type="title"/>
          </p:nvPr>
        </p:nvSpPr>
        <p:spPr>
          <a:xfrm>
            <a:off x="1114425" y="214313"/>
            <a:ext cx="7953375" cy="1462087"/>
          </a:xfrm>
        </p:spPr>
        <p:txBody>
          <a:bodyPr/>
          <a:lstStyle/>
          <a:p>
            <a:r>
              <a:rPr lang="es-PR" altLang="en-US" smtClean="0"/>
              <a:t>Las enseñanzas de Jesús sobre el matrimonio (Mateo 19.3-9)</a:t>
            </a:r>
          </a:p>
        </p:txBody>
      </p:sp>
      <p:sp>
        <p:nvSpPr>
          <p:cNvPr id="48131" name="Content Placeholder 9"/>
          <p:cNvSpPr>
            <a:spLocks noGrp="1"/>
          </p:cNvSpPr>
          <p:nvPr>
            <p:ph idx="1"/>
          </p:nvPr>
        </p:nvSpPr>
        <p:spPr>
          <a:xfrm>
            <a:off x="381000" y="2017713"/>
            <a:ext cx="7924800" cy="4114800"/>
          </a:xfrm>
        </p:spPr>
        <p:txBody>
          <a:bodyPr/>
          <a:lstStyle/>
          <a:p>
            <a:r>
              <a:rPr lang="es-PR" altLang="en-US" sz="2800" u="sng" smtClean="0"/>
              <a:t>Shammai</a:t>
            </a:r>
            <a:r>
              <a:rPr lang="es-PR" altLang="en-US" sz="2800" smtClean="0"/>
              <a:t>, un rabino judío conservador, interpretó “alguna cosa indecente” como “vergonzosa”, limitándola al adulterio matrimonial.</a:t>
            </a:r>
          </a:p>
          <a:p>
            <a:r>
              <a:rPr lang="es-PR" altLang="en-US" sz="2800" u="sng" smtClean="0"/>
              <a:t>Hillel</a:t>
            </a:r>
            <a:r>
              <a:rPr lang="es-PR" altLang="en-US" sz="2800" smtClean="0"/>
              <a:t>, un rabino liberal, se enfocó en cualquier “cosa” que le desagradara al esposo acerca de su mujer.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4"/>
          <p:cNvSpPr>
            <a:spLocks noGrp="1"/>
          </p:cNvSpPr>
          <p:nvPr>
            <p:ph type="title"/>
          </p:nvPr>
        </p:nvSpPr>
        <p:spPr>
          <a:xfrm>
            <a:off x="1114425" y="214313"/>
            <a:ext cx="7953375" cy="1462087"/>
          </a:xfrm>
        </p:spPr>
        <p:txBody>
          <a:bodyPr/>
          <a:lstStyle/>
          <a:p>
            <a:r>
              <a:rPr lang="es-PR" altLang="en-US" smtClean="0"/>
              <a:t>Las enseñanzas de Jesús sobre el matrimonio (Mateo 19.3-9)</a:t>
            </a:r>
          </a:p>
        </p:txBody>
      </p:sp>
      <p:sp>
        <p:nvSpPr>
          <p:cNvPr id="50179" name="Content Placeholder 9"/>
          <p:cNvSpPr>
            <a:spLocks noGrp="1"/>
          </p:cNvSpPr>
          <p:nvPr>
            <p:ph idx="1"/>
          </p:nvPr>
        </p:nvSpPr>
        <p:spPr>
          <a:xfrm>
            <a:off x="381000" y="2017713"/>
            <a:ext cx="7924800" cy="4114800"/>
          </a:xfrm>
        </p:spPr>
        <p:txBody>
          <a:bodyPr/>
          <a:lstStyle/>
          <a:p>
            <a:r>
              <a:rPr lang="es-PR" altLang="en-US" sz="2800" smtClean="0"/>
              <a:t>Habiendo visto los puntos de vista entre los judíos, ¿Qué piensas que querían hacer los fariseos al preguntarle a Jesús?</a:t>
            </a:r>
          </a:p>
          <a:p>
            <a:r>
              <a:rPr lang="es-PR" altLang="en-US" sz="2800" smtClean="0"/>
              <a:t>¿Por qué los llevó Jesús al principio del Génesis en su respuesta? ¿Qué verso fue este?</a:t>
            </a:r>
          </a:p>
          <a:p>
            <a:pPr lvl="1"/>
            <a:r>
              <a:rPr lang="es-PR" altLang="en-US" sz="2400" smtClean="0">
                <a:solidFill>
                  <a:schemeClr val="tx2"/>
                </a:solidFill>
              </a:rPr>
              <a:t>Génesis 2.24</a:t>
            </a:r>
          </a:p>
          <a:p>
            <a:r>
              <a:rPr lang="es-PR" altLang="en-US" sz="2800" smtClean="0"/>
              <a:t>¿Cómo explicas la contestación de Jesús en el </a:t>
            </a:r>
            <a:r>
              <a:rPr lang="es-PR" altLang="en-US" sz="2800" smtClean="0">
                <a:solidFill>
                  <a:schemeClr val="tx2"/>
                </a:solidFill>
              </a:rPr>
              <a:t>v. 8</a:t>
            </a:r>
            <a:r>
              <a:rPr lang="es-PR" altLang="en-US" sz="2800" smtClean="0"/>
              <a:t>? ¿A quién quería proteger?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4"/>
          <p:cNvSpPr>
            <a:spLocks noGrp="1"/>
          </p:cNvSpPr>
          <p:nvPr>
            <p:ph type="title"/>
          </p:nvPr>
        </p:nvSpPr>
        <p:spPr>
          <a:xfrm>
            <a:off x="1114425" y="214313"/>
            <a:ext cx="7953375" cy="1462087"/>
          </a:xfrm>
        </p:spPr>
        <p:txBody>
          <a:bodyPr/>
          <a:lstStyle/>
          <a:p>
            <a:r>
              <a:rPr lang="es-PR" altLang="en-US" smtClean="0"/>
              <a:t>Las enseñanzas de Jesús sobre el matrimonio (Mateo 19.3-9)</a:t>
            </a:r>
          </a:p>
        </p:txBody>
      </p:sp>
      <p:sp>
        <p:nvSpPr>
          <p:cNvPr id="52227" name="Content Placeholder 9"/>
          <p:cNvSpPr>
            <a:spLocks noGrp="1"/>
          </p:cNvSpPr>
          <p:nvPr>
            <p:ph idx="1"/>
          </p:nvPr>
        </p:nvSpPr>
        <p:spPr>
          <a:xfrm>
            <a:off x="381000" y="2017713"/>
            <a:ext cx="7924800" cy="4114800"/>
          </a:xfrm>
        </p:spPr>
        <p:txBody>
          <a:bodyPr/>
          <a:lstStyle/>
          <a:p>
            <a:r>
              <a:rPr lang="es-PR" altLang="en-US" sz="2800" smtClean="0"/>
              <a:t>Según Jesús, ¿Cuál es la única razón válida para divorciarse?</a:t>
            </a:r>
          </a:p>
          <a:p>
            <a:r>
              <a:rPr lang="es-PR" altLang="en-US" sz="2800" smtClean="0"/>
              <a:t>¿Por qué es así? </a:t>
            </a:r>
          </a:p>
          <a:p>
            <a:r>
              <a:rPr lang="es-PR" altLang="en-US" sz="2800" smtClean="0"/>
              <a:t>¿Qué comete el que se casa con alguien que se divorció no por adulterio?</a:t>
            </a:r>
          </a:p>
          <a:p>
            <a:r>
              <a:rPr lang="es-PR" altLang="en-US" sz="2800" smtClean="0"/>
              <a:t>¿Qué explicó Jesús en el </a:t>
            </a:r>
            <a:r>
              <a:rPr lang="es-PR" altLang="en-US" sz="2800" smtClean="0">
                <a:solidFill>
                  <a:schemeClr val="tx2"/>
                </a:solidFill>
              </a:rPr>
              <a:t>v. 12</a:t>
            </a:r>
            <a:r>
              <a:rPr lang="es-PR" altLang="en-US" sz="2800" smtClean="0"/>
              <a:t>?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b="1" smtClean="0"/>
              <a:t>La grandeza en la iglesia: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La tentación que pasaron los doce en aquel entonces la tenemos hoy también.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En el mundo de hoy es difícil practicar la grandeza del reino de los cielos, que consiste: “el que es mayor entre vosotros será vuestro siervo; porque el que se enaltece será humillado, y el que humilla será exaltado”.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¡El mundo nos enseña lo contrario!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b="1" smtClean="0"/>
              <a:t>Los “pequeños en la iglesia: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A los niños, los jóvenes, los adultos, los desesperados, los olvidados, y los demás nunca debemos tenerlos en poco en la iglesia, especialmente cuando uno de ellos está alejado de la iglesia, como una oveja perdida, o en pecado anhelando nuestro perdón.</a:t>
            </a:r>
          </a:p>
          <a:p>
            <a:pPr eaLnBrk="1" hangingPunct="1">
              <a:lnSpc>
                <a:spcPct val="90000"/>
              </a:lnSpc>
              <a:spcAft>
                <a:spcPts val="18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La responsabilidad de la iglesia es buscarles y restaurarles con gozo.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  <a:defRPr/>
            </a:pPr>
            <a:r>
              <a:rPr lang="es-PR" altLang="en-US" sz="2800" b="1" dirty="0" smtClean="0"/>
              <a:t>El perdón en la iglesia:</a:t>
            </a:r>
            <a:endParaRPr lang="es-PR" altLang="en-US" sz="2800" b="1" dirty="0"/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  <a:defRPr/>
            </a:pPr>
            <a:r>
              <a:rPr lang="es-PR" altLang="en-US" sz="2800" dirty="0" smtClean="0"/>
              <a:t>¡La parábola del siervo malvado debe ser leída cada día por los miembros de la iglesia de Cristo!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  <a:defRPr/>
            </a:pPr>
            <a:r>
              <a:rPr lang="es-PR" altLang="en-US" sz="2800" dirty="0" smtClean="0"/>
              <a:t>El espíritu de perdón dentro de la iglesia es nuestro testimonio mayor delante del mundo.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  <a:defRPr/>
            </a:pPr>
            <a:r>
              <a:rPr lang="es-PR" altLang="en-US" sz="2800" dirty="0" smtClean="0"/>
              <a:t>Además, en realidad el perdón mutuo y la aceptación resultante es el deseo espiritual más profundo de nuestro corazón.</a:t>
            </a:r>
          </a:p>
          <a:p>
            <a:pPr marL="609600" indent="-609600" eaLnBrk="1" hangingPunct="1">
              <a:lnSpc>
                <a:spcPct val="90000"/>
              </a:lnSpc>
              <a:buSzPct val="85000"/>
              <a:buFont typeface="Courier New" panose="02070309020205020404" pitchFamily="49" charset="0"/>
              <a:buChar char="o"/>
              <a:tabLst>
                <a:tab pos="1257300" algn="l"/>
              </a:tabLst>
              <a:defRPr/>
            </a:pPr>
            <a:endParaRPr lang="es-PR" altLang="en-US" sz="2800" dirty="0" smtClean="0"/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s-PR" altLang="en-US" smtClean="0"/>
              <a:t>Aplicaciones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b="1" smtClean="0"/>
              <a:t>La enseñanza de Jesús sobre el matrimonio: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El propósito de Dios es que el matrimonio fuera permanente e indisoluble.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Los esposos tipifican la relación entre Cristo y la iglesia.</a:t>
            </a:r>
          </a:p>
          <a:p>
            <a:pPr lvl="1"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mtClean="0"/>
              <a:t>"Maridos, amad a vuestras mujeres, así como Cristo amó a la iglesia, y se entregó a sí mismo por ella," (</a:t>
            </a:r>
            <a:r>
              <a:rPr lang="es-PR" altLang="en-US" smtClean="0">
                <a:solidFill>
                  <a:schemeClr val="tx2"/>
                </a:solidFill>
              </a:rPr>
              <a:t>Efesios 5.25, RVR60</a:t>
            </a:r>
            <a:r>
              <a:rPr lang="en-US" altLang="en-US" smtClean="0"/>
              <a:t>)</a:t>
            </a:r>
            <a:endParaRPr lang="es-PR" altLang="en-US" smtClean="0"/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8BA1246F-7847-48C8-98DF-B4F85F777852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624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Bibliografía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531225" cy="4114800"/>
          </a:xfrm>
        </p:spPr>
        <p:txBody>
          <a:bodyPr/>
          <a:lstStyle/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n-US" sz="1400" dirty="0" smtClean="0"/>
              <a:t>Barclay, William. </a:t>
            </a:r>
            <a:r>
              <a:rPr lang="en-US" sz="1400" dirty="0" err="1" smtClean="0"/>
              <a:t>Comentario</a:t>
            </a:r>
            <a:r>
              <a:rPr lang="en-US" sz="1400" dirty="0" smtClean="0"/>
              <a:t> Al Nuevo </a:t>
            </a:r>
            <a:r>
              <a:rPr lang="en-US" sz="1400" dirty="0" err="1" smtClean="0"/>
              <a:t>Testamento</a:t>
            </a:r>
            <a:r>
              <a:rPr lang="en-US" sz="1400" dirty="0" smtClean="0"/>
              <a:t>. </a:t>
            </a:r>
            <a:r>
              <a:rPr lang="en-US" sz="1400" dirty="0" err="1" smtClean="0"/>
              <a:t>Viladecavalls</a:t>
            </a:r>
            <a:r>
              <a:rPr lang="en-US" sz="1400" dirty="0" smtClean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 smtClean="0"/>
              <a:t>: Editorial CLIE, 2006. Print.</a:t>
            </a:r>
            <a:r>
              <a:rPr lang="es-ES" sz="1400" dirty="0" smtClean="0"/>
              <a:t> </a:t>
            </a:r>
          </a:p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s-ES" sz="1400" dirty="0" smtClean="0"/>
              <a:t>Carro, Daniel et al.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Mateo</a:t>
            </a:r>
            <a:r>
              <a:rPr lang="es-ES" sz="1400" dirty="0" smtClean="0"/>
              <a:t>. 1. ed. El Paso, TX: Editorial Mundo Hispano, 1993. </a:t>
            </a:r>
            <a:r>
              <a:rPr lang="es-ES" sz="1400" dirty="0" err="1" smtClean="0"/>
              <a:t>Print</a:t>
            </a:r>
            <a:r>
              <a:rPr lang="es-ES" sz="1400" dirty="0" smtClean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 smtClean="0"/>
              <a:t>Henry, Matthew. </a:t>
            </a:r>
            <a:r>
              <a:rPr lang="es-PR" altLang="en-US" sz="1400" i="1" dirty="0" smtClean="0"/>
              <a:t>Comentario De La Biblia Matthew Henry En Un Tomo.</a:t>
            </a:r>
            <a:r>
              <a:rPr lang="es-PR" altLang="en-US" sz="1400" dirty="0" smtClean="0"/>
              <a:t> (Miami: Editorial </a:t>
            </a:r>
            <a:r>
              <a:rPr lang="es-PR" altLang="en-US" sz="1400" dirty="0" err="1" smtClean="0"/>
              <a:t>Unilit</a:t>
            </a:r>
            <a:r>
              <a:rPr lang="es-PR" altLang="en-US" sz="1400" dirty="0" smtClean="0"/>
              <a:t>, 2003).</a:t>
            </a:r>
            <a:r>
              <a:rPr lang="es-ES" altLang="en-US" sz="1400" dirty="0" smtClean="0"/>
              <a:t> </a:t>
            </a:r>
            <a:endParaRPr lang="en-US" altLang="en-US" sz="1400" i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400" i="1" dirty="0" err="1" smtClean="0"/>
              <a:t>Mapas</a:t>
            </a:r>
            <a:r>
              <a:rPr lang="en-US" altLang="en-US" sz="1400" i="1" dirty="0" smtClean="0"/>
              <a:t> De La </a:t>
            </a:r>
            <a:r>
              <a:rPr lang="en-US" altLang="en-US" sz="1400" i="1" dirty="0" err="1" smtClean="0"/>
              <a:t>Biblia</a:t>
            </a:r>
            <a:r>
              <a:rPr lang="en-US" altLang="en-US" sz="1400" i="1" dirty="0" smtClean="0"/>
              <a:t> Caribe</a:t>
            </a:r>
            <a:r>
              <a:rPr lang="en-US" altLang="en-US" sz="1400" dirty="0" smtClean="0"/>
              <a:t>, electronic ed. (Nashville: Editorial Caribe, 2000, c1998).</a:t>
            </a:r>
            <a:endParaRPr lang="es-PR" altLang="en-US" sz="1400" dirty="0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 smtClean="0"/>
              <a:t>Nelson, </a:t>
            </a:r>
            <a:r>
              <a:rPr lang="es-PR" altLang="en-US" sz="1400" dirty="0" err="1" smtClean="0"/>
              <a:t>Wilton</a:t>
            </a:r>
            <a:r>
              <a:rPr lang="es-PR" altLang="en-US" sz="1400" dirty="0" smtClean="0"/>
              <a:t> M. and Juan Rojas Mayo, Nelson Nuevo Diccionario Ilustrado De La Biblia, </a:t>
            </a:r>
            <a:r>
              <a:rPr lang="es-PR" altLang="en-US" sz="1400" dirty="0" err="1" smtClean="0"/>
              <a:t>electronic</a:t>
            </a:r>
            <a:r>
              <a:rPr lang="es-PR" altLang="en-US" sz="1400" dirty="0" smtClean="0"/>
              <a:t>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sz="1400" dirty="0" err="1" smtClean="0"/>
              <a:t>Porter</a:t>
            </a:r>
            <a:r>
              <a:rPr lang="es-ES" sz="1400" dirty="0"/>
              <a:t>, Rafael.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¿Listos para el rey? (Mateo)</a:t>
            </a:r>
            <a:r>
              <a:rPr lang="es-ES" sz="1400" dirty="0"/>
              <a:t>. Puebla, Pue., México: Ediciones Las Américas, A. C., 1986.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400" dirty="0" err="1"/>
              <a:t>Rı́os</a:t>
            </a:r>
            <a:r>
              <a:rPr lang="en-US" sz="1400" dirty="0"/>
              <a:t>, </a:t>
            </a:r>
            <a:r>
              <a:rPr lang="en-US" sz="1400" dirty="0" err="1"/>
              <a:t>Asdrúbal</a:t>
            </a:r>
            <a:r>
              <a:rPr lang="en-US" sz="1400" dirty="0"/>
              <a:t>. </a:t>
            </a:r>
            <a:r>
              <a:rPr lang="en-US" sz="1400" i="1" dirty="0" err="1"/>
              <a:t>Comentario</a:t>
            </a:r>
            <a:r>
              <a:rPr lang="en-US" sz="1400" i="1" dirty="0"/>
              <a:t> </a:t>
            </a:r>
            <a:r>
              <a:rPr lang="en-US" sz="1400" i="1" dirty="0" err="1"/>
              <a:t>bı́blico</a:t>
            </a:r>
            <a:r>
              <a:rPr lang="en-US" sz="1400" i="1" dirty="0"/>
              <a:t> del </a:t>
            </a:r>
            <a:r>
              <a:rPr lang="en-US" sz="1400" i="1" dirty="0" err="1"/>
              <a:t>continente</a:t>
            </a:r>
            <a:r>
              <a:rPr lang="en-US" sz="1400" i="1" dirty="0"/>
              <a:t> </a:t>
            </a:r>
            <a:r>
              <a:rPr lang="en-US" sz="1400" i="1" dirty="0" err="1"/>
              <a:t>nuevo</a:t>
            </a:r>
            <a:r>
              <a:rPr lang="en-US" sz="1400" i="1" dirty="0"/>
              <a:t>: San Mateo</a:t>
            </a:r>
            <a:r>
              <a:rPr lang="en-US" sz="1400" dirty="0"/>
              <a:t>. Miami, FL: Editorial </a:t>
            </a:r>
            <a:r>
              <a:rPr lang="en-US" sz="1400" dirty="0" err="1"/>
              <a:t>Unilit</a:t>
            </a:r>
            <a:r>
              <a:rPr lang="en-US" sz="1400" dirty="0"/>
              <a:t>, 1994. Print.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 smtClean="0"/>
              <a:t>Vine, W.E. </a:t>
            </a:r>
            <a:r>
              <a:rPr lang="es-PR" altLang="en-US" sz="1400" i="1" dirty="0" smtClean="0"/>
              <a:t>Vine Diccionario Expositivo De Palabras Del Antiguo Y Del Nuevo Testamento Exhaustivo</a:t>
            </a:r>
            <a:r>
              <a:rPr lang="es-PR" altLang="en-US" sz="1400" dirty="0" smtClean="0"/>
              <a:t>, </a:t>
            </a:r>
            <a:r>
              <a:rPr lang="es-PR" altLang="en-US" sz="1400" dirty="0" err="1" smtClean="0"/>
              <a:t>electronic</a:t>
            </a:r>
            <a:r>
              <a:rPr lang="es-PR" altLang="en-US" sz="1400" dirty="0" smtClean="0"/>
              <a:t> ed. (Nashville: Editorial Caribe, 2000, c1999). 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1400" dirty="0" err="1" smtClean="0"/>
              <a:t>Zorzoli</a:t>
            </a:r>
            <a:r>
              <a:rPr lang="en-US" altLang="en-US" sz="1400" dirty="0" smtClean="0"/>
              <a:t>, Rubén O., ed. </a:t>
            </a:r>
            <a:r>
              <a:rPr lang="en-US" altLang="en-US" sz="1400" i="1" dirty="0" smtClean="0"/>
              <a:t>El </a:t>
            </a:r>
            <a:r>
              <a:rPr lang="en-US" altLang="en-US" sz="1400" i="1" dirty="0"/>
              <a:t>Expositor </a:t>
            </a:r>
            <a:r>
              <a:rPr lang="en-US" altLang="en-US" sz="1400" i="1" dirty="0" err="1"/>
              <a:t>Bíblico</a:t>
            </a:r>
            <a:r>
              <a:rPr lang="en-US" altLang="en-US" sz="1400" i="1" dirty="0"/>
              <a:t>: La </a:t>
            </a:r>
            <a:r>
              <a:rPr lang="en-US" altLang="en-US" sz="1400" i="1" dirty="0" err="1"/>
              <a:t>Biblia</a:t>
            </a:r>
            <a:r>
              <a:rPr lang="en-US" altLang="en-US" sz="1400" i="1" dirty="0"/>
              <a:t>, </a:t>
            </a:r>
            <a:r>
              <a:rPr lang="en-US" altLang="en-US" sz="1400" i="1" dirty="0" err="1"/>
              <a:t>Libro</a:t>
            </a:r>
            <a:r>
              <a:rPr lang="en-US" altLang="en-US" sz="1400" i="1" dirty="0"/>
              <a:t> </a:t>
            </a:r>
            <a:r>
              <a:rPr lang="en-US" altLang="en-US" sz="1400" i="1" dirty="0" err="1"/>
              <a:t>por</a:t>
            </a:r>
            <a:r>
              <a:rPr lang="en-US" altLang="en-US" sz="1400" i="1" dirty="0"/>
              <a:t> </a:t>
            </a:r>
            <a:r>
              <a:rPr lang="en-US" altLang="en-US" sz="1400" i="1" dirty="0" err="1"/>
              <a:t>Libro</a:t>
            </a:r>
            <a:r>
              <a:rPr lang="en-US" altLang="en-US" sz="1400" i="1" dirty="0"/>
              <a:t>, Maestros, </a:t>
            </a:r>
            <a:r>
              <a:rPr lang="en-US" altLang="en-US" sz="1400" i="1" dirty="0" err="1"/>
              <a:t>Volumen</a:t>
            </a:r>
            <a:r>
              <a:rPr lang="en-US" altLang="en-US" sz="1400" i="1" dirty="0"/>
              <a:t> 1. </a:t>
            </a:r>
            <a:r>
              <a:rPr lang="en-US" altLang="en-US" sz="1400" dirty="0" smtClean="0"/>
              <a:t>El Paso, TX: </a:t>
            </a:r>
            <a:r>
              <a:rPr lang="en-US" altLang="en-US" sz="1400" dirty="0"/>
              <a:t>Casa Bautista de </a:t>
            </a:r>
            <a:r>
              <a:rPr lang="en-US" altLang="en-US" sz="1400" dirty="0" err="1" smtClean="0"/>
              <a:t>Publicaciones</a:t>
            </a:r>
            <a:r>
              <a:rPr lang="en-US" altLang="en-US" sz="1400" dirty="0" smtClean="0"/>
              <a:t>, 1996. 294-300.</a:t>
            </a:r>
            <a:endParaRPr lang="en-US" altLang="en-US" sz="1400" dirty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s-PR" sz="1400" dirty="0" smtClean="0">
                <a:hlinkClick r:id="rId3"/>
              </a:rPr>
              <a:t>http://distantshores.org/resources/illustrations/sweet-publishing</a:t>
            </a:r>
            <a:r>
              <a:rPr lang="es-PR" sz="1400" dirty="0" smtClean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1400" dirty="0" smtClean="0">
                <a:hlinkClick r:id="rId4"/>
              </a:rPr>
              <a:t>http://st-takla.org/Gallery/Bible/Illustrations.html</a:t>
            </a:r>
            <a:r>
              <a:rPr lang="en-US" sz="1400" dirty="0" smtClean="0"/>
              <a:t> </a:t>
            </a:r>
            <a:r>
              <a:rPr lang="es-ES" sz="1400" dirty="0"/>
              <a:t>(imágenes bíblicas).</a:t>
            </a:r>
            <a:endParaRPr lang="en-US" sz="1400" dirty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PR" altLang="en-US" sz="16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i.ytimg.com/vi/mmov9EjkmSY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863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58B4FF-22F7-40D6-B3E9-562270443D3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50863"/>
            <a:ext cx="7772400" cy="820737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dirty="0">
                <a:solidFill>
                  <a:schemeClr val="bg1"/>
                </a:solidFill>
              </a:rPr>
              <a:t>Próximo </a:t>
            </a:r>
            <a:r>
              <a:rPr lang="es-PR" dirty="0" smtClean="0">
                <a:solidFill>
                  <a:schemeClr val="bg1"/>
                </a:solidFill>
              </a:rPr>
              <a:t>Estudio (Libro 1)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371600"/>
            <a:ext cx="7772400" cy="4343400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 anchor="ctr">
            <a:noAutofit/>
          </a:bodyPr>
          <a:lstStyle/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4: </a:t>
            </a:r>
            <a:r>
              <a:rPr lang="en-US" sz="3600" dirty="0" smtClean="0">
                <a:solidFill>
                  <a:schemeClr val="bg1"/>
                </a:solidFill>
                <a:latin typeface="Candara" pitchFamily="34" charset="0"/>
              </a:rPr>
              <a:t>Un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reino único</a:t>
            </a:r>
            <a:endParaRPr lang="es-P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43: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“El servicio en el reino”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Mateo 19-20)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de noviembre de 2016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 smtClean="0"/>
              <a:t>Versículo Clave: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1905000"/>
            <a:ext cx="6653212" cy="4030663"/>
          </a:xfrm>
        </p:spPr>
        <p:txBody>
          <a:bodyPr/>
          <a:lstStyle/>
          <a:p>
            <a:r>
              <a:rPr lang="es-PR" altLang="en-US" smtClean="0"/>
              <a:t>(</a:t>
            </a:r>
            <a:r>
              <a:rPr lang="es-ES" altLang="en-US" smtClean="0">
                <a:solidFill>
                  <a:schemeClr val="tx2"/>
                </a:solidFill>
              </a:rPr>
              <a:t>Mateo 18.2-3, RVR60</a:t>
            </a:r>
            <a:r>
              <a:rPr lang="es-PR" altLang="en-US" smtClean="0"/>
              <a:t>)</a:t>
            </a:r>
          </a:p>
          <a:p>
            <a:r>
              <a:rPr lang="es-PR" altLang="en-US" smtClean="0"/>
              <a:t>“</a:t>
            </a:r>
            <a:r>
              <a:rPr lang="es-ES" altLang="en-US" smtClean="0"/>
              <a:t>Y llamando Jesús a un niño, lo puso en medio de ellos, y dijo: De cierto os digo, que si no os volvéis y os hacéis como niños, no entraréis en el reino de los cielos.”</a:t>
            </a:r>
            <a:endParaRPr lang="es-PR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0208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"Como está escrito: No hay justo, ni aun uno; No hay quien entienda, No hay quien busque a Dios." </a:t>
            </a:r>
            <a:r>
              <a:rPr lang="es-PR" altLang="en-US" smtClean="0">
                <a:solidFill>
                  <a:schemeClr val="hlink"/>
                </a:solidFill>
              </a:rPr>
              <a:t>(Romanos 3.10-11, RVR60)</a:t>
            </a:r>
          </a:p>
          <a:p>
            <a:pPr lvl="1" eaLnBrk="1" hangingPunct="1"/>
            <a:endParaRPr lang="es-PR" altLang="en-US" smtClean="0">
              <a:solidFill>
                <a:schemeClr val="hlink"/>
              </a:solidFill>
            </a:endParaRPr>
          </a:p>
        </p:txBody>
      </p:sp>
      <p:sp>
        <p:nvSpPr>
          <p:cNvPr id="6861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686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3DF4F51-0C85-4274-97EA-4DE138E7CA0D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1716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"Porque la paga del pecado es muerte, mas la dádiva de Dios es vida eterna en Cristo Jesús Señor nuestro." </a:t>
            </a:r>
            <a:r>
              <a:rPr lang="es-PR" altLang="en-US" smtClean="0">
                <a:solidFill>
                  <a:schemeClr val="hlink"/>
                </a:solidFill>
              </a:rPr>
              <a:t>(Romanos 6.23, RVR60)</a:t>
            </a:r>
          </a:p>
        </p:txBody>
      </p:sp>
      <p:sp>
        <p:nvSpPr>
          <p:cNvPr id="7066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7066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8736B4F7-071A-4875-AB37-57E0339292ED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2325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"No ha hecho con nosotros conforme a nuestras iniquidades, Ni nos ha pagado conforme a nuestros pecados." </a:t>
            </a:r>
            <a:r>
              <a:rPr lang="es-PR" altLang="en-US" smtClean="0">
                <a:solidFill>
                  <a:schemeClr val="hlink"/>
                </a:solidFill>
              </a:rPr>
              <a:t>(Salmos 103.10, RVR60)</a:t>
            </a:r>
          </a:p>
        </p:txBody>
      </p:sp>
      <p:sp>
        <p:nvSpPr>
          <p:cNvPr id="7270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7270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85E1CE3-39A8-4252-9F8C-83B8DBDFACC4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34400" cy="2478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"Pero Dios, habiendo pasado por alto los tiempos de esta ignorancia, ahora manda a todos los hombres en todo lugar, que se arrepientan;" </a:t>
            </a:r>
            <a:r>
              <a:rPr lang="es-PR" altLang="en-US" smtClean="0">
                <a:solidFill>
                  <a:schemeClr val="hlink"/>
                </a:solidFill>
              </a:rPr>
              <a:t>(Hechos de los Apóstoles 17.30)</a:t>
            </a:r>
          </a:p>
        </p:txBody>
      </p:sp>
      <p:sp>
        <p:nvSpPr>
          <p:cNvPr id="7475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7475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210A62D0-1382-482D-8B01-C85011F47AAE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17922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"diciendo: El tiempo se ha cumplido, y el reino de Dios se ha acercado; arrepentíos, y creed en el evangelio.” </a:t>
            </a:r>
            <a:r>
              <a:rPr lang="en-US" altLang="en-US" smtClean="0">
                <a:solidFill>
                  <a:schemeClr val="hlink"/>
                </a:solidFill>
              </a:rPr>
              <a:t>(Marcos 1.15, RVR60)</a:t>
            </a:r>
          </a:p>
        </p:txBody>
      </p:sp>
      <p:sp>
        <p:nvSpPr>
          <p:cNvPr id="7680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7680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B2AAEFC-9759-415A-B46A-9AE88D2CE0F4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311150" y="2855913"/>
            <a:ext cx="8643938" cy="3087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"que si confesares con tu boca que Jesús es el Señor, y creyeres en tu corazón que Dios le levantó de los muertos, serás salvo. Porque con el corazón se cree para justicia, pero con la boca se confiesa para salvación.” </a:t>
            </a:r>
            <a:r>
              <a:rPr lang="es-PR" altLang="en-US" smtClean="0">
                <a:solidFill>
                  <a:schemeClr val="hlink"/>
                </a:solidFill>
              </a:rPr>
              <a:t>(Romanos 10.9-10, RVR60)</a:t>
            </a:r>
          </a:p>
        </p:txBody>
      </p:sp>
      <p:sp>
        <p:nvSpPr>
          <p:cNvPr id="7885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7885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BA226BF-553F-4C9D-96D3-C353125BA46F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2494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"De cierto, de cierto os digo: El que oye mi palabra, y cree al que me envió, tiene vida eterna; y no vendrá a condenación, mas ha pasado de muerte a vida." </a:t>
            </a:r>
            <a:r>
              <a:rPr lang="es-PR" altLang="en-US" smtClean="0">
                <a:solidFill>
                  <a:schemeClr val="hlink"/>
                </a:solidFill>
              </a:rPr>
              <a:t>(Juan 5.24, RVR60)</a:t>
            </a:r>
          </a:p>
        </p:txBody>
      </p:sp>
      <p:sp>
        <p:nvSpPr>
          <p:cNvPr id="8090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8090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8AB1BA58-7E63-478C-A471-1F3A2B377689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1732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"De modo que si alguno está en Cristo, nueva criatura es; las cosas viejas pasaron; he aquí todas son hechas nuevas." </a:t>
            </a:r>
            <a:r>
              <a:rPr lang="es-PR" altLang="en-US" smtClean="0">
                <a:solidFill>
                  <a:schemeClr val="hlink"/>
                </a:solidFill>
              </a:rPr>
              <a:t>(2 Corintios 5.17)</a:t>
            </a:r>
          </a:p>
        </p:txBody>
      </p:sp>
      <p:sp>
        <p:nvSpPr>
          <p:cNvPr id="8294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8294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BF9F9AF5-3579-4536-949B-4754E6EB0FA3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726488" cy="2706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"Mas vosotros sois linaje escogido, real sacerdocio, nación santa, pueblo adquirido por Dios, para que anunciéis las virtudes de aquel que os llamó de las tinieblas a su luz admirable;" </a:t>
            </a:r>
            <a:r>
              <a:rPr lang="es-PR" altLang="en-US" smtClean="0">
                <a:solidFill>
                  <a:schemeClr val="hlink"/>
                </a:solidFill>
              </a:rPr>
              <a:t>(1 Pedro 2.9, RVR60)</a:t>
            </a:r>
            <a:r>
              <a:rPr lang="es-PR" altLang="en-US" smtClean="0"/>
              <a:t> </a:t>
            </a:r>
          </a:p>
        </p:txBody>
      </p:sp>
      <p:sp>
        <p:nvSpPr>
          <p:cNvPr id="8499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8499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2200594-36C6-498E-B876-F20F35880EEA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Verdad Central</a:t>
            </a:r>
          </a:p>
        </p:txBody>
      </p:sp>
      <p:pic>
        <p:nvPicPr>
          <p:cNvPr id="13315" name="Picture 7" descr="https://pastorjesusfigueroa.files.wordpress.com/2013/11/talk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1"/>
          <a:stretch>
            <a:fillRect/>
          </a:stretch>
        </p:blipFill>
        <p:spPr bwMode="auto">
          <a:xfrm>
            <a:off x="4724400" y="2305050"/>
            <a:ext cx="41433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209800"/>
            <a:ext cx="4191000" cy="3316288"/>
          </a:xfrm>
        </p:spPr>
        <p:txBody>
          <a:bodyPr/>
          <a:lstStyle/>
          <a:p>
            <a:pPr eaLnBrk="1" hangingPunct="1"/>
            <a:r>
              <a:rPr lang="es-PR" altLang="en-US" smtClean="0"/>
              <a:t>Las enseñanzas de Jesús demandan que sus seguidores se relacionen con los demás con sensibilidad y disposición a perdonar, incluyendo la relación matrimonial.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 descr="jesus_ministry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49925" cy="1004888"/>
          </a:xfrm>
          <a:solidFill>
            <a:schemeClr val="tx2">
              <a:alpha val="39999"/>
            </a:schemeClr>
          </a:solidFill>
        </p:spPr>
        <p:txBody>
          <a:bodyPr anchor="ctr"/>
          <a:lstStyle/>
          <a:p>
            <a:pPr algn="just" eaLnBrk="1" hangingPunct="1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Metas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3576638"/>
            <a:ext cx="7162800" cy="3281362"/>
          </a:xfrm>
          <a:solidFill>
            <a:srgbClr val="996633">
              <a:alpha val="50000"/>
            </a:srgb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el alumno demuestre:</a:t>
            </a:r>
          </a:p>
          <a:p>
            <a:pPr marL="609600" indent="-609600"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</a:rPr>
              <a:t>Su conocimiento de las enseñanzas de Jesús acerca de la relaciones correctas y la permanencia del matrimonio,</a:t>
            </a:r>
          </a:p>
          <a:p>
            <a:pPr marL="609600" indent="-609600"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</a:rPr>
              <a:t>Y su actitud frente a los pasos que tienen que dar para restaurar o enriquecer una relación.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Prólogo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4343400" cy="4343400"/>
          </a:xfrm>
        </p:spPr>
        <p:txBody>
          <a:bodyPr/>
          <a:lstStyle/>
          <a:p>
            <a:r>
              <a:rPr lang="es-PR" altLang="en-US" sz="2800" smtClean="0"/>
              <a:t>El Evangelio de Mateo contiene cinco discursos o sermones:</a:t>
            </a:r>
          </a:p>
          <a:p>
            <a:pPr lvl="1"/>
            <a:r>
              <a:rPr lang="es-PR" altLang="en-US" sz="2400" smtClean="0"/>
              <a:t>El discipulado (</a:t>
            </a:r>
            <a:r>
              <a:rPr lang="es-PR" altLang="en-US" sz="2400" smtClean="0">
                <a:solidFill>
                  <a:schemeClr val="tx2"/>
                </a:solidFill>
              </a:rPr>
              <a:t>caps. 5-7</a:t>
            </a:r>
            <a:r>
              <a:rPr lang="es-PR" altLang="en-US" sz="2400" smtClean="0"/>
              <a:t>)</a:t>
            </a:r>
          </a:p>
          <a:p>
            <a:pPr lvl="1"/>
            <a:r>
              <a:rPr lang="es-PR" altLang="en-US" sz="2400" smtClean="0"/>
              <a:t>El apostolado (</a:t>
            </a:r>
            <a:r>
              <a:rPr lang="es-PR" altLang="en-US" sz="2400" smtClean="0">
                <a:solidFill>
                  <a:schemeClr val="tx2"/>
                </a:solidFill>
              </a:rPr>
              <a:t>cap. 10</a:t>
            </a:r>
            <a:r>
              <a:rPr lang="es-PR" altLang="en-US" sz="2400" smtClean="0"/>
              <a:t>)</a:t>
            </a:r>
          </a:p>
          <a:p>
            <a:pPr lvl="1"/>
            <a:r>
              <a:rPr lang="es-PR" altLang="en-US" sz="2400" smtClean="0"/>
              <a:t>El reino (</a:t>
            </a:r>
            <a:r>
              <a:rPr lang="es-PR" altLang="en-US" sz="2400" smtClean="0">
                <a:solidFill>
                  <a:schemeClr val="tx2"/>
                </a:solidFill>
              </a:rPr>
              <a:t>cap. 13</a:t>
            </a:r>
            <a:r>
              <a:rPr lang="es-PR" altLang="en-US" sz="2400" smtClean="0"/>
              <a:t>)</a:t>
            </a:r>
          </a:p>
          <a:p>
            <a:pPr lvl="1"/>
            <a:r>
              <a:rPr lang="es-PR" altLang="en-US" sz="2400" smtClean="0"/>
              <a:t>La iglesia (</a:t>
            </a:r>
            <a:r>
              <a:rPr lang="es-PR" altLang="en-US" sz="2400" smtClean="0">
                <a:solidFill>
                  <a:schemeClr val="tx2"/>
                </a:solidFill>
              </a:rPr>
              <a:t>cap. 18</a:t>
            </a:r>
            <a:r>
              <a:rPr lang="es-PR" altLang="en-US" sz="2400" smtClean="0"/>
              <a:t>)</a:t>
            </a:r>
          </a:p>
          <a:p>
            <a:pPr lvl="1"/>
            <a:r>
              <a:rPr lang="es-PR" altLang="en-US" sz="2400" smtClean="0"/>
              <a:t>El futuro (</a:t>
            </a:r>
            <a:r>
              <a:rPr lang="es-PR" altLang="en-US" sz="2400" smtClean="0">
                <a:solidFill>
                  <a:schemeClr val="tx2"/>
                </a:solidFill>
              </a:rPr>
              <a:t>caps. 24-25</a:t>
            </a:r>
            <a:r>
              <a:rPr lang="es-PR" altLang="en-US" sz="2400" smtClean="0"/>
              <a:t>)</a:t>
            </a:r>
          </a:p>
        </p:txBody>
      </p:sp>
      <p:pic>
        <p:nvPicPr>
          <p:cNvPr id="17412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 descr="http://airanosmar.com/wp-content/uploads/2015/07/Jesus-habla-a-la-multitu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4"/>
          <a:stretch>
            <a:fillRect/>
          </a:stretch>
        </p:blipFill>
        <p:spPr bwMode="auto">
          <a:xfrm>
            <a:off x="4648200" y="2133600"/>
            <a:ext cx="42672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Prólogo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4343400" cy="4343400"/>
          </a:xfrm>
        </p:spPr>
        <p:txBody>
          <a:bodyPr/>
          <a:lstStyle/>
          <a:p>
            <a:r>
              <a:rPr lang="es-PR" altLang="en-US" sz="2800" smtClean="0"/>
              <a:t>En el estudio de hoy nos enfocaremos en el cuarto discurso:</a:t>
            </a:r>
          </a:p>
          <a:p>
            <a:pPr lvl="1"/>
            <a:r>
              <a:rPr lang="es-PR" altLang="en-US" sz="2400" smtClean="0"/>
              <a:t>La iglesia (</a:t>
            </a:r>
            <a:r>
              <a:rPr lang="es-PR" altLang="en-US" sz="2400" smtClean="0">
                <a:solidFill>
                  <a:schemeClr val="tx2"/>
                </a:solidFill>
              </a:rPr>
              <a:t>cap. 18</a:t>
            </a:r>
            <a:r>
              <a:rPr lang="es-PR" altLang="en-US" sz="2400" smtClean="0"/>
              <a:t>).</a:t>
            </a:r>
          </a:p>
          <a:p>
            <a:r>
              <a:rPr lang="es-PR" altLang="en-US" sz="2800" smtClean="0"/>
              <a:t>Este discurso sobre la iglesia se enfoca en la importancia de relacionarse los miembros los unos con los otros.</a:t>
            </a:r>
          </a:p>
        </p:txBody>
      </p:sp>
      <p:pic>
        <p:nvPicPr>
          <p:cNvPr id="19460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9" descr="http://m.wol.jw.org/ceb/wol/mp/r101/lp-cv/jy/2016/13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32"/>
          <a:stretch>
            <a:fillRect/>
          </a:stretch>
        </p:blipFill>
        <p:spPr bwMode="auto">
          <a:xfrm>
            <a:off x="4343400" y="2362200"/>
            <a:ext cx="4572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 smtClean="0"/>
              <a:t>Bosquejo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5029200" cy="3886200"/>
          </a:xfrm>
        </p:spPr>
        <p:txBody>
          <a:bodyPr/>
          <a:lstStyle/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lang="es-PR" sz="2800" dirty="0" smtClean="0"/>
              <a:t>La grandeza en el reino </a:t>
            </a:r>
            <a:r>
              <a:rPr lang="es-PR" sz="2400" dirty="0" smtClean="0"/>
              <a:t>(</a:t>
            </a:r>
            <a:r>
              <a:rPr lang="es-PR" sz="2400" dirty="0" smtClean="0">
                <a:solidFill>
                  <a:schemeClr val="tx2"/>
                </a:solidFill>
              </a:rPr>
              <a:t>Mateo 18.1-4</a:t>
            </a:r>
            <a:r>
              <a:rPr lang="es-PR" sz="2400" dirty="0" smtClean="0"/>
              <a:t>)</a:t>
            </a:r>
            <a:endParaRPr lang="es-PR" sz="2000" dirty="0"/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lang="es-PR" sz="2800" dirty="0" smtClean="0"/>
              <a:t>Advertencia contra las ofensas a los pequeños </a:t>
            </a:r>
            <a:r>
              <a:rPr lang="es-PR" sz="2400" dirty="0" smtClean="0"/>
              <a:t>(</a:t>
            </a:r>
            <a:r>
              <a:rPr lang="es-PR" sz="2400" dirty="0" smtClean="0">
                <a:solidFill>
                  <a:schemeClr val="tx2"/>
                </a:solidFill>
              </a:rPr>
              <a:t>Mateo 18.5-6</a:t>
            </a:r>
            <a:r>
              <a:rPr lang="es-PR" sz="2400" dirty="0" smtClean="0"/>
              <a:t>)</a:t>
            </a:r>
            <a:r>
              <a:rPr lang="en-US" sz="2400" dirty="0" smtClean="0"/>
              <a:t> </a:t>
            </a:r>
            <a:endParaRPr lang="en-US" sz="2400" dirty="0"/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lang="es-PR" sz="2800" dirty="0" smtClean="0"/>
              <a:t>El perdón en el reino </a:t>
            </a:r>
            <a:r>
              <a:rPr lang="es-PR" sz="2400" dirty="0" smtClean="0"/>
              <a:t>(</a:t>
            </a:r>
            <a:r>
              <a:rPr lang="es-PR" sz="2400" dirty="0" smtClean="0">
                <a:solidFill>
                  <a:schemeClr val="tx2"/>
                </a:solidFill>
              </a:rPr>
              <a:t>Mateo 18.21-22</a:t>
            </a:r>
            <a:r>
              <a:rPr lang="es-PR" sz="2400" dirty="0" smtClean="0"/>
              <a:t>)</a:t>
            </a:r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lang="es-PR" sz="2800" dirty="0" smtClean="0"/>
              <a:t>Las enseñanzas de Jesús sobre el matrimonio 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None/>
              <a:defRPr/>
            </a:pPr>
            <a:r>
              <a:rPr lang="es-PR" sz="2400" dirty="0" smtClean="0"/>
              <a:t>	(</a:t>
            </a:r>
            <a:r>
              <a:rPr lang="es-PR" sz="2400" dirty="0" smtClean="0">
                <a:solidFill>
                  <a:schemeClr val="tx2"/>
                </a:solidFill>
              </a:rPr>
              <a:t>Mateo 19.3-9</a:t>
            </a:r>
            <a:r>
              <a:rPr lang="es-PR" sz="2400" dirty="0" smtClean="0"/>
              <a:t>)</a:t>
            </a:r>
          </a:p>
        </p:txBody>
      </p:sp>
      <p:pic>
        <p:nvPicPr>
          <p:cNvPr id="21508" name="Picture 3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0"/>
            <a:ext cx="26019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7" descr="http://www.elub.com.br/elubsite/modules/mod_wowslider13/data13/images/harold_copping_jesus_raised_from_the_dead_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" b="5608"/>
          <a:stretch>
            <a:fillRect/>
          </a:stretch>
        </p:blipFill>
        <p:spPr bwMode="auto">
          <a:xfrm>
            <a:off x="5105400" y="2324100"/>
            <a:ext cx="39243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3">
            <a:lum bright="2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Straight Arrow Connector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3008313"/>
            <a:ext cx="1109662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5715000" y="914400"/>
            <a:ext cx="2819400" cy="10160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2000" b="1"/>
              <a:t>Jesús vuelve a Capernaum desde Galilea, </a:t>
            </a:r>
            <a:r>
              <a:rPr lang="es-PR" altLang="en-US" sz="2000" b="1">
                <a:solidFill>
                  <a:schemeClr val="tx2"/>
                </a:solidFill>
              </a:rPr>
              <a:t>Mateo 17.24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FF0000"/>
          </a:solidFill>
          <a:tailEnd type="arrow"/>
        </a:ln>
        <a:effectLst>
          <a:glow rad="228600">
            <a:schemeClr val="accent6">
              <a:satMod val="175000"/>
              <a:alpha val="40000"/>
            </a:schemeClr>
          </a:glow>
        </a:effectLst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5393</TotalTime>
  <Words>1887</Words>
  <Application>Microsoft Office PowerPoint</Application>
  <PresentationFormat>On-screen Show (4:3)</PresentationFormat>
  <Paragraphs>206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Tahoma</vt:lpstr>
      <vt:lpstr>Arial</vt:lpstr>
      <vt:lpstr>Wingdings</vt:lpstr>
      <vt:lpstr>Calibri Light</vt:lpstr>
      <vt:lpstr>Calibri</vt:lpstr>
      <vt:lpstr>Candara</vt:lpstr>
      <vt:lpstr>Courier New</vt:lpstr>
      <vt:lpstr>Blends</vt:lpstr>
      <vt:lpstr>Office Theme</vt:lpstr>
      <vt:lpstr>1_Office Theme</vt:lpstr>
      <vt:lpstr>Unidad 4: Un Reino Único</vt:lpstr>
      <vt:lpstr>Texto Básico</vt:lpstr>
      <vt:lpstr>Versículo Clave:</vt:lpstr>
      <vt:lpstr>Verdad Central</vt:lpstr>
      <vt:lpstr>Metas de Aprendizaje</vt:lpstr>
      <vt:lpstr>Prólogo</vt:lpstr>
      <vt:lpstr>Prólogo</vt:lpstr>
      <vt:lpstr>Bosquejo</vt:lpstr>
      <vt:lpstr>PowerPoint Presentation</vt:lpstr>
      <vt:lpstr>La grandeza en el reino (Mateo 18.1-4)</vt:lpstr>
      <vt:lpstr>La grandeza en el reino (Mateo 18.1-4)</vt:lpstr>
      <vt:lpstr>La grandeza en el reino (Mateo 18.1-4)</vt:lpstr>
      <vt:lpstr>Advertencia contra las ofensas a los pequeños (Mateo 18.5-6)</vt:lpstr>
      <vt:lpstr>Advertencia contra las ofensas a los pequeños (Mateo 18.5-6)</vt:lpstr>
      <vt:lpstr>Advertencia contra las ofensas a los pequeños (Mateo 18.5-6)</vt:lpstr>
      <vt:lpstr>El perdón en el reino (Mateo 18.21-22)</vt:lpstr>
      <vt:lpstr>El perdón en el reino (Mateo 18.21-22)</vt:lpstr>
      <vt:lpstr>Las enseñanzas de Jesús sobre el matrimonio (Mateo 19.3-9)</vt:lpstr>
      <vt:lpstr>Las enseñanzas de Jesús sobre el matrimonio (Mateo 19.3-9)</vt:lpstr>
      <vt:lpstr>Las enseñanzas de Jesús sobre el matrimonio (Mateo 19.3-9)</vt:lpstr>
      <vt:lpstr>Las enseñanzas de Jesús sobre el matrimonio (Mateo 19.3-9)</vt:lpstr>
      <vt:lpstr>Las enseñanzas de Jesús sobre el matrimonio (Mateo 19.3-9)</vt:lpstr>
      <vt:lpstr>Las enseñanzas de Jesús sobre el matrimonio (Mateo 19.3-9)</vt:lpstr>
      <vt:lpstr>Aplicaciones</vt:lpstr>
      <vt:lpstr>Aplicaciones</vt:lpstr>
      <vt:lpstr>Aplicaciones</vt:lpstr>
      <vt:lpstr>Aplicaciones</vt:lpstr>
      <vt:lpstr>Bibliografía</vt:lpstr>
      <vt:lpstr>Próximo Estudio (Libro 1)</vt:lpstr>
      <vt:lpstr>PowerPoint Presentation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PowerPoint Presentation</vt:lpstr>
    </vt:vector>
  </TitlesOfParts>
  <Company>IBB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42_las_relaciones_en_el_reino</dc:title>
  <dc:subject>Mateo</dc:subject>
  <dc:creator>JAMES RIVERA</dc:creator>
  <cp:lastModifiedBy>Ortega, Tito (GSO Inks/Supplies SM)</cp:lastModifiedBy>
  <cp:revision>570</cp:revision>
  <dcterms:created xsi:type="dcterms:W3CDTF">2007-03-13T18:52:37Z</dcterms:created>
  <dcterms:modified xsi:type="dcterms:W3CDTF">2016-11-08T00:23:23Z</dcterms:modified>
</cp:coreProperties>
</file>