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1.xml" ContentType="application/inkml+xml"/>
  <Override PartName="/ppt/notesSlides/notesSlide20.xml" ContentType="application/vnd.openxmlformats-officedocument.presentationml.notesSlide+xml"/>
  <Override PartName="/ppt/ink/ink2.xml" ContentType="application/inkml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4022" r:id="rId2"/>
    <p:sldMasterId id="2147484035" r:id="rId3"/>
    <p:sldMasterId id="2147484048" r:id="rId4"/>
  </p:sldMasterIdLst>
  <p:notesMasterIdLst>
    <p:notesMasterId r:id="rId40"/>
  </p:notesMasterIdLst>
  <p:handoutMasterIdLst>
    <p:handoutMasterId r:id="rId41"/>
  </p:handoutMasterIdLst>
  <p:sldIdLst>
    <p:sldId id="499" r:id="rId5"/>
    <p:sldId id="258" r:id="rId6"/>
    <p:sldId id="289" r:id="rId7"/>
    <p:sldId id="260" r:id="rId8"/>
    <p:sldId id="261" r:id="rId9"/>
    <p:sldId id="264" r:id="rId10"/>
    <p:sldId id="500" r:id="rId11"/>
    <p:sldId id="501" r:id="rId12"/>
    <p:sldId id="265" r:id="rId13"/>
    <p:sldId id="492" r:id="rId14"/>
    <p:sldId id="511" r:id="rId15"/>
    <p:sldId id="514" r:id="rId16"/>
    <p:sldId id="508" r:id="rId17"/>
    <p:sldId id="509" r:id="rId18"/>
    <p:sldId id="510" r:id="rId19"/>
    <p:sldId id="513" r:id="rId20"/>
    <p:sldId id="503" r:id="rId21"/>
    <p:sldId id="493" r:id="rId22"/>
    <p:sldId id="494" r:id="rId23"/>
    <p:sldId id="512" r:id="rId24"/>
    <p:sldId id="351" r:id="rId25"/>
    <p:sldId id="454" r:id="rId26"/>
    <p:sldId id="531" r:id="rId27"/>
    <p:sldId id="532" r:id="rId28"/>
    <p:sldId id="533" r:id="rId29"/>
    <p:sldId id="534" r:id="rId30"/>
    <p:sldId id="535" r:id="rId31"/>
    <p:sldId id="536" r:id="rId32"/>
    <p:sldId id="537" r:id="rId33"/>
    <p:sldId id="538" r:id="rId34"/>
    <p:sldId id="539" r:id="rId35"/>
    <p:sldId id="540" r:id="rId36"/>
    <p:sldId id="541" r:id="rId37"/>
    <p:sldId id="542" r:id="rId38"/>
    <p:sldId id="543" r:id="rId39"/>
  </p:sldIdLst>
  <p:sldSz cx="9144000" cy="6858000" type="screen4x3"/>
  <p:notesSz cx="68580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1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88" autoAdjust="0"/>
    <p:restoredTop sz="94478" autoAdjust="0"/>
  </p:normalViewPr>
  <p:slideViewPr>
    <p:cSldViewPr>
      <p:cViewPr varScale="1">
        <p:scale>
          <a:sx n="104" d="100"/>
          <a:sy n="104" d="100"/>
        </p:scale>
        <p:origin x="1956" y="72"/>
      </p:cViewPr>
      <p:guideLst>
        <p:guide orient="horz" pos="211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862" y="-102"/>
      </p:cViewPr>
      <p:guideLst>
        <p:guide orient="horz" pos="290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BBA9769-C5E5-48B8-9AFA-D703557FFC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780" units="in"/>
          <inkml:channel name="Y" type="integer" max="18630" units="in"/>
          <inkml:channel name="F" type="integer" max="255" units="dev"/>
        </inkml:traceFormat>
        <inkml:channelProperties>
          <inkml:channelProperty channel="X" name="resolution" value="2540.23584" units="1/in"/>
          <inkml:channelProperty channel="Y" name="resolution" value="2540.22363" units="1/in"/>
          <inkml:channelProperty channel="F" name="resolution" value="INF" units="1/dev"/>
        </inkml:channelProperties>
      </inkml:inkSource>
      <inkml:timestamp xml:id="ts0" timeString="2007-12-13T21:43:45.468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0 21 52,'0'0'25,"0"0"-3,0 0-4,74-21-39,-74 21-11,0 0 5,0 0 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780" units="in"/>
          <inkml:channel name="Y" type="integer" max="18630" units="in"/>
          <inkml:channel name="F" type="integer" max="255" units="dev"/>
        </inkml:traceFormat>
        <inkml:channelProperties>
          <inkml:channelProperty channel="X" name="resolution" value="2540.23584" units="1/in"/>
          <inkml:channelProperty channel="Y" name="resolution" value="2540.22363" units="1/in"/>
          <inkml:channelProperty channel="F" name="resolution" value="INF" units="1/dev"/>
        </inkml:channelProperties>
      </inkml:inkSource>
      <inkml:timestamp xml:id="ts0" timeString="2007-12-13T21:43:45.468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0 21 52,'0'0'25,"0"0"-3,0 0-4,74-21-39,-74 21-11,0 0 5,0 0 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850"/>
            <a:ext cx="548640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438B3F3-1E8B-4063-BFE9-820C3C8A76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4A095D1-17B3-46A8-85C6-ABC0B2E7BEB2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7F703D4-5E02-42A3-8A21-5E3B83EED4FA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C9F4662-9655-4EC2-8DCF-C6017E080E7B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5281D70-15EA-4163-BA95-C0D3BCD8C2BF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91A6E8-B7DC-4A42-8AD9-EF9F950030F6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F86C6A6-224C-47A7-A180-CB1D289FA78E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E2F5D3-F2D3-40C3-B037-BC976997797F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F3C4991-A488-4DBE-A0A4-A6A4CB9D5AFC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EE282D-C53D-43B5-8A17-9EB48F0C7B2C}" type="slidenum">
              <a:rPr lang="en-US" altLang="en-US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CE074BA-56C2-439D-9E7F-9A4306640D4B}" type="slidenum">
              <a:rPr lang="en-US" altLang="en-US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AAB80E4-EF65-4C5D-96D5-6265104C59F4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0ACF9E7-ABFB-4A3C-9616-F5E77A70EFA6}" type="slidenum">
              <a:rPr lang="en-US" altLang="en-US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9C7D2-F63D-4C23-8FC6-82B0665ED69A}" type="slidenum">
              <a:rPr lang="en-US" altLang="en-US"/>
              <a:pPr>
                <a:spcBef>
                  <a:spcPct val="0"/>
                </a:spcBef>
              </a:pPr>
              <a:t>21</a:t>
            </a:fld>
            <a:endParaRPr lang="en-US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0EB646-52A3-405C-A165-32B63B42F5A4}" type="slidenum">
              <a:rPr lang="en-US" altLang="en-US"/>
              <a:pPr>
                <a:spcBef>
                  <a:spcPct val="0"/>
                </a:spcBef>
              </a:pPr>
              <a:t>22</a:t>
            </a:fld>
            <a:endParaRPr lang="en-US" alt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BACDDA-65F2-448C-B327-D1F4C9F8B00E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B81BEF5-AED3-4879-8C60-669FE2B0546E}" type="slidenum">
              <a:rPr lang="en-US" altLang="en-US">
                <a:solidFill>
                  <a:srgbClr val="000000"/>
                </a:solidFill>
                <a:latin typeface="Arial" panose="020B0604020202020204" pitchFamily="34" charset="0"/>
              </a:rPr>
              <a:pPr/>
              <a:t>24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41C11CD-3913-4D7D-B5E6-98531D53D456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28C8AC8-615B-4829-865D-0AA50161C7E1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26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D3B186-B2F2-4FE2-B3E0-9B6EBD022192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27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79EBBF0-4B7D-4BBD-9E82-3D52267ACB8A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28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1E89DB6-3CED-43BA-8B6A-C2533ACD7C03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29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553F9D-B476-433B-9ED2-63FD8CE04375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3B6234C-FEE5-4233-8045-F2DA5111E881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30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3A5F9E-AE2C-4CF4-83FD-4270EF7665D1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91F2474-E0D8-4736-A815-3AE38A12C106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32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8CD93AD-803B-45E3-AC86-D26134AB41BC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33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B46888-4276-427A-88B5-2226A9B634AC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34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330CF2-8A7D-4A76-A974-9F1CE00A4A44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E3F9D83-DF33-477E-8823-24EC7117D217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97C59A-1A1F-4EF4-9088-307A68E9A185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456A5E3-74F1-4B8F-B338-69A99B864399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B144CA-0503-4A1D-9167-A203B26BD7BE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0737C9-F6A5-4F9B-8999-251669044BF8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22A8E33-93E8-42B8-BB54-707377AE433E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D5C6497D-4DAC-40D1-8CEB-B68C77454D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5700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2F3D2-7AE3-4718-9187-07ACC07664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4922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7104F-C5A3-4E94-B8CE-6D84144036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8265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2B9FA-5639-48A9-8B63-9ED1921C0E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705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PR" altLang="en-US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PR" altLang="en-US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PR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4761D85-F6CF-40D6-BC47-50B01F8717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9030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E2D2B-4FF5-41AB-B392-6C3285EA64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8648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0E916-6634-4E05-BF86-3DAA17844B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0504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1A3F5-AF69-4B56-839D-CD541E9BC7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6450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CB89F-8471-404B-9F8F-93A7165C16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99867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82EEB-17E2-485E-87C6-004C8C839C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3865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A2624-E90C-4D40-B55A-11BEC73D7A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72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5"/>
          <p:cNvSpPr txBox="1">
            <a:spLocks/>
          </p:cNvSpPr>
          <p:nvPr userDrawn="1"/>
        </p:nvSpPr>
        <p:spPr bwMode="auto">
          <a:xfrm>
            <a:off x="2438400" y="6248400"/>
            <a:ext cx="426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R" altLang="en-US" sz="1400"/>
              <a:t>www.iglesiabiblicabautista.org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4AFD1FE-864E-45C3-9827-C2DD7905FE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2734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5A0C8-BCE2-423A-B4C5-5F4BE3DB3D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5476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71E81-038B-4EC9-863B-C0BF6EFE3D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40580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34CCE-94DD-4D80-BE02-611ED026DC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65302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F4981-9962-4B5E-9ABD-E276E7ED70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14095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B92E3-90D1-4B81-BBF4-77D87C7352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92181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PR" altLang="en-US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PR" altLang="en-US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PR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2F24A7B-8EB8-4AAD-BA28-F6A55482B0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79716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2CC9D-5132-4878-A440-0011135D9E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45589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5B676-7A54-44DC-A50F-4FD207806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46056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3C941-4BAF-44C0-A26B-D9E9FD5A99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95410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1A6C3-59F8-4B53-8594-44FC887F8B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9740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55AED-2606-4710-9700-B7CBB2A94A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37616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1C72A-76DA-4867-8F39-3037D2018F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1109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F1F2C-38E2-49C0-AB24-1069F5F31D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41940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61348-7988-49FA-B844-BC4F6650BA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53255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2E14B-3D2F-4E29-ACBC-2CDF4854C4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95312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3C20F-34AD-4E9F-9055-D083F65D81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36743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DF92F-17AA-43EC-9242-C948307FEE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75063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BB222-CF92-4AD6-B1B2-C7FDDE163C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5138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3ACE5-6C59-4C4B-9DD0-27A5E97149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6391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D07A3-9334-4916-9601-975185AAA9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4590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18470-EFB6-49EA-AC94-601C64B123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313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63454-4FC5-4C60-A36C-B9B25846C4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73477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CB626-8A35-42A8-8DE0-B338688189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27249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D0D87-7E67-4778-9CF3-ABCE48832B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28089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2D012-5FBA-4866-BF0D-4233BE527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00877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8519A-AB6F-4A8C-91D5-DEADA5F753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96742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914B2-B9E9-4EEC-AFF8-589DB42A2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16497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8B40E-0DA3-45A2-91FF-1555BC4D7B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43233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7AAAC-883A-4E94-9A0D-A200213430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84728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20137-EDA3-4753-9322-6980B0A451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7191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2E810-9262-4629-AD1A-5A50844BA7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5512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D3F5A-018B-4790-B940-4B1B516793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7518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0151C-1D7B-4F7A-9368-89B4FA5BF7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0459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14AD5-C681-477E-BD1A-7EAA1FBC12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4806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13204-51E1-488E-B8AF-FDE1F9E2EA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7927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568919C5-1734-4075-B2B8-7B6811E82E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7" r:id="rId1"/>
    <p:sldLayoutId id="2147484108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  <p:sldLayoutId id="214748407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868CBFB-727F-4292-B79E-B788BDFBE3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  <p:sldLayoutId id="21474840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5FDDDC0-4869-4574-B3AE-470D268FBD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3BA3C69-3CEC-4346-A952-EF0E86879B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st-takla.org/Gallery/Bible/Illustrations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0" descr="http://www.turnbacktogod.com/wp-content/uploads/2010/03/Jesus-Resurrection-Pictures-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08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057400"/>
            <a:ext cx="7772400" cy="1219200"/>
          </a:xfrm>
          <a:solidFill>
            <a:schemeClr val="tx2">
              <a:lumMod val="50000"/>
              <a:alpha val="39999"/>
            </a:schemeClr>
          </a:solidFill>
        </p:spPr>
        <p:txBody>
          <a:bodyPr anchor="ctr" anchorCtr="1"/>
          <a:lstStyle/>
          <a:p>
            <a:pPr algn="ctr">
              <a:defRPr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Unidad 6: El Reino y la Cruz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733800"/>
            <a:ext cx="6400800" cy="1752600"/>
          </a:xfrm>
          <a:solidFill>
            <a:schemeClr val="tx2">
              <a:lumMod val="50000"/>
              <a:alpha val="39999"/>
            </a:schemeClr>
          </a:solidFill>
        </p:spPr>
        <p:txBody>
          <a:bodyPr/>
          <a:lstStyle/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Estudio 52: La Resurrección de Jesús</a:t>
            </a:r>
            <a:endParaRPr lang="es-PR" sz="3600" dirty="0"/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PR" dirty="0">
                <a:solidFill>
                  <a:schemeClr val="bg1"/>
                </a:solidFill>
              </a:rPr>
              <a:t>3 de enero de 2017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6210300"/>
            <a:ext cx="289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P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Iglesia Bíblica Bautista de Aguadilla</a:t>
            </a:r>
          </a:p>
        </p:txBody>
      </p:sp>
      <p:pic>
        <p:nvPicPr>
          <p:cNvPr id="3078" name="Picture 6" descr="jesus_fish_lg_cl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5151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791200" y="6491288"/>
            <a:ext cx="3352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®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 animBg="1" autoUpdateAnimBg="0"/>
      <p:bldP spid="149509" grpId="0" build="p" animBg="1" autoUpdateAnimBg="0" advAuto="0"/>
      <p:bldP spid="3077" grpId="0" autoUpdateAnimBg="0"/>
      <p:bldP spid="307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4"/>
          <p:cNvSpPr>
            <a:spLocks noGrp="1"/>
          </p:cNvSpPr>
          <p:nvPr>
            <p:ph idx="1"/>
          </p:nvPr>
        </p:nvSpPr>
        <p:spPr>
          <a:xfrm>
            <a:off x="1182688" y="1828800"/>
            <a:ext cx="7772400" cy="4114800"/>
          </a:xfrm>
        </p:spPr>
        <p:txBody>
          <a:bodyPr/>
          <a:lstStyle/>
          <a:p>
            <a:r>
              <a:rPr lang="en-US" altLang="en-US" sz="2800"/>
              <a:t>¿Cómo hubieras reaccionado si hubieras estado allí?</a:t>
            </a:r>
          </a:p>
          <a:p>
            <a:r>
              <a:rPr lang="en-US" altLang="en-US" sz="2800"/>
              <a:t>¿Qué consecuencias hubo por la resurrección de Cristo?</a:t>
            </a:r>
          </a:p>
          <a:p>
            <a:r>
              <a:rPr lang="en-US" altLang="en-US" sz="2800"/>
              <a:t>¿Qué hubiera pasado si Cristo no hubiera resucitado?</a:t>
            </a:r>
          </a:p>
          <a:p>
            <a:r>
              <a:rPr lang="en-US" altLang="en-US" sz="2800"/>
              <a:t>¿Cómo respondieron al ángel?</a:t>
            </a:r>
          </a:p>
          <a:p>
            <a:r>
              <a:rPr lang="en-US" altLang="en-US" sz="2800"/>
              <a:t>¿No parece raro mandar guardias para cuidar un cadáver, y más extraño, que aún así Jesús no estaba allí?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/>
            </a:pPr>
            <a:r>
              <a:rPr lang="es-PR" altLang="en-US"/>
              <a:t>La resurrección de Jesús (</a:t>
            </a:r>
            <a:r>
              <a:rPr lang="es-PR" altLang="en-US">
                <a:solidFill>
                  <a:srgbClr val="FF0000"/>
                </a:solidFill>
              </a:rPr>
              <a:t>Mateo 28.1-10</a:t>
            </a:r>
            <a:r>
              <a:rPr lang="es-PR" altLang="en-US"/>
              <a:t>)</a:t>
            </a:r>
          </a:p>
        </p:txBody>
      </p:sp>
    </p:spTree>
  </p:cSld>
  <p:clrMapOvr>
    <a:masterClrMapping/>
  </p:clrMapOvr>
  <p:transition spd="med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/>
              <a:t>¿Cuál era el papel de la mujer en aquél tiempo? </a:t>
            </a:r>
          </a:p>
          <a:p>
            <a:r>
              <a:rPr lang="en-US" altLang="en-US" sz="2800"/>
              <a:t>¿Qué hicieron los guardias? </a:t>
            </a:r>
          </a:p>
          <a:p>
            <a:r>
              <a:rPr lang="en-US" altLang="en-US" sz="2800"/>
              <a:t>¿Cuál es el efecto de la presencia del Señor en las vidas de las personas?</a:t>
            </a:r>
          </a:p>
          <a:p>
            <a:r>
              <a:rPr lang="en-US" altLang="en-US" sz="2800"/>
              <a:t>¿Es la resurrección un hecho natural?</a:t>
            </a:r>
          </a:p>
          <a:p>
            <a:r>
              <a:rPr lang="en-US" altLang="en-US" sz="2800"/>
              <a:t>¿Qué dijo Cristo acerca de la resurrección en </a:t>
            </a:r>
            <a:r>
              <a:rPr lang="en-US" altLang="en-US" sz="2800">
                <a:solidFill>
                  <a:srgbClr val="FF0000"/>
                </a:solidFill>
              </a:rPr>
              <a:t>Juan 11.25</a:t>
            </a:r>
            <a:r>
              <a:rPr lang="en-US" altLang="en-US" sz="2800"/>
              <a:t>?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/>
            </a:pPr>
            <a:r>
              <a:rPr lang="es-PR" altLang="en-US"/>
              <a:t>La resurrección de Jesús (</a:t>
            </a:r>
            <a:r>
              <a:rPr lang="es-PR" altLang="en-US">
                <a:solidFill>
                  <a:srgbClr val="FF0000"/>
                </a:solidFill>
              </a:rPr>
              <a:t>Mateo 28.1-10</a:t>
            </a:r>
            <a:r>
              <a:rPr lang="es-PR" altLang="en-US"/>
              <a:t>)</a:t>
            </a:r>
          </a:p>
        </p:txBody>
      </p:sp>
    </p:spTree>
  </p:cSld>
  <p:clrMapOvr>
    <a:masterClrMapping/>
  </p:clrMapOvr>
  <p:transition spd="med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/>
              <a:t>¿Qué enseñó Cristo acerca de la resurrección en </a:t>
            </a:r>
            <a:r>
              <a:rPr lang="en-US" altLang="en-US" sz="2800">
                <a:solidFill>
                  <a:srgbClr val="FF0000"/>
                </a:solidFill>
              </a:rPr>
              <a:t>Mateo 22.23-33</a:t>
            </a:r>
            <a:r>
              <a:rPr lang="en-US" altLang="en-US" sz="2800"/>
              <a:t>?</a:t>
            </a:r>
          </a:p>
          <a:p>
            <a:r>
              <a:rPr lang="en-US" altLang="en-US" sz="2800"/>
              <a:t>¿Por cuáles razones es el hombre natural incapaz de creer lo dado de Dios?</a:t>
            </a:r>
          </a:p>
          <a:p>
            <a:pPr lvl="1"/>
            <a:r>
              <a:rPr lang="en-US" altLang="en-US" sz="2400"/>
              <a:t>Vea </a:t>
            </a:r>
            <a:r>
              <a:rPr lang="en-US" altLang="en-US" sz="2400">
                <a:solidFill>
                  <a:srgbClr val="FF0000"/>
                </a:solidFill>
              </a:rPr>
              <a:t>Romanos 1.21-22</a:t>
            </a:r>
          </a:p>
          <a:p>
            <a:pPr lvl="2"/>
            <a:r>
              <a:rPr lang="en-US" altLang="en-US" sz="2000"/>
              <a:t>Se engaña a sí mismo</a:t>
            </a:r>
          </a:p>
          <a:p>
            <a:pPr lvl="1"/>
            <a:r>
              <a:rPr lang="en-US" altLang="en-US" sz="2400"/>
              <a:t>Vea </a:t>
            </a:r>
            <a:r>
              <a:rPr lang="en-US" altLang="en-US" sz="2400">
                <a:solidFill>
                  <a:srgbClr val="FF0000"/>
                </a:solidFill>
              </a:rPr>
              <a:t>Hechos 13.27</a:t>
            </a:r>
          </a:p>
          <a:p>
            <a:pPr lvl="2"/>
            <a:r>
              <a:rPr lang="en-US" altLang="en-US" sz="2000"/>
              <a:t>Ignora lo espiritual de las Escrituras</a:t>
            </a:r>
          </a:p>
          <a:p>
            <a:pPr lvl="1"/>
            <a:r>
              <a:rPr lang="en-US" altLang="en-US" sz="2400"/>
              <a:t>Vea </a:t>
            </a:r>
            <a:r>
              <a:rPr lang="en-US" altLang="en-US" sz="2400">
                <a:solidFill>
                  <a:srgbClr val="FF0000"/>
                </a:solidFill>
              </a:rPr>
              <a:t>2da Pedro 3.5-9</a:t>
            </a:r>
          </a:p>
          <a:p>
            <a:pPr lvl="2"/>
            <a:r>
              <a:rPr lang="en-US" altLang="en-US" sz="2000"/>
              <a:t>Es incrédulo en cuanto a la intervención del poder de Dios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/>
            </a:pPr>
            <a:r>
              <a:rPr lang="es-PR" altLang="en-US"/>
              <a:t>La resurrección de Jesús (</a:t>
            </a:r>
            <a:r>
              <a:rPr lang="es-PR" altLang="en-US">
                <a:solidFill>
                  <a:srgbClr val="FF0000"/>
                </a:solidFill>
              </a:rPr>
              <a:t>Mateo 28.1-10</a:t>
            </a:r>
            <a:r>
              <a:rPr lang="es-PR" altLang="en-US"/>
              <a:t>)</a:t>
            </a:r>
          </a:p>
        </p:txBody>
      </p:sp>
    </p:spTree>
  </p:cSld>
  <p:clrMapOvr>
    <a:masterClrMapping/>
  </p:clrMapOvr>
  <p:transition spd="med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n-US"/>
              <a:t>Se busca un testigo</a:t>
            </a:r>
            <a:endParaRPr lang="es-PR" altLang="en-US"/>
          </a:p>
        </p:txBody>
      </p:sp>
      <p:sp>
        <p:nvSpPr>
          <p:cNvPr id="35843" name="Content Placeholder 4"/>
          <p:cNvSpPr>
            <a:spLocks noGrp="1"/>
          </p:cNvSpPr>
          <p:nvPr>
            <p:ph idx="1"/>
          </p:nvPr>
        </p:nvSpPr>
        <p:spPr>
          <a:xfrm>
            <a:off x="1066800" y="1905000"/>
            <a:ext cx="7772400" cy="4114800"/>
          </a:xfrm>
        </p:spPr>
        <p:txBody>
          <a:bodyPr/>
          <a:lstStyle/>
          <a:p>
            <a:r>
              <a:rPr lang="es-ES" altLang="en-US" sz="2800"/>
              <a:t>Habiendo ocurrido el hecho de la resurrección podemos deducir qué clase de declaraciones se hicieron:</a:t>
            </a:r>
          </a:p>
          <a:p>
            <a:pPr>
              <a:buFont typeface="Wingdings" panose="05000000000000000000" pitchFamily="2" charset="2"/>
              <a:buNone/>
            </a:pPr>
            <a:r>
              <a:rPr lang="es-ES" altLang="en-US" sz="2800"/>
              <a:t>1. Sacerdotes y fariseos dicen que alguien robó el cuerpo de Jesús (</a:t>
            </a:r>
            <a:r>
              <a:rPr lang="es-ES" altLang="en-US" sz="2800">
                <a:solidFill>
                  <a:srgbClr val="FF0000"/>
                </a:solidFill>
              </a:rPr>
              <a:t>27:62–64</a:t>
            </a:r>
            <a:r>
              <a:rPr lang="es-ES" altLang="en-US" sz="2800"/>
              <a:t>).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ES" altLang="en-US" sz="2800"/>
              <a:t>2. Los saduceos declaran que no puede haber resurrección (</a:t>
            </a:r>
            <a:r>
              <a:rPr lang="es-ES" altLang="en-US" sz="2800">
                <a:solidFill>
                  <a:srgbClr val="FF0000"/>
                </a:solidFill>
              </a:rPr>
              <a:t>22:23</a:t>
            </a:r>
            <a:r>
              <a:rPr lang="es-ES" altLang="en-US" sz="2800"/>
              <a:t>).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ES" altLang="en-US" sz="2800"/>
              <a:t>3. Pilato no sabe si aceptar o no la declaración de los sacerdotes pues sabe que estos son mentirosos (</a:t>
            </a:r>
            <a:r>
              <a:rPr lang="es-ES" altLang="en-US" sz="2800">
                <a:solidFill>
                  <a:srgbClr val="FF0000"/>
                </a:solidFill>
              </a:rPr>
              <a:t>28:14</a:t>
            </a:r>
            <a:r>
              <a:rPr lang="es-ES" altLang="en-US" sz="2800"/>
              <a:t>).</a:t>
            </a:r>
            <a:endParaRPr lang="en-US" altLang="en-US" sz="2800"/>
          </a:p>
        </p:txBody>
      </p:sp>
    </p:spTree>
  </p:cSld>
  <p:clrMapOvr>
    <a:masterClrMapping/>
  </p:clrMapOvr>
  <p:transition spd="med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n-US"/>
              <a:t>Se busca un testigo</a:t>
            </a:r>
            <a:endParaRPr lang="es-PR" altLang="en-US"/>
          </a:p>
        </p:txBody>
      </p:sp>
      <p:sp>
        <p:nvSpPr>
          <p:cNvPr id="37891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s-ES" altLang="en-US" sz="2800"/>
              <a:t>4. El concilio reunido declara que los discípulos robaron el cuerpo, pero todos saben que el concilio pagó un soborno (</a:t>
            </a:r>
            <a:r>
              <a:rPr lang="es-ES" altLang="en-US" sz="2800">
                <a:solidFill>
                  <a:srgbClr val="FF0000"/>
                </a:solidFill>
              </a:rPr>
              <a:t>28:12–15</a:t>
            </a:r>
            <a:r>
              <a:rPr lang="es-ES" altLang="en-US" sz="2800"/>
              <a:t>).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ES" altLang="en-US" sz="2800"/>
              <a:t>5. Las dos Marías declaran que vieron a un ángel sentado sobre la piedra, quien les dio la noticia de la resurrección (</a:t>
            </a:r>
            <a:r>
              <a:rPr lang="es-ES" altLang="en-US" sz="2800">
                <a:solidFill>
                  <a:srgbClr val="FF0000"/>
                </a:solidFill>
              </a:rPr>
              <a:t>28:1–6</a:t>
            </a:r>
            <a:r>
              <a:rPr lang="es-ES" altLang="en-US" sz="2800"/>
              <a:t>).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ES" altLang="en-US" sz="2800"/>
              <a:t>6. Las dos Marías tuvieron un encuentro con Jesús (</a:t>
            </a:r>
            <a:r>
              <a:rPr lang="es-ES" altLang="en-US" sz="2800">
                <a:solidFill>
                  <a:srgbClr val="FF0000"/>
                </a:solidFill>
              </a:rPr>
              <a:t>28:9</a:t>
            </a:r>
            <a:r>
              <a:rPr lang="es-ES" altLang="en-US" sz="2800"/>
              <a:t>).</a:t>
            </a:r>
            <a:endParaRPr lang="en-US" altLang="en-US" sz="2800"/>
          </a:p>
        </p:txBody>
      </p:sp>
    </p:spTree>
  </p:cSld>
  <p:clrMapOvr>
    <a:masterClrMapping/>
  </p:clrMapOvr>
  <p:transition spd="med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n-US"/>
              <a:t>Se busca un testigo</a:t>
            </a:r>
            <a:endParaRPr lang="es-PR" altLang="en-US"/>
          </a:p>
        </p:txBody>
      </p:sp>
      <p:sp>
        <p:nvSpPr>
          <p:cNvPr id="39939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s-ES" altLang="en-US" sz="2800"/>
              <a:t>7. Los soldados testificaron de la resurrección de Cristo, pero cubrieron sus declaraciones posteriores por amor al dinero (</a:t>
            </a:r>
            <a:r>
              <a:rPr lang="es-ES" altLang="en-US" sz="2800">
                <a:solidFill>
                  <a:srgbClr val="FF0000"/>
                </a:solidFill>
              </a:rPr>
              <a:t>28:11–15</a:t>
            </a:r>
            <a:r>
              <a:rPr lang="es-ES" altLang="en-US" sz="2800"/>
              <a:t>).</a:t>
            </a:r>
          </a:p>
        </p:txBody>
      </p:sp>
    </p:spTree>
  </p:cSld>
  <p:clrMapOvr>
    <a:masterClrMapping/>
  </p:clrMapOvr>
  <p:transition spd="med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Manifestación del Señor</a:t>
                      </a:r>
                      <a:r>
                        <a:rPr lang="es-PR" baseline="0" dirty="0"/>
                        <a:t> Jesús</a:t>
                      </a:r>
                      <a:endParaRPr lang="es-P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Referencia</a:t>
                      </a:r>
                      <a:r>
                        <a:rPr lang="es-PR" baseline="0" dirty="0"/>
                        <a:t> Bíblica</a:t>
                      </a:r>
                      <a:endParaRPr lang="es-P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A</a:t>
                      </a:r>
                      <a:r>
                        <a:rPr lang="es-PR" baseline="0" dirty="0"/>
                        <a:t> María Magdalena</a:t>
                      </a:r>
                      <a:endParaRPr lang="es-P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Juan 20.14-18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A las mujeres que volvían</a:t>
                      </a:r>
                      <a:r>
                        <a:rPr lang="es-PR" baseline="0" dirty="0"/>
                        <a:t> del sepulcro</a:t>
                      </a:r>
                      <a:endParaRPr lang="es-P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Mateo 28.8-10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A Pedro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Lucas 24.34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A los discípulos en </a:t>
                      </a:r>
                      <a:r>
                        <a:rPr lang="es-PR" dirty="0" err="1"/>
                        <a:t>Emaús</a:t>
                      </a:r>
                      <a:endParaRPr lang="es-P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Lucas 24.13-31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A</a:t>
                      </a:r>
                      <a:r>
                        <a:rPr lang="es-PR" baseline="0" dirty="0"/>
                        <a:t> los apóstoles, sin Tomás</a:t>
                      </a:r>
                      <a:endParaRPr lang="es-P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Juan 20.19-24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A</a:t>
                      </a:r>
                      <a:r>
                        <a:rPr lang="es-PR" baseline="0" dirty="0"/>
                        <a:t> los apóstoles, con Tomás</a:t>
                      </a:r>
                      <a:endParaRPr lang="es-P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Juan 20.24-29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A los 7 discípulos</a:t>
                      </a:r>
                      <a:r>
                        <a:rPr lang="es-PR" baseline="0" dirty="0"/>
                        <a:t> en Galilea</a:t>
                      </a:r>
                      <a:endParaRPr lang="es-P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Juan 21.1-23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A</a:t>
                      </a:r>
                      <a:r>
                        <a:rPr lang="es-PR" baseline="0" dirty="0"/>
                        <a:t> 500 hermanos</a:t>
                      </a:r>
                      <a:endParaRPr lang="es-P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1 Corintios 15.6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A Jacobo en Jerusalén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1 Corintios</a:t>
                      </a:r>
                      <a:r>
                        <a:rPr lang="es-PR" baseline="0" dirty="0"/>
                        <a:t> 15.7</a:t>
                      </a:r>
                      <a:endParaRPr lang="es-P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A los 11 apóstoles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Mateo 28.16-20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A Pablo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Hechos 9.3-6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En el templo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Hechos 22.17-21; 23.11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A</a:t>
                      </a:r>
                      <a:r>
                        <a:rPr lang="es-PR" baseline="0" dirty="0"/>
                        <a:t> Esteban</a:t>
                      </a:r>
                      <a:endParaRPr lang="es-P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Hechos 7.55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PR" dirty="0"/>
                        <a:t>A Juan, en </a:t>
                      </a:r>
                      <a:r>
                        <a:rPr lang="es-PR" dirty="0" err="1"/>
                        <a:t>Patmos</a:t>
                      </a:r>
                      <a:endParaRPr lang="es-P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R" dirty="0"/>
                        <a:t>Apocalipsis 1.10-19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42036" name="Picture 3" descr="Christ_resurrectedsm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50" y="2054225"/>
            <a:ext cx="146367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Reseña del contexto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458200" cy="3886200"/>
          </a:xfrm>
        </p:spPr>
        <p:txBody>
          <a:bodyPr/>
          <a:lstStyle/>
          <a:p>
            <a:pPr marL="547688" indent="-514350">
              <a:spcBef>
                <a:spcPct val="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altLang="en-US"/>
              <a:t>El soborno de la guardia (</a:t>
            </a:r>
            <a:r>
              <a:rPr lang="en-US" altLang="en-US">
                <a:solidFill>
                  <a:srgbClr val="FF0000"/>
                </a:solidFill>
              </a:rPr>
              <a:t>Mateo 28.11-15</a:t>
            </a:r>
            <a:r>
              <a:rPr lang="en-US" altLang="en-US"/>
              <a:t>)</a:t>
            </a:r>
            <a:endParaRPr lang="es-PR" altLang="en-US" sz="2800"/>
          </a:p>
        </p:txBody>
      </p:sp>
      <p:pic>
        <p:nvPicPr>
          <p:cNvPr id="44036" name="Picture 3" descr="vkc02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0"/>
            <a:ext cx="260191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8" descr="https://tvaraj2inspirations.files.wordpress.com/2012/06/pharise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568575"/>
            <a:ext cx="4506913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 startAt="2"/>
            </a:pPr>
            <a:r>
              <a:rPr lang="es-PR" altLang="en-US"/>
              <a:t>La gran comisión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Mateo 28.16-20</a:t>
            </a:r>
            <a:r>
              <a:rPr lang="es-PR" altLang="en-US"/>
              <a:t>)</a:t>
            </a:r>
            <a:r>
              <a:rPr lang="en-US" altLang="en-US"/>
              <a:t> </a:t>
            </a:r>
          </a:p>
        </p:txBody>
      </p:sp>
      <p:pic>
        <p:nvPicPr>
          <p:cNvPr id="4608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63" y="2209800"/>
            <a:ext cx="6400800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/>
              <a:t>¿Qué dudas tenían algunos todavía?</a:t>
            </a:r>
          </a:p>
          <a:p>
            <a:r>
              <a:rPr lang="en-US" altLang="en-US" sz="2800"/>
              <a:t>¿Qué dudas tienen algunos hoy sobre Cristo?</a:t>
            </a:r>
          </a:p>
          <a:p>
            <a:r>
              <a:rPr lang="en-US" altLang="en-US" sz="2800"/>
              <a:t>¿Qué dice el </a:t>
            </a:r>
            <a:r>
              <a:rPr lang="en-US" altLang="en-US" sz="2800">
                <a:solidFill>
                  <a:srgbClr val="FF0000"/>
                </a:solidFill>
              </a:rPr>
              <a:t>v. 18 </a:t>
            </a:r>
            <a:r>
              <a:rPr lang="en-US" altLang="en-US" sz="2800"/>
              <a:t>acerca de la autoridad de Jesús?</a:t>
            </a:r>
          </a:p>
          <a:p>
            <a:r>
              <a:rPr lang="en-US" altLang="en-US" sz="2800"/>
              <a:t>La autoridad de Jesús, ¿tiene límites?</a:t>
            </a:r>
          </a:p>
          <a:p>
            <a:r>
              <a:rPr lang="en-US" altLang="en-US" sz="2800"/>
              <a:t>¿Qué quiere decir “por tanto” en el </a:t>
            </a:r>
            <a:r>
              <a:rPr lang="en-US" altLang="en-US" sz="2800">
                <a:solidFill>
                  <a:srgbClr val="FF0000"/>
                </a:solidFill>
              </a:rPr>
              <a:t>v. 19</a:t>
            </a:r>
            <a:r>
              <a:rPr lang="en-US" altLang="en-US" sz="2800"/>
              <a:t>?</a:t>
            </a:r>
          </a:p>
          <a:p>
            <a:r>
              <a:rPr lang="en-US" altLang="en-US" sz="2800"/>
              <a:t>¿Cuáles son los cuatro pasos de la gran comisión?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26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0398125" y="5249863"/>
              <a:ext cx="26988" cy="7937"/>
            </p14:xfrm>
          </p:contentPart>
        </mc:Choice>
        <mc:Fallback>
          <p:pic>
            <p:nvPicPr>
              <p:cNvPr id="1026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89129" y="5241926"/>
                <a:ext cx="43900" cy="24893"/>
              </a:xfrm>
              <a:prstGeom prst="rect">
                <a:avLst/>
              </a:prstGeom>
            </p:spPr>
          </p:pic>
        </mc:Fallback>
      </mc:AlternateContent>
      <p:sp>
        <p:nvSpPr>
          <p:cNvPr id="481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 startAt="2"/>
            </a:pPr>
            <a:r>
              <a:rPr lang="es-PR" altLang="en-US"/>
              <a:t>La gran comisión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Mateo 28.16-20</a:t>
            </a:r>
            <a:r>
              <a:rPr lang="es-PR" altLang="en-US"/>
              <a:t>)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  <p:transition spd="med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altLang="en-US"/>
              <a:t>Texto Básico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352800" cy="914400"/>
          </a:xfrm>
        </p:spPr>
        <p:txBody>
          <a:bodyPr/>
          <a:lstStyle/>
          <a:p>
            <a:pPr eaLnBrk="1" hangingPunct="1"/>
            <a:r>
              <a:rPr lang="fr-FR" altLang="en-US"/>
              <a:t>Mateo: </a:t>
            </a:r>
          </a:p>
          <a:p>
            <a:pPr lvl="1" eaLnBrk="1" hangingPunct="1"/>
            <a:r>
              <a:rPr lang="fr-FR" altLang="en-US"/>
              <a:t>28.1-10, 16-20</a:t>
            </a:r>
          </a:p>
        </p:txBody>
      </p:sp>
      <p:pic>
        <p:nvPicPr>
          <p:cNvPr id="13316" name="Picture 4" descr="vkc02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225" y="2206625"/>
            <a:ext cx="5419725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/>
              <a:t>¿De qué maneras estás cumpliendo la gran comisión?</a:t>
            </a:r>
          </a:p>
          <a:p>
            <a:r>
              <a:rPr lang="en-US" altLang="en-US" sz="2800"/>
              <a:t>¿Cómo cumplieron las dos Marías la gran comisión?</a:t>
            </a:r>
          </a:p>
          <a:p>
            <a:r>
              <a:rPr lang="en-US" altLang="en-US" sz="2800"/>
              <a:t>¿Qué nos promete el </a:t>
            </a:r>
            <a:r>
              <a:rPr lang="en-US" altLang="en-US" sz="2800">
                <a:solidFill>
                  <a:srgbClr val="FF0000"/>
                </a:solidFill>
              </a:rPr>
              <a:t>v. 20</a:t>
            </a:r>
            <a:r>
              <a:rPr lang="en-US" altLang="en-US" sz="2800"/>
              <a:t>?</a:t>
            </a:r>
          </a:p>
          <a:p>
            <a:r>
              <a:rPr lang="en-US" altLang="en-US" sz="2800"/>
              <a:t>¿De qué formas podemos saber que Él está con nosotros?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050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0398125" y="5249863"/>
              <a:ext cx="26988" cy="7937"/>
            </p14:xfrm>
          </p:contentPart>
        </mc:Choice>
        <mc:Fallback>
          <p:pic>
            <p:nvPicPr>
              <p:cNvPr id="2050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89129" y="5241926"/>
                <a:ext cx="43900" cy="24893"/>
              </a:xfrm>
              <a:prstGeom prst="rect">
                <a:avLst/>
              </a:prstGeom>
            </p:spPr>
          </p:pic>
        </mc:Fallback>
      </mc:AlternateContent>
      <p:sp>
        <p:nvSpPr>
          <p:cNvPr id="501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 startAt="2"/>
            </a:pPr>
            <a:r>
              <a:rPr lang="es-PR" altLang="en-US"/>
              <a:t>La gran comisión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Mateo 28.16-20</a:t>
            </a:r>
            <a:r>
              <a:rPr lang="es-PR" altLang="en-US"/>
              <a:t>)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  <p:transition spd="med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28600"/>
            <a:ext cx="7793037" cy="1462088"/>
          </a:xfrm>
        </p:spPr>
        <p:txBody>
          <a:bodyPr/>
          <a:lstStyle/>
          <a:p>
            <a:pPr eaLnBrk="1" hangingPunct="1"/>
            <a:r>
              <a:rPr lang="es-PR" altLang="en-US"/>
              <a:t>Aplicación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2263" y="1905000"/>
            <a:ext cx="8499475" cy="4154488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SzPct val="85000"/>
              <a:buFont typeface="Courier New" panose="02070309020205020404" pitchFamily="49" charset="0"/>
              <a:buChar char="o"/>
              <a:tabLst>
                <a:tab pos="1257300" algn="l"/>
              </a:tabLst>
            </a:pPr>
            <a:r>
              <a:rPr lang="es-PR" altLang="en-US" sz="2400" b="1" u="sng"/>
              <a:t>¿Creer o confirmar la resurrección de Jesús?</a:t>
            </a:r>
          </a:p>
          <a:p>
            <a:pPr marL="609600" indent="-609600" eaLnBrk="1" hangingPunct="1">
              <a:lnSpc>
                <a:spcPct val="90000"/>
              </a:lnSpc>
              <a:buSzPct val="85000"/>
              <a:buFont typeface="Courier New" panose="02070309020205020404" pitchFamily="49" charset="0"/>
              <a:buChar char="o"/>
              <a:tabLst>
                <a:tab pos="1257300" algn="l"/>
              </a:tabLst>
            </a:pPr>
            <a:r>
              <a:rPr lang="es-PR" altLang="en-US" sz="2400"/>
              <a:t>En nuestro época “educada” es difícil aceptar un milagro como el de la resurrección. Todo el mundo quiere evidencias para todas las cosas.</a:t>
            </a:r>
          </a:p>
          <a:p>
            <a:pPr marL="609600" indent="-609600" eaLnBrk="1" hangingPunct="1">
              <a:lnSpc>
                <a:spcPct val="90000"/>
              </a:lnSpc>
              <a:buSzPct val="85000"/>
              <a:buFont typeface="Courier New" panose="02070309020205020404" pitchFamily="49" charset="0"/>
              <a:buChar char="o"/>
              <a:tabLst>
                <a:tab pos="1257300" algn="l"/>
              </a:tabLst>
            </a:pPr>
            <a:r>
              <a:rPr lang="es-PR" altLang="en-US" sz="2400"/>
              <a:t>Como hemos visto, existen evidencias acerca de la muerte, sepultura y resurrección de Jesús, tanto dentro como fuera de las Escrituras.</a:t>
            </a:r>
          </a:p>
          <a:p>
            <a:pPr marL="609600" indent="-609600" eaLnBrk="1" hangingPunct="1">
              <a:lnSpc>
                <a:spcPct val="90000"/>
              </a:lnSpc>
              <a:buSzPct val="85000"/>
              <a:buFont typeface="Courier New" panose="02070309020205020404" pitchFamily="49" charset="0"/>
              <a:buChar char="o"/>
              <a:tabLst>
                <a:tab pos="1257300" algn="l"/>
              </a:tabLst>
            </a:pPr>
            <a:r>
              <a:rPr lang="es-PR" altLang="en-US" sz="2400"/>
              <a:t>Pero aquél que pretenda obtener toda la evidencia absoluta (y por ende material), se topará con lo dicho por el Señor Jesús:</a:t>
            </a:r>
          </a:p>
          <a:p>
            <a:pPr lvl="1">
              <a:tabLst>
                <a:tab pos="1257300" algn="l"/>
              </a:tabLst>
            </a:pPr>
            <a:r>
              <a:rPr lang="es-ES" altLang="en-US" sz="2400" i="1"/>
              <a:t>"Jesús le dijo: Porque me has visto, Tomás, creíste; bienaventurados los que no vieron, y creyeron. “ </a:t>
            </a:r>
            <a:r>
              <a:rPr lang="es-ES" altLang="en-US" sz="2400"/>
              <a:t>(</a:t>
            </a:r>
            <a:r>
              <a:rPr lang="es-ES" altLang="en-US" sz="2400">
                <a:solidFill>
                  <a:srgbClr val="FF0000"/>
                </a:solidFill>
              </a:rPr>
              <a:t>Juan 20.29, RVR60</a:t>
            </a:r>
            <a:r>
              <a:rPr lang="es-ES" altLang="en-US" sz="2400"/>
              <a:t>)</a:t>
            </a:r>
            <a:endParaRPr lang="es-PR" altLang="en-US" sz="1600"/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/>
              <a:t>Aplicación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828800"/>
            <a:ext cx="8839200" cy="4154488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SzPct val="85000"/>
              <a:buFont typeface="Courier New" panose="02070309020205020404" pitchFamily="49" charset="0"/>
              <a:buChar char="o"/>
              <a:tabLst>
                <a:tab pos="1257300" algn="l"/>
              </a:tabLst>
            </a:pPr>
            <a:r>
              <a:rPr lang="es-PR" altLang="en-US" sz="2400" b="1" u="sng"/>
              <a:t>¿Comisión o programación?</a:t>
            </a:r>
          </a:p>
          <a:p>
            <a:pPr marL="609600" indent="-609600" eaLnBrk="1" hangingPunct="1">
              <a:lnSpc>
                <a:spcPct val="90000"/>
              </a:lnSpc>
              <a:buSzPct val="85000"/>
              <a:buFont typeface="Courier New" panose="02070309020205020404" pitchFamily="49" charset="0"/>
              <a:buChar char="o"/>
              <a:tabLst>
                <a:tab pos="1257300" algn="l"/>
              </a:tabLst>
            </a:pPr>
            <a:r>
              <a:rPr lang="es-PR" altLang="en-US" sz="2400"/>
              <a:t>Hoy se incluyen muchas actividades y programas bajo el nombre de “trabajo misionero”; sin embargo, la “gran comisión” tiene que ver con persuadir a todos a someterse bajo su autoridad, encontrando así la salvación en Él. </a:t>
            </a:r>
          </a:p>
          <a:p>
            <a:pPr marL="609600" indent="-609600" eaLnBrk="1" hangingPunct="1">
              <a:lnSpc>
                <a:spcPct val="90000"/>
              </a:lnSpc>
              <a:buSzPct val="85000"/>
              <a:buFont typeface="Courier New" panose="02070309020205020404" pitchFamily="49" charset="0"/>
              <a:buChar char="o"/>
              <a:tabLst>
                <a:tab pos="1257300" algn="l"/>
              </a:tabLst>
            </a:pPr>
            <a:r>
              <a:rPr lang="es-PR" altLang="en-US" sz="2400"/>
              <a:t>Jesús se hizo hombre para establecer el reino de Dios en el corazón de todas las naciones y por medio de nosotros está persuadiéndoles a obedecer todas las cosas que ha mandado.</a:t>
            </a:r>
          </a:p>
          <a:p>
            <a:pPr lvl="1">
              <a:tabLst>
                <a:tab pos="1257300" algn="l"/>
              </a:tabLst>
            </a:pPr>
            <a:r>
              <a:rPr lang="es-PR" altLang="en-US" sz="2400" i="1"/>
              <a:t>"pero recibiréis poder, cuando haya venido sobre vosotros el Espíritu Santo, y me seréis testigos en Jerusalén, en toda Judea, en Samaria, y hasta lo último de la tierra." </a:t>
            </a:r>
            <a:r>
              <a:rPr lang="es-PR" altLang="en-US" sz="2400"/>
              <a:t>(</a:t>
            </a:r>
            <a:r>
              <a:rPr lang="es-PR" altLang="en-US" sz="2400">
                <a:solidFill>
                  <a:srgbClr val="FF0000"/>
                </a:solidFill>
              </a:rPr>
              <a:t>Hechos de los Apóstoles 1.8, RVR60</a:t>
            </a:r>
            <a:r>
              <a:rPr lang="es-PR" altLang="en-US" sz="2400"/>
              <a:t>)</a:t>
            </a: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C5AC9CA3-3731-40AC-B142-CC0692B387E7}" type="slidenum">
              <a:rPr lang="en-US" altLang="en-US" sz="1400" smtClean="0">
                <a:solidFill>
                  <a:srgbClr val="000000"/>
                </a:solidFill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>
              <a:solidFill>
                <a:srgbClr val="000000"/>
              </a:solidFill>
            </a:endParaRPr>
          </a:p>
        </p:txBody>
      </p:sp>
      <p:sp>
        <p:nvSpPr>
          <p:cNvPr id="5632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563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Bibliografía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531225" cy="4114800"/>
          </a:xfrm>
        </p:spPr>
        <p:txBody>
          <a:bodyPr/>
          <a:lstStyle/>
          <a:p>
            <a:pPr marL="631825" lvl="1" indent="-631825">
              <a:buFont typeface="Wingdings" panose="05000000000000000000" pitchFamily="2" charset="2"/>
              <a:buNone/>
              <a:defRPr/>
            </a:pPr>
            <a:r>
              <a:rPr lang="en-US" sz="1400" dirty="0"/>
              <a:t>Barclay, William. </a:t>
            </a:r>
            <a:r>
              <a:rPr lang="en-US" sz="1400" dirty="0" err="1"/>
              <a:t>Comentario</a:t>
            </a:r>
            <a:r>
              <a:rPr lang="en-US" sz="1400" dirty="0"/>
              <a:t> Al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/>
              <a:t>España</a:t>
            </a:r>
            <a:r>
              <a:rPr lang="en-US" sz="1400" dirty="0"/>
              <a:t>: Editorial CLIE, 2006. Print.</a:t>
            </a:r>
            <a:r>
              <a:rPr lang="es-ES" sz="1400" dirty="0"/>
              <a:t> </a:t>
            </a:r>
          </a:p>
          <a:p>
            <a:pPr marL="631825" lvl="1" indent="-631825">
              <a:buFont typeface="Wingdings" panose="05000000000000000000" pitchFamily="2" charset="2"/>
              <a:buNone/>
              <a:defRPr/>
            </a:pPr>
            <a:r>
              <a:rPr lang="es-ES" sz="1400" dirty="0"/>
              <a:t>Carro, Daniel et al.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mundo hispano Mateo</a:t>
            </a:r>
            <a:r>
              <a:rPr lang="es-ES" sz="1400" dirty="0"/>
              <a:t>. 1. ed. El Paso, TX: Editorial Mundo Hispano, 1993.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400" dirty="0"/>
              <a:t>Henry, Matthew. </a:t>
            </a:r>
            <a:r>
              <a:rPr lang="es-PR" altLang="en-US" sz="1400" i="1" dirty="0"/>
              <a:t>Comentario De La Biblia Matthew Henry En Un Tomo.</a:t>
            </a:r>
            <a:r>
              <a:rPr lang="es-PR" altLang="en-US" sz="1400" dirty="0"/>
              <a:t> (Miami: Editorial </a:t>
            </a:r>
            <a:r>
              <a:rPr lang="es-PR" altLang="en-US" sz="1400" dirty="0" err="1"/>
              <a:t>Unilit</a:t>
            </a:r>
            <a:r>
              <a:rPr lang="es-PR" altLang="en-US" sz="1400" dirty="0"/>
              <a:t>, 2003).</a:t>
            </a:r>
            <a:r>
              <a:rPr lang="es-ES" altLang="en-US" sz="1400" dirty="0"/>
              <a:t> </a:t>
            </a:r>
            <a:endParaRPr lang="en-US" altLang="en-US" sz="1400" i="1" dirty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1400" i="1" dirty="0" err="1"/>
              <a:t>Mapas</a:t>
            </a:r>
            <a:r>
              <a:rPr lang="en-US" altLang="en-US" sz="1400" i="1" dirty="0"/>
              <a:t> De La </a:t>
            </a:r>
            <a:r>
              <a:rPr lang="en-US" altLang="en-US" sz="1400" i="1" dirty="0" err="1"/>
              <a:t>Biblia</a:t>
            </a:r>
            <a:r>
              <a:rPr lang="en-US" altLang="en-US" sz="1400" i="1" dirty="0"/>
              <a:t> Caribe</a:t>
            </a:r>
            <a:r>
              <a:rPr lang="en-US" altLang="en-US" sz="1400" dirty="0"/>
              <a:t>, electronic ed. (Nashville: Editorial Caribe, 2000, c1998).</a:t>
            </a:r>
            <a:endParaRPr lang="es-PR" altLang="en-US" sz="1400" dirty="0"/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400" dirty="0"/>
              <a:t>Nelson, </a:t>
            </a:r>
            <a:r>
              <a:rPr lang="es-PR" altLang="en-US" sz="1400" dirty="0" err="1"/>
              <a:t>Wilton</a:t>
            </a:r>
            <a:r>
              <a:rPr lang="es-PR" altLang="en-US" sz="1400" dirty="0"/>
              <a:t> M. and Juan Rojas Mayo, Nelson Nuevo Diccionario Ilustrado De La Biblia, </a:t>
            </a:r>
            <a:r>
              <a:rPr lang="es-PR" altLang="en-US" sz="1400" dirty="0" err="1"/>
              <a:t>electronic</a:t>
            </a:r>
            <a:r>
              <a:rPr lang="es-PR" altLang="en-US" sz="1400" dirty="0"/>
              <a:t> ed. (Nashville: Editorial Caribe, 2000, c1998).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sz="1400" dirty="0" err="1"/>
              <a:t>Porter</a:t>
            </a:r>
            <a:r>
              <a:rPr lang="es-ES" sz="1400" dirty="0"/>
              <a:t>, Rafael. </a:t>
            </a:r>
            <a:r>
              <a:rPr lang="es-ES" sz="1400" i="1" dirty="0"/>
              <a:t>Estudios </a:t>
            </a:r>
            <a:r>
              <a:rPr lang="es-ES" sz="1400" i="1" dirty="0" err="1"/>
              <a:t>Bı́blicos</a:t>
            </a:r>
            <a:r>
              <a:rPr lang="es-ES" sz="1400" i="1" dirty="0"/>
              <a:t> ELA: ¿Listos para el rey? (Mateo)</a:t>
            </a:r>
            <a:r>
              <a:rPr lang="es-ES" sz="1400" dirty="0"/>
              <a:t>. Puebla, Pue., México: Ediciones Las Américas, A. C., 1986.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1400" dirty="0" err="1"/>
              <a:t>Rı́os</a:t>
            </a:r>
            <a:r>
              <a:rPr lang="en-US" sz="1400" dirty="0"/>
              <a:t>, </a:t>
            </a:r>
            <a:r>
              <a:rPr lang="en-US" sz="1400" dirty="0" err="1"/>
              <a:t>Asdrúbal</a:t>
            </a:r>
            <a:r>
              <a:rPr lang="en-US" sz="1400" dirty="0"/>
              <a:t>. </a:t>
            </a:r>
            <a:r>
              <a:rPr lang="en-US" sz="1400" i="1" dirty="0" err="1"/>
              <a:t>Comentario</a:t>
            </a:r>
            <a:r>
              <a:rPr lang="en-US" sz="1400" i="1" dirty="0"/>
              <a:t> </a:t>
            </a:r>
            <a:r>
              <a:rPr lang="en-US" sz="1400" i="1" dirty="0" err="1"/>
              <a:t>bı́blico</a:t>
            </a:r>
            <a:r>
              <a:rPr lang="en-US" sz="1400" i="1" dirty="0"/>
              <a:t> del </a:t>
            </a:r>
            <a:r>
              <a:rPr lang="en-US" sz="1400" i="1" dirty="0" err="1"/>
              <a:t>continente</a:t>
            </a:r>
            <a:r>
              <a:rPr lang="en-US" sz="1400" i="1" dirty="0"/>
              <a:t> </a:t>
            </a:r>
            <a:r>
              <a:rPr lang="en-US" sz="1400" i="1" dirty="0" err="1"/>
              <a:t>nuevo</a:t>
            </a:r>
            <a:r>
              <a:rPr lang="en-US" sz="1400" i="1" dirty="0"/>
              <a:t>: San Mateo</a:t>
            </a:r>
            <a:r>
              <a:rPr lang="en-US" sz="1400" dirty="0"/>
              <a:t>. Miami, FL: Editorial </a:t>
            </a:r>
            <a:r>
              <a:rPr lang="en-US" sz="1400" dirty="0" err="1"/>
              <a:t>Unilit</a:t>
            </a:r>
            <a:r>
              <a:rPr lang="en-US" sz="1400" dirty="0"/>
              <a:t>, 1994. Print.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400" dirty="0"/>
              <a:t>Vine, W.E. </a:t>
            </a:r>
            <a:r>
              <a:rPr lang="es-PR" altLang="en-US" sz="1400" i="1" dirty="0"/>
              <a:t>Vine Diccionario Expositivo De Palabras Del Antiguo Y Del Nuevo Testamento Exhaustivo</a:t>
            </a:r>
            <a:r>
              <a:rPr lang="es-PR" altLang="en-US" sz="1400" dirty="0"/>
              <a:t>, </a:t>
            </a:r>
            <a:r>
              <a:rPr lang="es-PR" altLang="en-US" sz="1400" dirty="0" err="1"/>
              <a:t>electronic</a:t>
            </a:r>
            <a:r>
              <a:rPr lang="es-PR" altLang="en-US" sz="1400" dirty="0"/>
              <a:t> ed. (Nashville: Editorial Caribe, 2000, c1999). </a:t>
            </a:r>
            <a:endParaRPr lang="es-PR" sz="1400" dirty="0"/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1400" dirty="0" err="1"/>
              <a:t>Zorzoli</a:t>
            </a:r>
            <a:r>
              <a:rPr lang="en-US" altLang="en-US" sz="1400" dirty="0"/>
              <a:t>, Rubén O., ed. </a:t>
            </a:r>
            <a:r>
              <a:rPr lang="en-US" altLang="en-US" sz="1400" i="1" dirty="0"/>
              <a:t>El Expositor </a:t>
            </a:r>
            <a:r>
              <a:rPr lang="en-US" altLang="en-US" sz="1400" i="1" dirty="0" err="1"/>
              <a:t>Bíblico</a:t>
            </a:r>
            <a:r>
              <a:rPr lang="en-US" altLang="en-US" sz="1400" i="1" dirty="0"/>
              <a:t>: La </a:t>
            </a:r>
            <a:r>
              <a:rPr lang="en-US" altLang="en-US" sz="1400" i="1" dirty="0" err="1"/>
              <a:t>Biblia</a:t>
            </a:r>
            <a:r>
              <a:rPr lang="en-US" altLang="en-US" sz="1400" i="1" dirty="0"/>
              <a:t>, </a:t>
            </a:r>
            <a:r>
              <a:rPr lang="en-US" altLang="en-US" sz="1400" i="1" dirty="0" err="1"/>
              <a:t>Libro</a:t>
            </a:r>
            <a:r>
              <a:rPr lang="en-US" altLang="en-US" sz="1400" i="1" dirty="0"/>
              <a:t> </a:t>
            </a:r>
            <a:r>
              <a:rPr lang="en-US" altLang="en-US" sz="1400" i="1" dirty="0" err="1"/>
              <a:t>por</a:t>
            </a:r>
            <a:r>
              <a:rPr lang="en-US" altLang="en-US" sz="1400" i="1" dirty="0"/>
              <a:t> </a:t>
            </a:r>
            <a:r>
              <a:rPr lang="en-US" altLang="en-US" sz="1400" i="1" dirty="0" err="1"/>
              <a:t>Libro</a:t>
            </a:r>
            <a:r>
              <a:rPr lang="en-US" altLang="en-US" sz="1400" i="1" dirty="0"/>
              <a:t>, Maestros, </a:t>
            </a:r>
            <a:r>
              <a:rPr lang="en-US" altLang="en-US" sz="1400" i="1" dirty="0" err="1"/>
              <a:t>Volumen</a:t>
            </a:r>
            <a:r>
              <a:rPr lang="en-US" altLang="en-US" sz="1400" i="1" dirty="0"/>
              <a:t> 1. </a:t>
            </a:r>
            <a:r>
              <a:rPr lang="en-US" altLang="en-US" sz="1400" dirty="0"/>
              <a:t>El Paso, TX: Casa Bautista de </a:t>
            </a:r>
            <a:r>
              <a:rPr lang="en-US" altLang="en-US" sz="1400" dirty="0" err="1"/>
              <a:t>Publicaciones</a:t>
            </a:r>
            <a:r>
              <a:rPr lang="en-US" altLang="en-US" sz="1400" dirty="0"/>
              <a:t>, 1996. 364-370.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s-PR" sz="1400" dirty="0">
                <a:hlinkClick r:id="rId3"/>
              </a:rPr>
              <a:t>http://distantshores.org/resources/illustrations/sweet-publishing</a:t>
            </a:r>
            <a:r>
              <a:rPr lang="es-PR" sz="1400" dirty="0"/>
              <a:t> </a:t>
            </a:r>
            <a:r>
              <a:rPr lang="es-ES" sz="1400" dirty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sz="1400" dirty="0">
                <a:hlinkClick r:id="rId4"/>
              </a:rPr>
              <a:t>http://st-takla.org/Gallery/Bible/Illustrations.html</a:t>
            </a:r>
            <a:r>
              <a:rPr lang="en-US" sz="1400" dirty="0"/>
              <a:t> </a:t>
            </a:r>
            <a:r>
              <a:rPr lang="es-ES" sz="1400" dirty="0"/>
              <a:t>(imágenes bíblicas).</a:t>
            </a:r>
            <a:endParaRPr lang="en-US" sz="1400" dirty="0"/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PR" altLang="en-US" sz="1600" dirty="0"/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s://studyingthehumanities.files.wordpress.com/2013/07/thessalonia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6045E8E-B95B-4BA7-A0D9-FDD57039555E}" type="slidenum">
              <a:rPr lang="en-US" altLang="en-US" sz="1400" smtClean="0">
                <a:solidFill>
                  <a:srgbClr val="000000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>
              <a:solidFill>
                <a:srgbClr val="000000"/>
              </a:solidFill>
            </a:endParaRPr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550863"/>
            <a:ext cx="7772400" cy="820737"/>
          </a:xfrm>
          <a:solidFill>
            <a:srgbClr val="996633">
              <a:alpha val="81175"/>
            </a:srgbClr>
          </a:solidFill>
        </p:spPr>
        <p:txBody>
          <a:bodyPr/>
          <a:lstStyle/>
          <a:p>
            <a:pPr algn="ctr" eaLnBrk="1" hangingPunct="1"/>
            <a:r>
              <a:rPr lang="es-PR" altLang="en-US">
                <a:solidFill>
                  <a:schemeClr val="bg1"/>
                </a:solidFill>
              </a:rPr>
              <a:t>Próximo Estudio (Libro 1)</a:t>
            </a: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62000" y="1371600"/>
            <a:ext cx="7772400" cy="4343400"/>
          </a:xfrm>
          <a:solidFill>
            <a:srgbClr val="996633">
              <a:alpha val="81000"/>
            </a:srgbClr>
          </a:solidFill>
        </p:spPr>
        <p:txBody>
          <a:bodyPr anchor="ctr">
            <a:noAutofit/>
          </a:bodyPr>
          <a:lstStyle/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3600" dirty="0">
                <a:solidFill>
                  <a:schemeClr val="bg1"/>
                </a:solidFill>
                <a:latin typeface="Candara" pitchFamily="34" charset="0"/>
              </a:rPr>
              <a:t>Unidad 1: Iglesia</a:t>
            </a:r>
            <a:r>
              <a:rPr lang="en-US" sz="3600" dirty="0">
                <a:solidFill>
                  <a:schemeClr val="bg1"/>
                </a:solidFill>
                <a:latin typeface="Candara" pitchFamily="34" charset="0"/>
              </a:rPr>
              <a:t> vigilante</a:t>
            </a:r>
            <a:endParaRPr lang="es-P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1:</a:t>
            </a:r>
          </a:p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“Gratitud por la iglesia”</a:t>
            </a:r>
          </a:p>
          <a:p>
            <a:pPr marL="0" indent="0" algn="ctr" eaLnBrk="1" hangingPunct="1">
              <a:buFontTx/>
              <a:buNone/>
              <a:tabLst>
                <a:tab pos="457200" algn="l"/>
              </a:tabLst>
              <a:defRPr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Tesalonicenses 1-2)</a:t>
            </a:r>
          </a:p>
          <a:p>
            <a:pPr marL="0" indent="0" algn="ctr" eaLnBrk="1" hangingPunct="1">
              <a:buFontTx/>
              <a:buNone/>
              <a:tabLst>
                <a:tab pos="457200" algn="l"/>
              </a:tabLst>
              <a:defRPr/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de enero de 2017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El Plan de Dios para ti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574088" cy="20208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/>
              <a:t>"Como está escrito: No hay justo, ni aun uno; No hay quien entienda, No hay quien busque a Dios." </a:t>
            </a:r>
            <a:r>
              <a:rPr lang="es-PR" altLang="en-US">
                <a:solidFill>
                  <a:schemeClr val="hlink"/>
                </a:solidFill>
              </a:rPr>
              <a:t>(Romanos 3.10-11, RVR60)</a:t>
            </a:r>
          </a:p>
          <a:p>
            <a:pPr lvl="1" eaLnBrk="1" hangingPunct="1"/>
            <a:endParaRPr lang="es-PR" altLang="en-US">
              <a:solidFill>
                <a:schemeClr val="hlink"/>
              </a:solidFill>
            </a:endParaRPr>
          </a:p>
        </p:txBody>
      </p:sp>
      <p:sp>
        <p:nvSpPr>
          <p:cNvPr id="6246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246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98D0E114-570C-44A9-96B4-1359FE756C6A}" type="slidenum">
              <a:rPr lang="en-US" altLang="en-US" sz="1400" smtClean="0">
                <a:solidFill>
                  <a:srgbClr val="000000"/>
                </a:solidFill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El Plan de Dios para ti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650288" cy="17160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/>
              <a:t>"Porque la paga del pecado es muerte, mas la dádiva de Dios es vida eterna en Cristo Jesús Señor nuestro." </a:t>
            </a:r>
            <a:r>
              <a:rPr lang="es-PR" altLang="en-US">
                <a:solidFill>
                  <a:schemeClr val="hlink"/>
                </a:solidFill>
              </a:rPr>
              <a:t>(Romanos 6.23, RVR60)</a:t>
            </a:r>
          </a:p>
        </p:txBody>
      </p:sp>
      <p:sp>
        <p:nvSpPr>
          <p:cNvPr id="6451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451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0936130F-6D3C-478F-B0CB-29F1F61FD068}" type="slidenum">
              <a:rPr lang="en-US" altLang="en-US" sz="1400" smtClean="0">
                <a:solidFill>
                  <a:srgbClr val="000000"/>
                </a:solidFill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El Plan de Dios para ti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650288" cy="23256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/>
              <a:t>"No ha hecho con nosotros conforme a nuestras iniquidades, Ni nos ha pagado conforme a nuestros pecados." </a:t>
            </a:r>
            <a:r>
              <a:rPr lang="es-PR" altLang="en-US">
                <a:solidFill>
                  <a:schemeClr val="hlink"/>
                </a:solidFill>
              </a:rPr>
              <a:t>(Salmos 103.10, RVR60)</a:t>
            </a:r>
          </a:p>
        </p:txBody>
      </p:sp>
      <p:sp>
        <p:nvSpPr>
          <p:cNvPr id="6656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656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C3142D4E-EDC1-45AE-8EB4-330CC459341E}" type="slidenum">
              <a:rPr lang="en-US" altLang="en-US" sz="1400" smtClean="0">
                <a:solidFill>
                  <a:srgbClr val="000000"/>
                </a:solidFill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El Plan de Dios para ti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534400" cy="24780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/>
              <a:t>"Pero Dios, habiendo pasado por alto los tiempos de esta ignorancia, ahora manda a todos los hombres en todo lugar, que se arrepientan;" </a:t>
            </a:r>
            <a:r>
              <a:rPr lang="es-PR" altLang="en-US">
                <a:solidFill>
                  <a:schemeClr val="hlink"/>
                </a:solidFill>
              </a:rPr>
              <a:t>(Hechos de los Apóstoles 17.30)</a:t>
            </a:r>
          </a:p>
        </p:txBody>
      </p:sp>
      <p:sp>
        <p:nvSpPr>
          <p:cNvPr id="6861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86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0A818546-28FA-4290-9A10-0B59C7955712}" type="slidenum">
              <a:rPr lang="en-US" altLang="en-US" sz="1400" smtClean="0">
                <a:solidFill>
                  <a:srgbClr val="000000"/>
                </a:solidFill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1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altLang="en-US"/>
              <a:t>Versículo Clave: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85988" y="1905000"/>
            <a:ext cx="6653212" cy="4030663"/>
          </a:xfrm>
        </p:spPr>
        <p:txBody>
          <a:bodyPr/>
          <a:lstStyle/>
          <a:p>
            <a:r>
              <a:rPr lang="es-PR" altLang="en-US"/>
              <a:t>(</a:t>
            </a:r>
            <a:r>
              <a:rPr lang="es-ES" altLang="en-US">
                <a:solidFill>
                  <a:srgbClr val="FF0000"/>
                </a:solidFill>
              </a:rPr>
              <a:t>Mateo 28.5-6, RVR60</a:t>
            </a:r>
            <a:r>
              <a:rPr lang="es-PR" altLang="en-US"/>
              <a:t>)</a:t>
            </a:r>
          </a:p>
          <a:p>
            <a:r>
              <a:rPr lang="es-ES" altLang="en-US" i="1"/>
              <a:t>"Mas el ángel, respondiendo, dijo a las mujeres: No temáis vosotras; porque yo sé que buscáis a Jesús, el que fue crucificado. No está aquí, pues ha resucitado, como dijo. Venid, ved el lugar donde fue puesto el Señor.”</a:t>
            </a:r>
            <a:endParaRPr lang="es-PR" altLang="en-US" i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El Plan de Dios para ti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650288" cy="17922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/>
              <a:t>"diciendo: El tiempo se ha cumplido, y el reino de Dios se ha acercado; arrepentíos, y creed en el evangelio.” </a:t>
            </a:r>
            <a:r>
              <a:rPr lang="en-US" altLang="en-US">
                <a:solidFill>
                  <a:schemeClr val="hlink"/>
                </a:solidFill>
              </a:rPr>
              <a:t>(Marcos 1.15, RVR60)</a:t>
            </a:r>
          </a:p>
        </p:txBody>
      </p:sp>
      <p:sp>
        <p:nvSpPr>
          <p:cNvPr id="7066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066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BEA806FF-57F9-4827-B92B-38CD7FAE0C6A}" type="slidenum">
              <a:rPr lang="en-US" altLang="en-US" sz="1400" smtClean="0">
                <a:solidFill>
                  <a:srgbClr val="000000"/>
                </a:solidFill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El Plan de Dios para ti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311150" y="2855913"/>
            <a:ext cx="8643938" cy="30876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/>
              <a:t>"que si confesares con tu boca que Jesús es el Señor, y creyeres en tu corazón que Dios le levantó de los muertos, serás salvo. Porque con el corazón se cree para justicia, pero con la boca se confiesa para salvación.” </a:t>
            </a:r>
            <a:r>
              <a:rPr lang="es-PR" altLang="en-US">
                <a:solidFill>
                  <a:schemeClr val="hlink"/>
                </a:solidFill>
              </a:rPr>
              <a:t>(Romanos 10.9-10, RVR60)</a:t>
            </a:r>
          </a:p>
        </p:txBody>
      </p:sp>
      <p:sp>
        <p:nvSpPr>
          <p:cNvPr id="7270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270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C901B9DB-CB10-46F4-8D4B-08CFA385D1D8}" type="slidenum">
              <a:rPr lang="en-US" altLang="en-US" sz="1400" smtClean="0">
                <a:solidFill>
                  <a:srgbClr val="000000"/>
                </a:solidFill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El Plan de Dios para ti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574088" cy="22494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/>
              <a:t>"De cierto, de cierto os digo: El que oye mi palabra, y cree al que me envió, tiene vida eterna; y no vendrá a condenación, mas ha pasado de muerte a vida." </a:t>
            </a:r>
            <a:r>
              <a:rPr lang="es-PR" altLang="en-US">
                <a:solidFill>
                  <a:schemeClr val="hlink"/>
                </a:solidFill>
              </a:rPr>
              <a:t>(Juan 5.24, RVR60)</a:t>
            </a:r>
          </a:p>
        </p:txBody>
      </p:sp>
      <p:sp>
        <p:nvSpPr>
          <p:cNvPr id="7475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475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C73826FE-AB79-4812-94EC-038A7E142440}" type="slidenum">
              <a:rPr lang="en-US" altLang="en-US" sz="1400" smtClean="0">
                <a:solidFill>
                  <a:srgbClr val="000000"/>
                </a:solidFill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El Plan de Dios para ti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574088" cy="21732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/>
              <a:t>"De modo que si alguno está en Cristo, nueva criatura es; las cosas viejas pasaron; he aquí todas son hechas nuevas." </a:t>
            </a:r>
            <a:r>
              <a:rPr lang="es-PR" altLang="en-US">
                <a:solidFill>
                  <a:schemeClr val="hlink"/>
                </a:solidFill>
              </a:rPr>
              <a:t>(2 Corintios 5.17)</a:t>
            </a:r>
          </a:p>
        </p:txBody>
      </p:sp>
      <p:sp>
        <p:nvSpPr>
          <p:cNvPr id="7680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680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35319289-6981-40A8-9BE2-DD031F01C36E}" type="slidenum">
              <a:rPr lang="en-US" altLang="en-US" sz="1400" smtClean="0">
                <a:solidFill>
                  <a:srgbClr val="000000"/>
                </a:solidFill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El Plan de Dios para ti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726488" cy="27066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/>
              <a:t>"Mas vosotros sois linaje escogido, real sacerdocio, nación santa, pueblo adquirido por Dios, para que anunciéis las virtudes de aquel que os llamó de las tinieblas a su luz admirable;" </a:t>
            </a:r>
            <a:r>
              <a:rPr lang="es-PR" altLang="en-US">
                <a:solidFill>
                  <a:schemeClr val="hlink"/>
                </a:solidFill>
              </a:rPr>
              <a:t>(1 Pedro 2.9, RVR60)</a:t>
            </a:r>
            <a:r>
              <a:rPr lang="es-PR" altLang="en-US"/>
              <a:t> </a:t>
            </a:r>
          </a:p>
        </p:txBody>
      </p:sp>
      <p:sp>
        <p:nvSpPr>
          <p:cNvPr id="7885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885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765711A8-B2EC-4A44-8E34-954C583BADD8}" type="slidenum">
              <a:rPr lang="en-US" altLang="en-US" sz="1400" smtClean="0">
                <a:solidFill>
                  <a:srgbClr val="000000"/>
                </a:solidFill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/>
              <a:t>Verdad Central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209800"/>
            <a:ext cx="4648200" cy="3316288"/>
          </a:xfrm>
        </p:spPr>
        <p:txBody>
          <a:bodyPr/>
          <a:lstStyle/>
          <a:p>
            <a:pPr eaLnBrk="1" hangingPunct="1"/>
            <a:r>
              <a:rPr lang="es-PR" altLang="en-US"/>
              <a:t>La resurrección de Jesús provee la seguridad de la salvación, y su comisión llama a los creyentes a compartir en todo el mundo este evangelio victorioso sobre la muerte.</a:t>
            </a:r>
          </a:p>
        </p:txBody>
      </p:sp>
      <p:pic>
        <p:nvPicPr>
          <p:cNvPr id="17412" name="Picture 7" descr="https://brosimonsays.files.wordpress.com/2013/03/resurrected-christ-wilson-ong-212048-pri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362200"/>
            <a:ext cx="3405188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ascension.jpg"/>
          <p:cNvPicPr>
            <a:picLocks noChangeAspect="1"/>
          </p:cNvPicPr>
          <p:nvPr/>
        </p:nvPicPr>
        <p:blipFill>
          <a:blip r:embed="rId3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749925" cy="1004888"/>
          </a:xfrm>
          <a:solidFill>
            <a:schemeClr val="tx2">
              <a:alpha val="39999"/>
            </a:schemeClr>
          </a:solidFill>
        </p:spPr>
        <p:txBody>
          <a:bodyPr anchor="ctr"/>
          <a:lstStyle/>
          <a:p>
            <a:pPr eaLnBrk="1" hangingPunct="1">
              <a:defRPr/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Metas de Aprendizaje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2714625"/>
            <a:ext cx="7162800" cy="4143375"/>
          </a:xfrm>
          <a:solidFill>
            <a:schemeClr val="tx2">
              <a:lumMod val="50000"/>
              <a:alpha val="50000"/>
            </a:schemeClr>
          </a:solidFill>
        </p:spPr>
        <p:txBody>
          <a:bodyPr>
            <a:spAutoFit/>
          </a:bodyPr>
          <a:lstStyle/>
          <a:p>
            <a:pPr marL="609600" indent="-609600" eaLnBrk="1" hangingPunct="1">
              <a:buSzPct val="105000"/>
              <a:buFont typeface="Wingdings" panose="05000000000000000000" pitchFamily="2" charset="2"/>
              <a:buNone/>
              <a:defRPr/>
            </a:pPr>
            <a:r>
              <a:rPr lang="es-P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Que el alumno demuestre:</a:t>
            </a:r>
          </a:p>
          <a:p>
            <a:pPr marL="609600" indent="-609600" eaLnBrk="1" hangingPunct="1">
              <a:defRPr/>
            </a:pPr>
            <a:r>
              <a:rPr lang="es-PR" sz="2800" dirty="0">
                <a:solidFill>
                  <a:schemeClr val="bg1"/>
                </a:solidFill>
              </a:rPr>
              <a:t>Su conocimiento de las evidencias o pruebas de la resurrección de Jesús y el propósito de la comisión de Él a sus seguidores;</a:t>
            </a:r>
          </a:p>
          <a:p>
            <a:pPr marL="609600" indent="-609600" eaLnBrk="1" hangingPunct="1">
              <a:defRPr/>
            </a:pPr>
            <a:r>
              <a:rPr lang="es-PR" sz="2800" dirty="0">
                <a:solidFill>
                  <a:schemeClr val="bg1"/>
                </a:solidFill>
              </a:rPr>
              <a:t>Además, demuestre su actitud de participar en el plan de evangelización de su iglesia, incluyendo proyectos misioneros.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Bosquejo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438400"/>
            <a:ext cx="8305800" cy="3886200"/>
          </a:xfrm>
        </p:spPr>
        <p:txBody>
          <a:bodyPr/>
          <a:lstStyle/>
          <a:p>
            <a:pPr marL="777240" indent="-742950">
              <a:spcBef>
                <a:spcPts val="0"/>
              </a:spcBef>
              <a:spcAft>
                <a:spcPts val="1800"/>
              </a:spcAft>
              <a:buSzPct val="100000"/>
              <a:buFont typeface="+mj-lt"/>
              <a:buAutoNum type="arabicPeriod"/>
              <a:defRPr/>
            </a:pPr>
            <a:r>
              <a:rPr lang="es-PR" sz="3600" dirty="0"/>
              <a:t>La resurrección de Jesús         </a:t>
            </a:r>
            <a:r>
              <a:rPr lang="es-PR" dirty="0"/>
              <a:t>(</a:t>
            </a:r>
            <a:r>
              <a:rPr lang="es-PR" dirty="0">
                <a:solidFill>
                  <a:srgbClr val="FF0000"/>
                </a:solidFill>
              </a:rPr>
              <a:t>Mateo 28.1-10</a:t>
            </a:r>
            <a:r>
              <a:rPr lang="es-PR" dirty="0"/>
              <a:t>)</a:t>
            </a:r>
          </a:p>
          <a:p>
            <a:pPr marL="777240" indent="-742950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  <a:defRPr/>
            </a:pPr>
            <a:r>
              <a:rPr lang="es-PR" sz="3600" dirty="0"/>
              <a:t>La gran comisión</a:t>
            </a:r>
          </a:p>
          <a:p>
            <a:pPr marL="548640" indent="-514350"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None/>
              <a:defRPr/>
            </a:pPr>
            <a:r>
              <a:rPr lang="es-PR" sz="3600" dirty="0"/>
              <a:t>	  </a:t>
            </a:r>
            <a:r>
              <a:rPr lang="es-PR" dirty="0"/>
              <a:t>(</a:t>
            </a:r>
            <a:r>
              <a:rPr lang="es-PR" dirty="0">
                <a:solidFill>
                  <a:schemeClr val="hlink"/>
                </a:solidFill>
              </a:rPr>
              <a:t>Mateo 28.16-20</a:t>
            </a:r>
            <a:r>
              <a:rPr lang="es-PR" dirty="0"/>
              <a:t>)</a:t>
            </a:r>
            <a:r>
              <a:rPr lang="en-US" dirty="0"/>
              <a:t> </a:t>
            </a:r>
          </a:p>
          <a:p>
            <a:pPr marL="548640" indent="-514350"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None/>
              <a:defRPr/>
            </a:pPr>
            <a:endParaRPr lang="es-PR" dirty="0"/>
          </a:p>
        </p:txBody>
      </p:sp>
      <p:pic>
        <p:nvPicPr>
          <p:cNvPr id="21508" name="Picture 3" descr="vkc02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0"/>
            <a:ext cx="260191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Reseña del contexto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8305800" cy="3886200"/>
          </a:xfrm>
        </p:spPr>
        <p:txBody>
          <a:bodyPr/>
          <a:lstStyle/>
          <a:p>
            <a:pPr marL="547688" indent="-514350">
              <a:spcBef>
                <a:spcPct val="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altLang="en-US"/>
              <a:t>Jesús es sepultado (</a:t>
            </a:r>
            <a:r>
              <a:rPr lang="en-US" altLang="en-US">
                <a:solidFill>
                  <a:srgbClr val="FF0000"/>
                </a:solidFill>
              </a:rPr>
              <a:t>Mateo 27.57-61</a:t>
            </a:r>
            <a:r>
              <a:rPr lang="en-US" altLang="en-US"/>
              <a:t>)</a:t>
            </a:r>
            <a:endParaRPr lang="es-PR" altLang="en-US" sz="2800"/>
          </a:p>
        </p:txBody>
      </p:sp>
      <p:pic>
        <p:nvPicPr>
          <p:cNvPr id="23556" name="Picture 3" descr="vkc02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0"/>
            <a:ext cx="260191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8" descr="http://seandharmon.webs.com/Jesus-buri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709863"/>
            <a:ext cx="5457825" cy="361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Reseña del contexto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8305800" cy="3886200"/>
          </a:xfrm>
        </p:spPr>
        <p:txBody>
          <a:bodyPr/>
          <a:lstStyle/>
          <a:p>
            <a:pPr marL="547688" indent="-514350">
              <a:spcBef>
                <a:spcPct val="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s-PR" altLang="en-US"/>
              <a:t>La guardia puesta ante el sepulcro  (</a:t>
            </a:r>
            <a:r>
              <a:rPr lang="es-PR" altLang="en-US">
                <a:solidFill>
                  <a:srgbClr val="FF0000"/>
                </a:solidFill>
              </a:rPr>
              <a:t>Mateo 27.62-66</a:t>
            </a:r>
            <a:r>
              <a:rPr lang="es-PR" altLang="en-US"/>
              <a:t>)</a:t>
            </a:r>
            <a:endParaRPr lang="es-PR" altLang="en-US" sz="2800"/>
          </a:p>
        </p:txBody>
      </p:sp>
      <p:pic>
        <p:nvPicPr>
          <p:cNvPr id="25604" name="Picture 3" descr="vkc02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0"/>
            <a:ext cx="260191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0" descr="http://truthbook.com/images/site_images/James_Tissot_The_Watch_Over_the_Tomb_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1" b="30783"/>
          <a:stretch>
            <a:fillRect/>
          </a:stretch>
        </p:blipFill>
        <p:spPr bwMode="auto">
          <a:xfrm>
            <a:off x="1730375" y="3048000"/>
            <a:ext cx="581342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/>
            </a:pPr>
            <a:r>
              <a:rPr lang="es-PR" altLang="en-US"/>
              <a:t>La resurrección de Jesús (</a:t>
            </a:r>
            <a:r>
              <a:rPr lang="es-PR" altLang="en-US">
                <a:solidFill>
                  <a:srgbClr val="FF0000"/>
                </a:solidFill>
              </a:rPr>
              <a:t>Mateo 28.1-10</a:t>
            </a:r>
            <a:r>
              <a:rPr lang="es-PR" altLang="en-US"/>
              <a:t>)</a:t>
            </a:r>
          </a:p>
        </p:txBody>
      </p:sp>
      <p:pic>
        <p:nvPicPr>
          <p:cNvPr id="27651" name="Picture 3" descr="Christ_resurrectedsm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1749425"/>
            <a:ext cx="3365500" cy="473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solidFill>
            <a:srgbClr val="FF0000"/>
          </a:solidFill>
          <a:tailEnd type="arrow"/>
        </a:ln>
        <a:effectLst>
          <a:glow rad="228600">
            <a:schemeClr val="accent6">
              <a:satMod val="175000"/>
              <a:alpha val="40000"/>
            </a:schemeClr>
          </a:glow>
        </a:effectLst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solidFill>
            <a:srgbClr val="FF0000"/>
          </a:solidFill>
          <a:tailEnd type="arrow"/>
        </a:ln>
        <a:effectLst>
          <a:glow rad="228600">
            <a:schemeClr val="accent6">
              <a:satMod val="175000"/>
              <a:alpha val="40000"/>
            </a:schemeClr>
          </a:glow>
        </a:effectLst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solidFill>
            <a:srgbClr val="FF0000"/>
          </a:solidFill>
          <a:tailEnd type="arrow"/>
        </a:ln>
        <a:effectLst>
          <a:glow rad="228600">
            <a:schemeClr val="accent6">
              <a:satMod val="175000"/>
              <a:alpha val="40000"/>
            </a:schemeClr>
          </a:glow>
        </a:effectLst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7778</TotalTime>
  <Words>1878</Words>
  <Application>Microsoft Office PowerPoint</Application>
  <PresentationFormat>On-screen Show (4:3)</PresentationFormat>
  <Paragraphs>215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Tahoma</vt:lpstr>
      <vt:lpstr>Arial</vt:lpstr>
      <vt:lpstr>Wingdings</vt:lpstr>
      <vt:lpstr>Calibri Light</vt:lpstr>
      <vt:lpstr>Calibri</vt:lpstr>
      <vt:lpstr>Courier New</vt:lpstr>
      <vt:lpstr>Candara</vt:lpstr>
      <vt:lpstr>Blends</vt:lpstr>
      <vt:lpstr>1_Blends</vt:lpstr>
      <vt:lpstr>2_Blends</vt:lpstr>
      <vt:lpstr>Office Theme</vt:lpstr>
      <vt:lpstr>Unidad 6: El Reino y la Cruz</vt:lpstr>
      <vt:lpstr>Texto Básico</vt:lpstr>
      <vt:lpstr>Versículo Clave:</vt:lpstr>
      <vt:lpstr>Verdad Central</vt:lpstr>
      <vt:lpstr>Metas de Aprendizaje</vt:lpstr>
      <vt:lpstr>Bosquejo</vt:lpstr>
      <vt:lpstr>Reseña del contexto</vt:lpstr>
      <vt:lpstr>Reseña del contexto</vt:lpstr>
      <vt:lpstr>La resurrección de Jesús (Mateo 28.1-10)</vt:lpstr>
      <vt:lpstr>La resurrección de Jesús (Mateo 28.1-10)</vt:lpstr>
      <vt:lpstr>La resurrección de Jesús (Mateo 28.1-10)</vt:lpstr>
      <vt:lpstr>La resurrección de Jesús (Mateo 28.1-10)</vt:lpstr>
      <vt:lpstr>Se busca un testigo</vt:lpstr>
      <vt:lpstr>Se busca un testigo</vt:lpstr>
      <vt:lpstr>Se busca un testigo</vt:lpstr>
      <vt:lpstr>PowerPoint Presentation</vt:lpstr>
      <vt:lpstr>Reseña del contexto</vt:lpstr>
      <vt:lpstr>La gran comisión (Mateo 28.16-20) </vt:lpstr>
      <vt:lpstr>La gran comisión (Mateo 28.16-20) </vt:lpstr>
      <vt:lpstr>La gran comisión (Mateo 28.16-20) </vt:lpstr>
      <vt:lpstr>Aplicación</vt:lpstr>
      <vt:lpstr>Aplicación</vt:lpstr>
      <vt:lpstr>Bibliografía</vt:lpstr>
      <vt:lpstr>Próximo Estudio (Libro 1)</vt:lpstr>
      <vt:lpstr>PowerPoint Presentation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PowerPoint Presentation</vt:lpstr>
    </vt:vector>
  </TitlesOfParts>
  <Company>IBB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52_la_resurreccion_de_jesus</dc:title>
  <dc:creator>James D. Rivera</dc:creator>
  <cp:lastModifiedBy>Tito Ortega</cp:lastModifiedBy>
  <cp:revision>703</cp:revision>
  <dcterms:created xsi:type="dcterms:W3CDTF">2007-03-13T18:52:37Z</dcterms:created>
  <dcterms:modified xsi:type="dcterms:W3CDTF">2017-01-10T02:56:35Z</dcterms:modified>
</cp:coreProperties>
</file>