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62"/>
  </p:notesMasterIdLst>
  <p:handoutMasterIdLst>
    <p:handoutMasterId r:id="rId63"/>
  </p:handoutMasterIdLst>
  <p:sldIdLst>
    <p:sldId id="901" r:id="rId3"/>
    <p:sldId id="1627" r:id="rId4"/>
    <p:sldId id="530" r:id="rId5"/>
    <p:sldId id="1315" r:id="rId6"/>
    <p:sldId id="1645" r:id="rId7"/>
    <p:sldId id="1265" r:id="rId8"/>
    <p:sldId id="1632" r:id="rId9"/>
    <p:sldId id="1633" r:id="rId10"/>
    <p:sldId id="1695" r:id="rId11"/>
    <p:sldId id="1696" r:id="rId12"/>
    <p:sldId id="1697" r:id="rId13"/>
    <p:sldId id="1698" r:id="rId14"/>
    <p:sldId id="1699" r:id="rId15"/>
    <p:sldId id="1700" r:id="rId16"/>
    <p:sldId id="1701" r:id="rId17"/>
    <p:sldId id="1702" r:id="rId18"/>
    <p:sldId id="1309" r:id="rId19"/>
    <p:sldId id="1595" r:id="rId20"/>
    <p:sldId id="1689" r:id="rId21"/>
    <p:sldId id="1690" r:id="rId22"/>
    <p:sldId id="1655" r:id="rId23"/>
    <p:sldId id="1703" r:id="rId24"/>
    <p:sldId id="1704" r:id="rId25"/>
    <p:sldId id="1706" r:id="rId26"/>
    <p:sldId id="1707" r:id="rId27"/>
    <p:sldId id="1708" r:id="rId28"/>
    <p:sldId id="1709" r:id="rId29"/>
    <p:sldId id="1710" r:id="rId30"/>
    <p:sldId id="1711" r:id="rId31"/>
    <p:sldId id="1712" r:id="rId32"/>
    <p:sldId id="757" r:id="rId33"/>
    <p:sldId id="1284" r:id="rId34"/>
    <p:sldId id="1677" r:id="rId35"/>
    <p:sldId id="1713" r:id="rId36"/>
    <p:sldId id="1714" r:id="rId37"/>
    <p:sldId id="1715" r:id="rId38"/>
    <p:sldId id="1716" r:id="rId39"/>
    <p:sldId id="1717" r:id="rId40"/>
    <p:sldId id="1322" r:id="rId41"/>
    <p:sldId id="1610" r:id="rId42"/>
    <p:sldId id="1691" r:id="rId43"/>
    <p:sldId id="1685" r:id="rId44"/>
    <p:sldId id="1718" r:id="rId45"/>
    <p:sldId id="1719" r:id="rId46"/>
    <p:sldId id="1720" r:id="rId47"/>
    <p:sldId id="1721" r:id="rId48"/>
    <p:sldId id="1722" r:id="rId49"/>
    <p:sldId id="1723" r:id="rId50"/>
    <p:sldId id="1724" r:id="rId51"/>
    <p:sldId id="1686" r:id="rId52"/>
    <p:sldId id="1687" r:id="rId53"/>
    <p:sldId id="1692" r:id="rId54"/>
    <p:sldId id="1693" r:id="rId55"/>
    <p:sldId id="1688" r:id="rId56"/>
    <p:sldId id="1370" r:id="rId57"/>
    <p:sldId id="1694" r:id="rId58"/>
    <p:sldId id="542" r:id="rId59"/>
    <p:sldId id="1371" r:id="rId60"/>
    <p:sldId id="269" r:id="rId6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285633"/>
    <a:srgbClr val="502604"/>
    <a:srgbClr val="660066"/>
    <a:srgbClr val="996633"/>
    <a:srgbClr val="104C2D"/>
    <a:srgbClr val="1D7D42"/>
    <a:srgbClr val="9900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2" d="100"/>
          <a:sy n="72" d="100"/>
        </p:scale>
        <p:origin x="124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3/22/2015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75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194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16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317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39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708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036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692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33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1612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15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330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34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73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37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502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817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640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575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2"/>
            <a:ext cx="3037840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63" tIns="47032" rIns="94063" bIns="4703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57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59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28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45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3/22/2015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4: El Evangelio en acción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“Comprobando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la voluntad de Dios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Romanos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12:1-21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10 de marzo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Respuesta Indicada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Ahora</a:t>
            </a:r>
            <a:r>
              <a:rPr lang="es-ES" dirty="0"/>
              <a:t>, sólo tenemos que confiar en la obra consumada de Cristo en la cruz para que Dios nos declare justos. Por causa de la justicia de Cristo que se ha acreditado a nuestra cuenta, tenemos tanto derecho como Cristo mismo para entrar en el cielo.</a:t>
            </a:r>
          </a:p>
          <a:p>
            <a:r>
              <a:rPr lang="es-ES" dirty="0"/>
              <a:t>Debido a todo lo que Jesucristo ha hecho a favor de nosotros, tenemos la obligación de responder en una manera adecuada</a:t>
            </a:r>
            <a:r>
              <a:rPr lang="es-ES" dirty="0" smtClean="0"/>
              <a:t>.(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33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Respuesta Indicada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¿</a:t>
            </a:r>
            <a:r>
              <a:rPr lang="es-ES" dirty="0"/>
              <a:t>Cuál debe ser nuestra respuesta lógica a tanto amor y bendición? Los capítulos finales de Romanos (</a:t>
            </a:r>
            <a:r>
              <a:rPr lang="es-ES" dirty="0">
                <a:solidFill>
                  <a:schemeClr val="tx2"/>
                </a:solidFill>
              </a:rPr>
              <a:t>12–15:13</a:t>
            </a:r>
            <a:r>
              <a:rPr lang="es-ES" dirty="0"/>
              <a:t>) presentan los efectos prácticos que deben manifestarse en nuestra vida, por causa de este amor que Dios nos ha extendido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2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El propósito y tema del libro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dirty="0"/>
              <a:t>Antes de su visita a Roma, Pablo escribió esta carta con el fin de preparar el camino para su llegada. Serviría como una carta de presentación. Tuvo dos propósitos al mandarla</a:t>
            </a:r>
            <a:r>
              <a:rPr lang="es-ES" dirty="0" smtClean="0"/>
              <a:t>:</a:t>
            </a:r>
          </a:p>
          <a:p>
            <a:pPr marL="971550" lvl="1" indent="-514350">
              <a:buAutoNum type="arabicParenBoth"/>
            </a:pPr>
            <a:r>
              <a:rPr lang="es-ES" dirty="0" smtClean="0"/>
              <a:t>Informarles </a:t>
            </a:r>
            <a:r>
              <a:rPr lang="es-ES" dirty="0"/>
              <a:t>acerca de su plan de visitarles</a:t>
            </a:r>
            <a:r>
              <a:rPr lang="es-ES" dirty="0" smtClean="0"/>
              <a:t>.</a:t>
            </a:r>
          </a:p>
          <a:p>
            <a:pPr marL="971550" lvl="1" indent="-514350">
              <a:buAutoNum type="arabicParenBoth"/>
            </a:pPr>
            <a:r>
              <a:rPr lang="es-ES" dirty="0" smtClean="0"/>
              <a:t>Darles </a:t>
            </a:r>
            <a:r>
              <a:rPr lang="es-ES" dirty="0"/>
              <a:t>un resumen del mensaje que él predicaba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63838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El propósito y tema del libro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tema de la carta es el evangelio. </a:t>
            </a:r>
            <a:r>
              <a:rPr lang="es-ES" i="1" dirty="0"/>
              <a:t>El evangelio es el poder de Dios que produce la salvación. </a:t>
            </a:r>
            <a:endParaRPr lang="es-ES" i="1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epístola presenta la definición sistemática más clara del evangelio y de la doctrina de la salvación que todos los libros bíblicos. Define el proceso que toda persona, desde la fundación del mundo, ha tenido que seguir para encontrar la paz y la comunión con Dios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09791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La organización del libro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dirty="0"/>
              <a:t>Romanos se divide en dos partes principales: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presentación doctrinal (</a:t>
            </a:r>
            <a:r>
              <a:rPr lang="es-ES" dirty="0">
                <a:solidFill>
                  <a:schemeClr val="tx2"/>
                </a:solidFill>
              </a:rPr>
              <a:t>1–11</a:t>
            </a:r>
            <a:r>
              <a:rPr lang="es-ES" dirty="0"/>
              <a:t>), y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las </a:t>
            </a:r>
            <a:r>
              <a:rPr lang="es-ES" dirty="0"/>
              <a:t>conclusiones prácticas que resultan de esa doctrina (</a:t>
            </a:r>
            <a:r>
              <a:rPr lang="es-ES" dirty="0">
                <a:solidFill>
                  <a:schemeClr val="tx2"/>
                </a:solidFill>
              </a:rPr>
              <a:t>12–16</a:t>
            </a:r>
            <a:r>
              <a:rPr lang="es-ES" dirty="0"/>
              <a:t>). </a:t>
            </a:r>
            <a:r>
              <a:rPr lang="en-U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742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La organización del libro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dirty="0" smtClean="0"/>
              <a:t>Al </a:t>
            </a:r>
            <a:r>
              <a:rPr lang="es-ES" dirty="0"/>
              <a:t>terminar la presentación personal (</a:t>
            </a:r>
            <a:r>
              <a:rPr lang="es-ES" dirty="0">
                <a:solidFill>
                  <a:schemeClr val="tx2"/>
                </a:solidFill>
              </a:rPr>
              <a:t>1:1–17</a:t>
            </a:r>
            <a:r>
              <a:rPr lang="es-ES" dirty="0"/>
              <a:t>), la definición doctrinal del mensaje del evangelio se divide en tres partes </a:t>
            </a:r>
            <a:r>
              <a:rPr lang="es-ES" dirty="0" smtClean="0"/>
              <a:t>mayores: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necesidad del evangelio (</a:t>
            </a:r>
            <a:r>
              <a:rPr lang="es-ES" dirty="0">
                <a:solidFill>
                  <a:schemeClr val="tx2"/>
                </a:solidFill>
              </a:rPr>
              <a:t>1:18–3:20</a:t>
            </a:r>
            <a:r>
              <a:rPr lang="es-ES" dirty="0"/>
              <a:t>),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provisión del evangelio (</a:t>
            </a:r>
            <a:r>
              <a:rPr lang="es-ES" dirty="0">
                <a:solidFill>
                  <a:schemeClr val="tx2"/>
                </a:solidFill>
              </a:rPr>
              <a:t>3:21–8:39</a:t>
            </a:r>
            <a:r>
              <a:rPr lang="es-ES" dirty="0"/>
              <a:t>), y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relación de Israel con el evangelio (</a:t>
            </a:r>
            <a:r>
              <a:rPr lang="es-ES" dirty="0">
                <a:solidFill>
                  <a:schemeClr val="tx2"/>
                </a:solidFill>
              </a:rPr>
              <a:t>9–11</a:t>
            </a:r>
            <a:r>
              <a:rPr lang="es-ES" dirty="0" smtClean="0"/>
              <a:t>). </a:t>
            </a:r>
            <a:r>
              <a:rPr lang="en-U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9510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La organización del libro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ES" dirty="0" smtClean="0"/>
              <a:t>Esta </a:t>
            </a:r>
            <a:r>
              <a:rPr lang="es-ES" dirty="0"/>
              <a:t>grandes verdades doctrinales sirven como una base para considerar las implicaciones personales del evangelio y cómo deben manifestarse en la vida del creyente (</a:t>
            </a:r>
            <a:r>
              <a:rPr lang="es-ES" dirty="0">
                <a:solidFill>
                  <a:schemeClr val="tx2"/>
                </a:solidFill>
              </a:rPr>
              <a:t>12–16</a:t>
            </a:r>
            <a:r>
              <a:rPr lang="es-ES" dirty="0" smtClean="0"/>
              <a:t>). </a:t>
            </a:r>
            <a:r>
              <a:rPr lang="en-U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7067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426200"/>
            <a:ext cx="8077200" cy="401493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566151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que, hermanos, os ruego por las misericordias de Dios, que presentéis vuestros cuerpos en sacrificio vivo, santo, agradable a Dios, que es vuestro culto racional</a:t>
            </a:r>
            <a:r>
              <a:rPr lang="es-ES" dirty="0" smtClean="0"/>
              <a:t>. No </a:t>
            </a:r>
            <a:r>
              <a:rPr lang="es-ES" dirty="0"/>
              <a:t>os conforméis a este siglo, sino transformaos por medio de la renovación de vuestro entendimiento, para que comprobéis cuál sea la buena voluntad de Dios, agradable y perfecta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566151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Digo, pues, por la gracia que me es dada, a cada cual que está entre vosotros, que no tenga más alto concepto de sí que el que debe tener, sino que piense de sí con cordura, conforme a la medida de fe que Dios repartió a cada uno...”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332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38600" y="0"/>
            <a:ext cx="51054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38600" cy="53874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1000" y="117693"/>
            <a:ext cx="4953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dirty="0" smtClean="0"/>
              <a:t>Unidad 1: Todos somos pecadores</a:t>
            </a:r>
          </a:p>
          <a:p>
            <a:pPr>
              <a:tabLst>
                <a:tab pos="1082675" algn="l"/>
              </a:tabLst>
            </a:pPr>
            <a:endParaRPr lang="en-US" dirty="0"/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Inexcusables ante Dios</a:t>
            </a:r>
          </a:p>
          <a:p>
            <a:pPr marL="625475" indent="-392113">
              <a:buAutoNum type="arabicPeriod"/>
              <a:tabLst>
                <a:tab pos="1082675" algn="l"/>
              </a:tabLst>
            </a:pPr>
            <a:r>
              <a:rPr lang="es-PR" dirty="0" smtClean="0"/>
              <a:t>Todos seremos juzgados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2: El evangelio de Dios para el pecador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Justificado por la fe</a:t>
            </a:r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Paz, por medio de Cristo</a:t>
            </a:r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Libertad del pecado</a:t>
            </a:r>
          </a:p>
          <a:p>
            <a:pPr marL="625475" indent="-392113">
              <a:buFont typeface="+mj-lt"/>
              <a:buAutoNum type="arabicPeriod" startAt="3"/>
              <a:tabLst>
                <a:tab pos="1082675" algn="l"/>
              </a:tabLst>
            </a:pPr>
            <a:r>
              <a:rPr lang="es-PR" dirty="0" smtClean="0"/>
              <a:t>Victoria en el </a:t>
            </a:r>
            <a:r>
              <a:rPr lang="es-PR" dirty="0" err="1" smtClean="0"/>
              <a:t>Esp</a:t>
            </a:r>
            <a:r>
              <a:rPr lang="en-US" dirty="0" err="1" smtClean="0"/>
              <a:t>íritu</a:t>
            </a:r>
            <a:endParaRPr lang="es-PR" dirty="0" smtClean="0"/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3: El evangelio para todos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Primero a los judíos</a:t>
            </a:r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Salvación del remanente</a:t>
            </a:r>
          </a:p>
          <a:p>
            <a:pPr marL="625475" indent="-392113">
              <a:buFont typeface="+mj-lt"/>
              <a:buAutoNum type="arabicPeriod" startAt="7"/>
              <a:tabLst>
                <a:tab pos="1082675" algn="l"/>
              </a:tabLst>
            </a:pPr>
            <a:r>
              <a:rPr lang="es-PR" dirty="0" smtClean="0"/>
              <a:t>También</a:t>
            </a:r>
            <a:r>
              <a:rPr lang="en-US" dirty="0" smtClean="0"/>
              <a:t> a los gentiles</a:t>
            </a:r>
            <a:endParaRPr lang="en-US" dirty="0"/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/>
            <a:r>
              <a:rPr lang="es-PR" dirty="0" smtClean="0"/>
              <a:t>Unidad 4: El evangelio en acción</a:t>
            </a:r>
          </a:p>
          <a:p>
            <a:endParaRPr lang="es-PR" dirty="0" smtClean="0"/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Comprobando la voluntad de Dios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Sumisión a las autoridades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Siendo comprensivo con el hermano</a:t>
            </a:r>
          </a:p>
          <a:p>
            <a:pPr marL="625475" indent="-392113">
              <a:buFont typeface="+mj-lt"/>
              <a:buAutoNum type="arabicPeriod" startAt="10"/>
              <a:tabLst>
                <a:tab pos="1082675" algn="l"/>
              </a:tabLst>
            </a:pPr>
            <a:r>
              <a:rPr lang="es-PR" dirty="0" smtClean="0"/>
              <a:t>Misionero en acción</a:t>
            </a:r>
            <a:endParaRPr lang="es-PR" dirty="0"/>
          </a:p>
        </p:txBody>
      </p:sp>
      <p:sp>
        <p:nvSpPr>
          <p:cNvPr id="6" name="TextBox 5"/>
          <p:cNvSpPr txBox="1"/>
          <p:nvPr/>
        </p:nvSpPr>
        <p:spPr>
          <a:xfrm>
            <a:off x="137955" y="5715000"/>
            <a:ext cx="3824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 Expositor </a:t>
            </a:r>
            <a:r>
              <a:rPr lang="en-US" dirty="0" err="1" smtClean="0"/>
              <a:t>Bíblico</a:t>
            </a:r>
            <a:r>
              <a:rPr lang="en-US" dirty="0" smtClean="0"/>
              <a:t>: La </a:t>
            </a:r>
            <a:r>
              <a:rPr lang="en-US" dirty="0" err="1" smtClean="0"/>
              <a:t>Biblia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Libro</a:t>
            </a:r>
            <a:r>
              <a:rPr lang="en-US" dirty="0" smtClean="0"/>
              <a:t>, Vol. 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566151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“…Porque de la manera que en un cuerpo tenemos muchos miembros, pero no todos los miembros tienen la misma función, así nosotros, siendo muchos, somos un cuerpo en Cristo, y todos miembros los unos de los otros.”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82869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Dedicación Inicial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La provisión de la salvación, basada en la gracia de Dios, exige que ofrezcamos nuestras vidas a Su servicio. </a:t>
            </a:r>
            <a:endParaRPr lang="es-ES" dirty="0" smtClean="0"/>
          </a:p>
          <a:p>
            <a:pPr lvl="1"/>
            <a:r>
              <a:rPr lang="es-ES" dirty="0" smtClean="0"/>
              <a:t>Este </a:t>
            </a:r>
            <a:r>
              <a:rPr lang="es-ES" dirty="0"/>
              <a:t>servicio se manifestará en la iglesia especialmente, aunque no exclusivamente (</a:t>
            </a:r>
            <a:r>
              <a:rPr lang="es-ES" dirty="0">
                <a:solidFill>
                  <a:schemeClr val="tx2"/>
                </a:solidFill>
              </a:rPr>
              <a:t>12:3–21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5024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Dedicación Inicial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/>
              <a:t>hijo de Dios, al reconocer la importancia de la salvación que Dios le ha concedido, querrá servirle.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base de esta dedicación es la misericordia de Dios.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57023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Dedicación Inicial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Dios […] quiere </a:t>
            </a:r>
            <a:r>
              <a:rPr lang="es-ES" dirty="0"/>
              <a:t>que le presentemos nuestras vidas como ofrenda o sacrificio santo y agradable a Dios.</a:t>
            </a:r>
          </a:p>
          <a:p>
            <a:pPr lvl="1"/>
            <a:r>
              <a:rPr lang="es-ES" dirty="0"/>
              <a:t>La expresión que Pablo utiliza indica que esta presentación es una decisión que se toma en cierto momento de la vida con una perspectiva para el resto de nuestros días.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69777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Dedicación Continua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12:2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Diariamente </a:t>
            </a:r>
            <a:r>
              <a:rPr lang="es-ES" dirty="0"/>
              <a:t>enfrentamos circunstancias que requieren decisiones de nuestra parte. </a:t>
            </a:r>
            <a:endParaRPr lang="es-ES" dirty="0" smtClean="0"/>
          </a:p>
          <a:p>
            <a:pPr lvl="1"/>
            <a:r>
              <a:rPr lang="es-ES" dirty="0" smtClean="0"/>
              <a:t>Tenemos </a:t>
            </a:r>
            <a:r>
              <a:rPr lang="es-ES" dirty="0"/>
              <a:t>que decidir si vamos a someternos a lo que Dios nos pide en tal o cual situación o no</a:t>
            </a:r>
            <a:r>
              <a:rPr lang="es-ES" dirty="0" smtClean="0"/>
              <a:t>.</a:t>
            </a:r>
          </a:p>
          <a:p>
            <a:pPr lvl="1"/>
            <a:r>
              <a:rPr lang="es-ES" dirty="0"/>
              <a:t>Nuestro estilo de vida no debe ser igual a quienes no conocen a Cristo.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lugar de ser conformados al patrón que el mundo sigue en la actualidad, debemos ser transformados. 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95879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Dedicación Continua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12:2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Dios </a:t>
            </a:r>
            <a:r>
              <a:rPr lang="es-ES" dirty="0"/>
              <a:t>nos </a:t>
            </a:r>
            <a:r>
              <a:rPr lang="es-ES" dirty="0" smtClean="0"/>
              <a:t>ha dado </a:t>
            </a:r>
            <a:r>
              <a:rPr lang="es-ES" dirty="0"/>
              <a:t>una nueva mentalidad para que </a:t>
            </a:r>
            <a:r>
              <a:rPr lang="es-ES" dirty="0" smtClean="0"/>
              <a:t>podamos </a:t>
            </a:r>
            <a:r>
              <a:rPr lang="es-ES" dirty="0"/>
              <a:t>discernir lo que es bueno, aceptable y </a:t>
            </a:r>
            <a:r>
              <a:rPr lang="es-ES" dirty="0" smtClean="0"/>
              <a:t>perfecto. </a:t>
            </a:r>
          </a:p>
          <a:p>
            <a:pPr lvl="1"/>
            <a:r>
              <a:rPr lang="es-ES" dirty="0" smtClean="0"/>
              <a:t>Por </a:t>
            </a:r>
            <a:r>
              <a:rPr lang="es-ES" dirty="0"/>
              <a:t>lo tanto, no debemos permitir que nuestra vida sea conformada por las reglas de este mundo, el cual se caracteriza por la desobediencia a las normas divinas y por su rebeldía contra Dios y Su autoridad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8833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65028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“</a:t>
            </a:r>
            <a:r>
              <a:rPr lang="es-ES" sz="2800" i="1" dirty="0"/>
              <a:t>que tendrán apariencia de piedad, pero negarán la eficacia de ella; a éstos evita.</a:t>
            </a:r>
            <a:r>
              <a:rPr lang="es-ES" sz="2800" dirty="0"/>
              <a:t>” (</a:t>
            </a:r>
            <a:r>
              <a:rPr lang="es-ES" sz="2800" dirty="0">
                <a:solidFill>
                  <a:schemeClr val="tx2"/>
                </a:solidFill>
              </a:rPr>
              <a:t>2 Timoteo </a:t>
            </a:r>
            <a:r>
              <a:rPr lang="es-ES" sz="2800" dirty="0" smtClean="0">
                <a:solidFill>
                  <a:schemeClr val="tx2"/>
                </a:solidFill>
              </a:rPr>
              <a:t>3.5</a:t>
            </a:r>
            <a:r>
              <a:rPr lang="es-ES" sz="2800" dirty="0" smtClean="0"/>
              <a:t>)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“</a:t>
            </a:r>
            <a:r>
              <a:rPr lang="es-ES" sz="2800" i="1" dirty="0" smtClean="0"/>
              <a:t>¿</a:t>
            </a:r>
            <a:r>
              <a:rPr lang="es-ES" sz="2800" i="1" dirty="0"/>
              <a:t>O ignoráis que vuestro cuerpo es templo del Espíritu Santo, el cual está en vosotros, el cual tenéis de Dios, y que no sois </a:t>
            </a:r>
            <a:r>
              <a:rPr lang="es-ES" sz="2800" i="1" dirty="0" err="1"/>
              <a:t>vuestros?Porque</a:t>
            </a:r>
            <a:r>
              <a:rPr lang="es-ES" sz="2800" i="1" dirty="0"/>
              <a:t> habéis sido comprados por precio; glorificad, pues, a Dios en vuestro cuerpo y en vuestro espíritu, los cuales son de Dios.</a:t>
            </a:r>
            <a:r>
              <a:rPr lang="es-ES" sz="2800" dirty="0"/>
              <a:t>” (</a:t>
            </a:r>
            <a:r>
              <a:rPr lang="es-ES" sz="2800" dirty="0">
                <a:solidFill>
                  <a:schemeClr val="tx2"/>
                </a:solidFill>
              </a:rPr>
              <a:t>1 Corintios </a:t>
            </a:r>
            <a:r>
              <a:rPr lang="es-ES" sz="2800" dirty="0" smtClean="0">
                <a:solidFill>
                  <a:schemeClr val="tx2"/>
                </a:solidFill>
              </a:rPr>
              <a:t>6.19–20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330748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65028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Maneras en que respondemos al amor de Dios: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/>
              <a:t>la entrega de nuestra vida (</a:t>
            </a:r>
            <a:r>
              <a:rPr lang="es-ES" sz="2400" dirty="0" smtClean="0">
                <a:solidFill>
                  <a:schemeClr val="tx2"/>
                </a:solidFill>
              </a:rPr>
              <a:t>12:1</a:t>
            </a:r>
            <a:r>
              <a:rPr lang="es-ES" sz="2400" dirty="0" smtClean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 smtClean="0"/>
              <a:t>vivir </a:t>
            </a:r>
            <a:r>
              <a:rPr lang="es-ES" sz="2400" dirty="0"/>
              <a:t>diariamente según Sus </a:t>
            </a:r>
            <a:r>
              <a:rPr lang="es-ES" sz="2400" dirty="0" smtClean="0"/>
              <a:t>normas, lo cual produce </a:t>
            </a:r>
            <a:r>
              <a:rPr lang="es-ES" sz="2400" dirty="0"/>
              <a:t>la renovación de nuestra manera de pensar (</a:t>
            </a:r>
            <a:r>
              <a:rPr lang="es-ES" sz="2400" dirty="0">
                <a:solidFill>
                  <a:schemeClr val="tx2"/>
                </a:solidFill>
              </a:rPr>
              <a:t>12:2</a:t>
            </a:r>
            <a:r>
              <a:rPr lang="es-ES" sz="2400" dirty="0" smtClean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/>
              <a:t>descubrir dónde </a:t>
            </a:r>
            <a:r>
              <a:rPr lang="es-ES" sz="2400" dirty="0" smtClean="0"/>
              <a:t>cabemos </a:t>
            </a:r>
            <a:r>
              <a:rPr lang="es-ES" sz="2400" dirty="0"/>
              <a:t>en el plan de Dios (</a:t>
            </a:r>
            <a:r>
              <a:rPr lang="es-ES" sz="2400" dirty="0">
                <a:solidFill>
                  <a:schemeClr val="tx2"/>
                </a:solidFill>
              </a:rPr>
              <a:t>12:3–5</a:t>
            </a:r>
            <a:r>
              <a:rPr lang="es-ES" sz="2400" dirty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es-E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88685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65028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Maneras en que respondemos al amor de Dios: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/>
              <a:t>la entrega de nuestra vida (</a:t>
            </a:r>
            <a:r>
              <a:rPr lang="es-ES" sz="2400" dirty="0" smtClean="0">
                <a:solidFill>
                  <a:schemeClr val="tx2"/>
                </a:solidFill>
              </a:rPr>
              <a:t>12:1</a:t>
            </a:r>
            <a:r>
              <a:rPr lang="es-ES" sz="2400" dirty="0" smtClean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 smtClean="0"/>
              <a:t>vivir </a:t>
            </a:r>
            <a:r>
              <a:rPr lang="es-ES" sz="2400" dirty="0"/>
              <a:t>diariamente según Sus </a:t>
            </a:r>
            <a:r>
              <a:rPr lang="es-ES" sz="2400" dirty="0" smtClean="0"/>
              <a:t>normas, lo cual produce </a:t>
            </a:r>
            <a:r>
              <a:rPr lang="es-ES" sz="2400" dirty="0"/>
              <a:t>la renovación de nuestra manera de pensar (</a:t>
            </a:r>
            <a:r>
              <a:rPr lang="es-ES" sz="2400" dirty="0">
                <a:solidFill>
                  <a:schemeClr val="tx2"/>
                </a:solidFill>
              </a:rPr>
              <a:t>12:2</a:t>
            </a:r>
            <a:r>
              <a:rPr lang="es-ES" sz="2400" dirty="0" smtClean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s-ES" sz="2400" dirty="0"/>
              <a:t>descubrir dónde </a:t>
            </a:r>
            <a:r>
              <a:rPr lang="es-ES" sz="2400" dirty="0" smtClean="0"/>
              <a:t>cabemos </a:t>
            </a:r>
            <a:r>
              <a:rPr lang="es-ES" sz="2400" dirty="0"/>
              <a:t>en el plan de Dios (</a:t>
            </a:r>
            <a:r>
              <a:rPr lang="es-ES" sz="2400" dirty="0">
                <a:solidFill>
                  <a:schemeClr val="tx2"/>
                </a:solidFill>
              </a:rPr>
              <a:t>12:3–5</a:t>
            </a:r>
            <a:r>
              <a:rPr lang="es-ES" sz="2400" dirty="0"/>
              <a:t>)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es-E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98487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La Actitud Indicada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12:3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Cada </a:t>
            </a:r>
            <a:r>
              <a:rPr lang="es-ES" dirty="0"/>
              <a:t>creyente </a:t>
            </a:r>
            <a:r>
              <a:rPr lang="es-ES" dirty="0" smtClean="0"/>
              <a:t>debe considerar </a:t>
            </a:r>
            <a:r>
              <a:rPr lang="es-ES" dirty="0"/>
              <a:t>el papel que juega en el plan de Dios.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debemos tener un concepto exagerado de nuestra importancia, sino debemos pensar de nosotros mismos con cordura (</a:t>
            </a:r>
            <a:r>
              <a:rPr lang="es-ES" dirty="0">
                <a:solidFill>
                  <a:schemeClr val="tx2"/>
                </a:solidFill>
              </a:rPr>
              <a:t>12:3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303371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Romanos</a:t>
            </a:r>
          </a:p>
          <a:p>
            <a:pPr lvl="1" eaLnBrk="1" hangingPunct="1"/>
            <a:r>
              <a:rPr lang="es-PR" dirty="0" smtClean="0"/>
              <a:t>12:1-21</a:t>
            </a:r>
          </a:p>
          <a:p>
            <a:r>
              <a:rPr lang="es-PR" dirty="0" smtClean="0"/>
              <a:t>Texto básico:</a:t>
            </a:r>
          </a:p>
          <a:p>
            <a:pPr lvl="1" eaLnBrk="1" hangingPunct="1"/>
            <a:r>
              <a:rPr lang="es-PR" dirty="0"/>
              <a:t>12:1-21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532073"/>
            <a:ext cx="4324350" cy="287812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La Función Asignada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12:4-5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/>
              <a:t>pueblo de Dios es semejante a un cuerpo.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todas </a:t>
            </a:r>
            <a:r>
              <a:rPr lang="es-ES" dirty="0" smtClean="0"/>
              <a:t>[las partes] son </a:t>
            </a:r>
            <a:r>
              <a:rPr lang="es-ES" dirty="0"/>
              <a:t>iguales, ni tienen la misma función. </a:t>
            </a:r>
            <a:endParaRPr lang="es-ES" dirty="0" smtClean="0"/>
          </a:p>
          <a:p>
            <a:pPr lvl="1"/>
            <a:r>
              <a:rPr lang="es-ES" dirty="0" smtClean="0"/>
              <a:t>Tampoco </a:t>
            </a:r>
            <a:r>
              <a:rPr lang="es-ES" dirty="0"/>
              <a:t>pueden funcionar aisladamente de las demás. </a:t>
            </a:r>
            <a:endParaRPr lang="es-ES" dirty="0" smtClean="0"/>
          </a:p>
          <a:p>
            <a:pPr lvl="1"/>
            <a:r>
              <a:rPr lang="es-ES" dirty="0" smtClean="0"/>
              <a:t>Todas </a:t>
            </a:r>
            <a:r>
              <a:rPr lang="es-ES" dirty="0"/>
              <a:t>son necesarias para el bienestar del organismo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smtClean="0"/>
              <a:t>Comprobando la voluntad</a:t>
            </a:r>
            <a:r>
              <a:rPr lang="en-US" dirty="0" smtClean="0"/>
              <a:t> </a:t>
            </a:r>
            <a:r>
              <a:rPr lang="en-US" dirty="0"/>
              <a:t>de 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67687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01277"/>
            <a:ext cx="7954446" cy="445192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“De manera que, teniendo diferentes dones, según la gracia que nos es dada, si el de profecía, úsese conforme a la medida de la fe; o si de servicio, en servir; o el que enseña, en la enseñanza; el que exhorta, en la exhortación; el que reparte, con liberalidad; el que preside, con solicitud; el que hace misericordia, con alegría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05800" cy="3200400"/>
          </a:xfrm>
        </p:spPr>
        <p:txBody>
          <a:bodyPr/>
          <a:lstStyle/>
          <a:p>
            <a:r>
              <a:rPr lang="es-ES" dirty="0"/>
              <a:t>La Base Indicada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12:6a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Debemos reconocer </a:t>
            </a:r>
            <a:r>
              <a:rPr lang="es-ES" dirty="0"/>
              <a:t>que Dios nos ha dado el privilegio de </a:t>
            </a:r>
            <a:r>
              <a:rPr lang="es-ES" dirty="0" smtClean="0"/>
              <a:t>servirle. 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palabra clave es </a:t>
            </a:r>
            <a:r>
              <a:rPr lang="es-ES" i="1" dirty="0"/>
              <a:t>gracia. </a:t>
            </a:r>
            <a:endParaRPr lang="es-ES" i="1" dirty="0" smtClean="0"/>
          </a:p>
          <a:p>
            <a:pPr lvl="1"/>
            <a:r>
              <a:rPr lang="es-ES" dirty="0" smtClean="0"/>
              <a:t>Las </a:t>
            </a:r>
            <a:r>
              <a:rPr lang="es-ES" dirty="0"/>
              <a:t>capacidades que Dios nos da se consideran dones, regalos dados por la gracia de Dios. Nadie las merece.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dones son distintos, pero todos se han recibido por la misma gracia de Dios</a:t>
            </a:r>
            <a:r>
              <a:rPr lang="es-ES" dirty="0" smtClean="0"/>
              <a:t>. 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52508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r>
              <a:rPr lang="es-ES" dirty="0"/>
              <a:t>El Rendimiento Indicado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12:6b–8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Debemos </a:t>
            </a:r>
            <a:r>
              <a:rPr lang="es-ES" dirty="0"/>
              <a:t>dedicar nuestros dones para Su gloria.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que tiene el don de profecía debe estar seguro que proclama lo que Dios ha dicho.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que tiene el don de servicio debe dedicarse a servir a los demás miembros del cuerpo de Cristo (</a:t>
            </a:r>
            <a:r>
              <a:rPr lang="es-ES" dirty="0">
                <a:solidFill>
                  <a:schemeClr val="tx2"/>
                </a:solidFill>
              </a:rPr>
              <a:t>7a</a:t>
            </a:r>
            <a:r>
              <a:rPr lang="es-ES" dirty="0" smtClean="0"/>
              <a:t>). 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78586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r>
              <a:rPr lang="es-ES" dirty="0"/>
              <a:t>El Rendimiento Indicado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12:6b–8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Quien </a:t>
            </a:r>
            <a:r>
              <a:rPr lang="es-ES" dirty="0"/>
              <a:t>tiene el don para enseñar debe dedicarse a enseñar a los demás (7b).</a:t>
            </a:r>
          </a:p>
          <a:p>
            <a:pPr lvl="1"/>
            <a:r>
              <a:rPr lang="es-ES" dirty="0"/>
              <a:t>El que tiene el don de la exhortación debe dedicarse a ese ministerio.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palabra </a:t>
            </a:r>
            <a:r>
              <a:rPr lang="es-ES" i="1" dirty="0"/>
              <a:t>exhortación </a:t>
            </a:r>
            <a:r>
              <a:rPr lang="es-ES" dirty="0" smtClean="0"/>
              <a:t>[…] se </a:t>
            </a:r>
            <a:r>
              <a:rPr lang="es-ES" dirty="0"/>
              <a:t>refiere a uno que es llamado al lado de otro para ayudarle. </a:t>
            </a:r>
            <a:r>
              <a:rPr lang="es-ES" dirty="0" smtClean="0"/>
              <a:t>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182053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r>
              <a:rPr lang="es-ES" dirty="0"/>
              <a:t>El Rendimiento Indicado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12:6b–8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Sólo </a:t>
            </a:r>
            <a:r>
              <a:rPr lang="es-ES" dirty="0"/>
              <a:t>se mencionan algunas de las posibles funciones en este pasaje, pero debemos aplicar los mismos principios a todas las capacidades que Dios nos ha </a:t>
            </a:r>
            <a:r>
              <a:rPr lang="es-ES" dirty="0" smtClean="0"/>
              <a:t>dado. </a:t>
            </a:r>
          </a:p>
          <a:p>
            <a:pPr lvl="1"/>
            <a:r>
              <a:rPr lang="es-ES" dirty="0" smtClean="0"/>
              <a:t>Al </a:t>
            </a:r>
            <a:r>
              <a:rPr lang="es-ES" dirty="0"/>
              <a:t>reconocer el don que hemos recibido, debemos ponerlo a trabajar con entusiasmo para que Dios reciba la gloria</a:t>
            </a:r>
            <a:r>
              <a:rPr lang="es-ES" dirty="0" smtClean="0"/>
              <a:t>. 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2834195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r>
              <a:rPr lang="es-ES" dirty="0"/>
              <a:t>El Rendimiento Indicado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12:6b–8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Para </a:t>
            </a:r>
            <a:r>
              <a:rPr lang="es-ES" dirty="0"/>
              <a:t>agradecer a Dios en una manera adecuada lo que ha hecho, </a:t>
            </a:r>
            <a:r>
              <a:rPr lang="es-ES" dirty="0" smtClean="0"/>
              <a:t>debemos: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Entregar </a:t>
            </a:r>
            <a:r>
              <a:rPr lang="es-ES" dirty="0"/>
              <a:t>nuestra vida a Dios </a:t>
            </a:r>
            <a:r>
              <a:rPr lang="es-ES" dirty="0" smtClean="0"/>
              <a:t>12:1.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No </a:t>
            </a:r>
            <a:r>
              <a:rPr lang="es-ES" dirty="0"/>
              <a:t>ser conformados al estilo de vida de este mundo; sino transformados </a:t>
            </a:r>
            <a:r>
              <a:rPr lang="es-ES" dirty="0" smtClean="0"/>
              <a:t>12:2.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Descubrir </a:t>
            </a:r>
            <a:r>
              <a:rPr lang="es-ES" dirty="0"/>
              <a:t>dónde cabemos en el plan de Dios </a:t>
            </a:r>
            <a:r>
              <a:rPr lang="es-ES" dirty="0" smtClean="0"/>
              <a:t>12:3–5. 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167159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r>
              <a:rPr lang="es-ES" dirty="0"/>
              <a:t>El Rendimiento Indicado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12:6b–8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Para </a:t>
            </a:r>
            <a:r>
              <a:rPr lang="es-ES" dirty="0"/>
              <a:t>agradecer a Dios en una manera adecuada lo que ha hecho, </a:t>
            </a:r>
            <a:r>
              <a:rPr lang="es-ES" dirty="0" smtClean="0"/>
              <a:t>debemos:</a:t>
            </a:r>
          </a:p>
          <a:p>
            <a:pPr marL="971550" lvl="1" indent="-514350">
              <a:buFont typeface="+mj-lt"/>
              <a:buAutoNum type="arabicPeriod" startAt="4"/>
            </a:pPr>
            <a:r>
              <a:rPr lang="es-ES" dirty="0" smtClean="0"/>
              <a:t>Utilizar </a:t>
            </a:r>
            <a:r>
              <a:rPr lang="es-ES" dirty="0"/>
              <a:t>los talentos que Dios nos ha dado con entusiasmo para Su gloria 12:6–8.</a:t>
            </a:r>
          </a:p>
          <a:p>
            <a:pPr lvl="1"/>
            <a:r>
              <a:rPr lang="es-ES" dirty="0"/>
              <a:t>Estos </a:t>
            </a:r>
            <a:r>
              <a:rPr lang="es-ES" dirty="0" smtClean="0"/>
              <a:t>principios </a:t>
            </a:r>
            <a:r>
              <a:rPr lang="es-ES" dirty="0"/>
              <a:t>son inmutables y se aplican a todos los que formamos parte del pueblo de Dios. </a:t>
            </a:r>
            <a:r>
              <a:rPr lang="es-ES" dirty="0" smtClean="0"/>
              <a:t>(</a:t>
            </a:r>
            <a:r>
              <a:rPr lang="es-ES" dirty="0" err="1"/>
              <a:t>Porter</a:t>
            </a:r>
            <a:r>
              <a:rPr lang="es-ES" dirty="0"/>
              <a:t>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382000" cy="1462087"/>
          </a:xfrm>
        </p:spPr>
        <p:txBody>
          <a:bodyPr/>
          <a:lstStyle/>
          <a:p>
            <a:pPr marL="55563" indent="-55563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sz="4000" dirty="0" smtClean="0"/>
              <a:t>Capacitados para cumplir la voluntad </a:t>
            </a:r>
            <a:r>
              <a:rPr lang="en-US" sz="4000" dirty="0" smtClean="0"/>
              <a:t>de </a:t>
            </a:r>
            <a:r>
              <a:rPr lang="en-US" sz="4000" dirty="0"/>
              <a:t>Dios</a:t>
            </a:r>
            <a:r>
              <a:rPr lang="es-PR" sz="4000" dirty="0"/>
              <a:t> (Romanos 12:6-8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093491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54936"/>
            <a:ext cx="7315200" cy="416966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43434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“No os conforméis a este siglo, sino transformaos por medio de la renovación de vuestro entendimiento, para que comprobéis cuál sea la buena voluntad de Dios, agradable y perfecta.” (</a:t>
            </a:r>
            <a:r>
              <a:rPr lang="es-ES" sz="2800" dirty="0">
                <a:solidFill>
                  <a:schemeClr val="tx2"/>
                </a:solidFill>
              </a:rPr>
              <a:t>Romanos 12.2,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3567" y="2438400"/>
            <a:ext cx="3694633" cy="37085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“El amor sea sin fingimiento. Aborreced lo malo, seguid lo bueno. Amaos los unos a los otros con amor fraternal; en cuanto a honra, prefiriéndoos los unos a los otros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 </a:t>
            </a:r>
            <a:r>
              <a:rPr lang="es-ES" dirty="0"/>
              <a:t>lo que requiere diligencia, no perezosos; fervientes en espíritu, sirviendo al Señor; gozosos en la esperanza; sufridos en la tribulación; constantes en la oración; compartiendo para las necesidades de los santos; practicando la hospitalidad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1672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Llamada al amor genuino (12:9)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/>
              <a:t>mundo conoce dos clases de amor. El primer tipo es el erótico. Este </a:t>
            </a:r>
            <a:r>
              <a:rPr lang="es-ES" i="1" dirty="0"/>
              <a:t>amor no es genuino. </a:t>
            </a:r>
            <a:r>
              <a:rPr lang="es-ES" dirty="0"/>
              <a:t>Es una reacción natural a la atracción física que existe entre dos personas.</a:t>
            </a:r>
          </a:p>
          <a:p>
            <a:pPr lvl="1"/>
            <a:r>
              <a:rPr lang="es-ES" dirty="0"/>
              <a:t>La segunda clase es el amor fraternal. Este es mucho mayor al primero; sin embargo, es un amor recíproco. Amamos a otros porque nos aman o porque hay algo en ellos que nos llama la atención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3470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Llamada al amor genuino (12:9)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que Dios produce es tan distinto, que el mundo no lo conoce. </a:t>
            </a:r>
            <a:r>
              <a:rPr lang="es-ES" dirty="0">
                <a:solidFill>
                  <a:schemeClr val="tx2"/>
                </a:solidFill>
              </a:rPr>
              <a:t>Romanos 5:8 </a:t>
            </a:r>
            <a:r>
              <a:rPr lang="es-ES" dirty="0"/>
              <a:t>lo describe así: “Dios muestra su amor para con nosotros, en que siendo aún pecadores, Cristo murió por nosotros”.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amor que Dios da, consiste en amar a otros sin tomar en cuenta cómo responden.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0144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s-ES" dirty="0"/>
              <a:t>“Pues el propósito de este mandamiento es el amor nacido de corazón limpio, y de buena conciencia, y de fe no fingida,” </a:t>
            </a:r>
            <a:r>
              <a:rPr lang="es-ES" dirty="0" smtClean="0"/>
              <a:t>      (</a:t>
            </a:r>
            <a:r>
              <a:rPr lang="es-ES" dirty="0">
                <a:solidFill>
                  <a:schemeClr val="tx2"/>
                </a:solidFill>
              </a:rPr>
              <a:t>1 Timoteo 1.5, RVR60</a:t>
            </a:r>
            <a:r>
              <a:rPr lang="es-ES" dirty="0"/>
              <a:t>) </a:t>
            </a:r>
            <a:endParaRPr lang="es-ES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s-ES" dirty="0"/>
              <a:t>“Habiendo purificado vuestras almas por la obediencia a la verdad, mediante el Espíritu, para el amor fraternal no fingido, amaos unos a otros entrañablemente, de corazón puro;” (</a:t>
            </a:r>
            <a:r>
              <a:rPr lang="es-ES" dirty="0">
                <a:solidFill>
                  <a:schemeClr val="tx2"/>
                </a:solidFill>
              </a:rPr>
              <a:t>1 Pedro 1.22, RVR60</a:t>
            </a:r>
            <a:r>
              <a:rPr lang="es-ES" dirty="0"/>
              <a:t>) 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08413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Manifestaciones del amor genuino     (</a:t>
            </a:r>
            <a:r>
              <a:rPr lang="es-ES" dirty="0" smtClean="0">
                <a:solidFill>
                  <a:schemeClr val="tx2"/>
                </a:solidFill>
              </a:rPr>
              <a:t>12:10-13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Nueve </a:t>
            </a:r>
            <a:r>
              <a:rPr lang="es-ES" dirty="0"/>
              <a:t>esferas específicas en las cuales </a:t>
            </a:r>
            <a:r>
              <a:rPr lang="es-ES" dirty="0" smtClean="0"/>
              <a:t>el amor genuino hacia nuestros hermanos debe manifestarse.</a:t>
            </a:r>
          </a:p>
          <a:p>
            <a:pPr lvl="1"/>
            <a:r>
              <a:rPr lang="es-ES" dirty="0" smtClean="0"/>
              <a:t>Se </a:t>
            </a:r>
            <a:r>
              <a:rPr lang="es-ES" dirty="0"/>
              <a:t>puede introducir cada esfera con la expresión: “en cuanto a</a:t>
            </a:r>
            <a:r>
              <a:rPr lang="es-ES" dirty="0" smtClean="0"/>
              <a:t>…”.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5779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Nueve esferas…: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i="1" dirty="0" smtClean="0"/>
              <a:t>amor fraternal – </a:t>
            </a:r>
            <a:r>
              <a:rPr lang="es-ES" dirty="0" smtClean="0"/>
              <a:t>Dirige </a:t>
            </a:r>
            <a:r>
              <a:rPr lang="es-ES" dirty="0"/>
              <a:t>nuestra atención a la relación filial que debe existir entre los miembros del cuerpo de Cristo. </a:t>
            </a:r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10a</a:t>
            </a:r>
            <a:r>
              <a:rPr lang="es-ES" dirty="0"/>
              <a:t>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i="1" dirty="0" smtClean="0"/>
              <a:t>el honor –</a:t>
            </a:r>
            <a:r>
              <a:rPr lang="es-ES" dirty="0" smtClean="0"/>
              <a:t> </a:t>
            </a:r>
            <a:r>
              <a:rPr lang="es-ES" dirty="0"/>
              <a:t>En lugar de tratar de exaltarnos a nosotros mismos, debemos dar preferencia a los demás (</a:t>
            </a:r>
            <a:r>
              <a:rPr lang="es-ES" dirty="0">
                <a:solidFill>
                  <a:schemeClr val="tx2"/>
                </a:solidFill>
              </a:rPr>
              <a:t>10b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9178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Nueve esferas…: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en </a:t>
            </a:r>
            <a:r>
              <a:rPr lang="es-ES" dirty="0"/>
              <a:t>cuanto a </a:t>
            </a:r>
            <a:r>
              <a:rPr lang="es-ES" i="1" dirty="0"/>
              <a:t>la diligencia o el entusiasmo, no debemos ser perezosos. </a:t>
            </a:r>
            <a:r>
              <a:rPr lang="es-ES" dirty="0"/>
              <a:t>No debe faltar la energía y el deseo profundo de amar a los demás y buscar el bien de cada uno (</a:t>
            </a:r>
            <a:r>
              <a:rPr lang="es-ES" dirty="0">
                <a:solidFill>
                  <a:schemeClr val="tx2"/>
                </a:solidFill>
              </a:rPr>
              <a:t>11a</a:t>
            </a:r>
            <a:r>
              <a:rPr lang="es-ES" dirty="0" smtClean="0"/>
              <a:t>).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La </a:t>
            </a:r>
            <a:r>
              <a:rPr lang="es-ES" dirty="0"/>
              <a:t>cuarta esfera está relacionada </a:t>
            </a:r>
            <a:r>
              <a:rPr lang="es-ES" dirty="0" smtClean="0"/>
              <a:t>con </a:t>
            </a:r>
            <a:r>
              <a:rPr lang="es-ES" i="1" dirty="0" smtClean="0"/>
              <a:t>nuestro </a:t>
            </a:r>
            <a:r>
              <a:rPr lang="es-ES" i="1" dirty="0"/>
              <a:t>espíritu</a:t>
            </a:r>
            <a:r>
              <a:rPr lang="es-ES" dirty="0"/>
              <a:t>, o sea, con nuestra actitud. Debemos ser fervientes. </a:t>
            </a:r>
            <a:r>
              <a:rPr lang="es-ES" dirty="0" smtClean="0"/>
              <a:t>Debemos </a:t>
            </a:r>
            <a:r>
              <a:rPr lang="es-ES" dirty="0"/>
              <a:t>estar rebosando con entusiasmo al manifestar nuestro amor los unos para los otros (</a:t>
            </a:r>
            <a:r>
              <a:rPr lang="es-ES" dirty="0">
                <a:solidFill>
                  <a:schemeClr val="tx2"/>
                </a:solidFill>
              </a:rPr>
              <a:t>11b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0626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Nueve esferas…: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En </a:t>
            </a:r>
            <a:r>
              <a:rPr lang="es-ES" dirty="0"/>
              <a:t>relación con </a:t>
            </a:r>
            <a:r>
              <a:rPr lang="es-ES" i="1" dirty="0"/>
              <a:t>el Señor, este amor genuino nos debe motivar a servirle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11c</a:t>
            </a:r>
            <a:r>
              <a:rPr lang="es-ES" dirty="0" smtClean="0"/>
              <a:t>).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En </a:t>
            </a:r>
            <a:r>
              <a:rPr lang="es-ES" dirty="0"/>
              <a:t>medio del </a:t>
            </a:r>
            <a:r>
              <a:rPr lang="es-ES" i="1" dirty="0"/>
              <a:t>sufrimiento, este amor genuino nos ayuda a soportar. </a:t>
            </a:r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12b</a:t>
            </a:r>
            <a:r>
              <a:rPr lang="es-ES" dirty="0" smtClean="0"/>
              <a:t>).</a:t>
            </a:r>
          </a:p>
          <a:p>
            <a:pPr marL="971550" lvl="1" indent="-514350">
              <a:buFont typeface="+mj-lt"/>
              <a:buAutoNum type="arabicPeriod" startAt="5"/>
            </a:pPr>
            <a:r>
              <a:rPr lang="es-ES" dirty="0" smtClean="0"/>
              <a:t>En </a:t>
            </a:r>
            <a:r>
              <a:rPr lang="es-ES" dirty="0"/>
              <a:t>cuanto a </a:t>
            </a:r>
            <a:r>
              <a:rPr lang="es-ES" i="1" dirty="0"/>
              <a:t>la oración el amor genuino </a:t>
            </a:r>
            <a:r>
              <a:rPr lang="es-ES" dirty="0"/>
              <a:t>nos hace constantes. </a:t>
            </a:r>
            <a:r>
              <a:rPr lang="es-ES" dirty="0" smtClean="0"/>
              <a:t>Al </a:t>
            </a:r>
            <a:r>
              <a:rPr lang="es-ES" dirty="0"/>
              <a:t>involucrarnos en las vidas de otras personas, nos damos cuenta de muchas necesidades que nos mantendrán en oración a favor de los demás (</a:t>
            </a:r>
            <a:r>
              <a:rPr lang="es-ES" dirty="0">
                <a:solidFill>
                  <a:schemeClr val="tx2"/>
                </a:solidFill>
              </a:rPr>
              <a:t>12c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64737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r>
              <a:rPr lang="es-ES" dirty="0" smtClean="0"/>
              <a:t>Nueve esferas…:</a:t>
            </a:r>
          </a:p>
          <a:p>
            <a:pPr marL="971550" lvl="1" indent="-514350">
              <a:buFont typeface="+mj-lt"/>
              <a:buAutoNum type="arabicPeriod" startAt="8"/>
            </a:pPr>
            <a:r>
              <a:rPr lang="es-ES" dirty="0" smtClean="0"/>
              <a:t>Compartir </a:t>
            </a:r>
            <a:r>
              <a:rPr lang="es-ES" dirty="0"/>
              <a:t>con otros para ayudarles en sus </a:t>
            </a:r>
            <a:r>
              <a:rPr lang="es-ES" dirty="0" smtClean="0"/>
              <a:t>necesidades – </a:t>
            </a:r>
            <a:r>
              <a:rPr lang="es-ES" i="1" dirty="0" smtClean="0"/>
              <a:t>comunión</a:t>
            </a:r>
            <a:r>
              <a:rPr lang="es-ES" dirty="0"/>
              <a:t>. Bíblicamente en su esencia, es compartir con otro lo que Dios nos ha dado. El amor genuino produce este resultado (</a:t>
            </a:r>
            <a:r>
              <a:rPr lang="es-ES" dirty="0">
                <a:solidFill>
                  <a:schemeClr val="tx2"/>
                </a:solidFill>
              </a:rPr>
              <a:t>13a</a:t>
            </a:r>
            <a:r>
              <a:rPr lang="es-ES" dirty="0" smtClean="0"/>
              <a:t>).</a:t>
            </a:r>
          </a:p>
          <a:p>
            <a:pPr marL="971550" lvl="1" indent="-514350">
              <a:buFont typeface="+mj-lt"/>
              <a:buAutoNum type="arabicPeriod" startAt="8"/>
            </a:pPr>
            <a:r>
              <a:rPr lang="es-ES" dirty="0" smtClean="0"/>
              <a:t>Finalmente</a:t>
            </a:r>
            <a:r>
              <a:rPr lang="es-ES" dirty="0"/>
              <a:t>, la última esfera en que se manifiesta el amor verdadero para los demás es en </a:t>
            </a:r>
            <a:r>
              <a:rPr lang="es-ES" i="1" dirty="0"/>
              <a:t>la hospitalidad, o sea el amor para el forastero o desconocido. </a:t>
            </a:r>
            <a:r>
              <a:rPr lang="es-ES" dirty="0" smtClean="0"/>
              <a:t>(</a:t>
            </a:r>
            <a:r>
              <a:rPr lang="es-ES" dirty="0"/>
              <a:t>13b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 smtClean="0"/>
              <a:t>Cumpliendo la voluntad </a:t>
            </a:r>
            <a:r>
              <a:rPr lang="en-US" dirty="0" smtClean="0"/>
              <a:t>de </a:t>
            </a:r>
            <a:r>
              <a:rPr lang="en-US" dirty="0"/>
              <a:t>Dios</a:t>
            </a:r>
            <a:r>
              <a:rPr lang="es-PR" dirty="0"/>
              <a:t> </a:t>
            </a:r>
            <a:r>
              <a:rPr lang="es-PR" dirty="0" smtClean="0"/>
              <a:t>(</a:t>
            </a:r>
            <a:r>
              <a:rPr lang="es-PR" dirty="0"/>
              <a:t>Romanos 12:9-13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4770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7696200" cy="4114800"/>
          </a:xfrm>
        </p:spPr>
        <p:txBody>
          <a:bodyPr/>
          <a:lstStyle/>
          <a:p>
            <a:r>
              <a:rPr lang="es-PR" dirty="0" smtClean="0"/>
              <a:t>El creyente en Cristo no debe adoptar las normas de conducta del mundo, sino renovarse de día en día comprobando la voluntad de Dios para cumplirla.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Verdad Central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058" y="0"/>
            <a:ext cx="182194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2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El </a:t>
            </a:r>
            <a:r>
              <a:rPr lang="es-PR" dirty="0"/>
              <a:t>cristiano y sus semejantes (Romanos 12:14-21)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59" y="2138362"/>
            <a:ext cx="6753441" cy="449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826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“Bendecid a los que os persiguen; bendecid, y no maldigáis. Gozaos con los que se gozan; llorad con los que lloran. Unánimes entre vosotros; no altivos, sino asociándoos con los humildes. No seáis sabios en vuestra propia opinión. No paguéis a nadie mal por mal; procurad lo bueno delante de todos los hombres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El </a:t>
            </a:r>
            <a:r>
              <a:rPr lang="es-PR" dirty="0"/>
              <a:t>cristiano y sus semejantes (Romanos 12:14-21)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548266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Si </a:t>
            </a:r>
            <a:r>
              <a:rPr lang="es-ES" dirty="0"/>
              <a:t>es posible, en cuanto dependa de vosotros, estad en paz con todos los hombres. No os venguéis vosotros mismos, amados míos, sino dejad lugar a la ira de Dios; porque escrito está: Mía es la venganza, yo pagaré, dice el Señor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El </a:t>
            </a:r>
            <a:r>
              <a:rPr lang="es-PR" dirty="0"/>
              <a:t>cristiano y sus semejantes (Romanos 12:14-21)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722150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“…Así </a:t>
            </a:r>
            <a:r>
              <a:rPr lang="es-ES" dirty="0"/>
              <a:t>que, si tu enemigo tuviere hambre, dale de comer; si tuviere sed, dale de beber; pues haciendo esto, ascuas de fuego amontonarás sobre su cabeza. No seas vencido de lo malo, sino vence con el bien el mal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El </a:t>
            </a:r>
            <a:r>
              <a:rPr lang="es-PR" dirty="0"/>
              <a:t>cristiano y sus semejantes (Romanos 12:14-21)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0075963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839200" cy="4114800"/>
          </a:xfrm>
        </p:spPr>
        <p:txBody>
          <a:bodyPr/>
          <a:lstStyle/>
          <a:p>
            <a:r>
              <a:rPr lang="es-ES" dirty="0"/>
              <a:t>Bendecir a Nuestros Enemigos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v.15</a:t>
            </a:r>
            <a:r>
              <a:rPr lang="es-ES" dirty="0" smtClean="0"/>
              <a:t>)</a:t>
            </a:r>
          </a:p>
          <a:p>
            <a:r>
              <a:rPr lang="es-ES" dirty="0"/>
              <a:t>Identificarnos con los demás (</a:t>
            </a:r>
            <a:r>
              <a:rPr lang="es-ES" dirty="0">
                <a:solidFill>
                  <a:schemeClr val="tx2"/>
                </a:solidFill>
              </a:rPr>
              <a:t>v.15</a:t>
            </a:r>
            <a:r>
              <a:rPr lang="es-ES" dirty="0"/>
              <a:t>)</a:t>
            </a:r>
          </a:p>
          <a:p>
            <a:r>
              <a:rPr lang="es-ES" dirty="0" smtClean="0"/>
              <a:t>Tener </a:t>
            </a:r>
            <a:r>
              <a:rPr lang="es-ES" dirty="0"/>
              <a:t>Unanimidad de Pensamiento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16</a:t>
            </a:r>
            <a:r>
              <a:rPr lang="es-ES" dirty="0" smtClean="0"/>
              <a:t>)</a:t>
            </a:r>
          </a:p>
          <a:p>
            <a:r>
              <a:rPr lang="es-ES" dirty="0"/>
              <a:t>No Pagar Mal por Mal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12:17a</a:t>
            </a:r>
            <a:r>
              <a:rPr lang="es-ES" dirty="0" smtClean="0"/>
              <a:t>)</a:t>
            </a:r>
          </a:p>
          <a:p>
            <a:r>
              <a:rPr lang="es-ES" dirty="0"/>
              <a:t>Procurar lo Bueno Delante de Todos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12:17b)</a:t>
            </a:r>
          </a:p>
          <a:p>
            <a:r>
              <a:rPr lang="es-ES" dirty="0"/>
              <a:t>Estar en Paz con Todos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12:18</a:t>
            </a:r>
            <a:r>
              <a:rPr lang="es-ES" dirty="0" smtClean="0"/>
              <a:t>)</a:t>
            </a:r>
          </a:p>
          <a:p>
            <a:r>
              <a:rPr lang="es-ES" dirty="0"/>
              <a:t>No Vengarse Por Sí Mismos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12:19)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El </a:t>
            </a:r>
            <a:r>
              <a:rPr lang="es-PR" dirty="0"/>
              <a:t>cristiano y sus semejantes (Romanos 12:14-21)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940593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Debe haber congruencia entre nuestras palabras y lo que creemos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Nuestra profesión de fe tiene que ser tanto de palabra como de hecho.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Los dones espirituales han sido materia de discusión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Es necesario guardar especial cuidado de no privarlos de su contexto original: la </a:t>
            </a:r>
            <a:r>
              <a:rPr lang="es-PR" i="1" dirty="0" err="1" smtClean="0"/>
              <a:t>koinonía</a:t>
            </a:r>
            <a:r>
              <a:rPr lang="es-PR" i="1" dirty="0" smtClean="0"/>
              <a:t> </a:t>
            </a:r>
            <a:r>
              <a:rPr lang="es-PR" dirty="0" smtClean="0"/>
              <a:t>de la iglesia.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Los dones son para edificación de la iglesia, no para dividirla.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34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/>
              <a:t>Calvino, Juan. Comentario a la </a:t>
            </a:r>
            <a:r>
              <a:rPr lang="es-ES" sz="1200" dirty="0" err="1"/>
              <a:t>Epístola</a:t>
            </a:r>
            <a:r>
              <a:rPr lang="es-ES" sz="1200" dirty="0"/>
              <a:t> a los Romanos. Grand Rapids, MI: Libros </a:t>
            </a:r>
            <a:r>
              <a:rPr lang="es-ES" sz="1200" dirty="0" err="1"/>
              <a:t>Desafío</a:t>
            </a:r>
            <a:r>
              <a:rPr lang="es-ES" sz="1200" dirty="0"/>
              <a:t>, 2005.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smtClean="0"/>
              <a:t>Carson</a:t>
            </a:r>
            <a:r>
              <a:rPr lang="es-ES" sz="1200" dirty="0"/>
              <a:t>, D.A. et al. Nuevo comentario </a:t>
            </a:r>
            <a:r>
              <a:rPr lang="es-ES" sz="1200" dirty="0" err="1"/>
              <a:t>Bı́blico</a:t>
            </a:r>
            <a:r>
              <a:rPr lang="es-ES" sz="1200" dirty="0"/>
              <a:t>: Siglo veintiuno. </a:t>
            </a:r>
            <a:r>
              <a:rPr lang="es-ES" sz="1200" dirty="0" err="1"/>
              <a:t>electronic</a:t>
            </a:r>
            <a:r>
              <a:rPr lang="es-ES" sz="1200" dirty="0"/>
              <a:t> ed. Miami: Sociedades </a:t>
            </a:r>
            <a:r>
              <a:rPr lang="es-ES" sz="1200" dirty="0" err="1"/>
              <a:t>Bı́blicas</a:t>
            </a:r>
            <a:r>
              <a:rPr lang="es-ES" sz="1200" dirty="0"/>
              <a:t> Unidas, 2000</a:t>
            </a:r>
            <a:r>
              <a:rPr lang="es-ES" sz="1200" dirty="0" smtClean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/>
              <a:t>Douglas, J.D. </a:t>
            </a:r>
            <a:r>
              <a:rPr lang="es-ES" sz="1200" i="1" dirty="0" smtClean="0"/>
              <a:t>Nuevo Diccionario </a:t>
            </a:r>
            <a:r>
              <a:rPr lang="es-ES" sz="1200" i="1" dirty="0" err="1" smtClean="0"/>
              <a:t>Biblico</a:t>
            </a:r>
            <a:r>
              <a:rPr lang="es-ES" sz="1200" i="1" dirty="0" smtClean="0"/>
              <a:t> : Primera </a:t>
            </a:r>
            <a:r>
              <a:rPr lang="es-ES" sz="1200" i="1" dirty="0" err="1" smtClean="0"/>
              <a:t>Edicion</a:t>
            </a:r>
            <a:r>
              <a:rPr lang="es-ES" sz="1200" dirty="0" smtClean="0"/>
              <a:t>. Miami: Sociedades </a:t>
            </a:r>
            <a:r>
              <a:rPr lang="es-ES" sz="1200" dirty="0" err="1" smtClean="0"/>
              <a:t>Bı́blicas</a:t>
            </a:r>
            <a:r>
              <a:rPr lang="es-ES" sz="12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err="1"/>
              <a:t>Hayford</a:t>
            </a:r>
            <a:r>
              <a:rPr lang="es-ES" sz="1200" dirty="0"/>
              <a:t>, Jack W. Estudio de Romanos: Vida en el reino. </a:t>
            </a:r>
            <a:r>
              <a:rPr lang="es-ES" sz="1200" dirty="0" err="1"/>
              <a:t>electronic</a:t>
            </a:r>
            <a:r>
              <a:rPr lang="es-ES" sz="1200" dirty="0"/>
              <a:t> ed. Nashville: Editorial Caribe, </a:t>
            </a:r>
            <a:r>
              <a:rPr lang="es-ES" sz="1200" dirty="0" smtClean="0"/>
              <a:t>1994.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err="1" smtClean="0"/>
              <a:t>Lockward</a:t>
            </a:r>
            <a:r>
              <a:rPr lang="es-ES" sz="1200" dirty="0" smtClean="0"/>
              <a:t>, Alfonso. </a:t>
            </a:r>
            <a:r>
              <a:rPr lang="es-ES" sz="1200" i="1" dirty="0" smtClean="0"/>
              <a:t>Nuevo Diccionario De La Biblia.</a:t>
            </a:r>
            <a:r>
              <a:rPr lang="es-ES" sz="1200" dirty="0" smtClean="0"/>
              <a:t> Miami: Editorial </a:t>
            </a:r>
            <a:r>
              <a:rPr lang="es-ES" sz="1200" dirty="0" err="1" smtClean="0"/>
              <a:t>Unilit</a:t>
            </a:r>
            <a:r>
              <a:rPr lang="es-ES" sz="1200" dirty="0" smtClean="0"/>
              <a:t>, 2003.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200" dirty="0" smtClean="0"/>
              <a:t>MacDonald</a:t>
            </a:r>
            <a:r>
              <a:rPr lang="en-US" sz="1200" dirty="0"/>
              <a:t>, William. </a:t>
            </a:r>
            <a:r>
              <a:rPr lang="en-US" sz="1200" dirty="0" err="1"/>
              <a:t>Comentario</a:t>
            </a:r>
            <a:r>
              <a:rPr lang="en-US" sz="1200" dirty="0"/>
              <a:t> B</a:t>
            </a:r>
            <a:r>
              <a:rPr lang="el-GR" sz="1200" dirty="0"/>
              <a:t>φ</a:t>
            </a:r>
            <a:r>
              <a:rPr lang="en-US" sz="1200" dirty="0" err="1"/>
              <a:t>blico</a:t>
            </a:r>
            <a:r>
              <a:rPr lang="en-US" sz="1200" dirty="0"/>
              <a:t> de William MacDonald: </a:t>
            </a:r>
            <a:r>
              <a:rPr lang="en-US" sz="1200" dirty="0" err="1"/>
              <a:t>Antiguo</a:t>
            </a:r>
            <a:r>
              <a:rPr lang="en-US" sz="1200" dirty="0"/>
              <a:t> </a:t>
            </a:r>
            <a:r>
              <a:rPr lang="en-US" sz="1200" dirty="0" err="1"/>
              <a:t>Testamento</a:t>
            </a:r>
            <a:r>
              <a:rPr lang="en-US" sz="1200" dirty="0"/>
              <a:t> y </a:t>
            </a:r>
            <a:r>
              <a:rPr lang="en-US" sz="1200" dirty="0" smtClean="0"/>
              <a:t>Nuevo </a:t>
            </a:r>
            <a:r>
              <a:rPr lang="en-US" sz="1200" dirty="0" err="1"/>
              <a:t>Testamento</a:t>
            </a:r>
            <a:r>
              <a:rPr lang="en-US" sz="1200" dirty="0"/>
              <a:t>. </a:t>
            </a:r>
            <a:r>
              <a:rPr lang="en-US" sz="1200" dirty="0" err="1"/>
              <a:t>Viladecavalls</a:t>
            </a:r>
            <a:r>
              <a:rPr lang="en-US" sz="1200" dirty="0"/>
              <a:t> (Barcelona), </a:t>
            </a:r>
            <a:r>
              <a:rPr lang="en-US" sz="1200" dirty="0" err="1"/>
              <a:t>España</a:t>
            </a:r>
            <a:r>
              <a:rPr lang="en-US" sz="1200" dirty="0"/>
              <a:t>: Editorial CLIE, 2004. </a:t>
            </a:r>
            <a:endParaRPr lang="es-E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/>
              <a:t>Nelson, </a:t>
            </a:r>
            <a:r>
              <a:rPr lang="es-ES" sz="1200" dirty="0" err="1" smtClean="0"/>
              <a:t>Wilton</a:t>
            </a:r>
            <a:r>
              <a:rPr lang="es-ES" sz="1200" dirty="0" smtClean="0"/>
              <a:t> M. y Juan Rojas Mayo, </a:t>
            </a:r>
            <a:r>
              <a:rPr lang="es-ES" sz="1200" i="1" dirty="0" smtClean="0"/>
              <a:t>Nelson Nuevo Diccionario Ilustrado De La Biblia</a:t>
            </a:r>
            <a:r>
              <a:rPr lang="es-ES" sz="1200" dirty="0" smtClean="0"/>
              <a:t>, </a:t>
            </a:r>
            <a:r>
              <a:rPr lang="es-ES" sz="1200" dirty="0" err="1" smtClean="0"/>
              <a:t>electronic</a:t>
            </a:r>
            <a:r>
              <a:rPr lang="es-ES" sz="1200" dirty="0" smtClean="0"/>
              <a:t> ed. Nashville: Editorial Caribe, 2000, c1998.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 smtClean="0"/>
              <a:t>Porter</a:t>
            </a:r>
            <a:r>
              <a:rPr lang="es-ES" sz="1200" dirty="0"/>
              <a:t>, Rafael. Estudios </a:t>
            </a:r>
            <a:r>
              <a:rPr lang="es-ES" sz="1200" dirty="0" err="1"/>
              <a:t>Bı́blicos</a:t>
            </a:r>
            <a:r>
              <a:rPr lang="es-ES" sz="1200" dirty="0"/>
              <a:t> ELA: Salvos por la fe (Romanos parte I). Puebla, Pue., </a:t>
            </a:r>
            <a:r>
              <a:rPr lang="es-ES" sz="1200" dirty="0" err="1"/>
              <a:t>México</a:t>
            </a:r>
            <a:r>
              <a:rPr lang="es-ES" sz="1200" dirty="0"/>
              <a:t>: Ediciones Las </a:t>
            </a:r>
            <a:r>
              <a:rPr lang="es-ES" sz="1200" dirty="0" err="1"/>
              <a:t>Américas</a:t>
            </a:r>
            <a:r>
              <a:rPr lang="es-ES" sz="1200" dirty="0"/>
              <a:t>, A. C., 1987. </a:t>
            </a:r>
            <a:endParaRPr lang="es-E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200" dirty="0" err="1" smtClean="0"/>
              <a:t>Stanton</a:t>
            </a:r>
            <a:r>
              <a:rPr lang="es-PR" sz="1200" dirty="0"/>
              <a:t>, Ted O., et al, eds. </a:t>
            </a:r>
            <a:r>
              <a:rPr lang="es-PR" sz="1200" i="1" dirty="0"/>
              <a:t>El Expositor Bíblico: La Biblia, Libro por Libro</a:t>
            </a:r>
            <a:r>
              <a:rPr lang="es-PR" sz="1200" dirty="0"/>
              <a:t>, Maestros de jóvenes y Adultos, Volumen </a:t>
            </a:r>
            <a:r>
              <a:rPr lang="es-PR" sz="1200" dirty="0" smtClean="0"/>
              <a:t>6. 4ta </a:t>
            </a:r>
            <a:r>
              <a:rPr lang="es-PR" sz="1200" dirty="0"/>
              <a:t>Ed. El Paso, Texas: Casa Bautista de Publicaciones, </a:t>
            </a:r>
            <a:r>
              <a:rPr lang="es-PR" sz="1200" dirty="0" smtClean="0"/>
              <a:t>2000, c1996. 76-82.</a:t>
            </a:r>
            <a:endParaRPr lang="es-PR" sz="12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200" dirty="0" smtClean="0"/>
              <a:t>Vine, W.E. </a:t>
            </a:r>
            <a:r>
              <a:rPr lang="en-US" sz="1200" i="1" dirty="0" smtClean="0"/>
              <a:t>Vine </a:t>
            </a:r>
            <a:r>
              <a:rPr lang="en-US" sz="1200" i="1" dirty="0" err="1" smtClean="0"/>
              <a:t>Diccionario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Expositivo</a:t>
            </a:r>
            <a:r>
              <a:rPr lang="en-US" sz="1200" i="1" dirty="0" smtClean="0"/>
              <a:t> De </a:t>
            </a:r>
            <a:r>
              <a:rPr lang="en-US" sz="1200" i="1" dirty="0" err="1" smtClean="0"/>
              <a:t>Palabras</a:t>
            </a:r>
            <a:r>
              <a:rPr lang="en-US" sz="1200" i="1" dirty="0" smtClean="0"/>
              <a:t> Del </a:t>
            </a:r>
            <a:r>
              <a:rPr lang="en-US" sz="1200" i="1" dirty="0" err="1" smtClean="0"/>
              <a:t>Antiguo</a:t>
            </a:r>
            <a:r>
              <a:rPr lang="en-US" sz="1200" i="1" dirty="0" smtClean="0"/>
              <a:t> Y Del Nuevo </a:t>
            </a:r>
            <a:r>
              <a:rPr lang="en-US" sz="1200" i="1" dirty="0" err="1" smtClean="0"/>
              <a:t>Testamento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Exhaustivo</a:t>
            </a:r>
            <a:r>
              <a:rPr lang="en-US" sz="1200" dirty="0" smtClean="0"/>
              <a:t>, electronic ed. Nashville: Editorial Caribe, 2000, c1999.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/>
              <a:t>Walvoord</a:t>
            </a:r>
            <a:r>
              <a:rPr lang="es-ES" sz="1200" dirty="0"/>
              <a:t>, John F., y Roy B. </a:t>
            </a:r>
            <a:r>
              <a:rPr lang="es-ES" sz="1200" dirty="0" err="1"/>
              <a:t>Zuck</a:t>
            </a:r>
            <a:r>
              <a:rPr lang="es-ES" sz="1200" dirty="0"/>
              <a:t>. El conocimiento </a:t>
            </a:r>
            <a:r>
              <a:rPr lang="es-ES" sz="1200" dirty="0" err="1"/>
              <a:t>bíblico</a:t>
            </a:r>
            <a:r>
              <a:rPr lang="es-ES" sz="1200" dirty="0"/>
              <a:t>, un comentario expositivo: Nuevo Testamento, tomo 2: San Juan, Hechos, Romanos. Puebla, </a:t>
            </a:r>
            <a:r>
              <a:rPr lang="es-ES" sz="1200" dirty="0" err="1"/>
              <a:t>México</a:t>
            </a:r>
            <a:r>
              <a:rPr lang="es-ES" sz="1200" dirty="0"/>
              <a:t>: Ediciones Las </a:t>
            </a:r>
            <a:r>
              <a:rPr lang="es-ES" sz="1200" dirty="0" err="1"/>
              <a:t>Américas</a:t>
            </a:r>
            <a:r>
              <a:rPr lang="es-ES" sz="1200" dirty="0"/>
              <a:t>, A.C., 1996.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200" dirty="0" err="1" smtClean="0"/>
              <a:t>Wiersbe</a:t>
            </a:r>
            <a:r>
              <a:rPr lang="es-ES" sz="1200" dirty="0"/>
              <a:t>, Warren W. Bosquejos expositivos de la Biblia: Antiguo y Nuevo Testamento. </a:t>
            </a:r>
            <a:r>
              <a:rPr lang="es-ES" sz="1200" dirty="0" err="1"/>
              <a:t>electronic</a:t>
            </a:r>
            <a:r>
              <a:rPr lang="es-ES" sz="1200" dirty="0"/>
              <a:t> ed. Nashville: Editorial Caribe, 1995</a:t>
            </a:r>
            <a:r>
              <a:rPr lang="es-ES" sz="1200" dirty="0" smtClean="0"/>
              <a:t>.</a:t>
            </a:r>
            <a:endParaRPr lang="en-US" sz="8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2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2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200" dirty="0" smtClean="0">
                <a:hlinkClick r:id="rId4"/>
              </a:rPr>
              <a:t>http://st-takla.org/Gallery/Bible/Illustrations/Bible-Slides/OT/Hosea.html</a:t>
            </a:r>
            <a:endParaRPr lang="en-US" sz="12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5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58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6)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4: </a:t>
            </a: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El Evangelio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en acción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11: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“Sumisión a las autoridades”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Romanos 13:1-14)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de marzo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59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Comprobando la voluntad de </a:t>
            </a:r>
            <a:r>
              <a:rPr lang="en-US" sz="3600" dirty="0" smtClean="0"/>
              <a:t>Dios</a:t>
            </a:r>
            <a:r>
              <a:rPr lang="es-PR" sz="3600" dirty="0" smtClean="0"/>
              <a:t>                   (</a:t>
            </a:r>
            <a:r>
              <a:rPr lang="es-PR" sz="3600" dirty="0" smtClean="0">
                <a:solidFill>
                  <a:schemeClr val="tx2"/>
                </a:solidFill>
              </a:rPr>
              <a:t>Romanos 12:1-5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Capacitados para cumplir la voluntad</a:t>
            </a:r>
            <a:r>
              <a:rPr lang="en-US" sz="3600" dirty="0" smtClean="0"/>
              <a:t> </a:t>
            </a:r>
            <a:r>
              <a:rPr lang="en-US" sz="3600" dirty="0"/>
              <a:t>de </a:t>
            </a:r>
            <a:r>
              <a:rPr lang="en-US" sz="3600" dirty="0" smtClean="0"/>
              <a:t>Dios</a:t>
            </a:r>
            <a:r>
              <a:rPr lang="es-PR" sz="3600" dirty="0" smtClean="0"/>
              <a:t> (</a:t>
            </a:r>
            <a:r>
              <a:rPr lang="es-PR" sz="3600" dirty="0">
                <a:solidFill>
                  <a:schemeClr val="tx2"/>
                </a:solidFill>
              </a:rPr>
              <a:t>Romanos </a:t>
            </a:r>
            <a:r>
              <a:rPr lang="es-PR" sz="3600" dirty="0" smtClean="0">
                <a:solidFill>
                  <a:schemeClr val="tx2"/>
                </a:solidFill>
              </a:rPr>
              <a:t>12:6-8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Cumpliendo la voluntad de Dios             </a:t>
            </a:r>
            <a:r>
              <a:rPr lang="en-US" sz="3600" dirty="0" smtClean="0"/>
              <a:t> </a:t>
            </a:r>
            <a:r>
              <a:rPr lang="es-PR" sz="3600" dirty="0" smtClean="0"/>
              <a:t>(</a:t>
            </a:r>
            <a:r>
              <a:rPr lang="es-PR" sz="3600" dirty="0">
                <a:solidFill>
                  <a:schemeClr val="tx2"/>
                </a:solidFill>
              </a:rPr>
              <a:t>Romanos </a:t>
            </a:r>
            <a:r>
              <a:rPr lang="es-PR" sz="3600" dirty="0" smtClean="0">
                <a:solidFill>
                  <a:schemeClr val="tx2"/>
                </a:solidFill>
              </a:rPr>
              <a:t>12:9-13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cristiano y sus semejantes </a:t>
            </a:r>
            <a:r>
              <a:rPr lang="es-PR" sz="3600" dirty="0"/>
              <a:t>(</a:t>
            </a:r>
            <a:r>
              <a:rPr lang="es-PR" sz="3600" dirty="0">
                <a:solidFill>
                  <a:schemeClr val="tx2"/>
                </a:solidFill>
              </a:rPr>
              <a:t>Romanos </a:t>
            </a:r>
            <a:r>
              <a:rPr lang="es-PR" sz="3600" dirty="0" smtClean="0">
                <a:solidFill>
                  <a:schemeClr val="tx2"/>
                </a:solidFill>
              </a:rPr>
              <a:t>12:14-21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" y="1828800"/>
            <a:ext cx="906491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48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Respuesta Indicada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“El justo por la fe vivirá”. Este mensaje tan importante, en que Pablo ha hecho hincapié, es el evangelio; son buenas noticias. Es el poder de Dios que produce la salvación.</a:t>
            </a:r>
          </a:p>
          <a:p>
            <a:r>
              <a:rPr lang="es-ES" dirty="0"/>
              <a:t>A través de la carta a los Romanos, Pablo demuestra que desde la creación del mundo hasta la actualidad, la única manera por la cual el hombre ha podido acercarse a Dios, ha sido por medio de la fe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9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Respuesta Indicada</a:t>
            </a:r>
            <a:endParaRPr lang="es-N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Principia </a:t>
            </a:r>
            <a:r>
              <a:rPr lang="es-ES" dirty="0"/>
              <a:t>por demostrar la necesidad que el hombre tiene de ella. Seamos religiosos o paganos, todos los hombres somos pecadores y merecemos la muerte. Mientras estábamos todavía en esa condición, Dios manifestó Su amor para con nosotros al mandar a Jesucristo a morir por nosotros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33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88246</TotalTime>
  <Words>3758</Words>
  <Application>Microsoft Office PowerPoint</Application>
  <PresentationFormat>On-screen Show (4:3)</PresentationFormat>
  <Paragraphs>392</Paragraphs>
  <Slides>59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PowerPoint Presentation</vt:lpstr>
      <vt:lpstr>Contexto</vt:lpstr>
      <vt:lpstr>Texto clave</vt:lpstr>
      <vt:lpstr>Verdad Central</vt:lpstr>
      <vt:lpstr>Bosquejo de Estudio</vt:lpstr>
      <vt:lpstr>PowerPoint Presentation</vt:lpstr>
      <vt:lpstr>Respuesta Indicada</vt:lpstr>
      <vt:lpstr>Respuesta Indicada</vt:lpstr>
      <vt:lpstr>Respuesta Indicada</vt:lpstr>
      <vt:lpstr>Respuesta Indicada</vt:lpstr>
      <vt:lpstr>El propósito y tema del libro</vt:lpstr>
      <vt:lpstr>El propósito y tema del libro</vt:lpstr>
      <vt:lpstr>La organización del libro</vt:lpstr>
      <vt:lpstr>La organización del libro</vt:lpstr>
      <vt:lpstr>La organización del libro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Comprobando la voluntad de Dios (Romanos 12:1-5)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Capacitados para cumplir la voluntad de Dios (Romanos 12:6-8)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Cumpliendo la voluntad de Dios (Romanos 12:9-13)</vt:lpstr>
      <vt:lpstr>El cristiano y sus semejantes (Romanos 12:14-21)</vt:lpstr>
      <vt:lpstr>El cristiano y sus semejantes (Romanos 12:14-21)</vt:lpstr>
      <vt:lpstr>El cristiano y sus semejantes (Romanos 12:14-21)</vt:lpstr>
      <vt:lpstr>El cristiano y sus semejantes (Romanos 12:14-21)</vt:lpstr>
      <vt:lpstr>El cristiano y sus semejantes (Romanos 12:14-21)</vt:lpstr>
      <vt:lpstr>Aplicaciones</vt:lpstr>
      <vt:lpstr>Aplicaciones</vt:lpstr>
      <vt:lpstr>Bibliografía</vt:lpstr>
      <vt:lpstr>Próximo Estudio (Libro 6)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</dc:title>
  <dc:creator>JRIVERA</dc:creator>
  <cp:lastModifiedBy>Tito Ortega</cp:lastModifiedBy>
  <cp:revision>3246</cp:revision>
  <cp:lastPrinted>2015-03-10T23:05:30Z</cp:lastPrinted>
  <dcterms:created xsi:type="dcterms:W3CDTF">2007-01-24T21:53:34Z</dcterms:created>
  <dcterms:modified xsi:type="dcterms:W3CDTF">2015-03-22T20:00:10Z</dcterms:modified>
</cp:coreProperties>
</file>