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49" r:id="rId1"/>
    <p:sldMasterId id="2147483691" r:id="rId2"/>
    <p:sldMasterId id="2147483693" r:id="rId3"/>
    <p:sldMasterId id="2147483703" r:id="rId4"/>
    <p:sldMasterId id="2147483815" r:id="rId5"/>
  </p:sldMasterIdLst>
  <p:notesMasterIdLst>
    <p:notesMasterId r:id="rId96"/>
  </p:notesMasterIdLst>
  <p:handoutMasterIdLst>
    <p:handoutMasterId r:id="rId97"/>
  </p:handoutMasterIdLst>
  <p:sldIdLst>
    <p:sldId id="3814" r:id="rId6"/>
    <p:sldId id="565" r:id="rId7"/>
    <p:sldId id="566" r:id="rId8"/>
    <p:sldId id="3416" r:id="rId9"/>
    <p:sldId id="3994" r:id="rId10"/>
    <p:sldId id="4124" r:id="rId11"/>
    <p:sldId id="4125" r:id="rId12"/>
    <p:sldId id="3486" r:id="rId13"/>
    <p:sldId id="3686" r:id="rId14"/>
    <p:sldId id="4126" r:id="rId15"/>
    <p:sldId id="4128" r:id="rId16"/>
    <p:sldId id="4129" r:id="rId17"/>
    <p:sldId id="4130" r:id="rId18"/>
    <p:sldId id="4131" r:id="rId19"/>
    <p:sldId id="4132" r:id="rId20"/>
    <p:sldId id="4133" r:id="rId21"/>
    <p:sldId id="4134" r:id="rId22"/>
    <p:sldId id="3939" r:id="rId23"/>
    <p:sldId id="4181" r:id="rId24"/>
    <p:sldId id="3929" r:id="rId25"/>
    <p:sldId id="3930" r:id="rId26"/>
    <p:sldId id="4135" r:id="rId27"/>
    <p:sldId id="4136" r:id="rId28"/>
    <p:sldId id="4137" r:id="rId29"/>
    <p:sldId id="4138" r:id="rId30"/>
    <p:sldId id="4139" r:id="rId31"/>
    <p:sldId id="4140" r:id="rId32"/>
    <p:sldId id="4141" r:id="rId33"/>
    <p:sldId id="4142" r:id="rId34"/>
    <p:sldId id="4143" r:id="rId35"/>
    <p:sldId id="4144" r:id="rId36"/>
    <p:sldId id="4145" r:id="rId37"/>
    <p:sldId id="4052" r:id="rId38"/>
    <p:sldId id="4182" r:id="rId39"/>
    <p:sldId id="4183" r:id="rId40"/>
    <p:sldId id="3441" r:id="rId41"/>
    <p:sldId id="4146" r:id="rId42"/>
    <p:sldId id="3442" r:id="rId43"/>
    <p:sldId id="4147" r:id="rId44"/>
    <p:sldId id="4148" r:id="rId45"/>
    <p:sldId id="4149" r:id="rId46"/>
    <p:sldId id="4150" r:id="rId47"/>
    <p:sldId id="4151" r:id="rId48"/>
    <p:sldId id="4152" r:id="rId49"/>
    <p:sldId id="4020" r:id="rId50"/>
    <p:sldId id="3318" r:id="rId51"/>
    <p:sldId id="4024" r:id="rId52"/>
    <p:sldId id="4127" r:id="rId53"/>
    <p:sldId id="4153" r:id="rId54"/>
    <p:sldId id="4154" r:id="rId55"/>
    <p:sldId id="4156" r:id="rId56"/>
    <p:sldId id="4157" r:id="rId57"/>
    <p:sldId id="4158" r:id="rId58"/>
    <p:sldId id="4159" r:id="rId59"/>
    <p:sldId id="4160" r:id="rId60"/>
    <p:sldId id="4161" r:id="rId61"/>
    <p:sldId id="4162" r:id="rId62"/>
    <p:sldId id="4163" r:id="rId63"/>
    <p:sldId id="4164" r:id="rId64"/>
    <p:sldId id="4165" r:id="rId65"/>
    <p:sldId id="4166" r:id="rId66"/>
    <p:sldId id="4167" r:id="rId67"/>
    <p:sldId id="4168" r:id="rId68"/>
    <p:sldId id="4193" r:id="rId69"/>
    <p:sldId id="4169" r:id="rId70"/>
    <p:sldId id="4170" r:id="rId71"/>
    <p:sldId id="4172" r:id="rId72"/>
    <p:sldId id="4173" r:id="rId73"/>
    <p:sldId id="4174" r:id="rId74"/>
    <p:sldId id="4175" r:id="rId75"/>
    <p:sldId id="4176" r:id="rId76"/>
    <p:sldId id="4177" r:id="rId77"/>
    <p:sldId id="4178" r:id="rId78"/>
    <p:sldId id="4179" r:id="rId79"/>
    <p:sldId id="4180" r:id="rId80"/>
    <p:sldId id="4122" r:id="rId81"/>
    <p:sldId id="4184" r:id="rId82"/>
    <p:sldId id="4185" r:id="rId83"/>
    <p:sldId id="4186" r:id="rId84"/>
    <p:sldId id="4187" r:id="rId85"/>
    <p:sldId id="4188" r:id="rId86"/>
    <p:sldId id="4189" r:id="rId87"/>
    <p:sldId id="4190" r:id="rId88"/>
    <p:sldId id="4191" r:id="rId89"/>
    <p:sldId id="3862" r:id="rId90"/>
    <p:sldId id="4114" r:id="rId91"/>
    <p:sldId id="4192" r:id="rId92"/>
    <p:sldId id="1391" r:id="rId93"/>
    <p:sldId id="3484" r:id="rId94"/>
    <p:sldId id="627" r:id="rId9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47" autoAdjust="0"/>
    <p:restoredTop sz="91182" autoAdjust="0"/>
  </p:normalViewPr>
  <p:slideViewPr>
    <p:cSldViewPr>
      <p:cViewPr varScale="1">
        <p:scale>
          <a:sx n="72" d="100"/>
          <a:sy n="72" d="100"/>
        </p:scale>
        <p:origin x="1056" y="54"/>
      </p:cViewPr>
      <p:guideLst>
        <p:guide orient="horz" pos="2160"/>
        <p:guide pos="2880"/>
      </p:guideLst>
    </p:cSldViewPr>
  </p:slideViewPr>
  <p:outlineViewPr>
    <p:cViewPr>
      <p:scale>
        <a:sx n="33" d="100"/>
        <a:sy n="33" d="100"/>
      </p:scale>
      <p:origin x="0" y="-6029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97"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2/11/2015</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6485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5000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554623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282239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962551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780346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01929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073646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81440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708989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379836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119106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658588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291721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4067267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213854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6676281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342638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4044267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0220144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164277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7981455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795754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9828522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5080288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944475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22014912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5426008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3354606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0841226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17151313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0326528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792618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42884714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3917599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207529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19432785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172079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9635609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7050205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29648711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16848723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5091768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979546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8807847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20293129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20635115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28560459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26726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363567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7404352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6772968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941195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31366497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15155968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21720658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38766869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37294050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392983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2079656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7408294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20467530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4956580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7706390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36082929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12209876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75</a:t>
            </a:fld>
            <a:endParaRPr lang="en-US">
              <a:solidFill>
                <a:srgbClr val="000000"/>
              </a:solidFill>
            </a:endParaRPr>
          </a:p>
        </p:txBody>
      </p:sp>
    </p:spTree>
    <p:extLst>
      <p:ext uri="{BB962C8B-B14F-4D97-AF65-F5344CB8AC3E}">
        <p14:creationId xmlns:p14="http://schemas.microsoft.com/office/powerpoint/2010/main" val="415774324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76</a:t>
            </a:fld>
            <a:endParaRPr lang="en-US">
              <a:solidFill>
                <a:srgbClr val="000000"/>
              </a:solidFill>
            </a:endParaRPr>
          </a:p>
        </p:txBody>
      </p:sp>
    </p:spTree>
    <p:extLst>
      <p:ext uri="{BB962C8B-B14F-4D97-AF65-F5344CB8AC3E}">
        <p14:creationId xmlns:p14="http://schemas.microsoft.com/office/powerpoint/2010/main" val="24684031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77</a:t>
            </a:fld>
            <a:endParaRPr lang="en-US">
              <a:solidFill>
                <a:srgbClr val="000000"/>
              </a:solidFill>
            </a:endParaRPr>
          </a:p>
        </p:txBody>
      </p:sp>
    </p:spTree>
    <p:extLst>
      <p:ext uri="{BB962C8B-B14F-4D97-AF65-F5344CB8AC3E}">
        <p14:creationId xmlns:p14="http://schemas.microsoft.com/office/powerpoint/2010/main" val="26676280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78</a:t>
            </a:fld>
            <a:endParaRPr lang="en-US">
              <a:solidFill>
                <a:srgbClr val="000000"/>
              </a:solidFill>
            </a:endParaRPr>
          </a:p>
        </p:txBody>
      </p:sp>
    </p:spTree>
    <p:extLst>
      <p:ext uri="{BB962C8B-B14F-4D97-AF65-F5344CB8AC3E}">
        <p14:creationId xmlns:p14="http://schemas.microsoft.com/office/powerpoint/2010/main" val="23062120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79</a:t>
            </a:fld>
            <a:endParaRPr lang="en-US">
              <a:solidFill>
                <a:srgbClr val="000000"/>
              </a:solidFill>
            </a:endParaRPr>
          </a:p>
        </p:txBody>
      </p:sp>
    </p:spTree>
    <p:extLst>
      <p:ext uri="{BB962C8B-B14F-4D97-AF65-F5344CB8AC3E}">
        <p14:creationId xmlns:p14="http://schemas.microsoft.com/office/powerpoint/2010/main" val="1470715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80</a:t>
            </a:fld>
            <a:endParaRPr lang="en-US">
              <a:solidFill>
                <a:srgbClr val="000000"/>
              </a:solidFill>
            </a:endParaRPr>
          </a:p>
        </p:txBody>
      </p:sp>
    </p:spTree>
    <p:extLst>
      <p:ext uri="{BB962C8B-B14F-4D97-AF65-F5344CB8AC3E}">
        <p14:creationId xmlns:p14="http://schemas.microsoft.com/office/powerpoint/2010/main" val="8464425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81</a:t>
            </a:fld>
            <a:endParaRPr lang="en-US">
              <a:solidFill>
                <a:srgbClr val="000000"/>
              </a:solidFill>
            </a:endParaRPr>
          </a:p>
        </p:txBody>
      </p:sp>
    </p:spTree>
    <p:extLst>
      <p:ext uri="{BB962C8B-B14F-4D97-AF65-F5344CB8AC3E}">
        <p14:creationId xmlns:p14="http://schemas.microsoft.com/office/powerpoint/2010/main" val="35536358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82</a:t>
            </a:fld>
            <a:endParaRPr lang="en-US">
              <a:solidFill>
                <a:srgbClr val="000000"/>
              </a:solidFill>
            </a:endParaRPr>
          </a:p>
        </p:txBody>
      </p:sp>
    </p:spTree>
    <p:extLst>
      <p:ext uri="{BB962C8B-B14F-4D97-AF65-F5344CB8AC3E}">
        <p14:creationId xmlns:p14="http://schemas.microsoft.com/office/powerpoint/2010/main" val="11210862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83</a:t>
            </a:fld>
            <a:endParaRPr lang="en-US">
              <a:solidFill>
                <a:srgbClr val="000000"/>
              </a:solidFill>
            </a:endParaRPr>
          </a:p>
        </p:txBody>
      </p:sp>
    </p:spTree>
    <p:extLst>
      <p:ext uri="{BB962C8B-B14F-4D97-AF65-F5344CB8AC3E}">
        <p14:creationId xmlns:p14="http://schemas.microsoft.com/office/powerpoint/2010/main" val="49184400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84</a:t>
            </a:fld>
            <a:endParaRPr lang="en-US">
              <a:solidFill>
                <a:srgbClr val="000000"/>
              </a:solidFill>
            </a:endParaRPr>
          </a:p>
        </p:txBody>
      </p:sp>
    </p:spTree>
    <p:extLst>
      <p:ext uri="{BB962C8B-B14F-4D97-AF65-F5344CB8AC3E}">
        <p14:creationId xmlns:p14="http://schemas.microsoft.com/office/powerpoint/2010/main" val="23459478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85</a:t>
            </a:fld>
            <a:endParaRPr lang="en-US">
              <a:solidFill>
                <a:srgbClr val="000000"/>
              </a:solidFill>
            </a:endParaRPr>
          </a:p>
        </p:txBody>
      </p:sp>
    </p:spTree>
    <p:extLst>
      <p:ext uri="{BB962C8B-B14F-4D97-AF65-F5344CB8AC3E}">
        <p14:creationId xmlns:p14="http://schemas.microsoft.com/office/powerpoint/2010/main" val="223131365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86</a:t>
            </a:fld>
            <a:endParaRPr lang="en-US">
              <a:solidFill>
                <a:srgbClr val="000000"/>
              </a:solidFill>
            </a:endParaRPr>
          </a:p>
        </p:txBody>
      </p:sp>
    </p:spTree>
    <p:extLst>
      <p:ext uri="{BB962C8B-B14F-4D97-AF65-F5344CB8AC3E}">
        <p14:creationId xmlns:p14="http://schemas.microsoft.com/office/powerpoint/2010/main" val="178113719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87</a:t>
            </a:fld>
            <a:endParaRPr lang="en-US">
              <a:solidFill>
                <a:srgbClr val="000000"/>
              </a:solidFill>
            </a:endParaRPr>
          </a:p>
        </p:txBody>
      </p:sp>
    </p:spTree>
    <p:extLst>
      <p:ext uri="{BB962C8B-B14F-4D97-AF65-F5344CB8AC3E}">
        <p14:creationId xmlns:p14="http://schemas.microsoft.com/office/powerpoint/2010/main" val="152286124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88</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89</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90</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2/11/2015</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0.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2500" r="12500"/>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654174" y="0"/>
            <a:ext cx="5791201" cy="4648200"/>
          </a:xfrm>
          <a:solidFill>
            <a:schemeClr val="tx1">
              <a:alpha val="44000"/>
            </a:schemeClr>
          </a:solidFill>
          <a:ln/>
          <a:effectLst>
            <a:softEdge rad="127000"/>
          </a:effectLst>
        </p:spPr>
        <p:txBody>
          <a:bodyPr anchor="ctr"/>
          <a:lstStyle/>
          <a:p>
            <a:pPr marL="0" indent="0" algn="ctr">
              <a:buFontTx/>
              <a:buNone/>
            </a:pPr>
            <a:r>
              <a:rPr lang="es-ES" sz="44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#6</a:t>
            </a:r>
          </a:p>
          <a:p>
            <a:pPr marL="0" indent="0" algn="ctr">
              <a:buFontTx/>
              <a:buNone/>
            </a:pPr>
            <a:r>
              <a:rPr lang="es-ES" sz="44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Victoria en el Espíritu</a:t>
            </a:r>
            <a:endParaRPr lang="es-ES"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a:t>
            </a:r>
            <a:r>
              <a:rPr lang="es-PR" sz="44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8.1 </a:t>
            </a:r>
            <a:r>
              <a:rPr lang="es-PR"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 </a:t>
            </a:r>
            <a:r>
              <a:rPr lang="es-PR" sz="44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39) </a:t>
            </a:r>
            <a:endParaRPr lang="es-PR"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10 </a:t>
            </a:r>
            <a:r>
              <a:rPr lang="es-PR"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de febrero 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4807625"/>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 El Evangelio de Dios para el Pecador</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45801588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…Porque </a:t>
            </a:r>
            <a:r>
              <a:rPr lang="es-PR" i="1" dirty="0">
                <a:latin typeface="Candara" panose="020E0502030303020204" pitchFamily="34" charset="0"/>
              </a:rPr>
              <a:t>lo que era imposible para la ley, por cuanto era débil por la carne, Dios, enviando a su Hijo en semejanza de carne de pecado y a causa del pecado, condenó al pecado en la carne</a:t>
            </a:r>
            <a:r>
              <a:rPr lang="es-PR" i="1" dirty="0" smtClean="0">
                <a:latin typeface="Candara" panose="020E0502030303020204" pitchFamily="34" charset="0"/>
              </a:rPr>
              <a:t>; para </a:t>
            </a:r>
            <a:r>
              <a:rPr lang="es-PR" i="1" dirty="0">
                <a:latin typeface="Candara" panose="020E0502030303020204" pitchFamily="34" charset="0"/>
              </a:rPr>
              <a:t>que la justicia de la ley se cumpliese en nosotros, que no andamos conforme a la carne, sino conforme al Espíritu.</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Romanos 8.1–4, RVR60) </a:t>
            </a:r>
          </a:p>
        </p:txBody>
      </p:sp>
    </p:spTree>
    <p:extLst>
      <p:ext uri="{BB962C8B-B14F-4D97-AF65-F5344CB8AC3E}">
        <p14:creationId xmlns:p14="http://schemas.microsoft.com/office/powerpoint/2010/main" val="2778799496"/>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10000"/>
          </a:bodyPr>
          <a:lstStyle/>
          <a:p>
            <a:r>
              <a:rPr lang="es-PR" dirty="0">
                <a:latin typeface="Candara" panose="020E0502030303020204" pitchFamily="34" charset="0"/>
              </a:rPr>
              <a:t>Estos versículos, en realidad, constituyen la conclusión del argumento del capítulo 7. </a:t>
            </a:r>
            <a:endParaRPr lang="es-PR" dirty="0" smtClean="0">
              <a:latin typeface="Candara" panose="020E0502030303020204" pitchFamily="34" charset="0"/>
            </a:endParaRPr>
          </a:p>
          <a:p>
            <a:r>
              <a:rPr lang="es-PR" dirty="0" smtClean="0">
                <a:latin typeface="Candara" panose="020E0502030303020204" pitchFamily="34" charset="0"/>
              </a:rPr>
              <a:t>Tenga </a:t>
            </a:r>
            <a:r>
              <a:rPr lang="es-PR" dirty="0">
                <a:latin typeface="Candara" panose="020E0502030303020204" pitchFamily="34" charset="0"/>
              </a:rPr>
              <a:t>presente que aquí Pablo no analiza la salvación, sino el problema de cómo el creyente puede alguna vez hacer algo bueno cuando tiene una naturaleza tan pecadora.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15000" y="2057400"/>
            <a:ext cx="2960008" cy="4414838"/>
          </a:xfrm>
          <a:prstGeom prst="rect">
            <a:avLst/>
          </a:prstGeom>
        </p:spPr>
      </p:pic>
    </p:spTree>
    <p:extLst>
      <p:ext uri="{BB962C8B-B14F-4D97-AF65-F5344CB8AC3E}">
        <p14:creationId xmlns:p14="http://schemas.microsoft.com/office/powerpoint/2010/main" val="804867280"/>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Cómo puede un Dios santo aceptar alguna cosa que hacemos cuando no tenemos «nada bueno» morando en nosotros?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Tal parece que tendría que condenar todo pensamiento y obra!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715000" y="2057400"/>
            <a:ext cx="2960008" cy="4414838"/>
          </a:xfrm>
          <a:prstGeom prst="rect">
            <a:avLst/>
          </a:prstGeom>
        </p:spPr>
      </p:pic>
    </p:spTree>
    <p:extLst>
      <p:ext uri="{BB962C8B-B14F-4D97-AF65-F5344CB8AC3E}">
        <p14:creationId xmlns:p14="http://schemas.microsoft.com/office/powerpoint/2010/main" val="324186168"/>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876800" y="2013856"/>
            <a:ext cx="4207329" cy="4347573"/>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smtClean="0">
                <a:latin typeface="Candara" panose="020E0502030303020204" pitchFamily="34" charset="0"/>
              </a:rPr>
              <a:t>Pero </a:t>
            </a:r>
            <a:r>
              <a:rPr lang="es-PR" dirty="0">
                <a:latin typeface="Candara" panose="020E0502030303020204" pitchFamily="34" charset="0"/>
              </a:rPr>
              <a:t>no hay «ninguna condenación» puesto que el Espíritu Santo que mora en nosotros cumple la justicia de la ley.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ley no puede condenarnos porque estamos muertos a ella. </a:t>
            </a:r>
            <a:endParaRPr lang="es-PR" dirty="0" smtClean="0">
              <a:latin typeface="Candara" panose="020E0502030303020204" pitchFamily="34" charset="0"/>
            </a:endParaRPr>
          </a:p>
        </p:txBody>
      </p:sp>
    </p:spTree>
    <p:extLst>
      <p:ext uri="{BB962C8B-B14F-4D97-AF65-F5344CB8AC3E}">
        <p14:creationId xmlns:p14="http://schemas.microsoft.com/office/powerpoint/2010/main" val="1916396224"/>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508875" y="2667000"/>
            <a:ext cx="3575254" cy="3694429"/>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562600" cy="4719638"/>
          </a:xfrm>
        </p:spPr>
        <p:txBody>
          <a:bodyPr>
            <a:normAutofit/>
          </a:bodyPr>
          <a:lstStyle/>
          <a:p>
            <a:r>
              <a:rPr lang="es-PR" dirty="0" smtClean="0">
                <a:latin typeface="Candara" panose="020E0502030303020204" pitchFamily="34" charset="0"/>
              </a:rPr>
              <a:t>Dios no puede condenarnos, porque el Espíritu Santo capacita al creyente «a andar en el Espíritu» y por consiguiente a satisfacer las exigencias santas de Dios.</a:t>
            </a:r>
            <a:endParaRPr lang="es-PR" dirty="0">
              <a:latin typeface="Candara" panose="020E0502030303020204" pitchFamily="34" charset="0"/>
            </a:endParaRPr>
          </a:p>
        </p:txBody>
      </p:sp>
    </p:spTree>
    <p:extLst>
      <p:ext uri="{BB962C8B-B14F-4D97-AF65-F5344CB8AC3E}">
        <p14:creationId xmlns:p14="http://schemas.microsoft.com/office/powerpoint/2010/main" val="345536767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562600" cy="4719638"/>
          </a:xfrm>
        </p:spPr>
        <p:txBody>
          <a:bodyPr>
            <a:normAutofit/>
          </a:bodyPr>
          <a:lstStyle/>
          <a:p>
            <a:r>
              <a:rPr lang="es-PR" dirty="0">
                <a:latin typeface="Candara" panose="020E0502030303020204" pitchFamily="34" charset="0"/>
              </a:rPr>
              <a:t>Es un día glorioso en la vida del cristiano cuando se da cuenta de que los hijos de Dios no están bajo la ley, de que Dios no espera que hagan «buenas obras» en el poder de su vieja naturaleza.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08875" y="2667000"/>
            <a:ext cx="3575254" cy="3694429"/>
          </a:xfrm>
          <a:prstGeom prst="rect">
            <a:avLst/>
          </a:prstGeom>
        </p:spPr>
      </p:pic>
    </p:spTree>
    <p:extLst>
      <p:ext uri="{BB962C8B-B14F-4D97-AF65-F5344CB8AC3E}">
        <p14:creationId xmlns:p14="http://schemas.microsoft.com/office/powerpoint/2010/main" val="1815008167"/>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a:bodyPr>
          <a:lstStyle/>
          <a:p>
            <a:r>
              <a:rPr lang="es-PR" dirty="0" smtClean="0">
                <a:latin typeface="Candara" panose="020E0502030303020204" pitchFamily="34" charset="0"/>
              </a:rPr>
              <a:t>Cuando </a:t>
            </a:r>
            <a:r>
              <a:rPr lang="es-PR" dirty="0">
                <a:latin typeface="Candara" panose="020E0502030303020204" pitchFamily="34" charset="0"/>
              </a:rPr>
              <a:t>el cristiano comprende que «no hay ninguna condenación», se percata de que el Espíritu que mora en él agrada a Dios y lo ayuda a agradarle. </a:t>
            </a:r>
            <a:endParaRPr lang="es-PR" dirty="0" smtClean="0">
              <a:latin typeface="Candara" panose="020E0502030303020204" pitchFamily="34" charset="0"/>
            </a:endParaRPr>
          </a:p>
        </p:txBody>
      </p:sp>
      <p:pic>
        <p:nvPicPr>
          <p:cNvPr id="1026" name="Picture 2" descr="https://johndukes.files.wordpress.com/2011/04/no-condemn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79" y="1970602"/>
            <a:ext cx="4339743" cy="3058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73023"/>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552979"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Qué gloriosa salvación tenemos! «Estad, pues, firmes en la libertad con que Cristo nos hizo libres, y no estéis otra vez sujetos al yugo de esclavitud», advierte Pablo en </a:t>
            </a:r>
            <a:r>
              <a:rPr lang="es-PR" dirty="0">
                <a:solidFill>
                  <a:srgbClr val="FF0000"/>
                </a:solidFill>
                <a:latin typeface="Candara" panose="020E0502030303020204" pitchFamily="34" charset="0"/>
              </a:rPr>
              <a:t>Gálatas 5.1</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s://johndukes.files.wordpress.com/2011/04/no-condemn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79" y="1970602"/>
            <a:ext cx="4339743" cy="3058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91877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es lo que ya no tenemos los que «estamos en Cristo»? (</a:t>
            </a:r>
            <a:r>
              <a:rPr lang="es-PR" dirty="0">
                <a:solidFill>
                  <a:srgbClr val="FF0000"/>
                </a:solidFill>
                <a:latin typeface="Candara" panose="020E0502030303020204" pitchFamily="34" charset="0"/>
              </a:rPr>
              <a:t>8.1</a:t>
            </a:r>
            <a:r>
              <a:rPr lang="es-PR" dirty="0">
                <a:latin typeface="Candara" panose="020E0502030303020204" pitchFamily="34" charset="0"/>
              </a:rPr>
              <a:t>)</a:t>
            </a:r>
          </a:p>
          <a:p>
            <a:r>
              <a:rPr lang="es-ES" dirty="0">
                <a:latin typeface="Candara" panose="020E0502030303020204" pitchFamily="34" charset="0"/>
              </a:rPr>
              <a:t>¿Qué significa esto</a:t>
            </a:r>
            <a:r>
              <a:rPr lang="es-ES" dirty="0" smtClean="0">
                <a:latin typeface="Candara" panose="020E0502030303020204" pitchFamily="34" charset="0"/>
              </a:rPr>
              <a:t>?</a:t>
            </a:r>
            <a:endParaRPr lang="es-ES"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194110881"/>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fontScale="92500" lnSpcReduction="20000"/>
          </a:bodyPr>
          <a:lstStyle/>
          <a:p>
            <a:r>
              <a:rPr lang="es-PR" dirty="0">
                <a:latin typeface="Candara" panose="020E0502030303020204" pitchFamily="34" charset="0"/>
              </a:rPr>
              <a:t>¿Conforme a quién, asume Pablo, viven [«andan»] «los que están en Cristo»? (</a:t>
            </a:r>
            <a:r>
              <a:rPr lang="es-PR" dirty="0">
                <a:solidFill>
                  <a:srgbClr val="FF0000"/>
                </a:solidFill>
                <a:latin typeface="Candara" panose="020E0502030303020204" pitchFamily="34" charset="0"/>
              </a:rPr>
              <a:t>v. 1</a:t>
            </a:r>
            <a:r>
              <a:rPr lang="es-PR" dirty="0">
                <a:latin typeface="Candara" panose="020E0502030303020204" pitchFamily="34" charset="0"/>
              </a:rPr>
              <a:t>)</a:t>
            </a:r>
          </a:p>
          <a:p>
            <a:r>
              <a:rPr lang="es-PR" dirty="0">
                <a:latin typeface="Candara" panose="020E0502030303020204" pitchFamily="34" charset="0"/>
              </a:rPr>
              <a:t>¿Qué otra manera de vivir hay?</a:t>
            </a:r>
          </a:p>
          <a:p>
            <a:r>
              <a:rPr lang="es-PR" dirty="0">
                <a:latin typeface="Candara" panose="020E0502030303020204" pitchFamily="34" charset="0"/>
              </a:rPr>
              <a:t>¿Se espera que vivan así los cristianos?</a:t>
            </a:r>
          </a:p>
          <a:p>
            <a:r>
              <a:rPr lang="es-PR" dirty="0">
                <a:latin typeface="Candara" panose="020E0502030303020204" pitchFamily="34" charset="0"/>
              </a:rPr>
              <a:t>¿Quién nos ha liberado, de qué hemos sido liberados y cómo fue asegurada nuestra libertad? (</a:t>
            </a:r>
            <a:r>
              <a:rPr lang="es-PR" dirty="0">
                <a:solidFill>
                  <a:srgbClr val="FF0000"/>
                </a:solidFill>
                <a:latin typeface="Candara" panose="020E0502030303020204" pitchFamily="34" charset="0"/>
              </a:rPr>
              <a:t>vv. 2–4</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4256370335"/>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anose="020E0502030303020204" pitchFamily="34" charset="0"/>
                <a:cs typeface="Calibri" pitchFamily="34" charset="0"/>
              </a:rPr>
              <a:t>Romanos </a:t>
            </a:r>
            <a:r>
              <a:rPr lang="es-PR" sz="4000" dirty="0" smtClean="0">
                <a:solidFill>
                  <a:srgbClr val="FF0000"/>
                </a:solidFill>
                <a:latin typeface="Candara" panose="020E0502030303020204" pitchFamily="34" charset="0"/>
                <a:cs typeface="Calibri" pitchFamily="34" charset="0"/>
              </a:rPr>
              <a:t>8.1 </a:t>
            </a:r>
            <a:r>
              <a:rPr lang="es-PR" sz="4000" dirty="0">
                <a:solidFill>
                  <a:srgbClr val="FF0000"/>
                </a:solidFill>
                <a:latin typeface="Candara" panose="020E0502030303020204" pitchFamily="34" charset="0"/>
                <a:cs typeface="Calibri" pitchFamily="34" charset="0"/>
              </a:rPr>
              <a:t>– </a:t>
            </a:r>
            <a:r>
              <a:rPr lang="es-PR" sz="4000" dirty="0" smtClean="0">
                <a:solidFill>
                  <a:srgbClr val="FF0000"/>
                </a:solidFill>
                <a:latin typeface="Candara" panose="020E0502030303020204" pitchFamily="34" charset="0"/>
                <a:cs typeface="Calibri" pitchFamily="34" charset="0"/>
              </a:rPr>
              <a:t>39</a:t>
            </a:r>
            <a:endParaRPr lang="es-PR" sz="3600" noProof="0" dirty="0" smtClean="0">
              <a:solidFill>
                <a:srgbClr val="FF0000"/>
              </a:solidFill>
              <a:latin typeface="Candara" panose="020E0502030303020204" pitchFamily="34" charset="0"/>
              <a:cs typeface="Calibri" pitchFamily="34" charset="0"/>
            </a:endParaRPr>
          </a:p>
        </p:txBody>
      </p:sp>
      <p:pic>
        <p:nvPicPr>
          <p:cNvPr id="2" name="Picture 1"/>
          <p:cNvPicPr>
            <a:picLocks noChangeAspect="1"/>
          </p:cNvPicPr>
          <p:nvPr/>
        </p:nvPicPr>
        <p:blipFill rotWithShape="1">
          <a:blip r:embed="rId3"/>
          <a:srcRect t="26296" b="10926"/>
          <a:stretch/>
        </p:blipFill>
        <p:spPr>
          <a:xfrm>
            <a:off x="0" y="2552700"/>
            <a:ext cx="9144000"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20</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1026" name="Picture 2" descr="http://www.fuentedegracia.cl/wp-content/uploads/2014/09/jesus_vs_satan.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0" y="1676401"/>
            <a:ext cx="9144000" cy="5181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209351"/>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Porque los que son de la carne piensan en las cosas de la carne; pero los que son del Espíritu, en las cosas del Espíritu</a:t>
            </a:r>
            <a:r>
              <a:rPr lang="es-PR" i="1" dirty="0" smtClean="0">
                <a:latin typeface="Candara" panose="020E0502030303020204" pitchFamily="34" charset="0"/>
              </a:rPr>
              <a:t>. Porque </a:t>
            </a:r>
            <a:r>
              <a:rPr lang="es-PR" i="1" dirty="0">
                <a:latin typeface="Candara" panose="020E0502030303020204" pitchFamily="34" charset="0"/>
              </a:rPr>
              <a:t>el ocuparse de la carne es muerte, pero el ocuparse del Espíritu es vida y paz</a:t>
            </a:r>
            <a:r>
              <a:rPr lang="es-PR" i="1" dirty="0" smtClean="0">
                <a:latin typeface="Candara" panose="020E0502030303020204" pitchFamily="34" charset="0"/>
              </a:rPr>
              <a:t>. Por </a:t>
            </a:r>
            <a:r>
              <a:rPr lang="es-PR" i="1" dirty="0">
                <a:latin typeface="Candara" panose="020E0502030303020204" pitchFamily="34" charset="0"/>
              </a:rPr>
              <a:t>cuanto los designios de la carne son enemistad contra Dios; porque no se sujetan a la ley de Dios, ni tampoco pueden</a:t>
            </a:r>
            <a:r>
              <a:rPr lang="es-PR" i="1" dirty="0" smtClean="0">
                <a:latin typeface="Candara" panose="020E0502030303020204" pitchFamily="34" charset="0"/>
              </a:rPr>
              <a:t>; y </a:t>
            </a:r>
            <a:r>
              <a:rPr lang="es-PR" i="1" dirty="0">
                <a:latin typeface="Candara" panose="020E0502030303020204" pitchFamily="34" charset="0"/>
              </a:rPr>
              <a:t>los que viven según la carne no pueden agradar a Dios.</a:t>
            </a:r>
            <a:r>
              <a:rPr lang="es-PR" dirty="0">
                <a:latin typeface="Candara" panose="020E0502030303020204" pitchFamily="34" charset="0"/>
              </a:rPr>
              <a:t>” </a:t>
            </a:r>
            <a:r>
              <a:rPr lang="es-PR" dirty="0">
                <a:solidFill>
                  <a:srgbClr val="FF0000"/>
                </a:solidFill>
                <a:latin typeface="Candara" panose="020E0502030303020204" pitchFamily="34" charset="0"/>
              </a:rPr>
              <a:t>(Romanos 8.5–8, RVR60) </a:t>
            </a:r>
          </a:p>
        </p:txBody>
      </p:sp>
    </p:spTree>
    <p:extLst>
      <p:ext uri="{BB962C8B-B14F-4D97-AF65-F5344CB8AC3E}">
        <p14:creationId xmlns:p14="http://schemas.microsoft.com/office/powerpoint/2010/main" val="2100138876"/>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a:solidFill>
                  <a:srgbClr val="FF0000"/>
                </a:solidFill>
                <a:latin typeface="Candara" panose="020E0502030303020204" pitchFamily="34" charset="0"/>
              </a:rPr>
              <a:t>8:5</a:t>
            </a:r>
            <a:r>
              <a:rPr lang="es-PR" dirty="0">
                <a:latin typeface="Candara" panose="020E0502030303020204" pitchFamily="34" charset="0"/>
              </a:rPr>
              <a:t> Los que son conforme a la carne —es decir, los inconversos— ponen su mente en las cosas de la carne. </a:t>
            </a:r>
            <a:endParaRPr lang="es-PR" dirty="0" smtClean="0">
              <a:latin typeface="Candara" panose="020E0502030303020204" pitchFamily="34" charset="0"/>
            </a:endParaRPr>
          </a:p>
          <a:p>
            <a:r>
              <a:rPr lang="es-PR" dirty="0" smtClean="0">
                <a:latin typeface="Candara" panose="020E0502030303020204" pitchFamily="34" charset="0"/>
              </a:rPr>
              <a:t>Obedecen </a:t>
            </a:r>
            <a:r>
              <a:rPr lang="es-PR" dirty="0">
                <a:latin typeface="Candara" panose="020E0502030303020204" pitchFamily="34" charset="0"/>
              </a:rPr>
              <a:t>a los impulsos de la carne.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r="45867"/>
          <a:stretch/>
        </p:blipFill>
        <p:spPr>
          <a:xfrm>
            <a:off x="6505202" y="1931168"/>
            <a:ext cx="2667055" cy="4926832"/>
          </a:xfrm>
          <a:prstGeom prst="rect">
            <a:avLst/>
          </a:prstGeom>
        </p:spPr>
      </p:pic>
    </p:spTree>
    <p:extLst>
      <p:ext uri="{BB962C8B-B14F-4D97-AF65-F5344CB8AC3E}">
        <p14:creationId xmlns:p14="http://schemas.microsoft.com/office/powerpoint/2010/main" val="1165825793"/>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Viven </a:t>
            </a:r>
            <a:r>
              <a:rPr lang="es-PR" dirty="0">
                <a:latin typeface="Candara" panose="020E0502030303020204" pitchFamily="34" charset="0"/>
              </a:rPr>
              <a:t>para gratificar los deseos de la naturaleza corrompida. </a:t>
            </a:r>
            <a:endParaRPr lang="es-PR" dirty="0" smtClean="0">
              <a:latin typeface="Candara" panose="020E0502030303020204" pitchFamily="34" charset="0"/>
            </a:endParaRPr>
          </a:p>
          <a:p>
            <a:r>
              <a:rPr lang="es-PR" dirty="0" smtClean="0">
                <a:latin typeface="Candara" panose="020E0502030303020204" pitchFamily="34" charset="0"/>
              </a:rPr>
              <a:t>Gratifican </a:t>
            </a:r>
            <a:r>
              <a:rPr lang="es-PR" dirty="0">
                <a:latin typeface="Candara" panose="020E0502030303020204" pitchFamily="34" charset="0"/>
              </a:rPr>
              <a:t>al cuerpo, que al cabo de pocos años volverá al polvo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45867"/>
          <a:stretch/>
        </p:blipFill>
        <p:spPr>
          <a:xfrm>
            <a:off x="6505202" y="1931168"/>
            <a:ext cx="2667055" cy="4926832"/>
          </a:xfrm>
          <a:prstGeom prst="rect">
            <a:avLst/>
          </a:prstGeom>
        </p:spPr>
      </p:pic>
    </p:spTree>
    <p:extLst>
      <p:ext uri="{BB962C8B-B14F-4D97-AF65-F5344CB8AC3E}">
        <p14:creationId xmlns:p14="http://schemas.microsoft.com/office/powerpoint/2010/main" val="1438382955"/>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latin typeface="Candara" panose="020E0502030303020204" pitchFamily="34" charset="0"/>
              </a:rPr>
              <a:t>Pero los que son conforme al Espíritu —es decir, los verdaderos creyentes— se levantan por encima de la carne y de la sangre, y viven para las cosas eternas. </a:t>
            </a:r>
            <a:endParaRPr lang="es-PR" dirty="0" smtClean="0">
              <a:latin typeface="Candara" panose="020E0502030303020204" pitchFamily="34" charset="0"/>
            </a:endParaRPr>
          </a:p>
          <a:p>
            <a:r>
              <a:rPr lang="es-PR" dirty="0" smtClean="0">
                <a:latin typeface="Candara" panose="020E0502030303020204" pitchFamily="34" charset="0"/>
              </a:rPr>
              <a:t>Están </a:t>
            </a:r>
            <a:r>
              <a:rPr lang="es-PR" dirty="0">
                <a:latin typeface="Candara" panose="020E0502030303020204" pitchFamily="34" charset="0"/>
              </a:rPr>
              <a:t>ocupados con la palabra de Dios, la oración, el culto y el servicio cristiano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715000" y="2057400"/>
            <a:ext cx="2960008" cy="4414838"/>
          </a:xfrm>
          <a:prstGeom prst="rect">
            <a:avLst/>
          </a:prstGeom>
        </p:spPr>
      </p:pic>
    </p:spTree>
    <p:extLst>
      <p:ext uri="{BB962C8B-B14F-4D97-AF65-F5344CB8AC3E}">
        <p14:creationId xmlns:p14="http://schemas.microsoft.com/office/powerpoint/2010/main" val="3940200403"/>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dirty="0">
                <a:solidFill>
                  <a:srgbClr val="FF0000"/>
                </a:solidFill>
                <a:latin typeface="Candara" panose="020E0502030303020204" pitchFamily="34" charset="0"/>
              </a:rPr>
              <a:t>8:6</a:t>
            </a:r>
            <a:r>
              <a:rPr lang="es-PR" dirty="0">
                <a:latin typeface="Candara" panose="020E0502030303020204" pitchFamily="34" charset="0"/>
              </a:rPr>
              <a:t> La mentalidad de la carne —es decir, la inclinación mental de la naturaleza caída— es muerte.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muerte por lo que respecta al presente goce y destino final. </a:t>
            </a:r>
            <a:endParaRPr lang="es-PR" dirty="0" smtClean="0">
              <a:latin typeface="Candara" panose="020E0502030303020204" pitchFamily="34" charset="0"/>
            </a:endParaRPr>
          </a:p>
          <a:p>
            <a:r>
              <a:rPr lang="es-PR" dirty="0" smtClean="0">
                <a:latin typeface="Candara" panose="020E0502030303020204" pitchFamily="34" charset="0"/>
              </a:rPr>
              <a:t>Tiene </a:t>
            </a:r>
            <a:r>
              <a:rPr lang="es-PR" dirty="0">
                <a:latin typeface="Candara" panose="020E0502030303020204" pitchFamily="34" charset="0"/>
              </a:rPr>
              <a:t>en sí todo el potencial de la muerte, lo mismo que una sobredosis de veneno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45867"/>
          <a:stretch/>
        </p:blipFill>
        <p:spPr>
          <a:xfrm>
            <a:off x="6476945" y="1931168"/>
            <a:ext cx="2667055" cy="4926832"/>
          </a:xfrm>
          <a:prstGeom prst="rect">
            <a:avLst/>
          </a:prstGeom>
        </p:spPr>
      </p:pic>
    </p:spTree>
    <p:extLst>
      <p:ext uri="{BB962C8B-B14F-4D97-AF65-F5344CB8AC3E}">
        <p14:creationId xmlns:p14="http://schemas.microsoft.com/office/powerpoint/2010/main" val="280192406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a:latin typeface="Candara" panose="020E0502030303020204" pitchFamily="34" charset="0"/>
              </a:rPr>
              <a:t>Pero la mentalidad del Espíritu es vida y paz.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Espíritu de Dios es la garantía de vida que es vida verdadera, de paz con Dios, y de una vida con serenidad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23999" r="22667"/>
          <a:stretch/>
        </p:blipFill>
        <p:spPr>
          <a:xfrm>
            <a:off x="5240421" y="1981200"/>
            <a:ext cx="3903579" cy="4867275"/>
          </a:xfrm>
          <a:prstGeom prst="rect">
            <a:avLst/>
          </a:prstGeom>
        </p:spPr>
      </p:pic>
    </p:spTree>
    <p:extLst>
      <p:ext uri="{BB962C8B-B14F-4D97-AF65-F5344CB8AC3E}">
        <p14:creationId xmlns:p14="http://schemas.microsoft.com/office/powerpoint/2010/main" val="2873632493"/>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solidFill>
                  <a:srgbClr val="FF0000"/>
                </a:solidFill>
                <a:latin typeface="Candara" panose="020E0502030303020204" pitchFamily="34" charset="0"/>
              </a:rPr>
              <a:t>8:7</a:t>
            </a:r>
            <a:r>
              <a:rPr lang="es-PR" dirty="0">
                <a:latin typeface="Candara" panose="020E0502030303020204" pitchFamily="34" charset="0"/>
              </a:rPr>
              <a:t> La mentalidad de la carne es muerte porque es enemistad contra Dios.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pecador es un rebelde contra Dios y tiene una hostilidad activa contra Él.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se precisase de alguna prueba, se ve con la mayor claridad en la crucifixión del Señor Jesucristo.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910187" y="1981200"/>
            <a:ext cx="3233814" cy="4876800"/>
          </a:xfrm>
          <a:prstGeom prst="rect">
            <a:avLst/>
          </a:prstGeom>
        </p:spPr>
      </p:pic>
    </p:spTree>
    <p:extLst>
      <p:ext uri="{BB962C8B-B14F-4D97-AF65-F5344CB8AC3E}">
        <p14:creationId xmlns:p14="http://schemas.microsoft.com/office/powerpoint/2010/main" val="4289724181"/>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mentalidad de la carne no se somete a la ley de Dios. </a:t>
            </a:r>
            <a:endParaRPr lang="es-PR" dirty="0" smtClean="0">
              <a:latin typeface="Candara" panose="020E0502030303020204" pitchFamily="34" charset="0"/>
            </a:endParaRPr>
          </a:p>
          <a:p>
            <a:r>
              <a:rPr lang="es-PR" dirty="0" smtClean="0">
                <a:latin typeface="Candara" panose="020E0502030303020204" pitchFamily="34" charset="0"/>
              </a:rPr>
              <a:t>Quiere </a:t>
            </a:r>
            <a:r>
              <a:rPr lang="es-PR" dirty="0">
                <a:latin typeface="Candara" panose="020E0502030303020204" pitchFamily="34" charset="0"/>
              </a:rPr>
              <a:t>su propia voluntad, no la de Dios. </a:t>
            </a:r>
            <a:endParaRPr lang="es-PR" dirty="0" smtClean="0">
              <a:latin typeface="Candara" panose="020E0502030303020204" pitchFamily="34" charset="0"/>
            </a:endParaRPr>
          </a:p>
          <a:p>
            <a:r>
              <a:rPr lang="es-PR" dirty="0" smtClean="0">
                <a:latin typeface="Candara" panose="020E0502030303020204" pitchFamily="34" charset="0"/>
              </a:rPr>
              <a:t>Quiere </a:t>
            </a:r>
            <a:r>
              <a:rPr lang="es-PR" dirty="0">
                <a:latin typeface="Candara" panose="020E0502030303020204" pitchFamily="34" charset="0"/>
              </a:rPr>
              <a:t>ser su propio amo, y no inclinarse a Su gobierno.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910187" y="1981200"/>
            <a:ext cx="3233814" cy="4876800"/>
          </a:xfrm>
          <a:prstGeom prst="rect">
            <a:avLst/>
          </a:prstGeom>
        </p:spPr>
      </p:pic>
    </p:spTree>
    <p:extLst>
      <p:ext uri="{BB962C8B-B14F-4D97-AF65-F5344CB8AC3E}">
        <p14:creationId xmlns:p14="http://schemas.microsoft.com/office/powerpoint/2010/main" val="2249786443"/>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Su </a:t>
            </a:r>
            <a:r>
              <a:rPr lang="es-PR" dirty="0">
                <a:latin typeface="Candara" panose="020E0502030303020204" pitchFamily="34" charset="0"/>
              </a:rPr>
              <a:t>naturaleza es de tal manera que ni siquiera puede sujetarse a la ley de Dios.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sólo la inclinación lo que falta, sino también el poder.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carne está muerta para con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910187" y="1981200"/>
            <a:ext cx="3233814" cy="4876800"/>
          </a:xfrm>
          <a:prstGeom prst="rect">
            <a:avLst/>
          </a:prstGeom>
        </p:spPr>
      </p:pic>
    </p:spTree>
    <p:extLst>
      <p:ext uri="{BB962C8B-B14F-4D97-AF65-F5344CB8AC3E}">
        <p14:creationId xmlns:p14="http://schemas.microsoft.com/office/powerpoint/2010/main" val="3524417884"/>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anose="020E0502030303020204"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Pues no habéis recibido el espíritu de esclavitud para estar otra vez en temor, sino que habéis recibido el espíritu de adopción, por el cual clamamos: ¡Abba, Padre!</a:t>
            </a:r>
            <a:r>
              <a:rPr lang="es-PR" sz="3600" dirty="0">
                <a:latin typeface="Candara" panose="020E0502030303020204" pitchFamily="34" charset="0"/>
              </a:rPr>
              <a:t>” </a:t>
            </a:r>
            <a:r>
              <a:rPr lang="es-PR" sz="3600" dirty="0">
                <a:solidFill>
                  <a:srgbClr val="FF0000"/>
                </a:solidFill>
                <a:latin typeface="Candara" panose="020E0502030303020204" pitchFamily="34" charset="0"/>
              </a:rPr>
              <a:t>(Romanos 8.15,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a:solidFill>
                  <a:srgbClr val="FF0000"/>
                </a:solidFill>
                <a:latin typeface="Candara" panose="020E0502030303020204" pitchFamily="34" charset="0"/>
              </a:rPr>
              <a:t>8:8</a:t>
            </a:r>
            <a:r>
              <a:rPr lang="es-PR" dirty="0">
                <a:latin typeface="Candara" panose="020E0502030303020204" pitchFamily="34" charset="0"/>
              </a:rPr>
              <a:t> No es sorprendente, pues, que los que viven según la carne no pueden agradar a Dios.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910187" y="1981200"/>
            <a:ext cx="3233814" cy="4876800"/>
          </a:xfrm>
          <a:prstGeom prst="rect">
            <a:avLst/>
          </a:prstGeom>
        </p:spPr>
      </p:pic>
    </p:spTree>
    <p:extLst>
      <p:ext uri="{BB962C8B-B14F-4D97-AF65-F5344CB8AC3E}">
        <p14:creationId xmlns:p14="http://schemas.microsoft.com/office/powerpoint/2010/main" val="1753721478"/>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562600"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Piensa en esto! No hay nada que una persona inconversa pueda hacer para agradar a Dios —ningunas buenas obras, ningunas observancias religiosas, ningunos servicios sacrificiales; nada, en absoluto—.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088128116"/>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dos principios de la vida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8.5-8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Primero </a:t>
            </a:r>
            <a:r>
              <a:rPr lang="es-PR" dirty="0">
                <a:latin typeface="Candara" panose="020E0502030303020204" pitchFamily="34" charset="0"/>
              </a:rPr>
              <a:t>ha de reconocerse pecador culpable y recibir a Cristo mediante un acto específico de fe. </a:t>
            </a:r>
            <a:endParaRPr lang="es-PR" dirty="0" smtClean="0">
              <a:latin typeface="Candara" panose="020E0502030303020204" pitchFamily="34" charset="0"/>
            </a:endParaRPr>
          </a:p>
          <a:p>
            <a:r>
              <a:rPr lang="es-PR" dirty="0" smtClean="0">
                <a:latin typeface="Candara" panose="020E0502030303020204" pitchFamily="34" charset="0"/>
              </a:rPr>
              <a:t>Sólo </a:t>
            </a:r>
            <a:r>
              <a:rPr lang="es-PR" dirty="0">
                <a:latin typeface="Candara" panose="020E0502030303020204" pitchFamily="34" charset="0"/>
              </a:rPr>
              <a:t>entonces podrá conseguir la sonrisa de aprobación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050" name="Picture 2" descr="http://4.bp.blogspot.com/-r7Rs_39S-F4/TnItIg02JuI/AAAAAAAADe4/p4MjdoVXDeY/s1600/jesus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32718" y="1981200"/>
            <a:ext cx="2737590" cy="48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637043"/>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¿Cuáles son las diferentes formas en que se manifiesta la carne en su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732578074"/>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¿Cómo puede saber si el Espíritu Santo tiene libertad de acción en su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323669988"/>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¿Cómo puede saber si el Espíritu Santo tiene libertad de acción en su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524251043"/>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07688"/>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srcRect t="19971" b="23186"/>
          <a:stretch/>
        </p:blipFill>
        <p:spPr>
          <a:xfrm>
            <a:off x="0" y="1660250"/>
            <a:ext cx="9144000" cy="5197750"/>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Mas vosotros no vivís según la carne, sino según el Espíritu, si es que el Espíritu de Dios mora en vosotros. Y si alguno no tiene el Espíritu de Cristo, no es de él. Pero si Cristo está en vosotros, el cuerpo en verdad está muerto a causa del pecado, mas el espíritu vive a causa de la justicia. Y si el Espíritu de aquel que levantó de los muertos a Jesús mora en vosotros, el que levantó de los muertos a Cristo Jesús vivificará también vuestros cuerpos mortales por su Espíritu que mora en vosotros.</a:t>
            </a:r>
            <a:r>
              <a:rPr lang="es-PR" dirty="0">
                <a:latin typeface="Candara" panose="020E0502030303020204" pitchFamily="34" charset="0"/>
              </a:rPr>
              <a:t>” </a:t>
            </a:r>
            <a:r>
              <a:rPr lang="es-PR" dirty="0">
                <a:solidFill>
                  <a:srgbClr val="FF0000"/>
                </a:solidFill>
                <a:latin typeface="Candara" panose="020E0502030303020204" pitchFamily="34" charset="0"/>
              </a:rPr>
              <a:t>(Romanos 8.9–11, RVR60) </a:t>
            </a:r>
          </a:p>
        </p:txBody>
      </p:sp>
    </p:spTree>
    <p:extLst>
      <p:ext uri="{BB962C8B-B14F-4D97-AF65-F5344CB8AC3E}">
        <p14:creationId xmlns:p14="http://schemas.microsoft.com/office/powerpoint/2010/main" val="4033697077"/>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a:solidFill>
                  <a:srgbClr val="FF0000"/>
                </a:solidFill>
                <a:latin typeface="Candara" panose="020E0502030303020204" pitchFamily="34" charset="0"/>
              </a:rPr>
              <a:t>8:9</a:t>
            </a:r>
            <a:r>
              <a:rPr lang="es-PR" dirty="0">
                <a:latin typeface="Candara" panose="020E0502030303020204" pitchFamily="34" charset="0"/>
              </a:rPr>
              <a:t> Cuando una persona ha nacido de nuevo, ya no está más en la carne, sino según el Espíritu. </a:t>
            </a:r>
            <a:endParaRPr lang="es-PR" dirty="0" smtClean="0">
              <a:latin typeface="Candara" panose="020E0502030303020204" pitchFamily="34" charset="0"/>
            </a:endParaRPr>
          </a:p>
          <a:p>
            <a:r>
              <a:rPr lang="es-PR" dirty="0" smtClean="0">
                <a:latin typeface="Candara" panose="020E0502030303020204" pitchFamily="34" charset="0"/>
              </a:rPr>
              <a:t>Vive </a:t>
            </a:r>
            <a:r>
              <a:rPr lang="es-PR" dirty="0">
                <a:latin typeface="Candara" panose="020E0502030303020204" pitchFamily="34" charset="0"/>
              </a:rPr>
              <a:t>en una esfera diferente.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como un pez vive en el agua y el hombre vive en el aire, así un creyente vive en el Espíritu.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1447800" y="1904999"/>
            <a:ext cx="7651751" cy="4994893"/>
          </a:xfrm>
          <a:prstGeom prst="rect">
            <a:avLst/>
          </a:prstGeom>
        </p:spPr>
      </p:pic>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447800" y="1904999"/>
            <a:ext cx="7651751" cy="4994893"/>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lnSpcReduction="20000"/>
          </a:bodyPr>
          <a:lstStyle/>
          <a:p>
            <a:r>
              <a:rPr lang="es-PR" dirty="0" smtClean="0">
                <a:latin typeface="Candara" panose="020E0502030303020204" pitchFamily="34" charset="0"/>
              </a:rPr>
              <a:t>No </a:t>
            </a:r>
            <a:r>
              <a:rPr lang="es-PR" dirty="0">
                <a:latin typeface="Candara" panose="020E0502030303020204" pitchFamily="34" charset="0"/>
              </a:rPr>
              <a:t>sólo vive en el Espíritu, sino que el Espíritu vive en él.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hecho, si el Espíritu de Cristo no mora en él, no pertenece a Cristo.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no hay certidumbre de si el Espíritu de Cristo es aquí lo mismo que el Espíritu Santo, la suposición de que son el mismo parece ajustarse mejor con el contexto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579906202"/>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762000" y="1905000"/>
            <a:ext cx="8001000" cy="4876800"/>
          </a:xfrm>
          <a:noFill/>
          <a:effectLst>
            <a:outerShdw blurRad="50800" dist="38100" dir="2700000" algn="tl" rotWithShape="0">
              <a:prstClr val="black">
                <a:alpha val="40000"/>
              </a:prstClr>
            </a:outerShdw>
          </a:effectLst>
        </p:spPr>
        <p:txBody>
          <a:bodyPr>
            <a:normAutofit lnSpcReduction="10000"/>
          </a:bodyPr>
          <a:lstStyle/>
          <a:p>
            <a:r>
              <a:rPr lang="es-PR" sz="3600" dirty="0" smtClean="0">
                <a:latin typeface="Candara" panose="020E0502030303020204" pitchFamily="34" charset="0"/>
                <a:cs typeface="Calibri" pitchFamily="34" charset="0"/>
              </a:rPr>
              <a:t>Liberación de la carne</a:t>
            </a:r>
            <a:endParaRPr lang="es-PR"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Romanos </a:t>
            </a:r>
            <a:r>
              <a:rPr lang="es-PR" sz="3200" dirty="0" smtClean="0">
                <a:solidFill>
                  <a:srgbClr val="FF0000"/>
                </a:solidFill>
                <a:latin typeface="Candara" panose="020E0502030303020204" pitchFamily="34" charset="0"/>
                <a:cs typeface="Calibri" pitchFamily="34" charset="0"/>
              </a:rPr>
              <a:t>8.1-4</a:t>
            </a:r>
            <a:endParaRPr lang="es-PR" sz="3200" dirty="0">
              <a:solidFill>
                <a:srgbClr val="FF0000"/>
              </a:solidFill>
              <a:latin typeface="Candara" panose="020E0502030303020204" pitchFamily="34" charset="0"/>
              <a:cs typeface="Calibri" pitchFamily="34" charset="0"/>
            </a:endParaRPr>
          </a:p>
          <a:p>
            <a:r>
              <a:rPr lang="es-PR" sz="3600" dirty="0" smtClean="0">
                <a:latin typeface="Candara" panose="020E0502030303020204" pitchFamily="34" charset="0"/>
                <a:cs typeface="Calibri" pitchFamily="34" charset="0"/>
              </a:rPr>
              <a:t>Los dos principios de la vida</a:t>
            </a:r>
          </a:p>
          <a:p>
            <a:pPr lvl="1"/>
            <a:r>
              <a:rPr lang="es-PR" sz="3200" dirty="0" smtClean="0">
                <a:solidFill>
                  <a:srgbClr val="FF0000"/>
                </a:solidFill>
                <a:latin typeface="Candara" panose="020E0502030303020204" pitchFamily="34" charset="0"/>
                <a:cs typeface="Calibri" pitchFamily="34" charset="0"/>
              </a:rPr>
              <a:t>Romanos 8.5-8</a:t>
            </a:r>
          </a:p>
          <a:p>
            <a:r>
              <a:rPr lang="es-PR" sz="3600" dirty="0" smtClean="0">
                <a:latin typeface="Candara" panose="020E0502030303020204" pitchFamily="34" charset="0"/>
                <a:cs typeface="Calibri" pitchFamily="34" charset="0"/>
              </a:rPr>
              <a:t>Viviendo según el Espíritu</a:t>
            </a:r>
          </a:p>
          <a:p>
            <a:pPr lvl="1"/>
            <a:r>
              <a:rPr lang="es-PR" sz="3200" dirty="0" smtClean="0">
                <a:solidFill>
                  <a:srgbClr val="FF0000"/>
                </a:solidFill>
                <a:latin typeface="Candara" panose="020E0502030303020204" pitchFamily="34" charset="0"/>
                <a:cs typeface="Calibri" pitchFamily="34" charset="0"/>
              </a:rPr>
              <a:t>Romanos 8.9-11</a:t>
            </a:r>
          </a:p>
          <a:p>
            <a:r>
              <a:rPr lang="es-PR" sz="3600" dirty="0" smtClean="0">
                <a:latin typeface="Candara" panose="020E0502030303020204" pitchFamily="34" charset="0"/>
                <a:cs typeface="Calibri" pitchFamily="34" charset="0"/>
              </a:rPr>
              <a:t>Los verdaderos hijos de Dios</a:t>
            </a:r>
          </a:p>
          <a:p>
            <a:pPr lvl="1"/>
            <a:r>
              <a:rPr lang="es-PR" sz="3200" dirty="0" smtClean="0">
                <a:solidFill>
                  <a:srgbClr val="FF0000"/>
                </a:solidFill>
                <a:latin typeface="Candara" panose="020E0502030303020204" pitchFamily="34" charset="0"/>
                <a:cs typeface="Calibri" pitchFamily="34" charset="0"/>
              </a:rPr>
              <a:t>Romanos 8.12-17</a:t>
            </a:r>
            <a:endParaRPr lang="es-PR" sz="3600" dirty="0" smtClean="0">
              <a:solidFill>
                <a:srgbClr val="FF0000"/>
              </a:solidFill>
              <a:latin typeface="Candara" panose="020E0502030303020204" pitchFamily="34" charset="0"/>
              <a:cs typeface="Calibri" pitchFamily="34" charset="0"/>
            </a:endParaRPr>
          </a:p>
          <a:p>
            <a:endParaRPr lang="es-PR" sz="3600" dirty="0" smtClean="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a:bodyPr>
          <a:lstStyle/>
          <a:p>
            <a:r>
              <a:rPr lang="es-PR" dirty="0">
                <a:solidFill>
                  <a:srgbClr val="FF0000"/>
                </a:solidFill>
                <a:latin typeface="Candara" panose="020E0502030303020204" pitchFamily="34" charset="0"/>
              </a:rPr>
              <a:t>8:10</a:t>
            </a:r>
            <a:r>
              <a:rPr lang="es-PR" dirty="0">
                <a:latin typeface="Candara" panose="020E0502030303020204" pitchFamily="34" charset="0"/>
              </a:rPr>
              <a:t> Por medio del ministerio del Espíritu, </a:t>
            </a:r>
            <a:r>
              <a:rPr lang="es-PR" dirty="0" smtClean="0">
                <a:latin typeface="Candara" panose="020E0502030303020204" pitchFamily="34" charset="0"/>
              </a:rPr>
              <a:t>Cristo </a:t>
            </a:r>
            <a:r>
              <a:rPr lang="es-PR" dirty="0">
                <a:latin typeface="Candara" panose="020E0502030303020204" pitchFamily="34" charset="0"/>
              </a:rPr>
              <a:t>está realmente en el creyente.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asombroso pensar en que el Señor de la vida y de la gloria está morando en nuestros cuerpos, especialmente cuando recordamos que estos cuerpos están sujetos a la muerte a causa del pecado. </a:t>
            </a:r>
            <a:endParaRPr lang="es-PR" dirty="0" smtClean="0">
              <a:latin typeface="Candara" panose="020E0502030303020204" pitchFamily="34" charset="0"/>
            </a:endParaRPr>
          </a:p>
        </p:txBody>
      </p:sp>
      <p:pic>
        <p:nvPicPr>
          <p:cNvPr id="4098" name="Picture 2" descr="http://rccgbreadoflifeva.org/wp-content/uploads/2014/02/families_in_christ1.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6019800" y="1905000"/>
            <a:ext cx="31242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315634"/>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trappistcaskets.com/wp-content/uploads/2010/03/1-Premium-Rectangular-Natural-Oak-Casket.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476750" y="2750344"/>
            <a:ext cx="4667250" cy="3105150"/>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Algunos </a:t>
            </a:r>
            <a:r>
              <a:rPr lang="es-PR" dirty="0">
                <a:latin typeface="Candara" panose="020E0502030303020204" pitchFamily="34" charset="0"/>
              </a:rPr>
              <a:t>pueden argumentar que todavía no están muertos, como parece decir el versículo. </a:t>
            </a:r>
            <a:endParaRPr lang="es-PR" dirty="0" smtClean="0">
              <a:latin typeface="Candara" panose="020E0502030303020204" pitchFamily="34" charset="0"/>
            </a:endParaRPr>
          </a:p>
          <a:p>
            <a:r>
              <a:rPr lang="es-PR" dirty="0" smtClean="0">
                <a:latin typeface="Candara" panose="020E0502030303020204" pitchFamily="34" charset="0"/>
              </a:rPr>
              <a:t>No</a:t>
            </a:r>
            <a:r>
              <a:rPr lang="es-PR" dirty="0">
                <a:latin typeface="Candara" panose="020E0502030303020204" pitchFamily="34" charset="0"/>
              </a:rPr>
              <a:t>, pero las fuerzas de la muerte están ya obrando en ellos, e inevitablemente morirán si el Señor no vuelve antes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412898131"/>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a:bodyPr>
          <a:lstStyle/>
          <a:p>
            <a:r>
              <a:rPr lang="es-PR" dirty="0">
                <a:latin typeface="Candara" panose="020E0502030303020204" pitchFamily="34" charset="0"/>
              </a:rPr>
              <a:t>En contraste con el cuerpo, el espíritu vive a causa de la justicia.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estaba muerto para con Dios, ha sido vivificado por medio de la obra justa del Señor Jesucristo en Su muerte y resurrección, y debido a que la justicia de Dios ha sido puesta en nuestra cuenta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rccgbreadoflifeva.org/wp-content/uploads/2014/02/families_in_christ1.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6019800" y="1905000"/>
            <a:ext cx="31242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858440"/>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447800" y="1904999"/>
            <a:ext cx="7651751" cy="4994893"/>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a:bodyPr>
          <a:lstStyle/>
          <a:p>
            <a:r>
              <a:rPr lang="es-PR" dirty="0">
                <a:solidFill>
                  <a:srgbClr val="FF0000"/>
                </a:solidFill>
                <a:latin typeface="Candara" panose="020E0502030303020204" pitchFamily="34" charset="0"/>
              </a:rPr>
              <a:t>8:11</a:t>
            </a:r>
            <a:r>
              <a:rPr lang="es-PR" dirty="0">
                <a:latin typeface="Candara" panose="020E0502030303020204" pitchFamily="34" charset="0"/>
              </a:rPr>
              <a:t> Pero el recuerdo de que el cuerpo sigue estando sujeto a la muerte no tiene por qué causar alarma ni desesperanza.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hecho de que el Espíritu Santo mora en nuestros cuerpos es una garantía de que así como Él resucitó a Cristo Jesús vivificará también nuestros cuerpos mortales. </a:t>
            </a:r>
            <a:endParaRPr lang="es-PR" dirty="0" smtClean="0">
              <a:latin typeface="Candara" panose="020E0502030303020204" pitchFamily="34" charset="0"/>
            </a:endParaRPr>
          </a:p>
        </p:txBody>
      </p:sp>
    </p:spTree>
    <p:extLst>
      <p:ext uri="{BB962C8B-B14F-4D97-AF65-F5344CB8AC3E}">
        <p14:creationId xmlns:p14="http://schemas.microsoft.com/office/powerpoint/2010/main" val="605338854"/>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Viviendo según el Espíritu</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8.9-11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Éste </a:t>
            </a:r>
            <a:r>
              <a:rPr lang="es-PR" dirty="0">
                <a:latin typeface="Candara" panose="020E0502030303020204" pitchFamily="34" charset="0"/>
              </a:rPr>
              <a:t>será el acto final de nuestra redención, cuando nuestros cuerpos sean glorificados como el cuerpo de la gloria del Salvador</a:t>
            </a:r>
            <a:r>
              <a:rPr lang="es-PR" dirty="0" smtClean="0">
                <a:latin typeface="Candara" panose="020E0502030303020204" pitchFamily="34" charset="0"/>
              </a:rPr>
              <a:t>.</a:t>
            </a:r>
            <a:endParaRPr lang="es-PR" dirty="0">
              <a:latin typeface="Candara" panose="020E0502030303020204" pitchFamily="34" charset="0"/>
            </a:endParaRPr>
          </a:p>
        </p:txBody>
      </p:sp>
      <p:pic>
        <p:nvPicPr>
          <p:cNvPr id="6146" name="Picture 2" descr="http://thepublicqueue.com/wp-content/uploads/2014/06/the-rapture-2011.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791200" y="1905000"/>
            <a:ext cx="33528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102526"/>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papel cumple la resurrección de Jesús en todo esto?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nos asegura? (</a:t>
            </a:r>
            <a:r>
              <a:rPr lang="es-PR" dirty="0">
                <a:solidFill>
                  <a:srgbClr val="FF0000"/>
                </a:solidFill>
                <a:latin typeface="Candara" panose="020E0502030303020204" pitchFamily="34" charset="0"/>
              </a:rPr>
              <a:t>vv. 4, 5, 8–10</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4001575775"/>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46</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050" name="Picture 2" descr="https://reflexionesevangelismo.files.wordpress.com/2013/08/hijosdedios.jpg?w=570"/>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0" y="1619250"/>
            <a:ext cx="9144000"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3057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Así que, hermanos, deudores somos, no a la carne, para que vivamos conforme a la carne; porque si vivís conforme a la carne, moriréis; mas si por el Espíritu hacéis morir las obras de la carne, viviréis. Porque todos los que son guiados por el Espíritu de Dios, éstos son hijos de </a:t>
            </a:r>
            <a:r>
              <a:rPr lang="es-PR" i="1" dirty="0" smtClean="0">
                <a:latin typeface="Candara" panose="020E0502030303020204" pitchFamily="34" charset="0"/>
              </a:rPr>
              <a:t>Dios…”</a:t>
            </a:r>
            <a:endParaRPr lang="es-PR" dirty="0">
              <a:solidFill>
                <a:srgbClr val="FF0000"/>
              </a:solidFill>
              <a:latin typeface="Candara" panose="020E0502030303020204" pitchFamily="34" charset="0"/>
            </a:endParaRPr>
          </a:p>
        </p:txBody>
      </p:sp>
    </p:spTree>
    <p:extLst>
      <p:ext uri="{BB962C8B-B14F-4D97-AF65-F5344CB8AC3E}">
        <p14:creationId xmlns:p14="http://schemas.microsoft.com/office/powerpoint/2010/main" val="3042885970"/>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305799" cy="4795838"/>
          </a:xfrm>
        </p:spPr>
        <p:txBody>
          <a:bodyPr>
            <a:normAutofit lnSpcReduction="10000"/>
          </a:bodyPr>
          <a:lstStyle/>
          <a:p>
            <a:r>
              <a:rPr lang="es-PR" dirty="0" smtClean="0">
                <a:latin typeface="Candara" panose="020E0502030303020204" pitchFamily="34" charset="0"/>
              </a:rPr>
              <a:t>“</a:t>
            </a:r>
            <a:r>
              <a:rPr lang="es-PR" i="1" dirty="0" smtClean="0">
                <a:latin typeface="Candara" panose="020E0502030303020204" pitchFamily="34" charset="0"/>
              </a:rPr>
              <a:t>…Pues </a:t>
            </a:r>
            <a:r>
              <a:rPr lang="es-PR" i="1" dirty="0">
                <a:latin typeface="Candara" panose="020E0502030303020204" pitchFamily="34" charset="0"/>
              </a:rPr>
              <a:t>no habéis recibido el espíritu de esclavitud para estar otra vez en temor, sino que habéis recibido el espíritu de adopción, por el cual clamamos: ¡Abba, Padre! El Espíritu mismo da testimonio a nuestro espíritu, de que somos hijos de Dios. Y si hijos, también herederos; herederos de Dios y coherederos con Cristo, si es que padecemos juntamente con él, para que juntamente con él seamos glorificados.</a:t>
            </a:r>
            <a:r>
              <a:rPr lang="es-PR" dirty="0">
                <a:latin typeface="Candara" panose="020E0502030303020204" pitchFamily="34" charset="0"/>
              </a:rPr>
              <a:t>” </a:t>
            </a:r>
            <a:r>
              <a:rPr lang="es-PR" dirty="0">
                <a:solidFill>
                  <a:srgbClr val="FF0000"/>
                </a:solidFill>
                <a:latin typeface="Candara" panose="020E0502030303020204" pitchFamily="34" charset="0"/>
              </a:rPr>
              <a:t>(Romanos 8.12–17, RVR60) </a:t>
            </a:r>
          </a:p>
        </p:txBody>
      </p:sp>
    </p:spTree>
    <p:extLst>
      <p:ext uri="{BB962C8B-B14F-4D97-AF65-F5344CB8AC3E}">
        <p14:creationId xmlns:p14="http://schemas.microsoft.com/office/powerpoint/2010/main" val="2428319075"/>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lnSpcReduction="10000"/>
          </a:bodyPr>
          <a:lstStyle/>
          <a:p>
            <a:r>
              <a:rPr lang="es-PR" dirty="0">
                <a:solidFill>
                  <a:srgbClr val="FF0000"/>
                </a:solidFill>
                <a:latin typeface="Candara" panose="020E0502030303020204" pitchFamily="34" charset="0"/>
              </a:rPr>
              <a:t>8:12</a:t>
            </a:r>
            <a:r>
              <a:rPr lang="es-PR" dirty="0">
                <a:latin typeface="Candara" panose="020E0502030303020204" pitchFamily="34" charset="0"/>
              </a:rPr>
              <a:t> Ahora, cuando vemos el acusado contraste entre la carne y el Espíritu, ¿a qué conclusión llegamos? </a:t>
            </a:r>
            <a:endParaRPr lang="es-PR" dirty="0" smtClean="0">
              <a:latin typeface="Candara" panose="020E0502030303020204" pitchFamily="34" charset="0"/>
            </a:endParaRPr>
          </a:p>
          <a:p>
            <a:r>
              <a:rPr lang="es-PR" dirty="0" smtClean="0">
                <a:latin typeface="Candara" panose="020E0502030303020204" pitchFamily="34" charset="0"/>
              </a:rPr>
              <a:t>Que </a:t>
            </a:r>
            <a:r>
              <a:rPr lang="es-PR" dirty="0">
                <a:latin typeface="Candara" panose="020E0502030303020204" pitchFamily="34" charset="0"/>
              </a:rPr>
              <a:t>nada debemos a la carne, para que vivamos conforme a sus dictados.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vieja, antigua y corrompida naturaleza no ha sido nada más que una rémora.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21079" r="31811" b="5298"/>
          <a:stretch/>
        </p:blipFill>
        <p:spPr>
          <a:xfrm>
            <a:off x="5514613" y="1905000"/>
            <a:ext cx="3671455" cy="4953000"/>
          </a:xfrm>
          <a:prstGeom prst="rect">
            <a:avLst/>
          </a:prstGeom>
        </p:spPr>
      </p:pic>
    </p:spTree>
    <p:extLst>
      <p:ext uri="{BB962C8B-B14F-4D97-AF65-F5344CB8AC3E}">
        <p14:creationId xmlns:p14="http://schemas.microsoft.com/office/powerpoint/2010/main" val="3787456238"/>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035848" y="3417332"/>
            <a:ext cx="6108152" cy="3440668"/>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8</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a:bodyPr>
          <a:lstStyle/>
          <a:p>
            <a:r>
              <a:rPr lang="es-PR" dirty="0">
                <a:latin typeface="Candara" panose="020E0502030303020204" pitchFamily="34" charset="0"/>
              </a:rPr>
              <a:t>Este capítulo es el clímax de la sección sobre la «santificación» (</a:t>
            </a:r>
            <a:r>
              <a:rPr lang="es-PR" dirty="0">
                <a:solidFill>
                  <a:srgbClr val="FF0000"/>
                </a:solidFill>
                <a:latin typeface="Candara" panose="020E0502030303020204" pitchFamily="34" charset="0"/>
              </a:rPr>
              <a:t>caps. 6–8</a:t>
            </a:r>
            <a:r>
              <a:rPr lang="es-PR" dirty="0">
                <a:latin typeface="Candara" panose="020E0502030303020204" pitchFamily="34" charset="0"/>
              </a:rPr>
              <a:t>) y responde las preguntas que surgieron respecto a la ley y a la carne. </a:t>
            </a:r>
            <a:endParaRPr lang="es-PR" dirty="0" smtClean="0">
              <a:latin typeface="Candara" panose="020E0502030303020204" pitchFamily="34" charset="0"/>
            </a:endParaRPr>
          </a:p>
        </p:txBody>
      </p:sp>
    </p:spTree>
    <p:extLst>
      <p:ext uri="{BB962C8B-B14F-4D97-AF65-F5344CB8AC3E}">
        <p14:creationId xmlns:p14="http://schemas.microsoft.com/office/powerpoint/2010/main" val="1202104876"/>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lnSpcReduction="10000"/>
          </a:bodyPr>
          <a:lstStyle/>
          <a:p>
            <a:r>
              <a:rPr lang="es-PR" dirty="0" smtClean="0">
                <a:latin typeface="Candara" panose="020E0502030303020204" pitchFamily="34" charset="0"/>
              </a:rPr>
              <a:t>Nunca </a:t>
            </a:r>
            <a:r>
              <a:rPr lang="es-PR" dirty="0">
                <a:latin typeface="Candara" panose="020E0502030303020204" pitchFamily="34" charset="0"/>
              </a:rPr>
              <a:t>nos ha hecho ningún bien.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Cristo no nos hubiese salvado, la carne nos habría arrastrado a los más profundos, negros y ardientes lugares del infierno.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obligación podemos sentir para con tal enemigo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1079" r="31811" b="5298"/>
          <a:stretch/>
        </p:blipFill>
        <p:spPr>
          <a:xfrm>
            <a:off x="5514613" y="1905000"/>
            <a:ext cx="3671455" cy="4953000"/>
          </a:xfrm>
          <a:prstGeom prst="rect">
            <a:avLst/>
          </a:prstGeom>
        </p:spPr>
      </p:pic>
    </p:spTree>
    <p:extLst>
      <p:ext uri="{BB962C8B-B14F-4D97-AF65-F5344CB8AC3E}">
        <p14:creationId xmlns:p14="http://schemas.microsoft.com/office/powerpoint/2010/main" val="3112720816"/>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029201" y="1854794"/>
            <a:ext cx="4114800" cy="5030318"/>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a:solidFill>
                  <a:srgbClr val="FF0000"/>
                </a:solidFill>
                <a:latin typeface="Candara" panose="020E0502030303020204" pitchFamily="34" charset="0"/>
              </a:rPr>
              <a:t>8:13</a:t>
            </a:r>
            <a:r>
              <a:rPr lang="es-PR" dirty="0">
                <a:latin typeface="Candara" panose="020E0502030303020204" pitchFamily="34" charset="0"/>
              </a:rPr>
              <a:t> Los que viven conforme a la carne, han de morir, no sólo física, sino eternamente. </a:t>
            </a:r>
            <a:endParaRPr lang="es-PR" dirty="0" smtClean="0">
              <a:latin typeface="Candara" panose="020E0502030303020204" pitchFamily="34" charset="0"/>
            </a:endParaRPr>
          </a:p>
          <a:p>
            <a:r>
              <a:rPr lang="es-PR" dirty="0" smtClean="0">
                <a:latin typeface="Candara" panose="020E0502030303020204" pitchFamily="34" charset="0"/>
              </a:rPr>
              <a:t>Vivir </a:t>
            </a:r>
            <a:r>
              <a:rPr lang="es-PR" dirty="0">
                <a:latin typeface="Candara" panose="020E0502030303020204" pitchFamily="34" charset="0"/>
              </a:rPr>
              <a:t>conforme a la carne es no ser salvo.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queda claro en </a:t>
            </a:r>
            <a:r>
              <a:rPr lang="es-PR" dirty="0">
                <a:solidFill>
                  <a:srgbClr val="FF0000"/>
                </a:solidFill>
                <a:latin typeface="Candara" panose="020E0502030303020204" pitchFamily="34" charset="0"/>
              </a:rPr>
              <a:t>8:4, 5</a:t>
            </a:r>
            <a:r>
              <a:rPr lang="es-PR" dirty="0">
                <a:latin typeface="Candara" panose="020E0502030303020204" pitchFamily="34" charset="0"/>
              </a:rPr>
              <a:t>. </a:t>
            </a:r>
          </a:p>
        </p:txBody>
      </p:sp>
    </p:spTree>
    <p:extLst>
      <p:ext uri="{BB962C8B-B14F-4D97-AF65-F5344CB8AC3E}">
        <p14:creationId xmlns:p14="http://schemas.microsoft.com/office/powerpoint/2010/main" val="3174110232"/>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Pero, ¿por qué dirige Pablo estas palabras a los que son ya cristianos? </a:t>
            </a:r>
          </a:p>
          <a:p>
            <a:r>
              <a:rPr lang="es-PR" dirty="0" smtClean="0">
                <a:latin typeface="Candara" panose="020E0502030303020204" pitchFamily="34" charset="0"/>
              </a:rPr>
              <a:t>¿Implica acaso que algunos de ellos puedan llegar a perderse? </a:t>
            </a: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159199361"/>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smtClean="0">
                <a:latin typeface="Candara" panose="020E0502030303020204" pitchFamily="34" charset="0"/>
              </a:rPr>
              <a:t>No, pero el apóstol incluye frecuentemente palabras de advertencia y de autoexamen en sus Cartas, sabiendo que en cada congregación puede haber aquellos que nunca han sido genuinamente salvados.</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57800" y="1825371"/>
            <a:ext cx="3886200" cy="5032629"/>
          </a:xfrm>
          <a:prstGeom prst="rect">
            <a:avLst/>
          </a:prstGeom>
        </p:spPr>
      </p:pic>
    </p:spTree>
    <p:extLst>
      <p:ext uri="{BB962C8B-B14F-4D97-AF65-F5344CB8AC3E}">
        <p14:creationId xmlns:p14="http://schemas.microsoft.com/office/powerpoint/2010/main" val="417295576"/>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lnSpcReduction="20000"/>
          </a:bodyPr>
          <a:lstStyle/>
          <a:p>
            <a:r>
              <a:rPr lang="es-PR" dirty="0">
                <a:latin typeface="Candara" panose="020E0502030303020204" pitchFamily="34" charset="0"/>
              </a:rPr>
              <a:t>El resto del versículo describe lo que es característicamente cierto de los creyentes genuinos.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la capacitación del Espíritu Santo hacen morir las obras de la carne. </a:t>
            </a:r>
            <a:endParaRPr lang="es-PR" dirty="0" smtClean="0">
              <a:latin typeface="Candara" panose="020E0502030303020204" pitchFamily="34" charset="0"/>
            </a:endParaRPr>
          </a:p>
          <a:p>
            <a:r>
              <a:rPr lang="es-PR" dirty="0" smtClean="0">
                <a:latin typeface="Candara" panose="020E0502030303020204" pitchFamily="34" charset="0"/>
              </a:rPr>
              <a:t>Gozan </a:t>
            </a:r>
            <a:r>
              <a:rPr lang="es-PR" dirty="0">
                <a:latin typeface="Candara" panose="020E0502030303020204" pitchFamily="34" charset="0"/>
              </a:rPr>
              <a:t>ahora de la vida eterna, y entrarán a la vida en su plenitud cuando abandonen esta tierra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715000" y="2057400"/>
            <a:ext cx="2960008" cy="4414838"/>
          </a:xfrm>
          <a:prstGeom prst="rect">
            <a:avLst/>
          </a:prstGeom>
        </p:spPr>
      </p:pic>
    </p:spTree>
    <p:extLst>
      <p:ext uri="{BB962C8B-B14F-4D97-AF65-F5344CB8AC3E}">
        <p14:creationId xmlns:p14="http://schemas.microsoft.com/office/powerpoint/2010/main" val="3964419381"/>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lnSpcReduction="20000"/>
          </a:bodyPr>
          <a:lstStyle/>
          <a:p>
            <a:r>
              <a:rPr lang="es-PR" dirty="0">
                <a:solidFill>
                  <a:srgbClr val="FF0000"/>
                </a:solidFill>
                <a:latin typeface="Candara" panose="020E0502030303020204" pitchFamily="34" charset="0"/>
              </a:rPr>
              <a:t>8:14</a:t>
            </a:r>
            <a:r>
              <a:rPr lang="es-PR" dirty="0">
                <a:latin typeface="Candara" panose="020E0502030303020204" pitchFamily="34" charset="0"/>
              </a:rPr>
              <a:t> Otra forma de describir a los verdaderos creyentes es decir que son guiados por el Espíritu de Dios. </a:t>
            </a:r>
            <a:endParaRPr lang="es-PR" dirty="0" smtClean="0">
              <a:latin typeface="Candara" panose="020E0502030303020204" pitchFamily="34" charset="0"/>
            </a:endParaRPr>
          </a:p>
          <a:p>
            <a:r>
              <a:rPr lang="es-PR" dirty="0" smtClean="0">
                <a:latin typeface="Candara" panose="020E0502030303020204" pitchFamily="34" charset="0"/>
              </a:rPr>
              <a:t>Pablo </a:t>
            </a:r>
            <a:r>
              <a:rPr lang="es-PR" dirty="0">
                <a:latin typeface="Candara" panose="020E0502030303020204" pitchFamily="34" charset="0"/>
              </a:rPr>
              <a:t>no está refiriéndose aquí a casos espectaculares de guía divina en las vidas de eminentes cristianos, sino refiriéndose a lo que es cierto de todos los hijos de Dios —esto es, que son guiados por el Espíritu de Dios—. </a:t>
            </a:r>
            <a:endParaRPr lang="es-PR" dirty="0" smtClean="0">
              <a:latin typeface="Candara" panose="020E0502030303020204" pitchFamily="34" charset="0"/>
            </a:endParaRPr>
          </a:p>
        </p:txBody>
      </p:sp>
      <p:pic>
        <p:nvPicPr>
          <p:cNvPr id="10242" name="Picture 2" descr="http://www.cashluna.org/casadedios/2007/portadas/imagen/101007por.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715000" y="1905000"/>
            <a:ext cx="3441701"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216441"/>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No </a:t>
            </a:r>
            <a:r>
              <a:rPr lang="es-PR" dirty="0">
                <a:latin typeface="Candara" panose="020E0502030303020204" pitchFamily="34" charset="0"/>
              </a:rPr>
              <a:t>es cuestión del grado en que se dan al Espíritu Santo, sino de una relación que se inaugura en el momento de la conversión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www.cashluna.org/casadedios/2007/portadas/imagen/101007por.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715000" y="1905000"/>
            <a:ext cx="3441701"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304978"/>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1687"/>
            <a:ext cx="4953000" cy="4795838"/>
          </a:xfrm>
        </p:spPr>
        <p:txBody>
          <a:bodyPr>
            <a:normAutofit/>
          </a:bodyPr>
          <a:lstStyle/>
          <a:p>
            <a:r>
              <a:rPr lang="es-PR" dirty="0">
                <a:latin typeface="Candara" panose="020E0502030303020204" pitchFamily="34" charset="0"/>
              </a:rPr>
              <a:t>La filiación divina implica la recepción a la familia de Dios, con todos los privilegios y responsabilidades de hijos adultos. </a:t>
            </a:r>
            <a:endParaRPr lang="es-PR" dirty="0" smtClean="0">
              <a:latin typeface="Candara" panose="020E0502030303020204" pitchFamily="34" charset="0"/>
            </a:endParaRPr>
          </a:p>
        </p:txBody>
      </p:sp>
      <p:pic>
        <p:nvPicPr>
          <p:cNvPr id="8" name="Picture 2" descr="http://4.bp.blogspot.com/-r7Rs_39S-F4/TnItIg02JuI/AAAAAAAADe4/p4MjdoVXDeY/s1600/jesus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32718" y="1981200"/>
            <a:ext cx="2737590" cy="48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402009"/>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Un </a:t>
            </a:r>
            <a:r>
              <a:rPr lang="es-PR" dirty="0">
                <a:latin typeface="Candara" panose="020E0502030303020204" pitchFamily="34" charset="0"/>
              </a:rPr>
              <a:t>nuevo convertido no tiene que esperar un cierto tiempo antes de entrar en su herencia espiritual; es suya en el momento en que ha sido salvado, y esto se aplica a todos los creyentes, hombres y mujeres, muchachos y muchachas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4.bp.blogspot.com/-r7Rs_39S-F4/TnItIg02JuI/AAAAAAAADe4/p4MjdoVXDeY/s1600/jesus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32718" y="1981200"/>
            <a:ext cx="2737590" cy="48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628083"/>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447800" y="1904999"/>
            <a:ext cx="7651751" cy="4994893"/>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a:solidFill>
                  <a:srgbClr val="FF0000"/>
                </a:solidFill>
                <a:latin typeface="Candara" panose="020E0502030303020204" pitchFamily="34" charset="0"/>
              </a:rPr>
              <a:t>8:15</a:t>
            </a:r>
            <a:r>
              <a:rPr lang="es-PR" dirty="0">
                <a:latin typeface="Candara" panose="020E0502030303020204" pitchFamily="34" charset="0"/>
              </a:rPr>
              <a:t> Los que viven bajo la ley son como hijos menores de edad, bajo autoridad como si fuesen siervos, y cubiertos por el temor al castigo.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cuando una persona ha nacido de nuevo, no nace a una posición de servidumbre. </a:t>
            </a:r>
            <a:endParaRPr lang="es-PR" dirty="0" smtClean="0">
              <a:latin typeface="Candara" panose="020E0502030303020204" pitchFamily="34" charset="0"/>
            </a:endParaRPr>
          </a:p>
        </p:txBody>
      </p:sp>
    </p:spTree>
    <p:extLst>
      <p:ext uri="{BB962C8B-B14F-4D97-AF65-F5344CB8AC3E}">
        <p14:creationId xmlns:p14="http://schemas.microsoft.com/office/powerpoint/2010/main" val="2527720347"/>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035848" y="3417332"/>
            <a:ext cx="6108152" cy="3440668"/>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8</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Espíritu Santo domina todo el capítulo, porque a través del Espíritu morando en nosotros podemos vencer la carne y tener una vida cristiana fructífera. </a:t>
            </a:r>
            <a:endParaRPr lang="es-PR" dirty="0" smtClean="0">
              <a:latin typeface="Candara" panose="020E0502030303020204" pitchFamily="34" charset="0"/>
            </a:endParaRPr>
          </a:p>
        </p:txBody>
      </p:sp>
    </p:spTree>
    <p:extLst>
      <p:ext uri="{BB962C8B-B14F-4D97-AF65-F5344CB8AC3E}">
        <p14:creationId xmlns:p14="http://schemas.microsoft.com/office/powerpoint/2010/main" val="577665037"/>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447800" y="1904999"/>
            <a:ext cx="7651751" cy="4994893"/>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6352801" cy="4795838"/>
          </a:xfrm>
        </p:spPr>
        <p:txBody>
          <a:bodyPr>
            <a:normAutofit fontScale="92500" lnSpcReduction="10000"/>
          </a:bodyPr>
          <a:lstStyle/>
          <a:p>
            <a:r>
              <a:rPr lang="es-PR" dirty="0" smtClean="0">
                <a:latin typeface="Candara" panose="020E0502030303020204" pitchFamily="34" charset="0"/>
              </a:rPr>
              <a:t>No </a:t>
            </a:r>
            <a:r>
              <a:rPr lang="es-PR" dirty="0">
                <a:latin typeface="Candara" panose="020E0502030303020204" pitchFamily="34" charset="0"/>
              </a:rPr>
              <a:t>es introducida en la casa de Dios como un esclavo, sino que recibe el espíritu de adopción; es decir, es puesto en la familia de Dios como un hijo maduro.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un instinto espiritual verdadero levanta la mirada a Dios y lo llama «</a:t>
            </a:r>
            <a:r>
              <a:rPr lang="es-PR" dirty="0" err="1">
                <a:latin typeface="Candara" panose="020E0502030303020204" pitchFamily="34" charset="0"/>
              </a:rPr>
              <a:t>Abbá</a:t>
            </a:r>
            <a:r>
              <a:rPr lang="es-PR" dirty="0">
                <a:latin typeface="Candara" panose="020E0502030303020204" pitchFamily="34" charset="0"/>
              </a:rPr>
              <a:t>, Padre». </a:t>
            </a:r>
            <a:endParaRPr lang="es-PR" dirty="0" smtClean="0">
              <a:latin typeface="Candara" panose="020E0502030303020204" pitchFamily="34" charset="0"/>
            </a:endParaRPr>
          </a:p>
          <a:p>
            <a:r>
              <a:rPr lang="es-PR" dirty="0" err="1" smtClean="0">
                <a:latin typeface="Candara" panose="020E0502030303020204" pitchFamily="34" charset="0"/>
              </a:rPr>
              <a:t>Abbá</a:t>
            </a:r>
            <a:r>
              <a:rPr lang="es-PR" dirty="0" smtClean="0">
                <a:latin typeface="Candara" panose="020E0502030303020204" pitchFamily="34" charset="0"/>
              </a:rPr>
              <a:t> </a:t>
            </a:r>
            <a:r>
              <a:rPr lang="es-PR" dirty="0">
                <a:latin typeface="Candara" panose="020E0502030303020204" pitchFamily="34" charset="0"/>
              </a:rPr>
              <a:t>es una palabra aramea que sufre en las traducciones. </a:t>
            </a:r>
            <a:endParaRPr lang="es-PR" dirty="0" smtClean="0">
              <a:latin typeface="Candara" panose="020E0502030303020204" pitchFamily="34" charset="0"/>
            </a:endParaRPr>
          </a:p>
        </p:txBody>
      </p:sp>
    </p:spTree>
    <p:extLst>
      <p:ext uri="{BB962C8B-B14F-4D97-AF65-F5344CB8AC3E}">
        <p14:creationId xmlns:p14="http://schemas.microsoft.com/office/powerpoint/2010/main" val="4126791560"/>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a:bodyPr>
          <a:lstStyle/>
          <a:p>
            <a:r>
              <a:rPr lang="es-PR" dirty="0" smtClean="0">
                <a:latin typeface="Candara" panose="020E0502030303020204" pitchFamily="34" charset="0"/>
              </a:rPr>
              <a:t>Es </a:t>
            </a:r>
            <a:r>
              <a:rPr lang="es-PR" dirty="0">
                <a:latin typeface="Candara" panose="020E0502030303020204" pitchFamily="34" charset="0"/>
              </a:rPr>
              <a:t>una forma íntima de la palabra padre —como «papá»—.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podamos vacilar ante el empleo de una palabra castellana tan familiar al dirigirnos a Dios, permanece la verdad de que Aquel que es infinitamente excelso está también íntimamente cercano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56263"/>
          <a:stretch/>
        </p:blipFill>
        <p:spPr>
          <a:xfrm>
            <a:off x="5686524" y="1905000"/>
            <a:ext cx="3457475" cy="4963886"/>
          </a:xfrm>
          <a:prstGeom prst="rect">
            <a:avLst/>
          </a:prstGeom>
        </p:spPr>
      </p:pic>
    </p:spTree>
    <p:extLst>
      <p:ext uri="{BB962C8B-B14F-4D97-AF65-F5344CB8AC3E}">
        <p14:creationId xmlns:p14="http://schemas.microsoft.com/office/powerpoint/2010/main" val="2273452942"/>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lnSpcReduction="10000"/>
          </a:bodyPr>
          <a:lstStyle/>
          <a:p>
            <a:r>
              <a:rPr lang="es-PR" dirty="0">
                <a:latin typeface="Candara" panose="020E0502030303020204" pitchFamily="34" charset="0"/>
              </a:rPr>
              <a:t>La frase espíritu de adopción puede ser una referencia al Espíritu Santo como Aquel que hace consciente al creyente de su especial dignidad como hijo. </a:t>
            </a:r>
            <a:endParaRPr lang="es-PR" dirty="0" smtClean="0">
              <a:latin typeface="Candara" panose="020E0502030303020204" pitchFamily="34" charset="0"/>
            </a:endParaRPr>
          </a:p>
          <a:p>
            <a:r>
              <a:rPr lang="es-PR" dirty="0" smtClean="0">
                <a:latin typeface="Candara" panose="020E0502030303020204" pitchFamily="34" charset="0"/>
              </a:rPr>
              <a:t>O </a:t>
            </a:r>
            <a:r>
              <a:rPr lang="es-PR" dirty="0">
                <a:latin typeface="Candara" panose="020E0502030303020204" pitchFamily="34" charset="0"/>
              </a:rPr>
              <a:t>puede que signifique la conciencia o actitud de adopción en contraste al espíritu de servidumbre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56263"/>
          <a:stretch/>
        </p:blipFill>
        <p:spPr>
          <a:xfrm>
            <a:off x="5686524" y="1905000"/>
            <a:ext cx="3457475" cy="4963886"/>
          </a:xfrm>
          <a:prstGeom prst="rect">
            <a:avLst/>
          </a:prstGeom>
        </p:spPr>
      </p:pic>
    </p:spTree>
    <p:extLst>
      <p:ext uri="{BB962C8B-B14F-4D97-AF65-F5344CB8AC3E}">
        <p14:creationId xmlns:p14="http://schemas.microsoft.com/office/powerpoint/2010/main" val="4142049974"/>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a:latin typeface="Candara" panose="020E0502030303020204" pitchFamily="34" charset="0"/>
              </a:rPr>
              <a:t>Adopción se emplea en tres formas diferentes en Romanos.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se refiere a la conciencia de la filiación que el Espíritu Santo produce en la vida del creyente.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56263"/>
          <a:stretch/>
        </p:blipFill>
        <p:spPr>
          <a:xfrm>
            <a:off x="5686524" y="1905000"/>
            <a:ext cx="3457475" cy="4963886"/>
          </a:xfrm>
          <a:prstGeom prst="rect">
            <a:avLst/>
          </a:prstGeom>
        </p:spPr>
      </p:pic>
    </p:spTree>
    <p:extLst>
      <p:ext uri="{BB962C8B-B14F-4D97-AF65-F5344CB8AC3E}">
        <p14:creationId xmlns:p14="http://schemas.microsoft.com/office/powerpoint/2010/main" val="3346051241"/>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En </a:t>
            </a:r>
            <a:r>
              <a:rPr lang="es-PR" dirty="0">
                <a:solidFill>
                  <a:srgbClr val="FF0000"/>
                </a:solidFill>
                <a:latin typeface="Candara" panose="020E0502030303020204" pitchFamily="34" charset="0"/>
              </a:rPr>
              <a:t>8:23</a:t>
            </a:r>
            <a:r>
              <a:rPr lang="es-PR" dirty="0">
                <a:latin typeface="Candara" panose="020E0502030303020204" pitchFamily="34" charset="0"/>
              </a:rPr>
              <a:t> mira adelante a aquel tiempo en que el cuerpo del creyente será redimido o glorificado.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9:4</a:t>
            </a:r>
            <a:r>
              <a:rPr lang="es-PR" dirty="0">
                <a:latin typeface="Candara" panose="020E0502030303020204" pitchFamily="34" charset="0"/>
              </a:rPr>
              <a:t> mira atrás a aquel tiempo cuando Dios designó a Israel como Su hijo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4:22</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thepublicqueue.com/wp-content/uploads/2014/06/the-rapture-2011.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791200" y="1905000"/>
            <a:ext cx="33528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952693"/>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a:latin typeface="Candara" panose="020E0502030303020204" pitchFamily="34" charset="0"/>
              </a:rPr>
              <a:t>En </a:t>
            </a:r>
            <a:r>
              <a:rPr lang="es-PR" dirty="0">
                <a:solidFill>
                  <a:srgbClr val="FF0000"/>
                </a:solidFill>
                <a:latin typeface="Candara" panose="020E0502030303020204" pitchFamily="34" charset="0"/>
              </a:rPr>
              <a:t>Gálatas 4:5 </a:t>
            </a:r>
            <a:r>
              <a:rPr lang="es-PR" dirty="0">
                <a:latin typeface="Candara" panose="020E0502030303020204" pitchFamily="34" charset="0"/>
              </a:rPr>
              <a:t>y </a:t>
            </a:r>
            <a:r>
              <a:rPr lang="es-PR" dirty="0">
                <a:solidFill>
                  <a:srgbClr val="FF0000"/>
                </a:solidFill>
                <a:latin typeface="Candara" panose="020E0502030303020204" pitchFamily="34" charset="0"/>
              </a:rPr>
              <a:t>Efesios 1:5 </a:t>
            </a:r>
            <a:r>
              <a:rPr lang="es-PR" dirty="0">
                <a:latin typeface="Candara" panose="020E0502030303020204" pitchFamily="34" charset="0"/>
              </a:rPr>
              <a:t>la palabra significa «posicionamiento de hijo», es decir, el acto de situar a todos los creyentes como hijos maduros y adultos con todos los privilegios y responsabilidades de la filiación.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56263"/>
          <a:stretch/>
        </p:blipFill>
        <p:spPr>
          <a:xfrm>
            <a:off x="5686524" y="1905000"/>
            <a:ext cx="3457475" cy="4963886"/>
          </a:xfrm>
          <a:prstGeom prst="rect">
            <a:avLst/>
          </a:prstGeom>
        </p:spPr>
      </p:pic>
    </p:spTree>
    <p:extLst>
      <p:ext uri="{BB962C8B-B14F-4D97-AF65-F5344CB8AC3E}">
        <p14:creationId xmlns:p14="http://schemas.microsoft.com/office/powerpoint/2010/main" val="2142786311"/>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lnSpcReduction="10000"/>
          </a:bodyPr>
          <a:lstStyle/>
          <a:p>
            <a:r>
              <a:rPr lang="es-PR" dirty="0" smtClean="0">
                <a:latin typeface="Candara" panose="020E0502030303020204" pitchFamily="34" charset="0"/>
              </a:rPr>
              <a:t>Cada </a:t>
            </a:r>
            <a:r>
              <a:rPr lang="es-PR" dirty="0">
                <a:latin typeface="Candara" panose="020E0502030303020204" pitchFamily="34" charset="0"/>
              </a:rPr>
              <a:t>creyente es niño de Dios en cuanto a que ha nacido en una familia de la que el Padre es Dios.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cada creyente es además un hijo —una relación especial que conlleva los privilegios de alguien que ha alcanzado la madurez de la edad adulta.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56263"/>
          <a:stretch/>
        </p:blipFill>
        <p:spPr>
          <a:xfrm>
            <a:off x="5686524" y="1905000"/>
            <a:ext cx="3457475" cy="4963886"/>
          </a:xfrm>
          <a:prstGeom prst="rect">
            <a:avLst/>
          </a:prstGeom>
        </p:spPr>
      </p:pic>
    </p:spTree>
    <p:extLst>
      <p:ext uri="{BB962C8B-B14F-4D97-AF65-F5344CB8AC3E}">
        <p14:creationId xmlns:p14="http://schemas.microsoft.com/office/powerpoint/2010/main" val="261338063"/>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el NT el término adopción nunca significa lo que significa en nuestra sociedad, que es tomar un hijo de otro padre como hijo propio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04114" y="2090738"/>
            <a:ext cx="3429000" cy="4381500"/>
          </a:xfrm>
          <a:prstGeom prst="rect">
            <a:avLst/>
          </a:prstGeom>
        </p:spPr>
      </p:pic>
    </p:spTree>
    <p:extLst>
      <p:ext uri="{BB962C8B-B14F-4D97-AF65-F5344CB8AC3E}">
        <p14:creationId xmlns:p14="http://schemas.microsoft.com/office/powerpoint/2010/main" val="4077321371"/>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a:solidFill>
                  <a:srgbClr val="FF0000"/>
                </a:solidFill>
                <a:latin typeface="Candara" panose="020E0502030303020204" pitchFamily="34" charset="0"/>
              </a:rPr>
              <a:t>8:16</a:t>
            </a:r>
            <a:r>
              <a:rPr lang="es-PR" dirty="0">
                <a:latin typeface="Candara" panose="020E0502030303020204" pitchFamily="34" charset="0"/>
              </a:rPr>
              <a:t> Hay un instinto espiritual en el creyente recién nacido que le da la certidumbre de que es hijo de Dios.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Espíritu Santo se lo dice. </a:t>
            </a:r>
            <a:endParaRPr lang="es-PR" dirty="0" smtClean="0">
              <a:latin typeface="Candara" panose="020E0502030303020204" pitchFamily="34" charset="0"/>
            </a:endParaRPr>
          </a:p>
        </p:txBody>
      </p:sp>
      <p:pic>
        <p:nvPicPr>
          <p:cNvPr id="11266" name="Picture 2" descr="http://www.livescience.com/images/i/000/059/509/i02/newborn-baby-131121.jpg?1385049383"/>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404123" y="3048000"/>
            <a:ext cx="3739877"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096246"/>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lnSpcReduction="10000"/>
          </a:bodyPr>
          <a:lstStyle/>
          <a:p>
            <a:r>
              <a:rPr lang="es-PR" dirty="0" smtClean="0">
                <a:latin typeface="Candara" panose="020E0502030303020204" pitchFamily="34" charset="0"/>
              </a:rPr>
              <a:t>El </a:t>
            </a:r>
            <a:r>
              <a:rPr lang="es-PR" dirty="0">
                <a:latin typeface="Candara" panose="020E0502030303020204" pitchFamily="34" charset="0"/>
              </a:rPr>
              <a:t>Espíritu mismo da juntamente testimonio al espíritu del creyente de que es miembro de la familia de Dios.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ir el cristiano leyendo la Biblia, el Espíritu le confirma la verdad de que, al haber confiado en el Salvador, es ahora un hijo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16386" name="Picture 2" descr="http://regenerationam.org/wp-content/uploads/2012/07/Open_Bible.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62731" y="2895600"/>
            <a:ext cx="3694183" cy="2062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950968"/>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035848" y="3417332"/>
            <a:ext cx="6108152" cy="3440668"/>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8</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capítulo puede resumirse en tres frases: ninguna condenación, ninguna obligación y ninguna separación</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603237755"/>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lnSpcReduction="10000"/>
          </a:bodyPr>
          <a:lstStyle/>
          <a:p>
            <a:r>
              <a:rPr lang="es-PR" dirty="0">
                <a:solidFill>
                  <a:srgbClr val="FF0000"/>
                </a:solidFill>
                <a:latin typeface="Candara" panose="020E0502030303020204" pitchFamily="34" charset="0"/>
              </a:rPr>
              <a:t>8:17</a:t>
            </a:r>
            <a:r>
              <a:rPr lang="es-PR" dirty="0">
                <a:latin typeface="Candara" panose="020E0502030303020204" pitchFamily="34" charset="0"/>
              </a:rPr>
              <a:t> La membresía en la familia de Dios da unos privilegios que van más allá de nuestra capacidad de comprensión. </a:t>
            </a:r>
            <a:endParaRPr lang="es-PR" dirty="0" smtClean="0">
              <a:latin typeface="Candara" panose="020E0502030303020204" pitchFamily="34" charset="0"/>
            </a:endParaRPr>
          </a:p>
          <a:p>
            <a:r>
              <a:rPr lang="es-PR" dirty="0" smtClean="0">
                <a:latin typeface="Candara" panose="020E0502030303020204" pitchFamily="34" charset="0"/>
              </a:rPr>
              <a:t>Todos </a:t>
            </a:r>
            <a:r>
              <a:rPr lang="es-PR" dirty="0">
                <a:latin typeface="Candara" panose="020E0502030303020204" pitchFamily="34" charset="0"/>
              </a:rPr>
              <a:t>los hijos de Dios son herederos de Dios.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heredero, naturalmente, llega a heredar las posesiones de su padre.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56263"/>
          <a:stretch/>
        </p:blipFill>
        <p:spPr>
          <a:xfrm>
            <a:off x="5686524" y="1905000"/>
            <a:ext cx="3457475" cy="4963886"/>
          </a:xfrm>
          <a:prstGeom prst="rect">
            <a:avLst/>
          </a:prstGeom>
        </p:spPr>
      </p:pic>
    </p:spTree>
    <p:extLst>
      <p:ext uri="{BB962C8B-B14F-4D97-AF65-F5344CB8AC3E}">
        <p14:creationId xmlns:p14="http://schemas.microsoft.com/office/powerpoint/2010/main" val="2022626438"/>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lnSpcReduction="10000"/>
          </a:bodyPr>
          <a:lstStyle/>
          <a:p>
            <a:r>
              <a:rPr lang="es-PR" dirty="0" smtClean="0">
                <a:latin typeface="Candara" panose="020E0502030303020204" pitchFamily="34" charset="0"/>
              </a:rPr>
              <a:t>Esto </a:t>
            </a:r>
            <a:r>
              <a:rPr lang="es-PR" dirty="0">
                <a:latin typeface="Candara" panose="020E0502030303020204" pitchFamily="34" charset="0"/>
              </a:rPr>
              <a:t>es precisamente lo que se indica aquí.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lo que el Padre tiene es nuestro.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hemos aún entrado en la posesión y disfrute de todo ello, pero nada puede impedir que así sea en el futuro. Y somos coherederos con Cristo.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56263"/>
          <a:stretch/>
        </p:blipFill>
        <p:spPr>
          <a:xfrm>
            <a:off x="5686524" y="1905000"/>
            <a:ext cx="3457475" cy="4963886"/>
          </a:xfrm>
          <a:prstGeom prst="rect">
            <a:avLst/>
          </a:prstGeom>
        </p:spPr>
      </p:pic>
    </p:spTree>
    <p:extLst>
      <p:ext uri="{BB962C8B-B14F-4D97-AF65-F5344CB8AC3E}">
        <p14:creationId xmlns:p14="http://schemas.microsoft.com/office/powerpoint/2010/main" val="863236357"/>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Cuando </a:t>
            </a:r>
            <a:r>
              <a:rPr lang="es-PR" dirty="0">
                <a:latin typeface="Candara" panose="020E0502030303020204" pitchFamily="34" charset="0"/>
              </a:rPr>
              <a:t>Él vuelva para tomar el cetro del gobierno universal, nosotros compartiremos con Él los derechos de propiedad de toda la riqueza del Padre</a:t>
            </a:r>
            <a:r>
              <a:rPr lang="es-PR" dirty="0" smtClean="0">
                <a:latin typeface="Candara" panose="020E0502030303020204" pitchFamily="34" charset="0"/>
              </a:rPr>
              <a:t>.</a:t>
            </a:r>
            <a:endParaRPr lang="es-PR" dirty="0">
              <a:latin typeface="Candara" panose="020E0502030303020204" pitchFamily="34" charset="0"/>
            </a:endParaRPr>
          </a:p>
        </p:txBody>
      </p:sp>
      <p:pic>
        <p:nvPicPr>
          <p:cNvPr id="17410" name="Picture 2" descr="http://www.testimoniesofheavenandhell.com/Pictures-Of-Jesus/wp-content/uploads/2013/04/Jesus-Picture-The-Glorious-Return-Of-Christ-On-A-White-Horse-712x1024.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10325" y="1905000"/>
            <a:ext cx="3433675"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409170"/>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lnSpcReduction="10000"/>
          </a:bodyPr>
          <a:lstStyle/>
          <a:p>
            <a:r>
              <a:rPr lang="es-PR" dirty="0">
                <a:latin typeface="Candara" panose="020E0502030303020204" pitchFamily="34" charset="0"/>
              </a:rPr>
              <a:t>Cuando Pablo añade, si es que padecemos juntamente con él, para que juntamente con él seamos glorificados, no está haciendo de un sufrimiento heroico la condición de nuestra salvación. </a:t>
            </a:r>
            <a:endParaRPr lang="es-PR" dirty="0" smtClean="0">
              <a:latin typeface="Candara" panose="020E0502030303020204" pitchFamily="34" charset="0"/>
            </a:endParaRPr>
          </a:p>
          <a:p>
            <a:r>
              <a:rPr lang="es-PR" dirty="0" smtClean="0">
                <a:latin typeface="Candara" panose="020E0502030303020204" pitchFamily="34" charset="0"/>
              </a:rPr>
              <a:t>Tampoco </a:t>
            </a:r>
            <a:r>
              <a:rPr lang="es-PR" dirty="0">
                <a:latin typeface="Candara" panose="020E0502030303020204" pitchFamily="34" charset="0"/>
              </a:rPr>
              <a:t>está describiendo a una elite o círculo interno de vencedores que hayan sufrido grandes aflicciones. </a:t>
            </a:r>
            <a:endParaRPr lang="es-PR" dirty="0" smtClean="0">
              <a:latin typeface="Candara" panose="020E0502030303020204" pitchFamily="34" charset="0"/>
            </a:endParaRPr>
          </a:p>
        </p:txBody>
      </p:sp>
      <p:pic>
        <p:nvPicPr>
          <p:cNvPr id="8" name="Picture 2" descr="http://www.testimoniesofheavenandhell.com/Pictures-Of-Jesus/wp-content/uploads/2013/04/Jesus-Picture-The-Glorious-Return-Of-Christ-On-A-White-Horse-712x1024.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10325" y="1905000"/>
            <a:ext cx="3433675"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18554"/>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Más </a:t>
            </a:r>
            <a:r>
              <a:rPr lang="es-PR" dirty="0">
                <a:latin typeface="Candara" panose="020E0502030303020204" pitchFamily="34" charset="0"/>
              </a:rPr>
              <a:t>bien, contempla a todos los cristianos como conjuntamente padecedores y a todos los cristianos como glorificados juntamente con Cristo. </a:t>
            </a:r>
            <a:endParaRPr lang="es-PR" dirty="0" smtClean="0">
              <a:latin typeface="Candara" panose="020E0502030303020204" pitchFamily="34" charset="0"/>
            </a:endParaRPr>
          </a:p>
          <a:p>
            <a:r>
              <a:rPr lang="es-PR" dirty="0" smtClean="0">
                <a:latin typeface="Candara" panose="020E0502030303020204" pitchFamily="34" charset="0"/>
              </a:rPr>
              <a:t>El “si” </a:t>
            </a:r>
            <a:r>
              <a:rPr lang="es-PR" dirty="0">
                <a:latin typeface="Candara" panose="020E0502030303020204" pitchFamily="34" charset="0"/>
              </a:rPr>
              <a:t>es equivalente a «por cuanto». </a:t>
            </a:r>
            <a:endParaRPr lang="es-PR" dirty="0" smtClean="0">
              <a:latin typeface="Candara" panose="020E0502030303020204" pitchFamily="34" charset="0"/>
            </a:endParaRPr>
          </a:p>
        </p:txBody>
      </p:sp>
      <p:pic>
        <p:nvPicPr>
          <p:cNvPr id="8" name="Picture 2" descr="http://rccgbreadoflifeva.org/wp-content/uploads/2014/02/families_in_christ1.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6019800" y="1905000"/>
            <a:ext cx="31242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743694"/>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Los verdaderos hijos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8.12-17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lnSpcReduction="20000"/>
          </a:bodyPr>
          <a:lstStyle/>
          <a:p>
            <a:r>
              <a:rPr lang="es-PR" dirty="0" smtClean="0">
                <a:latin typeface="Candara" panose="020E0502030303020204" pitchFamily="34" charset="0"/>
              </a:rPr>
              <a:t>Naturalmente</a:t>
            </a:r>
            <a:r>
              <a:rPr lang="es-PR" dirty="0">
                <a:latin typeface="Candara" panose="020E0502030303020204" pitchFamily="34" charset="0"/>
              </a:rPr>
              <a:t>, los hay que sufren más que otros en la causa de Cristo, y esto tendrá como resultado diferentes grados de recompensa y de gloria.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todos los que reconocen a Jesús como Señor y Salvador son contemplados aquí como incurriendo en la hostilidad del mundo, con toda su vergüenza y oprobio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rccgbreadoflifeva.org/wp-content/uploads/2014/02/families_in_christ1.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6019800" y="1905000"/>
            <a:ext cx="31242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629138"/>
      </p:ext>
    </p:extLst>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obligación tenemos y hacia quién como creyentes en quienes mora el Espíritu Santo? (</a:t>
            </a:r>
            <a:r>
              <a:rPr lang="es-PR" dirty="0">
                <a:solidFill>
                  <a:srgbClr val="FF0000"/>
                </a:solidFill>
                <a:latin typeface="Candara" panose="020E0502030303020204" pitchFamily="34" charset="0"/>
              </a:rPr>
              <a:t>v. 12</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294125808"/>
      </p:ext>
    </p:extLst>
  </p:cSld>
  <p:clrMapOvr>
    <a:masterClrMapping/>
  </p:clrMapOvr>
  <p:transition>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¿Cuáles son las consecuencias de los dos estilos de vida entre los que debemos optar? (</a:t>
            </a:r>
            <a:r>
              <a:rPr lang="es-PR" dirty="0">
                <a:solidFill>
                  <a:srgbClr val="FF0000"/>
                </a:solidFill>
                <a:latin typeface="Candara" panose="020E0502030303020204" pitchFamily="34" charset="0"/>
              </a:rPr>
              <a:t>v. 13</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830789688"/>
      </p:ext>
    </p:extLst>
  </p:cSld>
  <p:clrMapOvr>
    <a:masterClrMapping/>
  </p:clrMapOvr>
  <p:transition>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significa «hacer morir las obras de la carne»? (</a:t>
            </a:r>
            <a:r>
              <a:rPr lang="es-PR" dirty="0">
                <a:solidFill>
                  <a:srgbClr val="FF0000"/>
                </a:solidFill>
                <a:latin typeface="Candara" panose="020E0502030303020204" pitchFamily="34" charset="0"/>
              </a:rPr>
              <a:t>v. 13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Remítase </a:t>
            </a:r>
            <a:r>
              <a:rPr lang="es-PR" dirty="0">
                <a:latin typeface="Candara" panose="020E0502030303020204" pitchFamily="34" charset="0"/>
              </a:rPr>
              <a:t>a lo que conoce acerca de lo que Pablo ya ha dicho en Romanos para contestar esta pregunta (</a:t>
            </a:r>
            <a:r>
              <a:rPr lang="es-PR" dirty="0" smtClean="0">
                <a:solidFill>
                  <a:srgbClr val="FF0000"/>
                </a:solidFill>
                <a:latin typeface="Candara" panose="020E0502030303020204" pitchFamily="34" charset="0"/>
              </a:rPr>
              <a:t>Romanos </a:t>
            </a:r>
            <a:r>
              <a:rPr lang="es-PR" dirty="0">
                <a:solidFill>
                  <a:srgbClr val="FF0000"/>
                </a:solidFill>
                <a:latin typeface="Candara" panose="020E0502030303020204" pitchFamily="34" charset="0"/>
              </a:rPr>
              <a:t>6.1–18</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425750251"/>
      </p:ext>
    </p:extLst>
  </p:cSld>
  <p:clrMapOvr>
    <a:masterClrMapping/>
  </p:clrMapOvr>
  <p:transition>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nos dicen los versículos 14–17 acerca de lo que el Espíritu Santo hace por nosotros y por medio de nosotros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1281297256"/>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8</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050" name="Picture 2" descr="https://theresaboudreau.files.wordpress.com/2014/04/cross.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 y="1651687"/>
            <a:ext cx="9144000" cy="520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nos dicen estos versículos acerca de la intimidad de nuestra relación con Dios, como consecuencia de la obra del Espíritu Santo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915462457"/>
      </p:ext>
    </p:extLst>
  </p:cSld>
  <p:clrMapOvr>
    <a:masterClrMapping/>
  </p:clrMapOvr>
  <p:transition>
    <p:fade thruBlk="1"/>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¿Cómo da testimonio el Espíritu a nuestro espíritu, de que somos hijos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671367556"/>
      </p:ext>
    </p:extLst>
  </p:cSld>
  <p:clrMapOvr>
    <a:masterClrMapping/>
  </p:clrMapOvr>
  <p:transition>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Como hijos de Dios, somos «herederos y coherederos con Cristo» (</a:t>
            </a:r>
            <a:r>
              <a:rPr lang="es-PR" dirty="0">
                <a:solidFill>
                  <a:srgbClr val="FF0000"/>
                </a:solidFill>
                <a:latin typeface="Candara" panose="020E0502030303020204" pitchFamily="34" charset="0"/>
              </a:rPr>
              <a:t>v. 17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más adelante Pablo nos dirá más acerca de lo que vamos a heredar, en el versículo </a:t>
            </a:r>
            <a:r>
              <a:rPr lang="es-PR" dirty="0">
                <a:solidFill>
                  <a:srgbClr val="FF0000"/>
                </a:solidFill>
                <a:latin typeface="Candara" panose="020E0502030303020204" pitchFamily="34" charset="0"/>
              </a:rPr>
              <a:t>17 </a:t>
            </a:r>
            <a:r>
              <a:rPr lang="es-PR" dirty="0">
                <a:latin typeface="Candara" panose="020E0502030303020204" pitchFamily="34" charset="0"/>
              </a:rPr>
              <a:t>nos ofrece un indicio. ¿Cuál es ese indicio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558731745"/>
      </p:ext>
    </p:extLst>
  </p:cSld>
  <p:clrMapOvr>
    <a:masterClrMapping/>
  </p:clrMapOvr>
  <p:transition>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Cuando Pablo piensa en nuestros sufrimientos presentes, ¿qué dice acerca de cómo compararlos con nuestra herencia? (</a:t>
            </a:r>
            <a:r>
              <a:rPr lang="es-PR" dirty="0">
                <a:solidFill>
                  <a:srgbClr val="FF0000"/>
                </a:solidFill>
                <a:latin typeface="Candara" panose="020E0502030303020204" pitchFamily="34" charset="0"/>
              </a:rPr>
              <a:t>v. 18</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4140089397"/>
      </p:ext>
    </p:extLst>
  </p:cSld>
  <p:clrMapOvr>
    <a:masterClrMapping/>
  </p:clrMapOvr>
  <p:transition>
    <p:fade thruBlk="1"/>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¿Cuáles son las diferencias que destaca entre nuestros sufrimientos presentes y nuestra gloria futura? </a:t>
            </a:r>
            <a:endParaRPr lang="es-PR" dirty="0" smtClean="0">
              <a:latin typeface="Candara" panose="020E0502030303020204" pitchFamily="34" charset="0"/>
            </a:endParaRPr>
          </a:p>
          <a:p>
            <a:r>
              <a:rPr lang="es-PR" dirty="0" smtClean="0">
                <a:latin typeface="Candara" panose="020E0502030303020204" pitchFamily="34" charset="0"/>
              </a:rPr>
              <a:t>Enumere </a:t>
            </a:r>
            <a:r>
              <a:rPr lang="es-PR" dirty="0">
                <a:latin typeface="Candara" panose="020E0502030303020204" pitchFamily="34" charset="0"/>
              </a:rPr>
              <a:t>todas las que pueda encontrar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514235938"/>
      </p:ext>
    </p:extLst>
  </p:cSld>
  <p:clrMapOvr>
    <a:masterClrMapping/>
  </p:clrMapOvr>
  <p:transition>
    <p:fade thruBlk="1"/>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Es posible la vida victoriosa.</a:t>
            </a:r>
          </a:p>
          <a:p>
            <a:pPr lvl="1"/>
            <a:r>
              <a:rPr lang="es-PR" sz="3200" dirty="0" smtClean="0">
                <a:latin typeface="Candara" panose="020E0502030303020204" pitchFamily="34" charset="0"/>
              </a:rPr>
              <a:t>Una de las características predominantes en el hombre que vive en la carne es su tendencia a la constante derrota.</a:t>
            </a:r>
          </a:p>
          <a:p>
            <a:pPr lvl="1"/>
            <a:r>
              <a:rPr lang="es-PR" sz="3200" dirty="0" smtClean="0">
                <a:latin typeface="Candara" panose="020E0502030303020204" pitchFamily="34" charset="0"/>
              </a:rPr>
              <a:t>Por supuesto hay un remanente, el pueblo de Dios que pone su confianza en su Señor y recibe de Él la fuerza que le hace vivir una vida victoriosa.</a:t>
            </a:r>
          </a:p>
        </p:txBody>
      </p:sp>
      <p:pic>
        <p:nvPicPr>
          <p:cNvPr id="9" name="Picture 8"/>
          <p:cNvPicPr>
            <a:picLocks noChangeAspect="1"/>
          </p:cNvPicPr>
          <p:nvPr/>
        </p:nvPicPr>
        <p:blipFill rotWithShape="1">
          <a:blip r:embed="rId3"/>
          <a:srcRect l="12500" r="12500"/>
          <a:stretch/>
        </p:blipFill>
        <p:spPr>
          <a:xfrm>
            <a:off x="6781800" y="0"/>
            <a:ext cx="2362200" cy="1771650"/>
          </a:xfrm>
          <a:prstGeom prst="rect">
            <a:avLst/>
          </a:prstGeom>
        </p:spPr>
      </p:pic>
    </p:spTree>
    <p:extLst>
      <p:ext uri="{BB962C8B-B14F-4D97-AF65-F5344CB8AC3E}">
        <p14:creationId xmlns:p14="http://schemas.microsoft.com/office/powerpoint/2010/main" val="85493494"/>
      </p:ext>
    </p:extLst>
  </p:cSld>
  <p:clrMapOvr>
    <a:masterClrMapping/>
  </p:clrMapOvr>
  <p:transition>
    <p:fade thruBlk="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Hay dos grupos de personas en el mundo.</a:t>
            </a:r>
          </a:p>
          <a:p>
            <a:pPr lvl="1"/>
            <a:r>
              <a:rPr lang="es-PR" dirty="0" smtClean="0">
                <a:latin typeface="Candara" panose="020E0502030303020204" pitchFamily="34" charset="0"/>
              </a:rPr>
              <a:t>Las que viven conforme a los deseos de la carne y las que lo hacen conforme al Espíritu.</a:t>
            </a:r>
          </a:p>
          <a:p>
            <a:pPr lvl="1"/>
            <a:r>
              <a:rPr lang="es-PR" dirty="0" smtClean="0">
                <a:latin typeface="Candara" panose="020E0502030303020204" pitchFamily="34" charset="0"/>
              </a:rPr>
              <a:t>La pregunta trascendente es:  ¿A cuál de los grupos pertenece usted? Los criterios están claramente expuestos en la Palabra.</a:t>
            </a:r>
          </a:p>
          <a:p>
            <a:pPr lvl="1"/>
            <a:r>
              <a:rPr lang="es-PR" dirty="0" smtClean="0">
                <a:latin typeface="Candara" panose="020E0502030303020204" pitchFamily="34" charset="0"/>
              </a:rPr>
              <a:t>A nosotros nos corresponde analizar nuestro comportamiento para determinar si vivimos por el Espíritu para hacer morir las obras de la carne,</a:t>
            </a:r>
            <a:r>
              <a:rPr lang="es-PR" dirty="0">
                <a:latin typeface="Candara" panose="020E0502030303020204" pitchFamily="34" charset="0"/>
              </a:rPr>
              <a:t> </a:t>
            </a:r>
            <a:r>
              <a:rPr lang="es-PR" dirty="0" smtClean="0">
                <a:latin typeface="Candara" panose="020E0502030303020204" pitchFamily="34" charset="0"/>
              </a:rPr>
              <a:t>o si vivimos bajo la carne para segar corrupción.</a:t>
            </a:r>
          </a:p>
        </p:txBody>
      </p:sp>
      <p:pic>
        <p:nvPicPr>
          <p:cNvPr id="9" name="Picture 8"/>
          <p:cNvPicPr>
            <a:picLocks noChangeAspect="1"/>
          </p:cNvPicPr>
          <p:nvPr/>
        </p:nvPicPr>
        <p:blipFill rotWithShape="1">
          <a:blip r:embed="rId3"/>
          <a:srcRect l="12500" r="12500"/>
          <a:stretch/>
        </p:blipFill>
        <p:spPr>
          <a:xfrm>
            <a:off x="6781800" y="0"/>
            <a:ext cx="2362200" cy="1771650"/>
          </a:xfrm>
          <a:prstGeom prst="rect">
            <a:avLst/>
          </a:prstGeom>
        </p:spPr>
      </p:pic>
    </p:spTree>
    <p:extLst>
      <p:ext uri="{BB962C8B-B14F-4D97-AF65-F5344CB8AC3E}">
        <p14:creationId xmlns:p14="http://schemas.microsoft.com/office/powerpoint/2010/main" val="3833018979"/>
      </p:ext>
    </p:extLst>
  </p:cSld>
  <p:clrMapOvr>
    <a:masterClrMapping/>
  </p:clrMapOvr>
  <p:transition>
    <p:fade thruBlk="1"/>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lnSpcReduction="10000"/>
          </a:bodyPr>
          <a:lstStyle/>
          <a:p>
            <a:r>
              <a:rPr lang="es-PR" b="1" dirty="0" smtClean="0">
                <a:latin typeface="Candara" panose="020E0502030303020204" pitchFamily="34" charset="0"/>
              </a:rPr>
              <a:t>¿Quiénes son los verdaderos hijos de Dios?</a:t>
            </a:r>
          </a:p>
          <a:p>
            <a:pPr lvl="1"/>
            <a:r>
              <a:rPr lang="es-PR" dirty="0" smtClean="0">
                <a:latin typeface="Candara" panose="020E0502030303020204" pitchFamily="34" charset="0"/>
              </a:rPr>
              <a:t>A cualquiera que se le pregunte si se considera hijo de Dios de seguro responderá afirmativamente.</a:t>
            </a:r>
          </a:p>
          <a:p>
            <a:pPr lvl="1"/>
            <a:r>
              <a:rPr lang="es-PR" dirty="0" smtClean="0">
                <a:latin typeface="Candara" panose="020E0502030303020204" pitchFamily="34" charset="0"/>
              </a:rPr>
              <a:t>Pero la Biblia habla de que sólo aquellos que hacen la voluntad de Dios pueden considerarse como sus hijos.</a:t>
            </a:r>
          </a:p>
          <a:p>
            <a:pPr lvl="1"/>
            <a:r>
              <a:rPr lang="es-PR" dirty="0" smtClean="0">
                <a:latin typeface="Candara" panose="020E0502030303020204" pitchFamily="34" charset="0"/>
              </a:rPr>
              <a:t>En una ocasión Jesús les dijo a los fariseos: “Vosotros sois de vuestro padre el diablo, y queréis satisfacer los deseos de vuestro padre” (</a:t>
            </a:r>
            <a:r>
              <a:rPr lang="es-PR" dirty="0" smtClean="0">
                <a:solidFill>
                  <a:srgbClr val="FF0000"/>
                </a:solidFill>
                <a:latin typeface="Candara" panose="020E0502030303020204" pitchFamily="34" charset="0"/>
              </a:rPr>
              <a:t>Juan 8.44</a:t>
            </a:r>
            <a:r>
              <a:rPr lang="es-PR" dirty="0" smtClean="0">
                <a:latin typeface="Candara" panose="020E0502030303020204" pitchFamily="34" charset="0"/>
              </a:rPr>
              <a:t>).</a:t>
            </a:r>
          </a:p>
        </p:txBody>
      </p:sp>
      <p:pic>
        <p:nvPicPr>
          <p:cNvPr id="9" name="Picture 8"/>
          <p:cNvPicPr>
            <a:picLocks noChangeAspect="1"/>
          </p:cNvPicPr>
          <p:nvPr/>
        </p:nvPicPr>
        <p:blipFill rotWithShape="1">
          <a:blip r:embed="rId3"/>
          <a:srcRect l="12500" r="12500"/>
          <a:stretch/>
        </p:blipFill>
        <p:spPr>
          <a:xfrm>
            <a:off x="6781800" y="0"/>
            <a:ext cx="2362200" cy="1771650"/>
          </a:xfrm>
          <a:prstGeom prst="rect">
            <a:avLst/>
          </a:prstGeom>
        </p:spPr>
      </p:pic>
    </p:spTree>
    <p:extLst>
      <p:ext uri="{BB962C8B-B14F-4D97-AF65-F5344CB8AC3E}">
        <p14:creationId xmlns:p14="http://schemas.microsoft.com/office/powerpoint/2010/main" val="3146326031"/>
      </p:ext>
    </p:extLst>
  </p:cSld>
  <p:clrMapOvr>
    <a:masterClrMapping/>
  </p:clrMapOvr>
  <p:transition>
    <p:fade thruBlk="1"/>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88</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a:t>
            </a:r>
            <a:r>
              <a:rPr lang="es-PR" sz="1400" noProof="0" dirty="0" err="1" smtClean="0">
                <a:latin typeface="Candara" panose="020E0502030303020204" pitchFamily="34" charset="0"/>
                <a:cs typeface="Calibri" pitchFamily="34" charset="0"/>
              </a:rPr>
              <a:t>Lc</a:t>
            </a:r>
            <a:r>
              <a:rPr lang="es-PR" sz="1400" noProof="0" dirty="0" smtClean="0">
                <a:latin typeface="Candara" panose="020E0502030303020204" pitchFamily="34" charset="0"/>
                <a:cs typeface="Calibri" pitchFamily="34" charset="0"/>
              </a:rPr>
              <a:t> 6.20-26).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a:t>
            </a:r>
            <a:r>
              <a:rPr lang="es-PR" sz="1400" dirty="0" err="1" smtClean="0">
                <a:latin typeface="Candara" panose="020E0502030303020204" pitchFamily="34" charset="0"/>
                <a:cs typeface="Calibri" pitchFamily="34" charset="0"/>
              </a:rPr>
              <a:t>Exodo</a:t>
            </a:r>
            <a:r>
              <a:rPr lang="es-PR" sz="1400" dirty="0" smtClean="0">
                <a:latin typeface="Candara" panose="020E0502030303020204" pitchFamily="34" charset="0"/>
                <a:cs typeface="Calibri" pitchFamily="34" charset="0"/>
              </a:rPr>
              <a:t>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a:t>
            </a:r>
            <a:r>
              <a:rPr lang="es-PR" sz="1400" dirty="0" err="1" smtClean="0">
                <a:latin typeface="Candara" panose="020E0502030303020204" pitchFamily="34" charset="0"/>
                <a:cs typeface="Calibri" pitchFamily="34" charset="0"/>
              </a:rPr>
              <a:t>Espa±a</a:t>
            </a:r>
            <a:r>
              <a:rPr lang="es-PR" sz="1400" dirty="0" smtClean="0">
                <a:latin typeface="Candara" panose="020E0502030303020204" pitchFamily="34" charset="0"/>
                <a:cs typeface="Calibri" pitchFamily="34" charset="0"/>
              </a:rPr>
              <a:t>: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Job.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Hispano tomo 7: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a:t>
            </a:r>
            <a:r>
              <a:rPr lang="es-PR" sz="1400" dirty="0" err="1">
                <a:latin typeface="Candara" panose="020E0502030303020204" pitchFamily="34" charset="0"/>
                <a:cs typeface="Calibri" pitchFamily="34" charset="0"/>
              </a:rPr>
              <a:t>Encyclopedia</a:t>
            </a:r>
            <a:r>
              <a:rPr lang="es-PR" sz="1400" dirty="0">
                <a:latin typeface="Candara" panose="020E0502030303020204" pitchFamily="34" charset="0"/>
                <a:cs typeface="Calibri" pitchFamily="34" charset="0"/>
              </a:rPr>
              <a:t> of </a:t>
            </a:r>
            <a:r>
              <a:rPr lang="es-PR" sz="1400" dirty="0" err="1">
                <a:latin typeface="Candara" panose="020E0502030303020204" pitchFamily="34" charset="0"/>
                <a:cs typeface="Calibri" pitchFamily="34" charset="0"/>
              </a:rPr>
              <a:t>Bible</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Difficulties</a:t>
            </a:r>
            <a:r>
              <a:rPr lang="es-PR" sz="1400" dirty="0">
                <a:latin typeface="Candara" panose="020E0502030303020204" pitchFamily="34" charset="0"/>
                <a:cs typeface="Calibri" pitchFamily="34" charset="0"/>
              </a:rPr>
              <a:t>, “Enciclopedia de dificultades bíblicas”. Grand Rapids: </a:t>
            </a:r>
            <a:r>
              <a:rPr lang="es-PR" sz="1400" dirty="0" err="1">
                <a:latin typeface="Candara" panose="020E0502030303020204" pitchFamily="34" charset="0"/>
                <a:cs typeface="Calibri" pitchFamily="34" charset="0"/>
              </a:rPr>
              <a:t>Zondervan</a:t>
            </a:r>
            <a:r>
              <a:rPr lang="es-PR" sz="1400" dirty="0">
                <a:latin typeface="Candara" panose="020E0502030303020204" pitchFamily="34" charset="0"/>
                <a:cs typeface="Calibri" pitchFamily="34" charset="0"/>
              </a:rPr>
              <a:t> Publishing </a:t>
            </a:r>
            <a:r>
              <a:rPr lang="es-PR" sz="1400" dirty="0" err="1">
                <a:latin typeface="Candara" panose="020E0502030303020204" pitchFamily="34" charset="0"/>
                <a:cs typeface="Calibri" pitchFamily="34" charset="0"/>
              </a:rPr>
              <a:t>House</a:t>
            </a:r>
            <a:r>
              <a:rPr lang="es-PR" sz="1400" dirty="0">
                <a:latin typeface="Candara" panose="020E0502030303020204" pitchFamily="34" charset="0"/>
                <a:cs typeface="Calibri" pitchFamily="34" charset="0"/>
              </a:rPr>
              <a:t>, 1982, p. 252</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Porter</a:t>
            </a:r>
            <a:r>
              <a:rPr lang="es-PR" sz="1400" dirty="0">
                <a:latin typeface="Candara" panose="020E0502030303020204" pitchFamily="34" charset="0"/>
                <a:cs typeface="Calibri" pitchFamily="34" charset="0"/>
              </a:rPr>
              <a:t>, Rafael. Estudios </a:t>
            </a:r>
            <a:r>
              <a:rPr lang="es-PR" sz="1400" dirty="0" err="1">
                <a:latin typeface="Candara" panose="020E0502030303020204" pitchFamily="34" charset="0"/>
                <a:cs typeface="Calibri" pitchFamily="34" charset="0"/>
              </a:rPr>
              <a:t>Bı́blicos</a:t>
            </a:r>
            <a:r>
              <a:rPr lang="es-PR" sz="1400" dirty="0">
                <a:latin typeface="Candara" panose="020E0502030303020204" pitchFamily="34" charset="0"/>
                <a:cs typeface="Calibri" pitchFamily="34" charset="0"/>
              </a:rPr>
              <a:t> ELA: Salvos por la fe (Romanos parte I). Puebla, Pue., </a:t>
            </a:r>
            <a:r>
              <a:rPr lang="es-PR" sz="1400" dirty="0" err="1">
                <a:latin typeface="Candara" panose="020E0502030303020204" pitchFamily="34" charset="0"/>
                <a:cs typeface="Calibri" pitchFamily="34" charset="0"/>
              </a:rPr>
              <a:t>México</a:t>
            </a:r>
            <a:r>
              <a:rPr lang="es-PR" sz="1400" dirty="0">
                <a:latin typeface="Candara" panose="020E0502030303020204" pitchFamily="34" charset="0"/>
                <a:cs typeface="Calibri" pitchFamily="34" charset="0"/>
              </a:rPr>
              <a:t>: Ediciones Las </a:t>
            </a:r>
            <a:r>
              <a:rPr lang="es-PR" sz="1400" dirty="0" err="1">
                <a:latin typeface="Candara" panose="020E0502030303020204" pitchFamily="34" charset="0"/>
                <a:cs typeface="Calibri" pitchFamily="34" charset="0"/>
              </a:rPr>
              <a:t>Américas</a:t>
            </a:r>
            <a:r>
              <a:rPr lang="es-PR" sz="1400" dirty="0">
                <a:latin typeface="Candara" panose="020E0502030303020204" pitchFamily="34" charset="0"/>
                <a:cs typeface="Calibri" pitchFamily="34" charset="0"/>
              </a:rPr>
              <a:t>, A. C., 1987.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lvl="1" indent="0">
              <a:buClr>
                <a:schemeClr val="folHlink"/>
              </a:buClr>
              <a:buSzPct val="6000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Hayford</a:t>
            </a:r>
            <a:r>
              <a:rPr lang="es-PR" sz="1400" dirty="0">
                <a:latin typeface="Candara" panose="020E0502030303020204" pitchFamily="34" charset="0"/>
                <a:cs typeface="Calibri" pitchFamily="34" charset="0"/>
              </a:rPr>
              <a:t>, Jack W. Estudio de Romanos: Vida en el reino. </a:t>
            </a:r>
            <a:r>
              <a:rPr lang="es-PR" sz="1400" dirty="0" err="1">
                <a:latin typeface="Candara" panose="020E0502030303020204" pitchFamily="34" charset="0"/>
                <a:cs typeface="Calibri" pitchFamily="34" charset="0"/>
              </a:rPr>
              <a:t>electronic</a:t>
            </a:r>
            <a:r>
              <a:rPr lang="es-PR" sz="1400" dirty="0">
                <a:latin typeface="Candara" panose="020E0502030303020204" pitchFamily="34" charset="0"/>
                <a:cs typeface="Calibri" pitchFamily="34" charset="0"/>
              </a:rPr>
              <a:t> ed. Nashville: Editorial Caribe, 1994.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 Plenitud del </a:t>
            </a:r>
            <a:r>
              <a:rPr lang="es-PR" sz="1400" dirty="0" err="1">
                <a:latin typeface="Candara" panose="020E0502030303020204" pitchFamily="34" charset="0"/>
                <a:cs typeface="Calibri" pitchFamily="34" charset="0"/>
              </a:rPr>
              <a:t>Espiritu</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Guias</a:t>
            </a:r>
            <a:r>
              <a:rPr lang="es-PR" sz="1400" dirty="0">
                <a:latin typeface="Candara" panose="020E0502030303020204" pitchFamily="34" charset="0"/>
                <a:cs typeface="Calibri" pitchFamily="34" charset="0"/>
              </a:rPr>
              <a:t> para explorar la Biblia</a:t>
            </a:r>
            <a:r>
              <a:rPr lang="es-PR" sz="1400" dirty="0" smtClean="0">
                <a:latin typeface="Candara" panose="020E0502030303020204" pitchFamily="34" charset="0"/>
                <a:cs typeface="Calibri" pitchFamily="34" charset="0"/>
              </a:rPr>
              <a:t>.</a:t>
            </a: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88</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938" y="2681"/>
            <a:ext cx="9134061" cy="6108403"/>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89</a:t>
            </a:fld>
            <a:endParaRPr lang="en-US">
              <a:solidFill>
                <a:srgbClr val="000000"/>
              </a:solidFill>
            </a:endParaRPr>
          </a:p>
        </p:txBody>
      </p:sp>
      <p:sp>
        <p:nvSpPr>
          <p:cNvPr id="238596" name="Rectangle 4"/>
          <p:cNvSpPr>
            <a:spLocks noGrp="1" noChangeArrowheads="1"/>
          </p:cNvSpPr>
          <p:nvPr>
            <p:ph type="body" sz="half" idx="4294967295"/>
          </p:nvPr>
        </p:nvSpPr>
        <p:spPr>
          <a:xfrm>
            <a:off x="1295400" y="851893"/>
            <a:ext cx="6400800" cy="2729508"/>
          </a:xfrm>
          <a:solidFill>
            <a:schemeClr val="tx1">
              <a:alpha val="7200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Primero a los Judíos</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9.1 a 10.21) </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17 de febrero de 2015</a:t>
            </a:r>
            <a:endParaRPr lang="es-PR" sz="47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0" y="29185"/>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Liberación de la carne</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8.1-4</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Ahora, pues, ninguna condenación hay para los que están en Cristo Jesús, los que no andan conforme a la carne, sino conforme al Espíritu</a:t>
            </a:r>
            <a:r>
              <a:rPr lang="es-PR" i="1" dirty="0" smtClean="0">
                <a:latin typeface="Candara" panose="020E0502030303020204" pitchFamily="34" charset="0"/>
              </a:rPr>
              <a:t>. Porque </a:t>
            </a:r>
            <a:r>
              <a:rPr lang="es-PR" i="1" dirty="0">
                <a:latin typeface="Candara" panose="020E0502030303020204" pitchFamily="34" charset="0"/>
              </a:rPr>
              <a:t>la ley del Espíritu de vida en Cristo Jesús me ha librado de la ley del pecado y de la </a:t>
            </a:r>
            <a:r>
              <a:rPr lang="es-PR" i="1" dirty="0" smtClean="0">
                <a:latin typeface="Candara" panose="020E0502030303020204" pitchFamily="34" charset="0"/>
              </a:rPr>
              <a:t>muerte…”</a:t>
            </a:r>
            <a:endParaRPr lang="es-PR" dirty="0">
              <a:latin typeface="Candara" panose="020E0502030303020204" pitchFamily="34" charset="0"/>
            </a:endParaRP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90</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4765</Words>
  <Application>Microsoft Office PowerPoint</Application>
  <PresentationFormat>On-screen Show (4:3)</PresentationFormat>
  <Paragraphs>625</Paragraphs>
  <Slides>90</Slides>
  <Notes>90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90</vt:i4>
      </vt:variant>
    </vt:vector>
  </HeadingPairs>
  <TitlesOfParts>
    <vt:vector size="100" baseType="lpstr">
      <vt:lpstr>Arial</vt:lpstr>
      <vt:lpstr>Calibri</vt:lpstr>
      <vt:lpstr>Candara</vt:lpstr>
      <vt:lpstr>Tahoma</vt:lpstr>
      <vt:lpstr>Wingdings</vt:lpstr>
      <vt:lpstr>Blends</vt:lpstr>
      <vt:lpstr>2_Blends</vt:lpstr>
      <vt:lpstr>3_Blends</vt:lpstr>
      <vt:lpstr>8_Blends</vt:lpstr>
      <vt:lpstr>64_Blends</vt:lpstr>
      <vt:lpstr>PowerPoint Presentation</vt:lpstr>
      <vt:lpstr>Contexto</vt:lpstr>
      <vt:lpstr>Versículo Clave:</vt:lpstr>
      <vt:lpstr>Bosquejo de Estudio</vt:lpstr>
      <vt:lpstr>Introducción a Romanos 8</vt:lpstr>
      <vt:lpstr>Introducción a Romanos 8</vt:lpstr>
      <vt:lpstr>Introducción a Romanos 8</vt:lpstr>
      <vt:lpstr>Liberación de la carne Romanos 8.1-4</vt:lpstr>
      <vt:lpstr>Liberación de la carne Romanos 8.1-4</vt:lpstr>
      <vt:lpstr>Liberación de la carne Romanos 8.1-4</vt:lpstr>
      <vt:lpstr>Liberación de la carne Romanos 8.1-4</vt:lpstr>
      <vt:lpstr>Liberación de la carne Romanos 8.1-4</vt:lpstr>
      <vt:lpstr>Liberación de la carne Romanos 8.1-4</vt:lpstr>
      <vt:lpstr>Liberación de la carne Romanos 8.1-4</vt:lpstr>
      <vt:lpstr>Liberación de la carne Romanos 8.1-4</vt:lpstr>
      <vt:lpstr>Liberación de la carne Romanos 8.1-4</vt:lpstr>
      <vt:lpstr>Liberación de la carne Romanos 8.1-4</vt:lpstr>
      <vt:lpstr>¡Pensemos!</vt:lpstr>
      <vt:lpstr>¡Pensemos!</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Los dos principios de la vida Romanos 8.5-8</vt:lpstr>
      <vt:lpstr>¡Pensemos!</vt:lpstr>
      <vt:lpstr>¡Pensemos!</vt:lpstr>
      <vt:lpstr>¡Pensemos!</vt:lpstr>
      <vt:lpstr>Viviendo según el Espíritu Romanos 8.9-11</vt:lpstr>
      <vt:lpstr>Viviendo según el Espíritu Romanos 8.9-11</vt:lpstr>
      <vt:lpstr>Viviendo según el Espíritu Romanos 8.9-11</vt:lpstr>
      <vt:lpstr>Viviendo según el Espíritu Romanos 8.9-11</vt:lpstr>
      <vt:lpstr>Viviendo según el Espíritu Romanos 8.9-11</vt:lpstr>
      <vt:lpstr>Viviendo según el Espíritu Romanos 8.9-11</vt:lpstr>
      <vt:lpstr>Viviendo según el Espíritu Romanos 8.9-11</vt:lpstr>
      <vt:lpstr>Viviendo según el Espíritu Romanos 8.9-11</vt:lpstr>
      <vt:lpstr>Viviendo según el Espíritu Romanos 8.9-11</vt:lpstr>
      <vt:lpstr>¡Pensemos!</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Los verdaderos hijos de Dios Romanos 8.12-17</vt:lpstr>
      <vt:lpstr>¡Pensemos!</vt:lpstr>
      <vt:lpstr>¡Pensemos!</vt:lpstr>
      <vt:lpstr>¡Pensemos!</vt:lpstr>
      <vt:lpstr>¡Pensemos!</vt:lpstr>
      <vt:lpstr>¡Pensemos!</vt:lpstr>
      <vt:lpstr>¡Pensemos!</vt:lpstr>
      <vt:lpstr>¡Pensemos!</vt:lpstr>
      <vt:lpstr>¡Pensemos!</vt:lpstr>
      <vt:lpstr>¡Pensemos!</vt:lpstr>
      <vt:lpstr>Aplicaciones</vt:lpstr>
      <vt:lpstr>Aplicaciones</vt:lpstr>
      <vt:lpstr>Aplicaciones</vt:lpstr>
      <vt:lpstr>Bibliografía</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6_victoria_en_el_espiritu.pptx</dc:title>
  <dc:creator/>
  <cp:lastModifiedBy/>
  <cp:revision>1</cp:revision>
  <dcterms:created xsi:type="dcterms:W3CDTF">2015-01-27T01:07:11Z</dcterms:created>
  <dcterms:modified xsi:type="dcterms:W3CDTF">2015-02-12T01:14:15Z</dcterms:modified>
</cp:coreProperties>
</file>