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9"/>
  </p:notesMasterIdLst>
  <p:handoutMasterIdLst>
    <p:handoutMasterId r:id="rId40"/>
  </p:handoutMasterIdLst>
  <p:sldIdLst>
    <p:sldId id="901" r:id="rId3"/>
    <p:sldId id="1627" r:id="rId4"/>
    <p:sldId id="530" r:id="rId5"/>
    <p:sldId id="1315" r:id="rId6"/>
    <p:sldId id="1645" r:id="rId7"/>
    <p:sldId id="1265" r:id="rId8"/>
    <p:sldId id="1632" r:id="rId9"/>
    <p:sldId id="1633" r:id="rId10"/>
    <p:sldId id="1670" r:id="rId11"/>
    <p:sldId id="1309" r:id="rId12"/>
    <p:sldId id="1595" r:id="rId13"/>
    <p:sldId id="1655" r:id="rId14"/>
    <p:sldId id="1672" r:id="rId15"/>
    <p:sldId id="1673" r:id="rId16"/>
    <p:sldId id="1674" r:id="rId17"/>
    <p:sldId id="1675" r:id="rId18"/>
    <p:sldId id="1676" r:id="rId19"/>
    <p:sldId id="757" r:id="rId20"/>
    <p:sldId id="1284" r:id="rId21"/>
    <p:sldId id="1677" r:id="rId22"/>
    <p:sldId id="1678" r:id="rId23"/>
    <p:sldId id="1679" r:id="rId24"/>
    <p:sldId id="1322" r:id="rId25"/>
    <p:sldId id="1610" r:id="rId26"/>
    <p:sldId id="1671" r:id="rId27"/>
    <p:sldId id="1680" r:id="rId28"/>
    <p:sldId id="1681" r:id="rId29"/>
    <p:sldId id="1682" r:id="rId30"/>
    <p:sldId id="1683" r:id="rId31"/>
    <p:sldId id="1684" r:id="rId32"/>
    <p:sldId id="1685" r:id="rId33"/>
    <p:sldId id="1370" r:id="rId34"/>
    <p:sldId id="1566" r:id="rId35"/>
    <p:sldId id="542" r:id="rId36"/>
    <p:sldId id="1371" r:id="rId37"/>
    <p:sldId id="269" r:id="rId38"/>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A50021"/>
    <a:srgbClr val="285633"/>
    <a:srgbClr val="502604"/>
    <a:srgbClr val="660066"/>
    <a:srgbClr val="996633"/>
    <a:srgbClr val="104C2D"/>
    <a:srgbClr val="1D7D42"/>
    <a:srgbClr val="990099"/>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1" autoAdjust="0"/>
    <p:restoredTop sz="93476" autoAdjust="0"/>
  </p:normalViewPr>
  <p:slideViewPr>
    <p:cSldViewPr>
      <p:cViewPr varScale="1">
        <p:scale>
          <a:sx n="72" d="100"/>
          <a:sy n="72" d="100"/>
        </p:scale>
        <p:origin x="1242" y="54"/>
      </p:cViewPr>
      <p:guideLst>
        <p:guide orient="horz" pos="2160"/>
        <p:guide pos="2880"/>
      </p:guideLst>
    </p:cSldViewPr>
  </p:slideViewPr>
  <p:outlineViewPr>
    <p:cViewPr>
      <p:scale>
        <a:sx n="33" d="100"/>
        <a:sy n="33" d="100"/>
      </p:scale>
      <p:origin x="0" y="-7781"/>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3/4/2015</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669413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114348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641495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941766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753640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989542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119816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873596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00465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3</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34</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642399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35</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36</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3917528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134075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768202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3/4/2015</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987408"/>
            <a:ext cx="9144000" cy="4883183"/>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4"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3: El Evangelio para</a:t>
            </a:r>
            <a:r>
              <a:rPr kumimoji="0" lang="es-PR" sz="3600" b="0" i="0" u="none" strike="noStrike" kern="1200" cap="none" spc="0" normalizeH="0" dirty="0" smtClean="0">
                <a:ln>
                  <a:noFill/>
                </a:ln>
                <a:solidFill>
                  <a:schemeClr val="tx2"/>
                </a:solidFill>
                <a:effectLst/>
                <a:uLnTx/>
                <a:uFillTx/>
                <a:latin typeface="Candara" pitchFamily="34" charset="0"/>
                <a:ea typeface="+mn-ea"/>
                <a:cs typeface="+mn-cs"/>
              </a:rPr>
              <a:t> todos</a:t>
            </a:r>
            <a:r>
              <a:rPr lang="es-PR" sz="3600" dirty="0" smtClean="0">
                <a:effectLst>
                  <a:outerShdw blurRad="38100" dist="38100" dir="2700000" algn="tl">
                    <a:srgbClr val="000000">
                      <a:alpha val="43137"/>
                    </a:srgbClr>
                  </a:outerShdw>
                </a:effectLst>
              </a:rPr>
              <a:t> </a:t>
            </a:r>
          </a:p>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8</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lvl="0" algn="ctr" fontAlgn="auto">
              <a:spcBef>
                <a:spcPct val="20000"/>
              </a:spcBef>
              <a:spcAft>
                <a:spcPts val="0"/>
              </a:spcAf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“Salvación</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del remanente</a:t>
            </a:r>
            <a:r>
              <a:rPr kumimoji="0" lang="en-US" sz="4400" b="0" i="0" u="none" strike="noStrike" kern="1200" cap="none" spc="0" normalizeH="0" dirty="0" smtClean="0">
                <a:ln>
                  <a:noFill/>
                </a:ln>
                <a:solidFill>
                  <a:schemeClr val="tx2"/>
                </a:solidFill>
                <a:effectLst/>
                <a:uLnTx/>
                <a:uFillTx/>
                <a:latin typeface="Candara" pitchFamily="34" charset="0"/>
                <a:ea typeface="+mn-ea"/>
                <a:cs typeface="+mn-cs"/>
              </a:rPr>
              <a:t>”</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Romanos</a:t>
            </a:r>
            <a:r>
              <a:rPr kumimoji="0" lang="es-PR" sz="3600" b="0" i="0" u="none" strike="noStrike" kern="1200" cap="none" spc="0" normalizeH="0" dirty="0" smtClean="0">
                <a:ln>
                  <a:noFill/>
                </a:ln>
                <a:solidFill>
                  <a:schemeClr val="tx2"/>
                </a:solidFill>
                <a:effectLst/>
                <a:uLnTx/>
                <a:uFillTx/>
                <a:latin typeface="Candara" pitchFamily="34" charset="0"/>
                <a:ea typeface="+mn-ea"/>
                <a:cs typeface="+mn-cs"/>
              </a:rPr>
              <a:t> </a:t>
            </a:r>
            <a:r>
              <a:rPr lang="es-PR" sz="3600" dirty="0" smtClean="0">
                <a:solidFill>
                  <a:schemeClr val="tx2"/>
                </a:solidFill>
                <a:latin typeface="Candara" pitchFamily="34" charset="0"/>
                <a:cs typeface="+mn-cs"/>
              </a:rPr>
              <a:t>10:18-11:10</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24 de febrero</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2015</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a:t>
            </a:r>
            <a:r>
              <a:rPr lang="en-US" dirty="0" smtClean="0"/>
              <a:t>Dios</a:t>
            </a:r>
            <a:br>
              <a:rPr lang="en-US" dirty="0" smtClean="0"/>
            </a:br>
            <a:r>
              <a:rPr lang="es-PR" dirty="0" smtClean="0"/>
              <a:t>(Romanos </a:t>
            </a:r>
            <a:r>
              <a:rPr lang="es-PR" dirty="0"/>
              <a:t>11:1-3</a:t>
            </a:r>
            <a:r>
              <a:rPr lang="es-PR" dirty="0" smtClean="0"/>
              <a:t>)</a:t>
            </a:r>
            <a:endParaRPr lang="es-PR"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43200" y="1839686"/>
            <a:ext cx="3657600" cy="5024176"/>
          </a:xfrm>
          <a:prstGeom prst="rect">
            <a:avLst/>
          </a:prstGeom>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566151" cy="4495800"/>
          </a:xfrm>
        </p:spPr>
        <p:txBody>
          <a:bodyPr/>
          <a:lstStyle/>
          <a:p>
            <a:pPr marL="0" indent="0">
              <a:buNone/>
            </a:pPr>
            <a:r>
              <a:rPr lang="es-ES" dirty="0"/>
              <a:t>“Digo, pues: ¿Ha desechado Dios a su pueblo? En ninguna manera. Porque también yo soy israelita, de la descendencia de Abraham, de la tribu de Benjamín</a:t>
            </a:r>
            <a:r>
              <a:rPr lang="es-ES" dirty="0" smtClean="0"/>
              <a:t>. No </a:t>
            </a:r>
            <a:r>
              <a:rPr lang="es-ES" dirty="0"/>
              <a:t>ha desechado Dios a su pueblo, al cual desde antes conoció. ¿O no sabéis qué dice de Elías la Escritura, cómo invoca a Dios contra Israel, diciendo</a:t>
            </a:r>
            <a:r>
              <a:rPr lang="es-ES" dirty="0" smtClean="0"/>
              <a:t>: Señor</a:t>
            </a:r>
            <a:r>
              <a:rPr lang="es-ES" dirty="0"/>
              <a:t>, a tus profetas han dado muerte, y tus altares han derribado; y sólo yo he quedado, y procuran matarme</a:t>
            </a:r>
            <a:r>
              <a:rPr lang="es-ES" dirty="0" smtClean="0"/>
              <a:t>?”</a:t>
            </a:r>
            <a:endParaRPr lang="es-ES" dirty="0"/>
          </a:p>
        </p:txBody>
      </p:sp>
      <p:sp>
        <p:nvSpPr>
          <p:cNvPr id="9"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a:t>
            </a:r>
            <a:r>
              <a:rPr lang="en-US" dirty="0" smtClean="0"/>
              <a:t>Dios</a:t>
            </a:r>
            <a:br>
              <a:rPr lang="en-US" dirty="0" smtClean="0"/>
            </a:br>
            <a:r>
              <a:rPr lang="es-PR" dirty="0" smtClean="0"/>
              <a:t>(Romanos </a:t>
            </a:r>
            <a:r>
              <a:rPr lang="es-PR" dirty="0"/>
              <a:t>11:1-3</a:t>
            </a:r>
            <a:r>
              <a:rPr lang="es-PR" dirty="0" smtClean="0"/>
              <a:t>)</a:t>
            </a:r>
            <a:endParaRPr lang="es-PR" dirty="0"/>
          </a:p>
        </p:txBody>
      </p:sp>
    </p:spTree>
    <p:extLst>
      <p:ext uri="{BB962C8B-B14F-4D97-AF65-F5344CB8AC3E}">
        <p14:creationId xmlns:p14="http://schemas.microsoft.com/office/powerpoint/2010/main" val="123109190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a:t>La Respuesta de Pablo </a:t>
            </a:r>
            <a:r>
              <a:rPr lang="es-ES" dirty="0" smtClean="0"/>
              <a:t>(</a:t>
            </a:r>
            <a:r>
              <a:rPr lang="es-ES" dirty="0" smtClean="0">
                <a:solidFill>
                  <a:schemeClr val="tx2"/>
                </a:solidFill>
              </a:rPr>
              <a:t>11:1</a:t>
            </a:r>
            <a:r>
              <a:rPr lang="es-ES" dirty="0" smtClean="0"/>
              <a:t>)</a:t>
            </a:r>
            <a:endParaRPr lang="es-ES" dirty="0"/>
          </a:p>
          <a:p>
            <a:pPr lvl="1"/>
            <a:r>
              <a:rPr lang="es-ES" dirty="0"/>
              <a:t>La pregunta no es producto de la teología moderna. Aun Pablo tuvo que enfrentarse con ella. Parecía que Dios había rechazado a los judíos después de una incredulidad tan seria. </a:t>
            </a:r>
            <a:endParaRPr lang="es-ES" dirty="0" smtClean="0"/>
          </a:p>
          <a:p>
            <a:pPr lvl="1"/>
            <a:r>
              <a:rPr lang="es-ES" dirty="0" smtClean="0"/>
              <a:t>Por </a:t>
            </a:r>
            <a:r>
              <a:rPr lang="es-ES" dirty="0"/>
              <a:t>eso, Pablo incluye la interrogación: “¿Ha desechado Dios a su pueblo</a:t>
            </a:r>
            <a:r>
              <a:rPr lang="es-ES" dirty="0" smtClean="0"/>
              <a:t>?”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165024467"/>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smtClean="0"/>
              <a:t>La </a:t>
            </a:r>
            <a:r>
              <a:rPr lang="es-ES" dirty="0"/>
              <a:t>respuesta es enérgica y definitiva. Es imposible que Dios haga tal cosa. ¿Cómo lo sabe Pablo? </a:t>
            </a:r>
            <a:endParaRPr lang="es-ES" dirty="0" smtClean="0"/>
          </a:p>
          <a:p>
            <a:pPr lvl="1"/>
            <a:r>
              <a:rPr lang="es-ES" dirty="0" smtClean="0"/>
              <a:t>Para </a:t>
            </a:r>
            <a:r>
              <a:rPr lang="es-ES" dirty="0"/>
              <a:t>él, la evidencia más visible es su propio caso. El es un israelita auténtico con todas las credenciales deseables. </a:t>
            </a:r>
            <a:r>
              <a:rPr lang="es-ES" dirty="0" smtClean="0"/>
              <a:t>En </a:t>
            </a:r>
            <a:r>
              <a:rPr lang="es-ES" dirty="0"/>
              <a:t>su afán por cumplir con todas las tradiciones farisaicas, había perseguido el pueblo de Dios. Quiso destruir la obra </a:t>
            </a:r>
            <a:r>
              <a:rPr lang="es-ES" dirty="0" smtClean="0"/>
              <a:t>de Dios. </a:t>
            </a:r>
            <a:r>
              <a:rPr lang="es-ES" dirty="0"/>
              <a:t>Estaba totalmente identificado con la mismas creencias de su pueblo</a:t>
            </a:r>
            <a:r>
              <a:rPr lang="es-ES" dirty="0" smtClean="0"/>
              <a:t>.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2626559074"/>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smtClean="0"/>
              <a:t>Si </a:t>
            </a:r>
            <a:r>
              <a:rPr lang="es-ES" dirty="0"/>
              <a:t>Dios hubiera abandonado a Israel completamente, ya le habría juzgado de una vez y para siempre y no habría necesidad de interesarse en Pablo. </a:t>
            </a:r>
            <a:endParaRPr lang="es-ES" dirty="0" smtClean="0"/>
          </a:p>
          <a:p>
            <a:r>
              <a:rPr lang="es-ES" dirty="0" smtClean="0"/>
              <a:t>El </a:t>
            </a:r>
            <a:r>
              <a:rPr lang="es-ES" dirty="0"/>
              <a:t>hecho de que Dios le confrontara y cambiara su vida, demuestra que El tiene todavía un plan para Israel</a:t>
            </a:r>
            <a:r>
              <a:rPr lang="es-ES" dirty="0" smtClean="0"/>
              <a:t>.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347496599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a:t>La Respuesta para Elías </a:t>
            </a:r>
            <a:r>
              <a:rPr lang="es-ES" dirty="0" smtClean="0"/>
              <a:t>(</a:t>
            </a:r>
            <a:r>
              <a:rPr lang="es-ES" dirty="0" smtClean="0">
                <a:solidFill>
                  <a:schemeClr val="tx2"/>
                </a:solidFill>
              </a:rPr>
              <a:t>11:2–4</a:t>
            </a:r>
            <a:r>
              <a:rPr lang="es-ES" dirty="0" smtClean="0"/>
              <a:t>)</a:t>
            </a:r>
            <a:endParaRPr lang="es-ES" dirty="0"/>
          </a:p>
          <a:p>
            <a:r>
              <a:rPr lang="es-ES" dirty="0"/>
              <a:t>La condición actual de Israel es semejante a la del tiempo de Elías. Israel profesaba ser el pueblo de Dios cuando su corazón estaba alejado de El. No tenían interés en Su plan ni en obedecer Su Palabra. Por eso, Dios utilizó a Elías como instrumento para revelar el juicio que venía en contra de Su pueblo</a:t>
            </a:r>
            <a:r>
              <a:rPr lang="es-ES" dirty="0" smtClean="0"/>
              <a:t>.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180266328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smtClean="0"/>
              <a:t>Al </a:t>
            </a:r>
            <a:r>
              <a:rPr lang="es-ES" dirty="0"/>
              <a:t>observar lo anterior, Elías no vio ninguna esperanza. </a:t>
            </a:r>
            <a:endParaRPr lang="es-ES" dirty="0" smtClean="0"/>
          </a:p>
          <a:p>
            <a:pPr lvl="1"/>
            <a:r>
              <a:rPr lang="es-ES" dirty="0" smtClean="0"/>
              <a:t>En </a:t>
            </a:r>
            <a:r>
              <a:rPr lang="es-ES" dirty="0"/>
              <a:t>cuanto a lo externo, evaluó correctamente la situación. Los israelitas habían matado a los profetas que proclamaban la Palabra de Dios y destruido los altares de Jehová. Por lo tanto, Elías invoca el nombre de Jehová para juzgar al pueblo conforme a la base teológica establecida por Moisés. La nación merecía pagar las consecuencias de su rebeldía (</a:t>
            </a:r>
            <a:r>
              <a:rPr lang="es-ES" dirty="0" err="1">
                <a:solidFill>
                  <a:schemeClr val="tx2"/>
                </a:solidFill>
              </a:rPr>
              <a:t>Deut</a:t>
            </a:r>
            <a:r>
              <a:rPr lang="es-ES" dirty="0">
                <a:solidFill>
                  <a:schemeClr val="tx2"/>
                </a:solidFill>
              </a:rPr>
              <a:t>. 28</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1596655787"/>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ES" dirty="0" smtClean="0"/>
              <a:t>Donde </a:t>
            </a:r>
            <a:r>
              <a:rPr lang="es-ES" dirty="0"/>
              <a:t>Elías se equivocó fue en relación con el estado del corazón del </a:t>
            </a:r>
            <a:r>
              <a:rPr lang="es-ES" dirty="0" smtClean="0"/>
              <a:t>pueblo.</a:t>
            </a:r>
          </a:p>
          <a:p>
            <a:pPr lvl="1"/>
            <a:r>
              <a:rPr lang="es-ES" dirty="0" smtClean="0"/>
              <a:t>Consideraba </a:t>
            </a:r>
            <a:r>
              <a:rPr lang="es-ES" dirty="0"/>
              <a:t>que nadie se mantenía fiel. Así parecía, a juzgar por lo externo. </a:t>
            </a:r>
            <a:r>
              <a:rPr lang="es-ES" dirty="0" smtClean="0"/>
              <a:t>(</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
        <p:nvSpPr>
          <p:cNvPr id="7" name="Rectangle 2"/>
          <p:cNvSpPr>
            <a:spLocks noGrp="1" noChangeArrowheads="1"/>
          </p:cNvSpPr>
          <p:nvPr>
            <p:ph type="title"/>
          </p:nvPr>
        </p:nvSpPr>
        <p:spPr>
          <a:xfrm>
            <a:off x="1371600" y="228600"/>
            <a:ext cx="6934200" cy="1462087"/>
          </a:xfrm>
        </p:spPr>
        <p:txBody>
          <a:bodyPr/>
          <a:lstStyle/>
          <a:p>
            <a:pPr marL="514350" indent="-514350">
              <a:spcBef>
                <a:spcPts val="600"/>
              </a:spcBef>
              <a:spcAft>
                <a:spcPts val="0"/>
              </a:spcAft>
              <a:buSzPct val="80000"/>
              <a:buFont typeface="+mj-lt"/>
              <a:buAutoNum type="arabicPeriod"/>
            </a:pPr>
            <a:r>
              <a:rPr lang="en-US" dirty="0"/>
              <a:t>El </a:t>
            </a:r>
            <a:r>
              <a:rPr lang="es-PR" dirty="0"/>
              <a:t>rechazo de</a:t>
            </a:r>
            <a:r>
              <a:rPr lang="en-US" dirty="0"/>
              <a:t> Dios</a:t>
            </a:r>
            <a:br>
              <a:rPr lang="en-US" dirty="0"/>
            </a:br>
            <a:r>
              <a:rPr lang="es-PR" dirty="0"/>
              <a:t>(Romanos 11:1-3)</a:t>
            </a:r>
          </a:p>
        </p:txBody>
      </p:sp>
    </p:spTree>
    <p:extLst>
      <p:ext uri="{BB962C8B-B14F-4D97-AF65-F5344CB8AC3E}">
        <p14:creationId xmlns:p14="http://schemas.microsoft.com/office/powerpoint/2010/main" val="408786786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295400" y="228600"/>
            <a:ext cx="7620000" cy="1462087"/>
          </a:xfrm>
        </p:spPr>
        <p:txBody>
          <a:bodyPr/>
          <a:lstStyle/>
          <a:p>
            <a:pPr marL="742950" indent="-742950">
              <a:spcBef>
                <a:spcPts val="600"/>
              </a:spcBef>
              <a:spcAft>
                <a:spcPts val="0"/>
              </a:spcAft>
              <a:buSzPct val="100000"/>
              <a:buFont typeface="+mj-lt"/>
              <a:buAutoNum type="arabicPeriod" startAt="2"/>
            </a:pPr>
            <a:r>
              <a:rPr lang="en-US" dirty="0"/>
              <a:t>El </a:t>
            </a:r>
            <a:r>
              <a:rPr lang="es-PR" dirty="0"/>
              <a:t>remanente</a:t>
            </a:r>
            <a:r>
              <a:rPr lang="en-US" dirty="0"/>
              <a:t> de los </a:t>
            </a:r>
            <a:r>
              <a:rPr lang="es-PR" dirty="0"/>
              <a:t>fieles</a:t>
            </a:r>
            <a:r>
              <a:rPr lang="en-US" dirty="0"/>
              <a:t>           </a:t>
            </a:r>
            <a:r>
              <a:rPr lang="es-PR" dirty="0"/>
              <a:t> (Romanos 11:4, 5</a:t>
            </a:r>
            <a:r>
              <a:rPr lang="es-PR" dirty="0" smtClean="0"/>
              <a:t>)</a:t>
            </a:r>
            <a:endParaRPr lang="es-PR"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19200" y="1828801"/>
            <a:ext cx="7010400" cy="5029199"/>
          </a:xfrm>
          <a:prstGeom prst="rect">
            <a:avLst/>
          </a:prstGeom>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381000" y="2209800"/>
            <a:ext cx="8305800" cy="3200400"/>
          </a:xfrm>
        </p:spPr>
        <p:txBody>
          <a:bodyPr/>
          <a:lstStyle/>
          <a:p>
            <a:pPr marL="0" indent="0">
              <a:buNone/>
            </a:pPr>
            <a:r>
              <a:rPr lang="es-ES" dirty="0"/>
              <a:t>“Pero ¿qué le dice la divina respuesta? Me he reservado siete mil hombres, que no han doblado la rodilla delante de Baal</a:t>
            </a:r>
            <a:r>
              <a:rPr lang="es-ES" dirty="0" smtClean="0"/>
              <a:t>. Así </a:t>
            </a:r>
            <a:r>
              <a:rPr lang="es-ES" dirty="0"/>
              <a:t>también aun en este tiempo ha quedado un remanente escogido por gracia</a:t>
            </a:r>
            <a:r>
              <a:rPr lang="es-ES" dirty="0" smtClean="0"/>
              <a:t>.”</a:t>
            </a:r>
            <a:endParaRPr lang="es-ES" dirty="0"/>
          </a:p>
        </p:txBody>
      </p:sp>
      <p:sp>
        <p:nvSpPr>
          <p:cNvPr id="9" name="Rectangle 2"/>
          <p:cNvSpPr>
            <a:spLocks noGrp="1" noChangeArrowheads="1"/>
          </p:cNvSpPr>
          <p:nvPr>
            <p:ph type="title"/>
          </p:nvPr>
        </p:nvSpPr>
        <p:spPr>
          <a:xfrm>
            <a:off x="1295400" y="228600"/>
            <a:ext cx="7620000" cy="1462087"/>
          </a:xfrm>
        </p:spPr>
        <p:txBody>
          <a:bodyPr/>
          <a:lstStyle/>
          <a:p>
            <a:pPr marL="742950" indent="-742950">
              <a:spcBef>
                <a:spcPts val="600"/>
              </a:spcBef>
              <a:spcAft>
                <a:spcPts val="0"/>
              </a:spcAft>
              <a:buSzPct val="100000"/>
              <a:buFont typeface="+mj-lt"/>
              <a:buAutoNum type="arabicPeriod" startAt="2"/>
            </a:pPr>
            <a:r>
              <a:rPr lang="en-US" dirty="0"/>
              <a:t>El </a:t>
            </a:r>
            <a:r>
              <a:rPr lang="es-PR" dirty="0"/>
              <a:t>remanente</a:t>
            </a:r>
            <a:r>
              <a:rPr lang="en-US" dirty="0"/>
              <a:t> de los </a:t>
            </a:r>
            <a:r>
              <a:rPr lang="es-PR" dirty="0"/>
              <a:t>fieles</a:t>
            </a:r>
            <a:r>
              <a:rPr lang="en-US" dirty="0"/>
              <a:t>           </a:t>
            </a:r>
            <a:r>
              <a:rPr lang="es-PR" dirty="0"/>
              <a:t> (Romanos 11:4, 5</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38600" y="0"/>
            <a:ext cx="5105400" cy="68580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03AE5B1C-0384-499A-9270-D850812709EF}" type="slidenum">
              <a:rPr lang="en-US" smtClean="0"/>
              <a:pPr/>
              <a:t>2</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38600" cy="5387492"/>
          </a:xfrm>
          <a:prstGeom prst="rect">
            <a:avLst/>
          </a:prstGeom>
        </p:spPr>
      </p:pic>
      <p:sp>
        <p:nvSpPr>
          <p:cNvPr id="4" name="TextBox 3"/>
          <p:cNvSpPr txBox="1"/>
          <p:nvPr/>
        </p:nvSpPr>
        <p:spPr>
          <a:xfrm>
            <a:off x="4191000" y="117693"/>
            <a:ext cx="4953000" cy="6740307"/>
          </a:xfrm>
          <a:prstGeom prst="rect">
            <a:avLst/>
          </a:prstGeom>
          <a:noFill/>
        </p:spPr>
        <p:txBody>
          <a:bodyPr wrap="square" rtlCol="0">
            <a:spAutoFit/>
          </a:bodyPr>
          <a:lstStyle/>
          <a:p>
            <a:pPr algn="ctr"/>
            <a:r>
              <a:rPr lang="es-PR" dirty="0" smtClean="0"/>
              <a:t>Unidad 1: Todos somos pecadores</a:t>
            </a:r>
          </a:p>
          <a:p>
            <a:pPr>
              <a:tabLst>
                <a:tab pos="1082675" algn="l"/>
              </a:tabLst>
            </a:pPr>
            <a:endParaRPr lang="en-US" dirty="0"/>
          </a:p>
          <a:p>
            <a:pPr marL="625475" indent="-392113">
              <a:buAutoNum type="arabicPeriod"/>
              <a:tabLst>
                <a:tab pos="1082675" algn="l"/>
              </a:tabLst>
            </a:pPr>
            <a:r>
              <a:rPr lang="es-PR" dirty="0" smtClean="0"/>
              <a:t>Inexcusables ante Dios</a:t>
            </a:r>
          </a:p>
          <a:p>
            <a:pPr marL="625475" indent="-392113">
              <a:buAutoNum type="arabicPeriod"/>
              <a:tabLst>
                <a:tab pos="1082675" algn="l"/>
              </a:tabLst>
            </a:pPr>
            <a:r>
              <a:rPr lang="es-PR" dirty="0" smtClean="0"/>
              <a:t>Todos seremos juzgados</a:t>
            </a:r>
          </a:p>
          <a:p>
            <a:pPr>
              <a:tabLst>
                <a:tab pos="914400" algn="l"/>
              </a:tabLst>
            </a:pPr>
            <a:endParaRPr lang="es-PR" dirty="0" smtClean="0"/>
          </a:p>
          <a:p>
            <a:pPr algn="ctr"/>
            <a:r>
              <a:rPr lang="es-PR" dirty="0" smtClean="0"/>
              <a:t>Unidad 2: El evangelio de Dios para el pecador</a:t>
            </a:r>
          </a:p>
          <a:p>
            <a:endParaRPr lang="es-PR" dirty="0" smtClean="0"/>
          </a:p>
          <a:p>
            <a:pPr marL="625475" indent="-392113">
              <a:buFont typeface="+mj-lt"/>
              <a:buAutoNum type="arabicPeriod" startAt="3"/>
              <a:tabLst>
                <a:tab pos="1082675" algn="l"/>
              </a:tabLst>
            </a:pPr>
            <a:r>
              <a:rPr lang="es-PR" dirty="0" smtClean="0"/>
              <a:t>Justificado por la fe</a:t>
            </a:r>
          </a:p>
          <a:p>
            <a:pPr marL="625475" indent="-392113">
              <a:buFont typeface="+mj-lt"/>
              <a:buAutoNum type="arabicPeriod" startAt="3"/>
              <a:tabLst>
                <a:tab pos="1082675" algn="l"/>
              </a:tabLst>
            </a:pPr>
            <a:r>
              <a:rPr lang="es-PR" dirty="0" smtClean="0"/>
              <a:t>Paz, por medio de Cristo</a:t>
            </a:r>
          </a:p>
          <a:p>
            <a:pPr marL="625475" indent="-392113">
              <a:buFont typeface="+mj-lt"/>
              <a:buAutoNum type="arabicPeriod" startAt="3"/>
              <a:tabLst>
                <a:tab pos="1082675" algn="l"/>
              </a:tabLst>
            </a:pPr>
            <a:r>
              <a:rPr lang="es-PR" dirty="0" smtClean="0"/>
              <a:t>Libertad del pecado</a:t>
            </a:r>
          </a:p>
          <a:p>
            <a:pPr marL="625475" indent="-392113">
              <a:buFont typeface="+mj-lt"/>
              <a:buAutoNum type="arabicPeriod" startAt="3"/>
              <a:tabLst>
                <a:tab pos="1082675" algn="l"/>
              </a:tabLst>
            </a:pPr>
            <a:r>
              <a:rPr lang="es-PR" dirty="0" smtClean="0"/>
              <a:t>Victoria en el </a:t>
            </a:r>
            <a:r>
              <a:rPr lang="es-PR" dirty="0" err="1" smtClean="0"/>
              <a:t>Esp</a:t>
            </a:r>
            <a:r>
              <a:rPr lang="en-US" dirty="0" err="1" smtClean="0"/>
              <a:t>íritu</a:t>
            </a:r>
            <a:endParaRPr lang="es-PR" dirty="0" smtClean="0"/>
          </a:p>
          <a:p>
            <a:pPr>
              <a:tabLst>
                <a:tab pos="914400" algn="l"/>
              </a:tabLst>
            </a:pPr>
            <a:endParaRPr lang="es-PR" dirty="0" smtClean="0"/>
          </a:p>
          <a:p>
            <a:pPr algn="ctr"/>
            <a:r>
              <a:rPr lang="es-PR" dirty="0" smtClean="0"/>
              <a:t>Unidad 3: El evangelio para todos</a:t>
            </a:r>
          </a:p>
          <a:p>
            <a:endParaRPr lang="es-PR" dirty="0" smtClean="0"/>
          </a:p>
          <a:p>
            <a:pPr marL="625475" indent="-392113">
              <a:buFont typeface="+mj-lt"/>
              <a:buAutoNum type="arabicPeriod" startAt="7"/>
              <a:tabLst>
                <a:tab pos="1082675" algn="l"/>
              </a:tabLst>
            </a:pPr>
            <a:r>
              <a:rPr lang="es-PR" dirty="0" smtClean="0"/>
              <a:t>Primero a los judíos</a:t>
            </a:r>
          </a:p>
          <a:p>
            <a:pPr marL="625475" indent="-392113">
              <a:buFont typeface="+mj-lt"/>
              <a:buAutoNum type="arabicPeriod" startAt="7"/>
              <a:tabLst>
                <a:tab pos="1082675" algn="l"/>
              </a:tabLst>
            </a:pPr>
            <a:r>
              <a:rPr lang="es-PR" dirty="0" smtClean="0"/>
              <a:t>Salvación del remanente</a:t>
            </a:r>
          </a:p>
          <a:p>
            <a:pPr marL="625475" indent="-392113">
              <a:buFont typeface="+mj-lt"/>
              <a:buAutoNum type="arabicPeriod" startAt="7"/>
              <a:tabLst>
                <a:tab pos="1082675" algn="l"/>
              </a:tabLst>
            </a:pPr>
            <a:r>
              <a:rPr lang="es-PR" dirty="0" smtClean="0"/>
              <a:t>También</a:t>
            </a:r>
            <a:r>
              <a:rPr lang="en-US" dirty="0" smtClean="0"/>
              <a:t> a los gentiles</a:t>
            </a:r>
            <a:endParaRPr lang="en-US" dirty="0"/>
          </a:p>
          <a:p>
            <a:pPr>
              <a:tabLst>
                <a:tab pos="914400" algn="l"/>
              </a:tabLst>
            </a:pPr>
            <a:endParaRPr lang="es-PR" dirty="0" smtClean="0"/>
          </a:p>
          <a:p>
            <a:pPr algn="ctr"/>
            <a:r>
              <a:rPr lang="es-PR" dirty="0" smtClean="0"/>
              <a:t>Unidad 4: El evangelio en acción</a:t>
            </a:r>
          </a:p>
          <a:p>
            <a:endParaRPr lang="es-PR" dirty="0" smtClean="0"/>
          </a:p>
          <a:p>
            <a:pPr marL="625475" indent="-392113">
              <a:buFont typeface="+mj-lt"/>
              <a:buAutoNum type="arabicPeriod" startAt="10"/>
              <a:tabLst>
                <a:tab pos="1082675" algn="l"/>
              </a:tabLst>
            </a:pPr>
            <a:r>
              <a:rPr lang="es-PR" dirty="0" smtClean="0"/>
              <a:t>Comprobando la voluntad de Dios</a:t>
            </a:r>
          </a:p>
          <a:p>
            <a:pPr marL="625475" indent="-392113">
              <a:buFont typeface="+mj-lt"/>
              <a:buAutoNum type="arabicPeriod" startAt="10"/>
              <a:tabLst>
                <a:tab pos="1082675" algn="l"/>
              </a:tabLst>
            </a:pPr>
            <a:r>
              <a:rPr lang="es-PR" dirty="0" smtClean="0"/>
              <a:t>Sumisión a las autoridades</a:t>
            </a:r>
          </a:p>
          <a:p>
            <a:pPr marL="625475" indent="-392113">
              <a:buFont typeface="+mj-lt"/>
              <a:buAutoNum type="arabicPeriod" startAt="10"/>
              <a:tabLst>
                <a:tab pos="1082675" algn="l"/>
              </a:tabLst>
            </a:pPr>
            <a:r>
              <a:rPr lang="es-PR" dirty="0" smtClean="0"/>
              <a:t>Siendo comprensivo con el hermano</a:t>
            </a:r>
          </a:p>
          <a:p>
            <a:pPr marL="625475" indent="-392113">
              <a:buFont typeface="+mj-lt"/>
              <a:buAutoNum type="arabicPeriod" startAt="10"/>
              <a:tabLst>
                <a:tab pos="1082675" algn="l"/>
              </a:tabLst>
            </a:pPr>
            <a:r>
              <a:rPr lang="es-PR" dirty="0" smtClean="0"/>
              <a:t>Misionero en acción</a:t>
            </a:r>
            <a:endParaRPr lang="es-PR" dirty="0"/>
          </a:p>
        </p:txBody>
      </p:sp>
      <p:sp>
        <p:nvSpPr>
          <p:cNvPr id="6" name="TextBox 5"/>
          <p:cNvSpPr txBox="1"/>
          <p:nvPr/>
        </p:nvSpPr>
        <p:spPr>
          <a:xfrm>
            <a:off x="137955" y="5715000"/>
            <a:ext cx="3824445" cy="646331"/>
          </a:xfrm>
          <a:prstGeom prst="rect">
            <a:avLst/>
          </a:prstGeom>
          <a:noFill/>
        </p:spPr>
        <p:txBody>
          <a:bodyPr wrap="none" rtlCol="0">
            <a:spAutoFit/>
          </a:bodyPr>
          <a:lstStyle/>
          <a:p>
            <a:pPr algn="ctr"/>
            <a:r>
              <a:rPr lang="en-US" dirty="0" smtClean="0"/>
              <a:t>EL Expositor </a:t>
            </a:r>
            <a:r>
              <a:rPr lang="en-US" dirty="0" err="1" smtClean="0"/>
              <a:t>Bíblico</a:t>
            </a:r>
            <a:r>
              <a:rPr lang="en-US" dirty="0" smtClean="0"/>
              <a:t>: La </a:t>
            </a:r>
            <a:r>
              <a:rPr lang="en-US" dirty="0" err="1" smtClean="0"/>
              <a:t>Biblia</a:t>
            </a:r>
            <a:r>
              <a:rPr lang="en-US" dirty="0" smtClean="0"/>
              <a:t> </a:t>
            </a:r>
            <a:r>
              <a:rPr lang="en-US" dirty="0" err="1" smtClean="0"/>
              <a:t>Libro</a:t>
            </a:r>
            <a:r>
              <a:rPr lang="en-US" dirty="0" smtClean="0"/>
              <a:t> </a:t>
            </a:r>
          </a:p>
          <a:p>
            <a:pPr algn="ctr"/>
            <a:r>
              <a:rPr lang="en-US" dirty="0" err="1" smtClean="0"/>
              <a:t>por</a:t>
            </a:r>
            <a:r>
              <a:rPr lang="en-US" dirty="0" smtClean="0"/>
              <a:t> </a:t>
            </a:r>
            <a:r>
              <a:rPr lang="en-US" dirty="0" err="1" smtClean="0"/>
              <a:t>Libro</a:t>
            </a:r>
            <a:r>
              <a:rPr lang="en-US" dirty="0" smtClean="0"/>
              <a:t>, Vol. 6.</a:t>
            </a:r>
            <a:endParaRPr lang="en-US" dirty="0"/>
          </a:p>
        </p:txBody>
      </p:sp>
    </p:spTree>
    <p:extLst>
      <p:ext uri="{BB962C8B-B14F-4D97-AF65-F5344CB8AC3E}">
        <p14:creationId xmlns:p14="http://schemas.microsoft.com/office/powerpoint/2010/main" val="4028343602"/>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381000" y="2209800"/>
            <a:ext cx="8305800" cy="3200400"/>
          </a:xfrm>
        </p:spPr>
        <p:txBody>
          <a:bodyPr/>
          <a:lstStyle/>
          <a:p>
            <a:r>
              <a:rPr lang="es-ES" dirty="0"/>
              <a:t>Elías se había vuelto demasiado pesimista en cuanto al estado de Israel. </a:t>
            </a:r>
          </a:p>
          <a:p>
            <a:pPr lvl="1"/>
            <a:r>
              <a:rPr lang="es-ES" dirty="0"/>
              <a:t>Sin embargo, Dios le demostró que había siete mil hombres fieles en Israel que no había doblado la rodilla frente a Baal. </a:t>
            </a:r>
            <a:endParaRPr lang="es-ES" dirty="0" smtClean="0"/>
          </a:p>
          <a:p>
            <a:pPr lvl="1"/>
            <a:r>
              <a:rPr lang="es-ES" dirty="0" smtClean="0"/>
              <a:t>Siempre </a:t>
            </a:r>
            <a:r>
              <a:rPr lang="es-ES" dirty="0"/>
              <a:t>había un remanente fiel en la nación. (</a:t>
            </a:r>
            <a:r>
              <a:rPr lang="es-ES" dirty="0" err="1"/>
              <a:t>Porter</a:t>
            </a:r>
            <a:r>
              <a:rPr lang="es-ES" dirty="0"/>
              <a:t>)</a:t>
            </a:r>
          </a:p>
        </p:txBody>
      </p:sp>
      <p:sp>
        <p:nvSpPr>
          <p:cNvPr id="9" name="Rectangle 2"/>
          <p:cNvSpPr>
            <a:spLocks noGrp="1" noChangeArrowheads="1"/>
          </p:cNvSpPr>
          <p:nvPr>
            <p:ph type="title"/>
          </p:nvPr>
        </p:nvSpPr>
        <p:spPr>
          <a:xfrm>
            <a:off x="1295400" y="228600"/>
            <a:ext cx="7620000" cy="1462087"/>
          </a:xfrm>
        </p:spPr>
        <p:txBody>
          <a:bodyPr/>
          <a:lstStyle/>
          <a:p>
            <a:pPr marL="742950" indent="-742950">
              <a:spcBef>
                <a:spcPts val="600"/>
              </a:spcBef>
              <a:spcAft>
                <a:spcPts val="0"/>
              </a:spcAft>
              <a:buSzPct val="100000"/>
              <a:buFont typeface="+mj-lt"/>
              <a:buAutoNum type="arabicPeriod" startAt="2"/>
            </a:pPr>
            <a:r>
              <a:rPr lang="en-US" dirty="0"/>
              <a:t>El </a:t>
            </a:r>
            <a:r>
              <a:rPr lang="es-PR" dirty="0"/>
              <a:t>remanente</a:t>
            </a:r>
            <a:r>
              <a:rPr lang="en-US" dirty="0"/>
              <a:t> de los </a:t>
            </a:r>
            <a:r>
              <a:rPr lang="es-PR" dirty="0"/>
              <a:t>fieles</a:t>
            </a:r>
            <a:r>
              <a:rPr lang="en-US" dirty="0"/>
              <a:t>           </a:t>
            </a:r>
            <a:r>
              <a:rPr lang="es-PR" dirty="0"/>
              <a:t> (Romanos 11:4, 5</a:t>
            </a:r>
            <a:r>
              <a:rPr lang="es-PR" dirty="0" smtClean="0"/>
              <a:t>)</a:t>
            </a:r>
            <a:endParaRPr lang="es-PR" dirty="0"/>
          </a:p>
        </p:txBody>
      </p:sp>
    </p:spTree>
    <p:extLst>
      <p:ext uri="{BB962C8B-B14F-4D97-AF65-F5344CB8AC3E}">
        <p14:creationId xmlns:p14="http://schemas.microsoft.com/office/powerpoint/2010/main" val="52508857"/>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381000" y="1981200"/>
            <a:ext cx="8305800" cy="3200400"/>
          </a:xfrm>
        </p:spPr>
        <p:txBody>
          <a:bodyPr/>
          <a:lstStyle/>
          <a:p>
            <a:r>
              <a:rPr lang="es-ES" dirty="0"/>
              <a:t>La Conclusión basada en la Gracia </a:t>
            </a:r>
            <a:r>
              <a:rPr lang="es-ES" dirty="0" smtClean="0"/>
              <a:t>(</a:t>
            </a:r>
            <a:r>
              <a:rPr lang="es-ES" dirty="0" smtClean="0">
                <a:solidFill>
                  <a:schemeClr val="tx2"/>
                </a:solidFill>
              </a:rPr>
              <a:t>11:5</a:t>
            </a:r>
            <a:r>
              <a:rPr lang="es-ES" dirty="0"/>
              <a:t>)</a:t>
            </a:r>
          </a:p>
          <a:p>
            <a:pPr lvl="1"/>
            <a:r>
              <a:rPr lang="es-ES" dirty="0"/>
              <a:t>De la misma manera, la gente que observaba el rechazo del plan de Dios de parte de Israel no pudo ver lo que estaba en el corazón de una buena parte del pueblo. Se hicieron pesimistas. No obstante, Dios les informa que hay todavía un remanente fiel que quiere hacer Su voluntad. Por causa de ellos, Dios no ha finiquitado Su plan para Israel</a:t>
            </a:r>
            <a:r>
              <a:rPr lang="es-ES" dirty="0" smtClean="0"/>
              <a:t>. (</a:t>
            </a:r>
            <a:r>
              <a:rPr lang="es-ES" dirty="0" err="1"/>
              <a:t>Porter</a:t>
            </a:r>
            <a:r>
              <a:rPr lang="es-ES" dirty="0"/>
              <a:t>)</a:t>
            </a:r>
          </a:p>
        </p:txBody>
      </p:sp>
      <p:sp>
        <p:nvSpPr>
          <p:cNvPr id="9" name="Rectangle 2"/>
          <p:cNvSpPr>
            <a:spLocks noGrp="1" noChangeArrowheads="1"/>
          </p:cNvSpPr>
          <p:nvPr>
            <p:ph type="title"/>
          </p:nvPr>
        </p:nvSpPr>
        <p:spPr>
          <a:xfrm>
            <a:off x="1295400" y="228600"/>
            <a:ext cx="7620000" cy="1462087"/>
          </a:xfrm>
        </p:spPr>
        <p:txBody>
          <a:bodyPr/>
          <a:lstStyle/>
          <a:p>
            <a:pPr marL="742950" indent="-742950">
              <a:spcBef>
                <a:spcPts val="600"/>
              </a:spcBef>
              <a:spcAft>
                <a:spcPts val="0"/>
              </a:spcAft>
              <a:buSzPct val="100000"/>
              <a:buFont typeface="+mj-lt"/>
              <a:buAutoNum type="arabicPeriod" startAt="2"/>
            </a:pPr>
            <a:r>
              <a:rPr lang="en-US" dirty="0"/>
              <a:t>El </a:t>
            </a:r>
            <a:r>
              <a:rPr lang="es-PR" dirty="0"/>
              <a:t>remanente</a:t>
            </a:r>
            <a:r>
              <a:rPr lang="en-US" dirty="0"/>
              <a:t> de los </a:t>
            </a:r>
            <a:r>
              <a:rPr lang="es-PR" dirty="0"/>
              <a:t>fieles</a:t>
            </a:r>
            <a:r>
              <a:rPr lang="en-US" dirty="0"/>
              <a:t>           </a:t>
            </a:r>
            <a:r>
              <a:rPr lang="es-PR" dirty="0"/>
              <a:t> (Romanos 11:4, 5</a:t>
            </a:r>
            <a:r>
              <a:rPr lang="es-PR" dirty="0" smtClean="0"/>
              <a:t>)</a:t>
            </a:r>
            <a:endParaRPr lang="es-PR" dirty="0"/>
          </a:p>
        </p:txBody>
      </p:sp>
    </p:spTree>
    <p:extLst>
      <p:ext uri="{BB962C8B-B14F-4D97-AF65-F5344CB8AC3E}">
        <p14:creationId xmlns:p14="http://schemas.microsoft.com/office/powerpoint/2010/main" val="48040211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381000" y="1981200"/>
            <a:ext cx="8305800" cy="3200400"/>
          </a:xfrm>
        </p:spPr>
        <p:txBody>
          <a:bodyPr/>
          <a:lstStyle/>
          <a:p>
            <a:r>
              <a:rPr lang="es-ES" dirty="0"/>
              <a:t>La Conclusión basada en la Gracia </a:t>
            </a:r>
            <a:r>
              <a:rPr lang="es-ES" dirty="0" smtClean="0"/>
              <a:t>(</a:t>
            </a:r>
            <a:r>
              <a:rPr lang="es-ES" dirty="0" smtClean="0">
                <a:solidFill>
                  <a:schemeClr val="tx2"/>
                </a:solidFill>
              </a:rPr>
              <a:t>11:5</a:t>
            </a:r>
            <a:r>
              <a:rPr lang="es-ES" dirty="0"/>
              <a:t>)</a:t>
            </a:r>
          </a:p>
          <a:p>
            <a:pPr lvl="1"/>
            <a:r>
              <a:rPr lang="es-ES" dirty="0" smtClean="0"/>
              <a:t>Cinco </a:t>
            </a:r>
            <a:r>
              <a:rPr lang="es-ES" dirty="0"/>
              <a:t>veces Pablo menciona que Dios ha escogido este remanente por gracia. No en base a las obras. </a:t>
            </a:r>
            <a:endParaRPr lang="es-ES" dirty="0" smtClean="0"/>
          </a:p>
          <a:p>
            <a:pPr lvl="1"/>
            <a:r>
              <a:rPr lang="es-ES" dirty="0" smtClean="0"/>
              <a:t>Si </a:t>
            </a:r>
            <a:r>
              <a:rPr lang="es-ES" dirty="0"/>
              <a:t>fuera así, Pablo habría sido rechazado también (</a:t>
            </a:r>
            <a:r>
              <a:rPr lang="es-ES" dirty="0">
                <a:solidFill>
                  <a:schemeClr val="tx2"/>
                </a:solidFill>
              </a:rPr>
              <a:t>1 Tim. 1:12–17</a:t>
            </a:r>
            <a:r>
              <a:rPr lang="es-ES" dirty="0"/>
              <a:t>). Dios ha elegido un remanente de judíos a quienes ha salvado por Su gracia, por medio de la fe en Cristo</a:t>
            </a:r>
            <a:r>
              <a:rPr lang="es-ES" dirty="0" smtClean="0"/>
              <a:t>. (</a:t>
            </a:r>
            <a:r>
              <a:rPr lang="es-ES" dirty="0" err="1"/>
              <a:t>Porter</a:t>
            </a:r>
            <a:r>
              <a:rPr lang="es-ES" dirty="0"/>
              <a:t>)</a:t>
            </a:r>
          </a:p>
        </p:txBody>
      </p:sp>
      <p:sp>
        <p:nvSpPr>
          <p:cNvPr id="9" name="Rectangle 2"/>
          <p:cNvSpPr>
            <a:spLocks noGrp="1" noChangeArrowheads="1"/>
          </p:cNvSpPr>
          <p:nvPr>
            <p:ph type="title"/>
          </p:nvPr>
        </p:nvSpPr>
        <p:spPr>
          <a:xfrm>
            <a:off x="1295400" y="228600"/>
            <a:ext cx="7620000" cy="1462087"/>
          </a:xfrm>
        </p:spPr>
        <p:txBody>
          <a:bodyPr/>
          <a:lstStyle/>
          <a:p>
            <a:pPr marL="742950" indent="-742950">
              <a:spcBef>
                <a:spcPts val="600"/>
              </a:spcBef>
              <a:spcAft>
                <a:spcPts val="0"/>
              </a:spcAft>
              <a:buSzPct val="100000"/>
              <a:buFont typeface="+mj-lt"/>
              <a:buAutoNum type="arabicPeriod" startAt="2"/>
            </a:pPr>
            <a:r>
              <a:rPr lang="en-US" dirty="0"/>
              <a:t>El </a:t>
            </a:r>
            <a:r>
              <a:rPr lang="es-PR" dirty="0"/>
              <a:t>remanente</a:t>
            </a:r>
            <a:r>
              <a:rPr lang="en-US" dirty="0"/>
              <a:t> de los </a:t>
            </a:r>
            <a:r>
              <a:rPr lang="es-PR" dirty="0"/>
              <a:t>fieles</a:t>
            </a:r>
            <a:r>
              <a:rPr lang="en-US" dirty="0"/>
              <a:t>           </a:t>
            </a:r>
            <a:r>
              <a:rPr lang="es-PR" dirty="0"/>
              <a:t> (Romanos 11:4, 5</a:t>
            </a:r>
            <a:r>
              <a:rPr lang="es-PR" dirty="0" smtClean="0"/>
              <a:t>)</a:t>
            </a:r>
            <a:endParaRPr lang="es-PR" dirty="0"/>
          </a:p>
        </p:txBody>
      </p:sp>
    </p:spTree>
    <p:extLst>
      <p:ext uri="{BB962C8B-B14F-4D97-AF65-F5344CB8AC3E}">
        <p14:creationId xmlns:p14="http://schemas.microsoft.com/office/powerpoint/2010/main" val="1557902304"/>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1"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929125"/>
            <a:ext cx="7658830" cy="4928875"/>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pPr marL="0" indent="0">
              <a:buNone/>
            </a:pPr>
            <a:r>
              <a:rPr lang="es-ES" dirty="0"/>
              <a:t>“Y si por gracia, ya no es por obras; de otra manera la gracia ya no es gracia. Y si por obras, ya no es gracia; de otra manera la obra ya no es obra. ¿Qué pues? Lo que buscaba Israel, no lo ha alcanzado; pero los escogidos sí lo han alcanzado, y los demás fueron </a:t>
            </a:r>
            <a:r>
              <a:rPr lang="es-ES" dirty="0" smtClean="0"/>
              <a:t>endurecidos...”</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621884231"/>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pPr marL="0" indent="0">
              <a:buNone/>
            </a:pPr>
            <a:r>
              <a:rPr lang="es-ES" dirty="0" smtClean="0"/>
              <a:t>“</a:t>
            </a:r>
            <a:r>
              <a:rPr lang="es-ES" dirty="0"/>
              <a:t>...</a:t>
            </a:r>
            <a:r>
              <a:rPr lang="es-ES" dirty="0" smtClean="0"/>
              <a:t>como </a:t>
            </a:r>
            <a:r>
              <a:rPr lang="es-ES" dirty="0"/>
              <a:t>está escrito: Dios les dio espíritu de estupor, ojos con que no vean y oídos con que no oigan, hasta el día de hoy. Y David dice: Sea vuelto su convite en trampa y en red, En tropezadero y en retribución; Sean oscurecidos sus ojos para que no vean, Y agóbiales la espalda para siempre.”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1624369464"/>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a:t>En fin, por causa de su esfuerzo para ganar su justicia delante de Dios, El les ha causado una ceguera temporal. </a:t>
            </a:r>
            <a:endParaRPr lang="es-ES" dirty="0" smtClean="0"/>
          </a:p>
          <a:p>
            <a:r>
              <a:rPr lang="es-ES" dirty="0" smtClean="0"/>
              <a:t>Sin </a:t>
            </a:r>
            <a:r>
              <a:rPr lang="es-ES" dirty="0"/>
              <a:t>embargo, la caída no es total; un remanente fiel todavía existe. </a:t>
            </a:r>
            <a:endParaRPr lang="es-ES" dirty="0" smtClean="0"/>
          </a:p>
          <a:p>
            <a:r>
              <a:rPr lang="es-ES" dirty="0" smtClean="0"/>
              <a:t>El </a:t>
            </a:r>
            <a:r>
              <a:rPr lang="es-ES" dirty="0"/>
              <a:t>remanente demuestra que este rechazo de parte de Israel no es definitivo (</a:t>
            </a:r>
            <a:r>
              <a:rPr lang="es-ES" dirty="0">
                <a:solidFill>
                  <a:schemeClr val="tx2"/>
                </a:solidFill>
              </a:rPr>
              <a:t>11:1–2a</a:t>
            </a:r>
            <a:r>
              <a:rPr lang="es-ES" dirty="0" smtClean="0"/>
              <a:t>). (</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344432181"/>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smtClean="0"/>
              <a:t>EL </a:t>
            </a:r>
            <a:r>
              <a:rPr lang="es-ES" dirty="0"/>
              <a:t>ENDURECIMIENTO DE LA MAYORIA </a:t>
            </a:r>
            <a:r>
              <a:rPr lang="es-ES" dirty="0" smtClean="0"/>
              <a:t>(</a:t>
            </a:r>
            <a:r>
              <a:rPr lang="es-ES" dirty="0" smtClean="0">
                <a:solidFill>
                  <a:schemeClr val="tx2"/>
                </a:solidFill>
              </a:rPr>
              <a:t>11:7–10</a:t>
            </a:r>
            <a:r>
              <a:rPr lang="es-ES" dirty="0" smtClean="0"/>
              <a:t>)</a:t>
            </a:r>
            <a:endParaRPr lang="es-ES" dirty="0"/>
          </a:p>
          <a:p>
            <a:pPr lvl="1"/>
            <a:r>
              <a:rPr lang="es-ES" dirty="0"/>
              <a:t>La mayoría de la nación de Israel se ha endurecido. Ese endurecimiento está relacionado en forma directa con la pérdida de la justicia de Dios mencionada antes (</a:t>
            </a:r>
            <a:r>
              <a:rPr lang="es-ES" dirty="0">
                <a:solidFill>
                  <a:schemeClr val="tx2"/>
                </a:solidFill>
              </a:rPr>
              <a:t>9:30–10:4</a:t>
            </a:r>
            <a:r>
              <a:rPr lang="es-ES" dirty="0"/>
              <a:t>). </a:t>
            </a:r>
            <a:endParaRPr lang="es-ES" dirty="0" smtClean="0"/>
          </a:p>
          <a:p>
            <a:pPr lvl="1"/>
            <a:r>
              <a:rPr lang="es-ES" dirty="0" smtClean="0"/>
              <a:t>Los </a:t>
            </a:r>
            <a:r>
              <a:rPr lang="es-ES" dirty="0"/>
              <a:t>escogidos encontraron la justicia de Dios porque la buscaron por fe y por la gracia de Dios. </a:t>
            </a:r>
            <a:r>
              <a:rPr lang="es-ES" dirty="0" smtClean="0"/>
              <a:t>(</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128545039"/>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smtClean="0"/>
              <a:t>Mientras </a:t>
            </a:r>
            <a:r>
              <a:rPr lang="es-ES" dirty="0"/>
              <a:t>que muchos buscaban la justicia por medio de las obras y por eso, no la encontraron. </a:t>
            </a:r>
            <a:endParaRPr lang="es-ES" dirty="0" smtClean="0"/>
          </a:p>
          <a:p>
            <a:r>
              <a:rPr lang="es-ES" dirty="0" smtClean="0"/>
              <a:t>Los </a:t>
            </a:r>
            <a:r>
              <a:rPr lang="es-ES" dirty="0"/>
              <a:t>que no estaban dispuestos a recibir la gracia de Dios fueron endurecidos (</a:t>
            </a:r>
            <a:r>
              <a:rPr lang="es-ES" dirty="0">
                <a:solidFill>
                  <a:schemeClr val="tx2"/>
                </a:solidFill>
              </a:rPr>
              <a:t>11:7</a:t>
            </a:r>
            <a:r>
              <a:rPr lang="es-ES" dirty="0" smtClean="0"/>
              <a:t>). (</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3648365937"/>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smtClean="0"/>
              <a:t>Se </a:t>
            </a:r>
            <a:r>
              <a:rPr lang="es-ES" dirty="0"/>
              <a:t>observa en este pasaje la intervención judicial de Dios en contra de la generalidad de Israel. </a:t>
            </a:r>
            <a:endParaRPr lang="es-ES" dirty="0" smtClean="0"/>
          </a:p>
          <a:p>
            <a:pPr lvl="1"/>
            <a:r>
              <a:rPr lang="es-ES" dirty="0" smtClean="0"/>
              <a:t>El </a:t>
            </a:r>
            <a:r>
              <a:rPr lang="es-ES" dirty="0"/>
              <a:t>les cegó a la verdad. Les dio ojos que no ven y oídos que no oyen. Dios es quien manda el endurecimiento (</a:t>
            </a:r>
            <a:r>
              <a:rPr lang="es-ES" dirty="0">
                <a:solidFill>
                  <a:schemeClr val="tx2"/>
                </a:solidFill>
              </a:rPr>
              <a:t>11:8</a:t>
            </a:r>
            <a:r>
              <a:rPr lang="es-ES" dirty="0" smtClean="0"/>
              <a:t>). (</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212530239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3</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576558" cy="3581400"/>
          </a:xfrm>
        </p:spPr>
        <p:txBody>
          <a:bodyPr/>
          <a:lstStyle/>
          <a:p>
            <a:pPr eaLnBrk="1" hangingPunct="1"/>
            <a:r>
              <a:rPr lang="es-PR" dirty="0" smtClean="0"/>
              <a:t>Romanos</a:t>
            </a:r>
          </a:p>
          <a:p>
            <a:pPr lvl="1" eaLnBrk="1" hangingPunct="1"/>
            <a:r>
              <a:rPr lang="es-PR" dirty="0" smtClean="0"/>
              <a:t>10:18-11:10</a:t>
            </a:r>
          </a:p>
          <a:p>
            <a:r>
              <a:rPr lang="es-PR" dirty="0" smtClean="0"/>
              <a:t>Texto básico:</a:t>
            </a:r>
          </a:p>
          <a:p>
            <a:pPr lvl="1"/>
            <a:r>
              <a:rPr lang="es-PR" dirty="0" smtClean="0"/>
              <a:t>10:18-11:10</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2514600"/>
            <a:ext cx="2743200" cy="3657600"/>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smtClean="0"/>
              <a:t>David </a:t>
            </a:r>
            <a:r>
              <a:rPr lang="es-ES" dirty="0"/>
              <a:t>había pedido que Dios juzgara así a sus enemigos en años anteriores porque se oponían al ungido de Dios, a quien Dios había dado la autoridad sobre Su pueblo. </a:t>
            </a:r>
            <a:endParaRPr lang="es-ES" dirty="0" smtClean="0"/>
          </a:p>
          <a:p>
            <a:pPr lvl="1"/>
            <a:r>
              <a:rPr lang="es-ES" dirty="0" smtClean="0"/>
              <a:t>Al </a:t>
            </a:r>
            <a:r>
              <a:rPr lang="es-ES" dirty="0"/>
              <a:t>rechazar al representante de Dios, rechazaban al mismo Dios. </a:t>
            </a:r>
            <a:endParaRPr lang="es-ES" dirty="0" smtClean="0"/>
          </a:p>
          <a:p>
            <a:pPr lvl="1"/>
            <a:r>
              <a:rPr lang="es-ES" dirty="0" smtClean="0"/>
              <a:t>Por </a:t>
            </a:r>
            <a:r>
              <a:rPr lang="es-ES" dirty="0"/>
              <a:t>eso, David pide que se les juzgue (</a:t>
            </a:r>
            <a:r>
              <a:rPr lang="es-ES" dirty="0">
                <a:solidFill>
                  <a:schemeClr val="tx2"/>
                </a:solidFill>
              </a:rPr>
              <a:t>Salmo 69</a:t>
            </a:r>
            <a:r>
              <a:rPr lang="es-ES" dirty="0" smtClean="0"/>
              <a:t>). (</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1183245291"/>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457200" y="2133600"/>
            <a:ext cx="8489950" cy="4114800"/>
          </a:xfrm>
        </p:spPr>
        <p:txBody>
          <a:bodyPr/>
          <a:lstStyle/>
          <a:p>
            <a:r>
              <a:rPr lang="es-ES" dirty="0" smtClean="0"/>
              <a:t>El </a:t>
            </a:r>
            <a:r>
              <a:rPr lang="es-ES" dirty="0"/>
              <a:t>juicio de Dios al endurecer a la mayoría de Israel cumple con la petición de David. </a:t>
            </a:r>
            <a:endParaRPr lang="es-ES" dirty="0" smtClean="0"/>
          </a:p>
          <a:p>
            <a:pPr lvl="1"/>
            <a:r>
              <a:rPr lang="es-ES" dirty="0" smtClean="0"/>
              <a:t>El </a:t>
            </a:r>
            <a:r>
              <a:rPr lang="es-ES" dirty="0"/>
              <a:t>juicio que David pidió sobreviene al pueblo porque han cometido la misma ofensa. Al rechazar al ungido de Dios, Jesucristo, se oponen a Dios y a Su plan. Por lo tanto, merecen este juicio divino. Dios les endurece para que caigan en la trampa que El ha establecido. Se han cegado a la verdad de Dios porque rehúsan oírla (</a:t>
            </a:r>
            <a:r>
              <a:rPr lang="es-ES" dirty="0">
                <a:solidFill>
                  <a:schemeClr val="tx2"/>
                </a:solidFill>
              </a:rPr>
              <a:t>11:9–10</a:t>
            </a:r>
            <a:r>
              <a:rPr lang="es-ES" dirty="0" smtClean="0"/>
              <a:t>). (</a:t>
            </a:r>
            <a:r>
              <a:rPr lang="es-ES" dirty="0" err="1" smtClean="0"/>
              <a:t>Porter</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295400" y="228600"/>
            <a:ext cx="7620000" cy="1462087"/>
          </a:xfrm>
        </p:spPr>
        <p:txBody>
          <a:bodyPr/>
          <a:lstStyle/>
          <a:p>
            <a:pPr marL="742950" indent="-742950">
              <a:spcAft>
                <a:spcPts val="600"/>
              </a:spcAft>
              <a:buFont typeface="+mj-lt"/>
              <a:buAutoNum type="arabicPeriod" startAt="3"/>
            </a:pPr>
            <a:r>
              <a:rPr lang="es-PR" dirty="0"/>
              <a:t>Una elección</a:t>
            </a:r>
            <a:r>
              <a:rPr lang="en-US" dirty="0"/>
              <a:t> </a:t>
            </a:r>
            <a:r>
              <a:rPr lang="es-PR" dirty="0"/>
              <a:t>por</a:t>
            </a:r>
            <a:r>
              <a:rPr lang="en-US" dirty="0"/>
              <a:t> </a:t>
            </a:r>
            <a:r>
              <a:rPr lang="es-PR" dirty="0"/>
              <a:t>gracia             </a:t>
            </a:r>
            <a:r>
              <a:rPr lang="en-US" dirty="0"/>
              <a:t> </a:t>
            </a:r>
            <a:r>
              <a:rPr lang="es-PR" dirty="0"/>
              <a:t>(Romanos 11:6-10)</a:t>
            </a:r>
            <a:endParaRPr lang="es-PR" dirty="0" smtClean="0"/>
          </a:p>
        </p:txBody>
      </p:sp>
    </p:spTree>
    <p:extLst>
      <p:ext uri="{BB962C8B-B14F-4D97-AF65-F5344CB8AC3E}">
        <p14:creationId xmlns:p14="http://schemas.microsoft.com/office/powerpoint/2010/main" val="2283470086"/>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228600" y="2209800"/>
            <a:ext cx="8305800" cy="4114800"/>
          </a:xfrm>
        </p:spPr>
        <p:txBody>
          <a:bodyPr/>
          <a:lstStyle/>
          <a:p>
            <a:pPr>
              <a:spcAft>
                <a:spcPts val="600"/>
              </a:spcAft>
            </a:pPr>
            <a:r>
              <a:rPr lang="es-PR" sz="3600" dirty="0" smtClean="0"/>
              <a:t>La iglesia y el plan de salvación</a:t>
            </a:r>
            <a:r>
              <a:rPr lang="en-US" sz="3600" dirty="0" smtClean="0"/>
              <a:t>.</a:t>
            </a:r>
            <a:endParaRPr lang="es-PR" sz="3600" dirty="0" smtClean="0"/>
          </a:p>
          <a:p>
            <a:pPr lvl="1">
              <a:spcAft>
                <a:spcPts val="600"/>
              </a:spcAft>
            </a:pPr>
            <a:r>
              <a:rPr lang="es-PR" dirty="0" smtClean="0"/>
              <a:t>Si bien es cierto que Dios escogió a Israel para llevar bendición  a todas las naciones de la tierra, también es cierto que hoy tiene un pueblo nuevo, su iglesia (</a:t>
            </a:r>
            <a:r>
              <a:rPr lang="es-PR" dirty="0" smtClean="0">
                <a:solidFill>
                  <a:schemeClr val="tx2"/>
                </a:solidFill>
              </a:rPr>
              <a:t>1 </a:t>
            </a:r>
            <a:r>
              <a:rPr lang="es-PR" dirty="0" err="1" smtClean="0">
                <a:solidFill>
                  <a:schemeClr val="tx2"/>
                </a:solidFill>
              </a:rPr>
              <a:t>Ped</a:t>
            </a:r>
            <a:r>
              <a:rPr lang="es-PR" dirty="0" smtClean="0">
                <a:solidFill>
                  <a:schemeClr val="tx2"/>
                </a:solidFill>
              </a:rPr>
              <a:t>. 2:9</a:t>
            </a:r>
            <a:r>
              <a:rPr lang="es-PR" dirty="0" smtClean="0"/>
              <a:t>), que también tiene un llamamiento semejante.</a:t>
            </a:r>
          </a:p>
          <a:p>
            <a:pPr lvl="1">
              <a:spcAft>
                <a:spcPts val="600"/>
              </a:spcAft>
            </a:pPr>
            <a:r>
              <a:rPr lang="es-PR" dirty="0" smtClean="0"/>
              <a:t>No olvidemos que Dios dijo: “Id por todo el mundo y predicad el evangelio.”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228600" y="2209800"/>
            <a:ext cx="8534400" cy="4114800"/>
          </a:xfrm>
        </p:spPr>
        <p:txBody>
          <a:bodyPr/>
          <a:lstStyle/>
          <a:p>
            <a:pPr>
              <a:spcAft>
                <a:spcPts val="600"/>
              </a:spcAft>
            </a:pPr>
            <a:r>
              <a:rPr lang="es-PR" sz="3600" dirty="0" smtClean="0"/>
              <a:t>Dios sigue siendo soberano.</a:t>
            </a:r>
          </a:p>
          <a:p>
            <a:pPr lvl="1">
              <a:spcAft>
                <a:spcPts val="600"/>
              </a:spcAft>
            </a:pPr>
            <a:r>
              <a:rPr lang="es-PR" dirty="0" smtClean="0"/>
              <a:t>A pesar de lo que diga en contra, Dios sigue manteniendo su soberanía en cuanto a su decisión de llamar a la salvación a “todo aquel que cree…” </a:t>
            </a:r>
          </a:p>
          <a:p>
            <a:pPr lvl="1">
              <a:spcAft>
                <a:spcPts val="600"/>
              </a:spcAft>
            </a:pPr>
            <a:r>
              <a:rPr lang="es-PR" dirty="0" smtClean="0"/>
              <a:t>Primero llamó al judío y luego, ante el abierto rechazo de su pueblo, volteó su rostro hacia los gentiles.</a:t>
            </a:r>
            <a:endParaRPr lang="es-PR" b="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a:p>
        </p:txBody>
      </p:sp>
    </p:spTree>
    <p:extLst>
      <p:ext uri="{BB962C8B-B14F-4D97-AF65-F5344CB8AC3E}">
        <p14:creationId xmlns:p14="http://schemas.microsoft.com/office/powerpoint/2010/main" val="36834682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34</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200" dirty="0"/>
              <a:t>Calvino, Juan. Comentario a la </a:t>
            </a:r>
            <a:r>
              <a:rPr lang="es-ES" sz="1200" dirty="0" err="1"/>
              <a:t>Epístola</a:t>
            </a:r>
            <a:r>
              <a:rPr lang="es-ES" sz="1200" dirty="0"/>
              <a:t> a los Romanos. Grand Rapids, MI: Libros </a:t>
            </a:r>
            <a:r>
              <a:rPr lang="es-ES" sz="1200" dirty="0" err="1"/>
              <a:t>Desafío</a:t>
            </a:r>
            <a:r>
              <a:rPr lang="es-ES" sz="1200" dirty="0"/>
              <a:t>, 2005.</a:t>
            </a:r>
          </a:p>
          <a:p>
            <a:pPr marL="342900" lvl="1" indent="-342900">
              <a:lnSpc>
                <a:spcPct val="80000"/>
              </a:lnSpc>
              <a:spcAft>
                <a:spcPts val="600"/>
              </a:spcAft>
              <a:buClr>
                <a:schemeClr val="folHlink"/>
              </a:buClr>
              <a:buSzPct val="60000"/>
              <a:buNone/>
            </a:pPr>
            <a:r>
              <a:rPr lang="es-ES" sz="1200" dirty="0" smtClean="0"/>
              <a:t>Carson</a:t>
            </a:r>
            <a:r>
              <a:rPr lang="es-ES" sz="1200" dirty="0"/>
              <a:t>, D.A. et al. Nuevo comentario </a:t>
            </a:r>
            <a:r>
              <a:rPr lang="es-ES" sz="1200" dirty="0" err="1"/>
              <a:t>Bı́blico</a:t>
            </a:r>
            <a:r>
              <a:rPr lang="es-ES" sz="1200" dirty="0"/>
              <a:t>: Siglo veintiuno. </a:t>
            </a:r>
            <a:r>
              <a:rPr lang="es-ES" sz="1200" dirty="0" err="1"/>
              <a:t>electronic</a:t>
            </a:r>
            <a:r>
              <a:rPr lang="es-ES" sz="1200" dirty="0"/>
              <a:t> ed. Miami: Sociedades </a:t>
            </a:r>
            <a:r>
              <a:rPr lang="es-ES" sz="1200" dirty="0" err="1"/>
              <a:t>Bı́blicas</a:t>
            </a:r>
            <a:r>
              <a:rPr lang="es-ES" sz="1200" dirty="0"/>
              <a:t> Unidas, 2000</a:t>
            </a:r>
            <a:r>
              <a:rPr lang="es-ES" sz="1200" dirty="0" smtClean="0"/>
              <a:t>.</a:t>
            </a:r>
          </a:p>
          <a:p>
            <a:pPr>
              <a:lnSpc>
                <a:spcPct val="80000"/>
              </a:lnSpc>
              <a:spcAft>
                <a:spcPts val="600"/>
              </a:spcAft>
              <a:buNone/>
            </a:pPr>
            <a:r>
              <a:rPr lang="es-ES" sz="1200" dirty="0" smtClean="0"/>
              <a:t>Douglas, J.D. </a:t>
            </a:r>
            <a:r>
              <a:rPr lang="es-ES" sz="1200" i="1" dirty="0" smtClean="0"/>
              <a:t>Nuevo Diccionario </a:t>
            </a:r>
            <a:r>
              <a:rPr lang="es-ES" sz="1200" i="1" dirty="0" err="1" smtClean="0"/>
              <a:t>Biblico</a:t>
            </a:r>
            <a:r>
              <a:rPr lang="es-ES" sz="1200" i="1" dirty="0" smtClean="0"/>
              <a:t> : Primera </a:t>
            </a:r>
            <a:r>
              <a:rPr lang="es-ES" sz="1200" i="1" dirty="0" err="1" smtClean="0"/>
              <a:t>Edicion</a:t>
            </a:r>
            <a:r>
              <a:rPr lang="es-ES" sz="1200" dirty="0" smtClean="0"/>
              <a:t>. Miami: Sociedades </a:t>
            </a:r>
            <a:r>
              <a:rPr lang="es-ES" sz="1200" dirty="0" err="1" smtClean="0"/>
              <a:t>Bı́blicas</a:t>
            </a:r>
            <a:r>
              <a:rPr lang="es-ES" sz="1200" dirty="0" smtClean="0"/>
              <a:t> Unidas, 2000.</a:t>
            </a:r>
          </a:p>
          <a:p>
            <a:pPr>
              <a:lnSpc>
                <a:spcPct val="80000"/>
              </a:lnSpc>
              <a:spcAft>
                <a:spcPts val="600"/>
              </a:spcAft>
              <a:buNone/>
            </a:pPr>
            <a:r>
              <a:rPr lang="es-ES" sz="1200" dirty="0" err="1"/>
              <a:t>Hayford</a:t>
            </a:r>
            <a:r>
              <a:rPr lang="es-ES" sz="1200" dirty="0"/>
              <a:t>, Jack W. Estudio de Romanos: Vida en el reino. </a:t>
            </a:r>
            <a:r>
              <a:rPr lang="es-ES" sz="1200" dirty="0" err="1"/>
              <a:t>electronic</a:t>
            </a:r>
            <a:r>
              <a:rPr lang="es-ES" sz="1200" dirty="0"/>
              <a:t> ed. Nashville: Editorial Caribe, </a:t>
            </a:r>
            <a:r>
              <a:rPr lang="es-ES" sz="1200" dirty="0" smtClean="0"/>
              <a:t>1994.</a:t>
            </a:r>
          </a:p>
          <a:p>
            <a:pPr>
              <a:lnSpc>
                <a:spcPct val="80000"/>
              </a:lnSpc>
              <a:spcAft>
                <a:spcPts val="600"/>
              </a:spcAft>
              <a:buNone/>
            </a:pPr>
            <a:r>
              <a:rPr lang="es-ES" sz="1200" dirty="0" err="1" smtClean="0"/>
              <a:t>Lockward</a:t>
            </a:r>
            <a:r>
              <a:rPr lang="es-ES" sz="1200" dirty="0" smtClean="0"/>
              <a:t>, Alfonso. </a:t>
            </a:r>
            <a:r>
              <a:rPr lang="es-ES" sz="1200" i="1" dirty="0" smtClean="0"/>
              <a:t>Nuevo Diccionario De La Biblia.</a:t>
            </a:r>
            <a:r>
              <a:rPr lang="es-ES" sz="1200" dirty="0" smtClean="0"/>
              <a:t> Miami: Editorial </a:t>
            </a:r>
            <a:r>
              <a:rPr lang="es-ES" sz="1200" dirty="0" err="1" smtClean="0"/>
              <a:t>Unilit</a:t>
            </a:r>
            <a:r>
              <a:rPr lang="es-ES" sz="1200" dirty="0" smtClean="0"/>
              <a:t>, 2003.</a:t>
            </a:r>
          </a:p>
          <a:p>
            <a:pPr marL="342900" lvl="1" indent="-342900">
              <a:lnSpc>
                <a:spcPct val="80000"/>
              </a:lnSpc>
              <a:spcAft>
                <a:spcPts val="600"/>
              </a:spcAft>
              <a:buClr>
                <a:schemeClr val="folHlink"/>
              </a:buClr>
              <a:buSzPct val="60000"/>
              <a:buNone/>
            </a:pPr>
            <a:r>
              <a:rPr lang="en-US" sz="1200" dirty="0" smtClean="0"/>
              <a:t>MacDonald</a:t>
            </a:r>
            <a:r>
              <a:rPr lang="en-US" sz="1200" dirty="0"/>
              <a:t>, William. </a:t>
            </a:r>
            <a:r>
              <a:rPr lang="en-US" sz="1200" dirty="0" err="1"/>
              <a:t>Comentario</a:t>
            </a:r>
            <a:r>
              <a:rPr lang="en-US" sz="1200" dirty="0"/>
              <a:t> B</a:t>
            </a:r>
            <a:r>
              <a:rPr lang="el-GR" sz="1200" dirty="0"/>
              <a:t>φ</a:t>
            </a:r>
            <a:r>
              <a:rPr lang="en-US" sz="1200" dirty="0" err="1"/>
              <a:t>blico</a:t>
            </a:r>
            <a:r>
              <a:rPr lang="en-US" sz="1200" dirty="0"/>
              <a:t> de William MacDonald: </a:t>
            </a:r>
            <a:r>
              <a:rPr lang="en-US" sz="1200" dirty="0" err="1"/>
              <a:t>Antiguo</a:t>
            </a:r>
            <a:r>
              <a:rPr lang="en-US" sz="1200" dirty="0"/>
              <a:t> </a:t>
            </a:r>
            <a:r>
              <a:rPr lang="en-US" sz="1200" dirty="0" err="1"/>
              <a:t>Testamento</a:t>
            </a:r>
            <a:r>
              <a:rPr lang="en-US" sz="1200" dirty="0"/>
              <a:t> y </a:t>
            </a:r>
            <a:r>
              <a:rPr lang="en-US" sz="1200" dirty="0" smtClean="0"/>
              <a:t>Nuevo </a:t>
            </a:r>
            <a:r>
              <a:rPr lang="en-US" sz="1200" dirty="0" err="1"/>
              <a:t>Testamento</a:t>
            </a:r>
            <a:r>
              <a:rPr lang="en-US" sz="1200" dirty="0"/>
              <a:t>. </a:t>
            </a:r>
            <a:r>
              <a:rPr lang="en-US" sz="1200" dirty="0" err="1"/>
              <a:t>Viladecavalls</a:t>
            </a:r>
            <a:r>
              <a:rPr lang="en-US" sz="1200" dirty="0"/>
              <a:t> (Barcelona), </a:t>
            </a:r>
            <a:r>
              <a:rPr lang="en-US" sz="1200" dirty="0" err="1"/>
              <a:t>España</a:t>
            </a:r>
            <a:r>
              <a:rPr lang="en-US" sz="1200" dirty="0"/>
              <a:t>: Editorial CLIE, 2004. </a:t>
            </a:r>
            <a:endParaRPr lang="es-ES" sz="800" dirty="0" smtClean="0"/>
          </a:p>
          <a:p>
            <a:pPr>
              <a:lnSpc>
                <a:spcPct val="80000"/>
              </a:lnSpc>
              <a:spcAft>
                <a:spcPts val="600"/>
              </a:spcAft>
              <a:buNone/>
            </a:pPr>
            <a:r>
              <a:rPr lang="es-ES" sz="1200" dirty="0" smtClean="0"/>
              <a:t>Nelson, </a:t>
            </a:r>
            <a:r>
              <a:rPr lang="es-ES" sz="1200" dirty="0" err="1" smtClean="0"/>
              <a:t>Wilton</a:t>
            </a:r>
            <a:r>
              <a:rPr lang="es-ES" sz="1200" dirty="0" smtClean="0"/>
              <a:t> M. y Juan Rojas Mayo, </a:t>
            </a:r>
            <a:r>
              <a:rPr lang="es-ES" sz="1200" i="1" dirty="0" smtClean="0"/>
              <a:t>Nelson Nuevo Diccionario Ilustrado De La Biblia</a:t>
            </a:r>
            <a:r>
              <a:rPr lang="es-ES" sz="1200" dirty="0" smtClean="0"/>
              <a:t>, </a:t>
            </a:r>
            <a:r>
              <a:rPr lang="es-ES" sz="1200" dirty="0" err="1" smtClean="0"/>
              <a:t>electronic</a:t>
            </a:r>
            <a:r>
              <a:rPr lang="es-ES" sz="1200" dirty="0" smtClean="0"/>
              <a:t> ed. Nashville: Editorial Caribe, 2000, c1998.</a:t>
            </a:r>
          </a:p>
          <a:p>
            <a:pPr marL="342900" lvl="1" indent="-342900">
              <a:lnSpc>
                <a:spcPct val="80000"/>
              </a:lnSpc>
              <a:spcAft>
                <a:spcPts val="600"/>
              </a:spcAft>
              <a:buClr>
                <a:schemeClr val="folHlink"/>
              </a:buClr>
              <a:buSzPct val="60000"/>
              <a:buNone/>
            </a:pPr>
            <a:r>
              <a:rPr lang="es-ES" sz="1200" dirty="0" err="1" smtClean="0"/>
              <a:t>Porter</a:t>
            </a:r>
            <a:r>
              <a:rPr lang="es-ES" sz="1200" dirty="0"/>
              <a:t>, Rafael. Estudios </a:t>
            </a:r>
            <a:r>
              <a:rPr lang="es-ES" sz="1200" dirty="0" err="1"/>
              <a:t>Bı́blicos</a:t>
            </a:r>
            <a:r>
              <a:rPr lang="es-ES" sz="1200" dirty="0"/>
              <a:t> ELA: Salvos por la fe (Romanos parte I). Puebla, Pue., </a:t>
            </a:r>
            <a:r>
              <a:rPr lang="es-ES" sz="1200" dirty="0" err="1"/>
              <a:t>México</a:t>
            </a:r>
            <a:r>
              <a:rPr lang="es-ES" sz="1200" dirty="0"/>
              <a:t>: Ediciones Las </a:t>
            </a:r>
            <a:r>
              <a:rPr lang="es-ES" sz="1200" dirty="0" err="1"/>
              <a:t>Américas</a:t>
            </a:r>
            <a:r>
              <a:rPr lang="es-ES" sz="1200" dirty="0"/>
              <a:t>, A. C., 1987. </a:t>
            </a:r>
            <a:endParaRPr lang="es-ES" sz="800" dirty="0" smtClean="0"/>
          </a:p>
          <a:p>
            <a:pPr>
              <a:lnSpc>
                <a:spcPct val="80000"/>
              </a:lnSpc>
              <a:spcAft>
                <a:spcPts val="600"/>
              </a:spcAft>
              <a:buNone/>
            </a:pPr>
            <a:r>
              <a:rPr lang="es-PR" sz="1200" dirty="0" err="1" smtClean="0"/>
              <a:t>Stanton</a:t>
            </a:r>
            <a:r>
              <a:rPr lang="es-PR" sz="1200" dirty="0"/>
              <a:t>, Ted O., et al, eds. </a:t>
            </a:r>
            <a:r>
              <a:rPr lang="es-PR" sz="1200" i="1" dirty="0"/>
              <a:t>El Expositor Bíblico: La Biblia, Libro por Libro</a:t>
            </a:r>
            <a:r>
              <a:rPr lang="es-PR" sz="1200" dirty="0"/>
              <a:t>, Maestros de jóvenes y Adultos, Volumen </a:t>
            </a:r>
            <a:r>
              <a:rPr lang="es-PR" sz="1200" dirty="0" smtClean="0"/>
              <a:t>6. 4ta </a:t>
            </a:r>
            <a:r>
              <a:rPr lang="es-PR" sz="1200" dirty="0"/>
              <a:t>Ed. El Paso, Texas: Casa Bautista de Publicaciones, </a:t>
            </a:r>
            <a:r>
              <a:rPr lang="es-PR" sz="1200" dirty="0" smtClean="0"/>
              <a:t>2000, c1996. 62-68.</a:t>
            </a:r>
            <a:endParaRPr lang="es-PR" sz="1200" dirty="0"/>
          </a:p>
          <a:p>
            <a:pPr>
              <a:lnSpc>
                <a:spcPct val="80000"/>
              </a:lnSpc>
              <a:spcAft>
                <a:spcPts val="600"/>
              </a:spcAft>
              <a:buNone/>
            </a:pPr>
            <a:r>
              <a:rPr lang="en-US" sz="1200" dirty="0" smtClean="0"/>
              <a:t>Vine, W.E. </a:t>
            </a:r>
            <a:r>
              <a:rPr lang="en-US" sz="1200" i="1" dirty="0" smtClean="0"/>
              <a:t>Vine </a:t>
            </a:r>
            <a:r>
              <a:rPr lang="en-US" sz="1200" i="1" dirty="0" err="1" smtClean="0"/>
              <a:t>Diccionario</a:t>
            </a:r>
            <a:r>
              <a:rPr lang="en-US" sz="1200" i="1" dirty="0" smtClean="0"/>
              <a:t> </a:t>
            </a:r>
            <a:r>
              <a:rPr lang="en-US" sz="1200" i="1" dirty="0" err="1" smtClean="0"/>
              <a:t>Expositivo</a:t>
            </a:r>
            <a:r>
              <a:rPr lang="en-US" sz="1200" i="1" dirty="0" smtClean="0"/>
              <a:t> De </a:t>
            </a:r>
            <a:r>
              <a:rPr lang="en-US" sz="1200" i="1" dirty="0" err="1" smtClean="0"/>
              <a:t>Palabras</a:t>
            </a:r>
            <a:r>
              <a:rPr lang="en-US" sz="1200" i="1" dirty="0" smtClean="0"/>
              <a:t> Del </a:t>
            </a:r>
            <a:r>
              <a:rPr lang="en-US" sz="1200" i="1" dirty="0" err="1" smtClean="0"/>
              <a:t>Antiguo</a:t>
            </a:r>
            <a:r>
              <a:rPr lang="en-US" sz="1200" i="1" dirty="0" smtClean="0"/>
              <a:t> Y Del Nuevo </a:t>
            </a:r>
            <a:r>
              <a:rPr lang="en-US" sz="1200" i="1" dirty="0" err="1" smtClean="0"/>
              <a:t>Testamento</a:t>
            </a:r>
            <a:r>
              <a:rPr lang="en-US" sz="1200" i="1" dirty="0" smtClean="0"/>
              <a:t> </a:t>
            </a:r>
            <a:r>
              <a:rPr lang="en-US" sz="1200" i="1" dirty="0" err="1" smtClean="0"/>
              <a:t>Exhaustivo</a:t>
            </a:r>
            <a:r>
              <a:rPr lang="en-US" sz="1200" dirty="0" smtClean="0"/>
              <a:t>, electronic ed. Nashville: Editorial Caribe, 2000, c1999.</a:t>
            </a:r>
          </a:p>
          <a:p>
            <a:pPr marL="342900" lvl="1" indent="-342900">
              <a:lnSpc>
                <a:spcPct val="80000"/>
              </a:lnSpc>
              <a:spcAft>
                <a:spcPts val="600"/>
              </a:spcAft>
              <a:buClr>
                <a:schemeClr val="folHlink"/>
              </a:buClr>
              <a:buSzPct val="60000"/>
              <a:buNone/>
            </a:pPr>
            <a:r>
              <a:rPr lang="es-ES" sz="1200" dirty="0" err="1"/>
              <a:t>Walvoord</a:t>
            </a:r>
            <a:r>
              <a:rPr lang="es-ES" sz="1200" dirty="0"/>
              <a:t>, John F., y Roy B. </a:t>
            </a:r>
            <a:r>
              <a:rPr lang="es-ES" sz="1200" dirty="0" err="1"/>
              <a:t>Zuck</a:t>
            </a:r>
            <a:r>
              <a:rPr lang="es-ES" sz="1200" dirty="0"/>
              <a:t>. El conocimiento </a:t>
            </a:r>
            <a:r>
              <a:rPr lang="es-ES" sz="1200" dirty="0" err="1"/>
              <a:t>bíblico</a:t>
            </a:r>
            <a:r>
              <a:rPr lang="es-ES" sz="1200" dirty="0"/>
              <a:t>, un comentario expositivo: Nuevo Testamento, tomo 2: San Juan, Hechos, Romanos. Puebla, </a:t>
            </a:r>
            <a:r>
              <a:rPr lang="es-ES" sz="1200" dirty="0" err="1"/>
              <a:t>México</a:t>
            </a:r>
            <a:r>
              <a:rPr lang="es-ES" sz="1200" dirty="0"/>
              <a:t>: Ediciones Las </a:t>
            </a:r>
            <a:r>
              <a:rPr lang="es-ES" sz="1200" dirty="0" err="1"/>
              <a:t>Américas</a:t>
            </a:r>
            <a:r>
              <a:rPr lang="es-ES" sz="1200" dirty="0"/>
              <a:t>, A.C., 1996.</a:t>
            </a:r>
          </a:p>
          <a:p>
            <a:pPr marL="342900" lvl="1" indent="-342900">
              <a:lnSpc>
                <a:spcPct val="80000"/>
              </a:lnSpc>
              <a:spcAft>
                <a:spcPts val="600"/>
              </a:spcAft>
              <a:buClr>
                <a:schemeClr val="folHlink"/>
              </a:buClr>
              <a:buSzPct val="60000"/>
              <a:buNone/>
            </a:pPr>
            <a:r>
              <a:rPr lang="es-ES" sz="1200" dirty="0" err="1" smtClean="0"/>
              <a:t>Wiersbe</a:t>
            </a:r>
            <a:r>
              <a:rPr lang="es-ES" sz="1200" dirty="0"/>
              <a:t>, Warren W. Bosquejos expositivos de la Biblia: Antiguo y Nuevo Testamento. </a:t>
            </a:r>
            <a:r>
              <a:rPr lang="es-ES" sz="1200" dirty="0" err="1"/>
              <a:t>electronic</a:t>
            </a:r>
            <a:r>
              <a:rPr lang="es-ES" sz="1200" dirty="0"/>
              <a:t> ed. Nashville: Editorial Caribe, 1995</a:t>
            </a:r>
            <a:r>
              <a:rPr lang="es-ES" sz="1200" dirty="0" smtClean="0"/>
              <a:t>.</a:t>
            </a:r>
            <a:endParaRPr lang="en-US" sz="800" dirty="0" smtClean="0"/>
          </a:p>
          <a:p>
            <a:pPr>
              <a:lnSpc>
                <a:spcPct val="80000"/>
              </a:lnSpc>
              <a:spcAft>
                <a:spcPts val="600"/>
              </a:spcAft>
              <a:buNone/>
            </a:pPr>
            <a:r>
              <a:rPr lang="es-ES" sz="1200" dirty="0" smtClean="0">
                <a:latin typeface="+mj-lt"/>
                <a:hlinkClick r:id="rId3"/>
              </a:rPr>
              <a:t>http://www.dsmedia.org/resources/illustrations/sweet-publishing/</a:t>
            </a:r>
            <a:r>
              <a:rPr lang="es-ES" sz="1200" dirty="0" smtClean="0">
                <a:latin typeface="+mj-lt"/>
              </a:rPr>
              <a:t>  (imágenes).</a:t>
            </a:r>
          </a:p>
          <a:p>
            <a:pPr>
              <a:lnSpc>
                <a:spcPct val="80000"/>
              </a:lnSpc>
              <a:spcAft>
                <a:spcPts val="600"/>
              </a:spcAft>
              <a:buNone/>
            </a:pPr>
            <a:r>
              <a:rPr lang="en-US" sz="1200" dirty="0" smtClean="0">
                <a:hlinkClick r:id="rId4"/>
              </a:rPr>
              <a:t>http://st-takla.org/Gallery/Bible/Illustrations/Bible-Slides/OT/Hosea.html</a:t>
            </a:r>
            <a:endParaRPr lang="en-US" sz="12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34</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8662" y="0"/>
            <a:ext cx="9162661" cy="6845156"/>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35</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6)</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a:solidFill>
                  <a:schemeClr val="tx2"/>
                </a:solidFill>
                <a:latin typeface="Candara" pitchFamily="34" charset="0"/>
              </a:rPr>
              <a:t>Unidad 3</a:t>
            </a:r>
            <a:r>
              <a:rPr lang="es-PR" sz="3600" dirty="0" smtClean="0">
                <a:solidFill>
                  <a:schemeClr val="tx2"/>
                </a:solidFill>
                <a:latin typeface="Candara" pitchFamily="34" charset="0"/>
              </a:rPr>
              <a:t>: </a:t>
            </a:r>
            <a:r>
              <a:rPr lang="es-PR" sz="3600" dirty="0">
                <a:solidFill>
                  <a:schemeClr val="tx2"/>
                </a:solidFill>
                <a:latin typeface="Candara" pitchFamily="34" charset="0"/>
              </a:rPr>
              <a:t>El Evangelio para todos</a:t>
            </a:r>
            <a:endParaRPr lang="es-PR" sz="3600" dirty="0" smtClean="0">
              <a:effectLst>
                <a:outerShdw blurRad="38100" dist="38100" dir="2700000" algn="tl">
                  <a:srgbClr val="000000">
                    <a:alpha val="43137"/>
                  </a:srgbClr>
                </a:outerShdw>
              </a:effectLst>
            </a:endParaRPr>
          </a:p>
          <a:p>
            <a:pPr marL="0" indent="0" algn="ctr">
              <a:spcAft>
                <a:spcPts val="600"/>
              </a:spcAft>
              <a:buFontTx/>
              <a:buNone/>
            </a:pPr>
            <a:r>
              <a:rPr lang="es-PR" sz="4000" dirty="0" smtClean="0">
                <a:effectLst>
                  <a:outerShdw blurRad="38100" dist="38100" dir="2700000" algn="tl">
                    <a:srgbClr val="000000">
                      <a:alpha val="43137"/>
                    </a:srgbClr>
                  </a:outerShdw>
                </a:effectLst>
              </a:rPr>
              <a:t>Estudio 9:</a:t>
            </a:r>
          </a:p>
          <a:p>
            <a:pPr marL="0" indent="0" algn="ctr">
              <a:spcAft>
                <a:spcPts val="600"/>
              </a:spcAft>
              <a:buFontTx/>
              <a:buNone/>
            </a:pPr>
            <a:r>
              <a:rPr lang="es-PR" sz="4000" dirty="0" smtClean="0">
                <a:effectLst>
                  <a:outerShdw blurRad="38100" dist="38100" dir="2700000" algn="tl">
                    <a:srgbClr val="000000">
                      <a:alpha val="43137"/>
                    </a:srgbClr>
                  </a:outerShdw>
                </a:effectLst>
              </a:rPr>
              <a:t>“También a los gentiles”</a:t>
            </a:r>
          </a:p>
          <a:p>
            <a:pPr marL="0" indent="0" algn="ctr">
              <a:buFontTx/>
              <a:buNone/>
              <a:tabLst>
                <a:tab pos="457200" algn="l"/>
              </a:tabLst>
            </a:pPr>
            <a:r>
              <a:rPr lang="es-PR" sz="3600" dirty="0" smtClean="0">
                <a:effectLst>
                  <a:outerShdw blurRad="38100" dist="38100" dir="2700000" algn="tl">
                    <a:srgbClr val="000000">
                      <a:alpha val="43137"/>
                    </a:srgbClr>
                  </a:outerShdw>
                </a:effectLst>
              </a:rPr>
              <a:t>(</a:t>
            </a:r>
            <a:r>
              <a:rPr lang="es-PR" dirty="0" smtClean="0">
                <a:effectLst>
                  <a:outerShdw blurRad="38100" dist="38100" dir="2700000" algn="tl">
                    <a:srgbClr val="000000">
                      <a:alpha val="43137"/>
                    </a:srgbClr>
                  </a:outerShdw>
                </a:effectLst>
              </a:rPr>
              <a:t>Romanos 11:11-36)</a:t>
            </a:r>
          </a:p>
          <a:p>
            <a:pPr marL="0" indent="0" algn="ctr">
              <a:buFontTx/>
              <a:buNone/>
              <a:tabLst>
                <a:tab pos="457200" algn="l"/>
              </a:tabLst>
            </a:pPr>
            <a:r>
              <a:rPr lang="es-PR" dirty="0" smtClean="0">
                <a:effectLst>
                  <a:outerShdw blurRad="38100" dist="38100" dir="2700000" algn="tl">
                    <a:srgbClr val="000000">
                      <a:alpha val="43137"/>
                    </a:srgbClr>
                  </a:outerShdw>
                </a:effectLst>
              </a:rPr>
              <a:t>3 de marzo de 2015</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3" end="3"/>
                                            </p:txEl>
                                          </p:spTgt>
                                        </p:tgtEl>
                                        <p:attrNameLst>
                                          <p:attrName>style.visibility</p:attrName>
                                        </p:attrNameLst>
                                      </p:cBhvr>
                                      <p:to>
                                        <p:strVal val="visible"/>
                                      </p:to>
                                    </p:set>
                                    <p:animEffect transition="in" filter="fade">
                                      <p:cBhvr>
                                        <p:cTn id="22" dur="2000"/>
                                        <p:tgtEl>
                                          <p:spTgt spid="238596">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8596">
                                            <p:txEl>
                                              <p:pRg st="4" end="4"/>
                                            </p:txEl>
                                          </p:spTgt>
                                        </p:tgtEl>
                                        <p:attrNameLst>
                                          <p:attrName>style.visibility</p:attrName>
                                        </p:attrNameLst>
                                      </p:cBhvr>
                                      <p:to>
                                        <p:strVal val="visible"/>
                                      </p:to>
                                    </p:set>
                                    <p:animEffect transition="in" filter="fade">
                                      <p:cBhvr>
                                        <p:cTn id="25" dur="2000"/>
                                        <p:tgtEl>
                                          <p:spTgt spid="2385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36</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990600" y="381000"/>
            <a:ext cx="7391400" cy="618989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286000"/>
            <a:ext cx="4343400" cy="2362200"/>
          </a:xfrm>
        </p:spPr>
        <p:txBody>
          <a:bodyPr/>
          <a:lstStyle/>
          <a:p>
            <a:pPr marL="0" indent="0">
              <a:buNone/>
            </a:pPr>
            <a:r>
              <a:rPr lang="es-ES" sz="2800" dirty="0"/>
              <a:t>“Así también aun en este tiempo ha quedado un remanente escogido por gracia</a:t>
            </a:r>
            <a:r>
              <a:rPr lang="es-ES" sz="2800" dirty="0" smtClean="0"/>
              <a:t>.”             (</a:t>
            </a:r>
            <a:r>
              <a:rPr lang="es-ES" sz="2800" dirty="0">
                <a:solidFill>
                  <a:schemeClr val="tx2"/>
                </a:solidFill>
              </a:rPr>
              <a:t>Romanos </a:t>
            </a:r>
            <a:r>
              <a:rPr lang="es-ES" sz="2800" dirty="0" smtClean="0">
                <a:solidFill>
                  <a:schemeClr val="tx2"/>
                </a:solidFill>
              </a:rPr>
              <a:t>11.5, </a:t>
            </a:r>
            <a:r>
              <a:rPr lang="es-ES" sz="2800" dirty="0">
                <a:solidFill>
                  <a:schemeClr val="tx2"/>
                </a:solidFill>
              </a:rPr>
              <a:t>RVR60</a:t>
            </a:r>
            <a:r>
              <a:rPr lang="es-ES" sz="2800" dirty="0"/>
              <a:t>) </a:t>
            </a:r>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4</a:t>
            </a:fld>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33404"/>
          <a:stretch/>
        </p:blipFill>
        <p:spPr>
          <a:xfrm>
            <a:off x="5047457" y="1828800"/>
            <a:ext cx="4067176" cy="4518470"/>
          </a:xfrm>
          <a:prstGeom prst="rect">
            <a:avLst/>
          </a:prstGeom>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17713"/>
            <a:ext cx="8650288" cy="4114800"/>
          </a:xfrm>
        </p:spPr>
        <p:txBody>
          <a:bodyPr/>
          <a:lstStyle/>
          <a:p>
            <a:r>
              <a:rPr lang="es-PR" dirty="0" smtClean="0"/>
              <a:t>El remanente es el conjunto de los que permanecen fieles al Señor, en contraste con aquellos que se han apartado de Dios en el pasado y en el presente.</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dirty="0"/>
          </a:p>
        </p:txBody>
      </p:sp>
      <p:sp>
        <p:nvSpPr>
          <p:cNvPr id="6" name="Title 1"/>
          <p:cNvSpPr>
            <a:spLocks noGrp="1"/>
          </p:cNvSpPr>
          <p:nvPr>
            <p:ph type="title"/>
          </p:nvPr>
        </p:nvSpPr>
        <p:spPr>
          <a:xfrm>
            <a:off x="1150939" y="214314"/>
            <a:ext cx="7793037" cy="1462087"/>
          </a:xfrm>
        </p:spPr>
        <p:txBody>
          <a:bodyPr/>
          <a:lstStyle/>
          <a:p>
            <a:r>
              <a:rPr lang="es-PR" dirty="0" smtClean="0"/>
              <a:t>Verdad Central</a:t>
            </a:r>
            <a:endParaRPr lang="es-PR" dirty="0"/>
          </a:p>
        </p:txBody>
      </p:sp>
    </p:spTree>
    <p:extLst>
      <p:ext uri="{BB962C8B-B14F-4D97-AF65-F5344CB8AC3E}">
        <p14:creationId xmlns:p14="http://schemas.microsoft.com/office/powerpoint/2010/main" val="2109602467"/>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2057400"/>
            <a:ext cx="8458200" cy="4267200"/>
          </a:xfrm>
        </p:spPr>
        <p:txBody>
          <a:bodyPr>
            <a:noAutofit/>
          </a:bodyPr>
          <a:lstStyle/>
          <a:p>
            <a:pPr marL="514350" indent="-514350">
              <a:spcBef>
                <a:spcPts val="600"/>
              </a:spcBef>
              <a:spcAft>
                <a:spcPts val="0"/>
              </a:spcAft>
              <a:buSzPct val="80000"/>
              <a:buFont typeface="+mj-lt"/>
              <a:buAutoNum type="arabicPeriod"/>
            </a:pPr>
            <a:r>
              <a:rPr lang="en-US" sz="3600" dirty="0" smtClean="0"/>
              <a:t>El </a:t>
            </a:r>
            <a:r>
              <a:rPr lang="es-PR" sz="3600" dirty="0" smtClean="0"/>
              <a:t>rechazo de</a:t>
            </a:r>
            <a:r>
              <a:rPr lang="en-US" sz="3600" dirty="0" smtClean="0"/>
              <a:t> Dios</a:t>
            </a:r>
            <a:r>
              <a:rPr lang="es-PR" sz="3600" dirty="0" smtClean="0"/>
              <a:t>                   (</a:t>
            </a:r>
            <a:r>
              <a:rPr lang="es-PR" sz="3600" dirty="0" smtClean="0">
                <a:solidFill>
                  <a:schemeClr val="tx2"/>
                </a:solidFill>
              </a:rPr>
              <a:t>Romanos 11:1-3</a:t>
            </a:r>
            <a:r>
              <a:rPr lang="es-PR" sz="3600" dirty="0" smtClean="0"/>
              <a:t>)</a:t>
            </a:r>
          </a:p>
          <a:p>
            <a:pPr marL="514350" indent="-514350">
              <a:spcBef>
                <a:spcPts val="600"/>
              </a:spcBef>
              <a:spcAft>
                <a:spcPts val="0"/>
              </a:spcAft>
              <a:buSzPct val="80000"/>
              <a:buFont typeface="+mj-lt"/>
              <a:buAutoNum type="arabicPeriod"/>
            </a:pPr>
            <a:r>
              <a:rPr lang="en-US" sz="3600" dirty="0" smtClean="0"/>
              <a:t>El </a:t>
            </a:r>
            <a:r>
              <a:rPr lang="es-PR" sz="3600" dirty="0" smtClean="0"/>
              <a:t>remanente</a:t>
            </a:r>
            <a:r>
              <a:rPr lang="en-US" sz="3600" dirty="0" smtClean="0"/>
              <a:t> de los </a:t>
            </a:r>
            <a:r>
              <a:rPr lang="es-PR" sz="3600" dirty="0" smtClean="0"/>
              <a:t>fieles</a:t>
            </a:r>
            <a:r>
              <a:rPr lang="en-US" sz="3600" dirty="0" smtClean="0"/>
              <a:t>           </a:t>
            </a:r>
            <a:r>
              <a:rPr lang="es-PR" sz="3600" dirty="0" smtClean="0"/>
              <a:t> (</a:t>
            </a:r>
            <a:r>
              <a:rPr lang="es-PR" sz="3600" dirty="0">
                <a:solidFill>
                  <a:schemeClr val="tx2"/>
                </a:solidFill>
              </a:rPr>
              <a:t>Romanos </a:t>
            </a:r>
            <a:r>
              <a:rPr lang="es-PR" sz="3600" dirty="0" smtClean="0">
                <a:solidFill>
                  <a:schemeClr val="tx2"/>
                </a:solidFill>
              </a:rPr>
              <a:t>11:4, 5</a:t>
            </a:r>
            <a:r>
              <a:rPr lang="es-PR" sz="3600" dirty="0" smtClean="0"/>
              <a:t>)</a:t>
            </a:r>
          </a:p>
          <a:p>
            <a:pPr marL="514350" indent="-514350">
              <a:spcBef>
                <a:spcPts val="600"/>
              </a:spcBef>
              <a:spcAft>
                <a:spcPts val="0"/>
              </a:spcAft>
              <a:buSzPct val="80000"/>
              <a:buFont typeface="+mj-lt"/>
              <a:buAutoNum type="arabicPeriod"/>
            </a:pPr>
            <a:r>
              <a:rPr lang="es-PR" sz="3600" dirty="0" smtClean="0"/>
              <a:t>Una elección</a:t>
            </a:r>
            <a:r>
              <a:rPr lang="en-US" sz="3600" dirty="0" smtClean="0"/>
              <a:t> </a:t>
            </a:r>
            <a:r>
              <a:rPr lang="es-PR" sz="3600" dirty="0" smtClean="0"/>
              <a:t>por</a:t>
            </a:r>
            <a:r>
              <a:rPr lang="en-US" sz="3600" dirty="0" smtClean="0"/>
              <a:t> </a:t>
            </a:r>
            <a:r>
              <a:rPr lang="es-PR" sz="3600" dirty="0" smtClean="0"/>
              <a:t>gracia             </a:t>
            </a:r>
            <a:r>
              <a:rPr lang="en-US" sz="3600" dirty="0" smtClean="0"/>
              <a:t> </a:t>
            </a:r>
            <a:r>
              <a:rPr lang="es-PR" sz="3600" dirty="0" smtClean="0"/>
              <a:t>(</a:t>
            </a:r>
            <a:r>
              <a:rPr lang="es-PR" sz="3600" dirty="0">
                <a:solidFill>
                  <a:schemeClr val="tx2"/>
                </a:solidFill>
              </a:rPr>
              <a:t>Romanos </a:t>
            </a:r>
            <a:r>
              <a:rPr lang="es-PR" sz="3600" dirty="0" smtClean="0">
                <a:solidFill>
                  <a:schemeClr val="tx2"/>
                </a:solidFill>
              </a:rPr>
              <a:t>11:6-10</a:t>
            </a:r>
            <a:r>
              <a:rPr lang="es-PR" sz="3600" dirty="0" smtClean="0"/>
              <a:t>)</a:t>
            </a:r>
            <a:endParaRPr lang="es-PR" sz="3600" dirty="0"/>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6</a:t>
            </a:fld>
            <a:endParaRPr lang="en-US" dirty="0">
              <a:solidFill>
                <a:srgbClr val="000000"/>
              </a:solidFill>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33404"/>
          <a:stretch/>
        </p:blipFill>
        <p:spPr>
          <a:xfrm>
            <a:off x="7543800" y="1"/>
            <a:ext cx="1600200" cy="1777758"/>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42" y="1828800"/>
            <a:ext cx="9064916" cy="3200400"/>
          </a:xfrm>
          <a:prstGeom prst="rect">
            <a:avLst/>
          </a:prstGeom>
        </p:spPr>
      </p:pic>
    </p:spTree>
    <p:extLst>
      <p:ext uri="{BB962C8B-B14F-4D97-AF65-F5344CB8AC3E}">
        <p14:creationId xmlns:p14="http://schemas.microsoft.com/office/powerpoint/2010/main" val="3654548949"/>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Rechazo Continuo del Mensaje</a:t>
            </a:r>
            <a:endParaRPr lang="es-NI" dirty="0"/>
          </a:p>
        </p:txBody>
      </p:sp>
      <p:sp>
        <p:nvSpPr>
          <p:cNvPr id="3" name="Content Placeholder 2"/>
          <p:cNvSpPr>
            <a:spLocks noGrp="1"/>
          </p:cNvSpPr>
          <p:nvPr>
            <p:ph idx="1"/>
          </p:nvPr>
        </p:nvSpPr>
        <p:spPr>
          <a:xfrm>
            <a:off x="304800" y="2017713"/>
            <a:ext cx="8650288" cy="4114800"/>
          </a:xfrm>
        </p:spPr>
        <p:txBody>
          <a:bodyPr/>
          <a:lstStyle/>
          <a:p>
            <a:r>
              <a:rPr lang="es-ES" dirty="0"/>
              <a:t>Aun cuando somos responsables de anunciar las buenas nuevas para que otros puedan oír, confiar e invocar el nombre de Dios, en el caso de Israel la falla no está en la proclamación. Por su parte, Pablo piensa seguir anunciándoles el evangelio. Sin embargo, sabe de antemano que la mayoría no le hará caso</a:t>
            </a:r>
            <a:r>
              <a:rPr lang="es-ES" dirty="0" smtClean="0"/>
              <a:t>.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Tree>
    <p:extLst>
      <p:ext uri="{BB962C8B-B14F-4D97-AF65-F5344CB8AC3E}">
        <p14:creationId xmlns:p14="http://schemas.microsoft.com/office/powerpoint/2010/main" val="98889567"/>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Rechazo Continuo del Mensaje</a:t>
            </a:r>
            <a:endParaRPr lang="es-NI" dirty="0"/>
          </a:p>
        </p:txBody>
      </p:sp>
      <p:sp>
        <p:nvSpPr>
          <p:cNvPr id="3" name="Content Placeholder 2"/>
          <p:cNvSpPr>
            <a:spLocks noGrp="1"/>
          </p:cNvSpPr>
          <p:nvPr>
            <p:ph idx="1"/>
          </p:nvPr>
        </p:nvSpPr>
        <p:spPr>
          <a:xfrm>
            <a:off x="304800" y="2017713"/>
            <a:ext cx="8650288" cy="4114800"/>
          </a:xfrm>
        </p:spPr>
        <p:txBody>
          <a:bodyPr/>
          <a:lstStyle/>
          <a:p>
            <a:r>
              <a:rPr lang="es-ES" dirty="0" smtClean="0"/>
              <a:t>Israel </a:t>
            </a:r>
            <a:r>
              <a:rPr lang="es-ES" dirty="0"/>
              <a:t>ha escuchado la profecía en cuanto a la venida y muerte del Mesías desde hace siglos. Sin embargo, no han respondido en la manera esperada a la verdad que Dios les ha enseñado. El mensaje de la gracia de Dios y Su provisión de justicia ha sido proclamado por todo el mundo, pero ellos lo han </a:t>
            </a:r>
            <a:r>
              <a:rPr lang="es-ES" dirty="0" smtClean="0"/>
              <a:t>rechazado. (</a:t>
            </a:r>
            <a:r>
              <a:rPr lang="es-ES" dirty="0" err="1" smtClean="0"/>
              <a:t>Porter</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extLst>
      <p:ext uri="{BB962C8B-B14F-4D97-AF65-F5344CB8AC3E}">
        <p14:creationId xmlns:p14="http://schemas.microsoft.com/office/powerpoint/2010/main" val="993795959"/>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87082</TotalTime>
  <Words>2342</Words>
  <Application>Microsoft Office PowerPoint</Application>
  <PresentationFormat>On-screen Show (4:3)</PresentationFormat>
  <Paragraphs>232</Paragraphs>
  <Slides>36</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Arial</vt:lpstr>
      <vt:lpstr>Calibri</vt:lpstr>
      <vt:lpstr>Candara</vt:lpstr>
      <vt:lpstr>Tahoma</vt:lpstr>
      <vt:lpstr>Wingdings</vt:lpstr>
      <vt:lpstr>Blends</vt:lpstr>
      <vt:lpstr>Office Theme</vt:lpstr>
      <vt:lpstr>PowerPoint Presentation</vt:lpstr>
      <vt:lpstr>PowerPoint Presentation</vt:lpstr>
      <vt:lpstr>Contexto</vt:lpstr>
      <vt:lpstr>Texto clave</vt:lpstr>
      <vt:lpstr>Verdad Central</vt:lpstr>
      <vt:lpstr>Bosquejo de Estudio</vt:lpstr>
      <vt:lpstr>PowerPoint Presentation</vt:lpstr>
      <vt:lpstr>Rechazo Continuo del Mensaje</vt:lpstr>
      <vt:lpstr>Rechazo Continuo del Mensaje</vt:lpstr>
      <vt:lpstr>El rechazo de Dios (Romanos 11:1-3)</vt:lpstr>
      <vt:lpstr>El rechazo de Dios (Romanos 11:1-3)</vt:lpstr>
      <vt:lpstr>El rechazo de Dios (Romanos 11:1-3)</vt:lpstr>
      <vt:lpstr>El rechazo de Dios (Romanos 11:1-3)</vt:lpstr>
      <vt:lpstr>El rechazo de Dios (Romanos 11:1-3)</vt:lpstr>
      <vt:lpstr>El rechazo de Dios (Romanos 11:1-3)</vt:lpstr>
      <vt:lpstr>El rechazo de Dios (Romanos 11:1-3)</vt:lpstr>
      <vt:lpstr>El rechazo de Dios (Romanos 11:1-3)</vt:lpstr>
      <vt:lpstr>El remanente de los fieles            (Romanos 11:4, 5)</vt:lpstr>
      <vt:lpstr>El remanente de los fieles            (Romanos 11:4, 5)</vt:lpstr>
      <vt:lpstr>El remanente de los fieles            (Romanos 11:4, 5)</vt:lpstr>
      <vt:lpstr>El remanente de los fieles            (Romanos 11:4, 5)</vt:lpstr>
      <vt:lpstr>El remanente de los fieles            (Romanos 11:4, 5)</vt:lpstr>
      <vt:lpstr>Una elección por gracia              (Romanos 11:6-10)</vt:lpstr>
      <vt:lpstr>Una elección por gracia              (Romanos 11:6-10)</vt:lpstr>
      <vt:lpstr>Una elección por gracia              (Romanos 11:6-10)</vt:lpstr>
      <vt:lpstr>Una elección por gracia              (Romanos 11:6-10)</vt:lpstr>
      <vt:lpstr>Una elección por gracia              (Romanos 11:6-10)</vt:lpstr>
      <vt:lpstr>Una elección por gracia              (Romanos 11:6-10)</vt:lpstr>
      <vt:lpstr>Una elección por gracia              (Romanos 11:6-10)</vt:lpstr>
      <vt:lpstr>Una elección por gracia              (Romanos 11:6-10)</vt:lpstr>
      <vt:lpstr>Una elección por gracia              (Romanos 11:6-10)</vt:lpstr>
      <vt:lpstr>Aplicaciones</vt:lpstr>
      <vt:lpstr>Aplicaciones</vt:lpstr>
      <vt:lpstr>Bibliografía</vt:lpstr>
      <vt:lpstr>Próximo Estudio (Libro 6)</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8_salvacion_del_remanente.pptx</dc:title>
  <dc:creator>JRIVERA</dc:creator>
  <cp:lastModifiedBy>Tito Ortega</cp:lastModifiedBy>
  <cp:revision>3216</cp:revision>
  <cp:lastPrinted>2013-09-24T20:44:31Z</cp:lastPrinted>
  <dcterms:created xsi:type="dcterms:W3CDTF">2007-01-24T21:53:34Z</dcterms:created>
  <dcterms:modified xsi:type="dcterms:W3CDTF">2015-03-05T01:48:40Z</dcterms:modified>
</cp:coreProperties>
</file>