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 bookmarkIdSeed="2">
  <p:sldMasterIdLst>
    <p:sldMasterId id="2147483649" r:id="rId1"/>
    <p:sldMasterId id="2147483691" r:id="rId2"/>
    <p:sldMasterId id="2147483693" r:id="rId3"/>
    <p:sldMasterId id="2147483703" r:id="rId4"/>
    <p:sldMasterId id="2147483815" r:id="rId5"/>
    <p:sldMasterId id="2147483817" r:id="rId6"/>
  </p:sldMasterIdLst>
  <p:notesMasterIdLst>
    <p:notesMasterId r:id="rId54"/>
  </p:notesMasterIdLst>
  <p:handoutMasterIdLst>
    <p:handoutMasterId r:id="rId55"/>
  </p:handoutMasterIdLst>
  <p:sldIdLst>
    <p:sldId id="4259" r:id="rId7"/>
    <p:sldId id="565" r:id="rId8"/>
    <p:sldId id="566" r:id="rId9"/>
    <p:sldId id="3416" r:id="rId10"/>
    <p:sldId id="4323" r:id="rId11"/>
    <p:sldId id="4344" r:id="rId12"/>
    <p:sldId id="3994" r:id="rId13"/>
    <p:sldId id="4350" r:id="rId14"/>
    <p:sldId id="3486" r:id="rId15"/>
    <p:sldId id="3686" r:id="rId16"/>
    <p:sldId id="4326" r:id="rId17"/>
    <p:sldId id="4328" r:id="rId18"/>
    <p:sldId id="4329" r:id="rId19"/>
    <p:sldId id="4330" r:id="rId20"/>
    <p:sldId id="4347" r:id="rId21"/>
    <p:sldId id="3930" r:id="rId22"/>
    <p:sldId id="4324" r:id="rId23"/>
    <p:sldId id="4327" r:id="rId24"/>
    <p:sldId id="4331" r:id="rId25"/>
    <p:sldId id="4332" r:id="rId26"/>
    <p:sldId id="4333" r:id="rId27"/>
    <p:sldId id="4346" r:id="rId28"/>
    <p:sldId id="3441" r:id="rId29"/>
    <p:sldId id="4146" r:id="rId30"/>
    <p:sldId id="4325" r:id="rId31"/>
    <p:sldId id="4334" r:id="rId32"/>
    <p:sldId id="4335" r:id="rId33"/>
    <p:sldId id="4336" r:id="rId34"/>
    <p:sldId id="4337" r:id="rId35"/>
    <p:sldId id="4338" r:id="rId36"/>
    <p:sldId id="4339" r:id="rId37"/>
    <p:sldId id="4340" r:id="rId38"/>
    <p:sldId id="4341" r:id="rId39"/>
    <p:sldId id="4342" r:id="rId40"/>
    <p:sldId id="4343" r:id="rId41"/>
    <p:sldId id="4348" r:id="rId42"/>
    <p:sldId id="3318" r:id="rId43"/>
    <p:sldId id="4345" r:id="rId44"/>
    <p:sldId id="4024" r:id="rId45"/>
    <p:sldId id="4349" r:id="rId46"/>
    <p:sldId id="4298" r:id="rId47"/>
    <p:sldId id="4320" r:id="rId48"/>
    <p:sldId id="4321" r:id="rId49"/>
    <p:sldId id="4322" r:id="rId50"/>
    <p:sldId id="1391" r:id="rId51"/>
    <p:sldId id="3484" r:id="rId52"/>
    <p:sldId id="627" r:id="rId53"/>
  </p:sldIdLst>
  <p:sldSz cx="9144000" cy="6858000" type="screen4x3"/>
  <p:notesSz cx="7077075" cy="9363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DDA3"/>
    <a:srgbClr val="FE2602"/>
    <a:srgbClr val="848484"/>
    <a:srgbClr val="FF66FF"/>
    <a:srgbClr val="FFFF00"/>
    <a:srgbClr val="CC9900"/>
    <a:srgbClr val="996633"/>
    <a:srgbClr val="663300"/>
    <a:srgbClr val="285633"/>
    <a:srgbClr val="CC00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15" autoAdjust="0"/>
    <p:restoredTop sz="91240" autoAdjust="0"/>
  </p:normalViewPr>
  <p:slideViewPr>
    <p:cSldViewPr>
      <p:cViewPr varScale="1">
        <p:scale>
          <a:sx n="114" d="100"/>
          <a:sy n="114" d="100"/>
        </p:scale>
        <p:origin x="118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0424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705" y="0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/>
          <a:lstStyle>
            <a:lvl1pPr algn="r">
              <a:defRPr sz="1200"/>
            </a:lvl1pPr>
          </a:lstStyle>
          <a:p>
            <a:fld id="{4A8DE024-E918-4E64-9A15-A46A6E4885D2}" type="datetimeFigureOut">
              <a:rPr lang="en-US" smtClean="0"/>
              <a:pPr/>
              <a:t>4/27/2015</a:t>
            </a:fld>
            <a:endParaRPr lang="es-P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93297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 anchor="b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705" y="8893297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 anchor="b"/>
          <a:lstStyle>
            <a:lvl1pPr algn="r">
              <a:defRPr sz="1200"/>
            </a:lvl1pPr>
          </a:lstStyle>
          <a:p>
            <a:fld id="{443DB4A4-8A09-43B9-B8E9-F59D4F18FB14}" type="slidenum">
              <a:rPr lang="es-PR" smtClean="0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478048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08705" y="0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6975" y="701675"/>
            <a:ext cx="4683125" cy="3511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7708" y="4447461"/>
            <a:ext cx="5661660" cy="421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93297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08705" y="8893297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86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srgbClr val="000000"/>
                </a:solidFill>
              </a:rPr>
              <a:pPr/>
              <a:t>1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8525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9929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038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5245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5992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5889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8894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5692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552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3546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998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34792333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9780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6008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0822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2905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2977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1393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98492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2529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3789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495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EF668E-9D52-45FD-A50E-B390863C58B5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16397827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5359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01514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71758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22108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99338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5296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91025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44012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58684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1988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36320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4008706" y="8893153"/>
            <a:ext cx="3066733" cy="468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925" tIns="46962" rIns="93925" bIns="46962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45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263958002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srgbClr val="000000"/>
                </a:solidFill>
              </a:rPr>
              <a:pPr/>
              <a:t>46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13056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>
                <a:solidFill>
                  <a:srgbClr val="000000"/>
                </a:solidFill>
              </a:rPr>
              <a:pPr/>
              <a:t>47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2391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77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9329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5609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4957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119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>
                <a:solidFill>
                  <a:srgbClr val="000000"/>
                </a:solidFill>
              </a:rPr>
              <a:pPr/>
              <a:t>4/27/2015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>
                <a:solidFill>
                  <a:srgbClr val="1C1C1C"/>
                </a:solidFill>
              </a:rPr>
              <a:pPr/>
              <a:t>‹#›</a:t>
            </a:fld>
            <a:endParaRPr lang="en-US">
              <a:solidFill>
                <a:srgbClr val="1C1C1C"/>
              </a:solidFill>
            </a:endParaRPr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521008"/>
      </p:ext>
    </p:extLst>
  </p:cSld>
  <p:clrMapOvr>
    <a:masterClrMapping/>
  </p:clrMapOvr>
  <p:transition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765880"/>
      </p:ext>
    </p:extLst>
  </p:cSld>
  <p:clrMapOvr>
    <a:masterClrMapping/>
  </p:clrMapOvr>
  <p:transition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383066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098384"/>
      </p:ext>
    </p:extLst>
  </p:cSld>
  <p:clrMapOvr>
    <a:masterClrMapping/>
  </p:clrMapOvr>
  <p:transition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634511"/>
      </p:ext>
    </p:extLst>
  </p:cSld>
  <p:clrMapOvr>
    <a:masterClrMapping/>
  </p:clrMapOvr>
  <p:transition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94405"/>
      </p:ext>
    </p:extLst>
  </p:cSld>
  <p:clrMapOvr>
    <a:masterClrMapping/>
  </p:clrMapOvr>
  <p:transition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298072"/>
      </p:ext>
    </p:extLst>
  </p:cSld>
  <p:clrMapOvr>
    <a:masterClrMapping/>
  </p:clrMapOvr>
  <p:transition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687155"/>
      </p:ext>
    </p:extLst>
  </p:cSld>
  <p:clrMapOvr>
    <a:masterClrMapping/>
  </p:clrMapOvr>
  <p:transition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375541"/>
      </p:ext>
    </p:extLst>
  </p:cSld>
  <p:clrMapOvr>
    <a:masterClrMapping/>
  </p:clrMapOvr>
  <p:transition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95259"/>
      </p:ext>
    </p:extLst>
  </p:cSld>
  <p:clrMapOvr>
    <a:masterClrMapping/>
  </p:clrMapOvr>
  <p:transition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145386"/>
      </p:ext>
    </p:extLst>
  </p:cSld>
  <p:clrMapOvr>
    <a:masterClrMapping/>
  </p:clrMapOvr>
  <p:transition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560485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5" name="Picture 14" descr="IBB2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039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81600"/>
          </a:xfrm>
          <a:prstGeom prst="rect">
            <a:avLst/>
          </a:prstGeom>
        </p:spPr>
      </p:pic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77875" y="208032"/>
            <a:ext cx="7543800" cy="4191000"/>
          </a:xfrm>
          <a:solidFill>
            <a:schemeClr val="tx1">
              <a:alpha val="37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Estudio #15</a:t>
            </a:r>
          </a:p>
          <a:p>
            <a:pPr marL="0" indent="0" algn="ctr">
              <a:buFontTx/>
              <a:buNone/>
            </a:pPr>
            <a:r>
              <a:rPr lang="es-PR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Alabanza Por Su Poder</a:t>
            </a:r>
            <a:endParaRPr lang="es-PR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(Salmos 145 a 150) </a:t>
            </a:r>
            <a:endParaRPr lang="es-PR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21 </a:t>
            </a:r>
            <a:r>
              <a:rPr lang="es-PR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de </a:t>
            </a:r>
            <a:r>
              <a:rPr lang="es-PR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abril </a:t>
            </a:r>
            <a:r>
              <a:rPr lang="es-PR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de 2015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1113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152400" y="4807625"/>
            <a:ext cx="8794751" cy="1323439"/>
          </a:xfrm>
          <a:prstGeom prst="rect">
            <a:avLst/>
          </a:prstGeom>
          <a:solidFill>
            <a:schemeClr val="tx1">
              <a:alpha val="44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rgbClr val="3333CC"/>
              </a:buClr>
              <a:buSzPct val="60000"/>
            </a:pPr>
            <a:r>
              <a:rPr lang="es-PR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Unidad </a:t>
            </a:r>
            <a:r>
              <a:rPr lang="es-PR" sz="4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5: Cantos de Alabanza</a:t>
            </a:r>
            <a:endParaRPr lang="es-PR" sz="40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87707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Bendecir a Dios por siempre</a:t>
            </a:r>
            <a:br>
              <a:rPr lang="es-PR" sz="4800" dirty="0">
                <a:latin typeface="Candara" panose="020E0502030303020204" pitchFamily="34" charset="0"/>
                <a:cs typeface="Calibri" pitchFamily="34" charset="0"/>
              </a:rPr>
            </a:b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145.1-3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610600" cy="4719638"/>
          </a:xfrm>
        </p:spPr>
        <p:txBody>
          <a:bodyPr>
            <a:normAutofit/>
          </a:bodyPr>
          <a:lstStyle/>
          <a:p>
            <a:r>
              <a:rPr lang="es-PR" sz="3600" dirty="0">
                <a:latin typeface="Candara" panose="020E0502030303020204" pitchFamily="34" charset="0"/>
              </a:rPr>
              <a:t>“</a:t>
            </a:r>
            <a:r>
              <a:rPr lang="es-PR" sz="3600" i="1" dirty="0">
                <a:latin typeface="Candara" panose="020E0502030303020204" pitchFamily="34" charset="0"/>
              </a:rPr>
              <a:t>Te exaltaré, mi Dios, mi Rey, Y bendeciré tu nombre eternamente y para siempre. Cada día te bendeciré, Y alabaré tu nombre eternamente y para siempre. Grande es Jehová, y digno de suprema alabanza; Y su grandeza es inescrutable.</a:t>
            </a:r>
            <a:r>
              <a:rPr lang="es-PR" sz="3600" dirty="0">
                <a:latin typeface="Candara" panose="020E0502030303020204" pitchFamily="34" charset="0"/>
              </a:rPr>
              <a:t>”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</a:rPr>
              <a:t>(Salmo 145.1–3, RVR60) </a:t>
            </a:r>
          </a:p>
        </p:txBody>
      </p:sp>
    </p:spTree>
    <p:extLst>
      <p:ext uri="{BB962C8B-B14F-4D97-AF65-F5344CB8AC3E}">
        <p14:creationId xmlns:p14="http://schemas.microsoft.com/office/powerpoint/2010/main" val="11349618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Bendecir a Dios por siempre</a:t>
            </a:r>
            <a:br>
              <a:rPr lang="es-PR" sz="4800" dirty="0">
                <a:latin typeface="Candara" panose="020E0502030303020204" pitchFamily="34" charset="0"/>
                <a:cs typeface="Calibri" pitchFamily="34" charset="0"/>
              </a:rPr>
            </a:b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145.1-3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25780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“Exaltar” es “subir” o “levantar”.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Cuando </a:t>
            </a:r>
            <a:r>
              <a:rPr lang="es-PR" dirty="0">
                <a:latin typeface="Candara" panose="020E0502030303020204" pitchFamily="34" charset="0"/>
              </a:rPr>
              <a:t>alabamos a Dios lo “levantamos” en nuestro canto y en nuestra habla; el efecto debe ser que nosotros, y otros, tengamos más alto concepto de </a:t>
            </a:r>
            <a:r>
              <a:rPr lang="es-PR" dirty="0" smtClean="0">
                <a:latin typeface="Candara" panose="020E0502030303020204" pitchFamily="34" charset="0"/>
              </a:rPr>
              <a:t>Él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Nuestra </a:t>
            </a:r>
            <a:r>
              <a:rPr lang="es-PR" dirty="0">
                <a:latin typeface="Candara" panose="020E0502030303020204" pitchFamily="34" charset="0"/>
              </a:rPr>
              <a:t>alabanza no lo exalta si no lo exaltamos en la vida diaria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3998" y="1752600"/>
            <a:ext cx="3810001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78792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Bendecir a Dios por siempre</a:t>
            </a:r>
            <a:br>
              <a:rPr lang="es-PR" sz="4800" dirty="0">
                <a:latin typeface="Candara" panose="020E0502030303020204" pitchFamily="34" charset="0"/>
                <a:cs typeface="Calibri" pitchFamily="34" charset="0"/>
              </a:rPr>
            </a:b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145.1-3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257800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“Bendecir su nombre” destaca que la alabanza es para que él se goce, es para mostrar nuestro amor a él.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Uno </a:t>
            </a:r>
            <a:r>
              <a:rPr lang="es-PR" dirty="0">
                <a:latin typeface="Candara" panose="020E0502030303020204" pitchFamily="34" charset="0"/>
              </a:rPr>
              <a:t>decide a quién ama; el creyente toma una decisión definida de bendecir a Dios.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Con </a:t>
            </a:r>
            <a:r>
              <a:rPr lang="es-PR" dirty="0">
                <a:latin typeface="Candara" panose="020E0502030303020204" pitchFamily="34" charset="0"/>
              </a:rPr>
              <a:t>doble énfasis, eternamente y para siempre, el salmista muestra su seguridad en Dios, que incluye una vida continuada con </a:t>
            </a:r>
            <a:r>
              <a:rPr lang="es-PR" dirty="0" smtClean="0">
                <a:latin typeface="Candara" panose="020E0502030303020204" pitchFamily="34" charset="0"/>
              </a:rPr>
              <a:t>Él</a:t>
            </a:r>
            <a:r>
              <a:rPr lang="es-PR" dirty="0">
                <a:latin typeface="Candara" panose="020E0502030303020204" pitchFamily="34" charset="0"/>
              </a:rPr>
              <a:t>, aun después de la muerte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47959" r="18694"/>
          <a:stretch/>
        </p:blipFill>
        <p:spPr>
          <a:xfrm>
            <a:off x="5512653" y="1752600"/>
            <a:ext cx="3624997" cy="5120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21472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Bendecir a Dios por siempre</a:t>
            </a:r>
            <a:br>
              <a:rPr lang="es-PR" sz="4800" dirty="0">
                <a:latin typeface="Candara" panose="020E0502030303020204" pitchFamily="34" charset="0"/>
                <a:cs typeface="Calibri" pitchFamily="34" charset="0"/>
              </a:rPr>
            </a:b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145.1-3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25780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No habla solamente de la duración eterna de esta comunión con Dios en la alabanza, sino se goza de ella cada día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2</a:t>
            </a:r>
            <a:r>
              <a:rPr lang="es-PR" dirty="0">
                <a:latin typeface="Candara" panose="020E0502030303020204" pitchFamily="34" charset="0"/>
              </a:rPr>
              <a:t>); y de nuevo agrega eternamente y para siempre.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variación poética con exaltaré y bendeciré en los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vv. 1 </a:t>
            </a:r>
            <a:r>
              <a:rPr lang="es-PR" dirty="0">
                <a:latin typeface="Candara" panose="020E0502030303020204" pitchFamily="34" charset="0"/>
              </a:rPr>
              <a:t>y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 </a:t>
            </a:r>
            <a:r>
              <a:rPr lang="es-PR" dirty="0">
                <a:latin typeface="Candara" panose="020E0502030303020204" pitchFamily="34" charset="0"/>
              </a:rPr>
              <a:t>ejemplifica la belleza del paralelismo en la poesía hebrea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47959" r="18694"/>
          <a:stretch/>
        </p:blipFill>
        <p:spPr>
          <a:xfrm>
            <a:off x="5512653" y="1752600"/>
            <a:ext cx="3624997" cy="5120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48658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Bendecir a Dios por siempre</a:t>
            </a:r>
            <a:br>
              <a:rPr lang="es-PR" sz="4800" dirty="0">
                <a:latin typeface="Candara" panose="020E0502030303020204" pitchFamily="34" charset="0"/>
                <a:cs typeface="Calibri" pitchFamily="34" charset="0"/>
              </a:rPr>
            </a:b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145.1-3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25780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Jehová merece </a:t>
            </a:r>
            <a:r>
              <a:rPr lang="es-PR" dirty="0">
                <a:latin typeface="Candara" panose="020E0502030303020204" pitchFamily="34" charset="0"/>
              </a:rPr>
              <a:t>toda esta alabanza porque realmente es grande.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Aunque </a:t>
            </a:r>
            <a:r>
              <a:rPr lang="es-PR" dirty="0">
                <a:latin typeface="Candara" panose="020E0502030303020204" pitchFamily="34" charset="0"/>
              </a:rPr>
              <a:t>el hombre moderno piensa dominar la creación con su tecnología, esta misma tecnología muestra cada vez más la grandeza del universo.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Con </a:t>
            </a:r>
            <a:r>
              <a:rPr lang="es-PR" dirty="0">
                <a:latin typeface="Candara" panose="020E0502030303020204" pitchFamily="34" charset="0"/>
              </a:rPr>
              <a:t>más razón que nunca el creyente hoy puede gritar: Su grandeza es inescrutable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47959" r="18694"/>
          <a:stretch/>
        </p:blipFill>
        <p:spPr>
          <a:xfrm>
            <a:off x="5512653" y="1752600"/>
            <a:ext cx="3624997" cy="5120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02114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100000">
              <a:srgbClr val="00B0F0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362200"/>
            <a:ext cx="7793037" cy="1462087"/>
          </a:xfrm>
        </p:spPr>
        <p:txBody>
          <a:bodyPr/>
          <a:lstStyle/>
          <a:p>
            <a:pPr algn="ctr"/>
            <a:r>
              <a:rPr lang="es-PR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Himno #90 </a:t>
            </a:r>
            <a:br>
              <a:rPr lang="es-PR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R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 Exaltaré</a:t>
            </a:r>
            <a:endParaRPr lang="es-PR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766543"/>
      </p:ext>
    </p:extLst>
  </p:cSld>
  <p:clrMapOvr>
    <a:masterClrMapping/>
  </p:clrMapOvr>
  <p:transition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Anunciar las maravillas de </a:t>
            </a:r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Dios  </a:t>
            </a:r>
            <a:r>
              <a:rPr lang="es-PR" sz="48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145.4-7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2449" r="10848"/>
          <a:stretch/>
        </p:blipFill>
        <p:spPr>
          <a:xfrm rot="16200000">
            <a:off x="1981199" y="-304801"/>
            <a:ext cx="5181602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13887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Anunciar las maravillas de </a:t>
            </a:r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Dios  </a:t>
            </a:r>
            <a:r>
              <a:rPr lang="es-PR" sz="48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145.4-7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610600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Generación a generación celebrará tus obras, Y anunciará tus poderosos hechos. En la hermosura de la gloria de tu magnificencia, Y en tus hechos maravillosos meditaré. Del poder de tus hechos estupendos hablarán los hombres, Y yo publicaré tu grandeza. Proclamarán la memoria de tu inmensa bondad, Y cantarán tu justicia.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(Salmo 145.4–7, RVR60) </a:t>
            </a:r>
          </a:p>
        </p:txBody>
      </p:sp>
    </p:spTree>
    <p:extLst>
      <p:ext uri="{BB962C8B-B14F-4D97-AF65-F5344CB8AC3E}">
        <p14:creationId xmlns:p14="http://schemas.microsoft.com/office/powerpoint/2010/main" val="301135675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Anunciar las maravillas de </a:t>
            </a:r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Dios  </a:t>
            </a:r>
            <a:r>
              <a:rPr lang="es-PR" sz="48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145.4-7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847658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Ahora el salmista presenta detalles; la grandeza de Dios se manifiesta en sus obras y hechos.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Celebrar </a:t>
            </a:r>
            <a:r>
              <a:rPr lang="es-PR" dirty="0">
                <a:latin typeface="Candara" panose="020E0502030303020204" pitchFamily="34" charset="0"/>
              </a:rPr>
              <a:t>estas obras y hechos de Dios es una manera de alabarle.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33605" r="5858"/>
          <a:stretch/>
        </p:blipFill>
        <p:spPr>
          <a:xfrm>
            <a:off x="5000058" y="1752600"/>
            <a:ext cx="4143941" cy="513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29112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Anunciar las maravillas de </a:t>
            </a:r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Dios  </a:t>
            </a:r>
            <a:r>
              <a:rPr lang="es-PR" sz="48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145.4-7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40917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Esto </a:t>
            </a:r>
            <a:r>
              <a:rPr lang="es-PR" dirty="0">
                <a:latin typeface="Candara" panose="020E0502030303020204" pitchFamily="34" charset="0"/>
              </a:rPr>
              <a:t>es lo que hacía Israel en sus grandes fiestas.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salmista amontona vocablos: “tu majestad brillantemente gloriosa”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5</a:t>
            </a:r>
            <a:r>
              <a:rPr lang="es-PR" dirty="0">
                <a:latin typeface="Candara" panose="020E0502030303020204" pitchFamily="34" charset="0"/>
              </a:rPr>
              <a:t>), para enfatizar lo maravilloso de lo que Dios ha hecho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3317" y="1752600"/>
            <a:ext cx="3850683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73668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93178"/>
            <a:ext cx="9144000" cy="5164822"/>
          </a:xfrm>
          <a:prstGeom prst="rect">
            <a:avLst/>
          </a:prstGeom>
        </p:spPr>
      </p:pic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anose="020E0502030303020204" pitchFamily="34" charset="0"/>
                <a:cs typeface="Calibri" pitchFamily="34" charset="0"/>
              </a:rPr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0086" y="1866900"/>
            <a:ext cx="6737351" cy="685800"/>
          </a:xfrm>
        </p:spPr>
        <p:txBody>
          <a:bodyPr/>
          <a:lstStyle/>
          <a:p>
            <a:r>
              <a:rPr lang="es-PR" sz="4000" noProof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Salmos 145 a 150</a:t>
            </a:r>
            <a:endParaRPr lang="es-PR" sz="3600" noProof="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Anunciar las maravillas de </a:t>
            </a:r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Dios  </a:t>
            </a:r>
            <a:r>
              <a:rPr lang="es-PR" sz="48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145.4-7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41020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En los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vv. 4 </a:t>
            </a:r>
            <a:r>
              <a:rPr lang="es-PR" dirty="0">
                <a:latin typeface="Candara" panose="020E0502030303020204" pitchFamily="34" charset="0"/>
              </a:rPr>
              <a:t>y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 </a:t>
            </a:r>
            <a:r>
              <a:rPr lang="es-PR" dirty="0">
                <a:latin typeface="Candara" panose="020E0502030303020204" pitchFamily="34" charset="0"/>
              </a:rPr>
              <a:t>el salmista nos da varios desafíos para nuestra adoración.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Primero </a:t>
            </a:r>
            <a:r>
              <a:rPr lang="es-PR" dirty="0">
                <a:latin typeface="Candara" panose="020E0502030303020204" pitchFamily="34" charset="0"/>
              </a:rPr>
              <a:t>hablarán; hemos de hablar de lo que Dios ha hecho en nuestras vidas.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También </a:t>
            </a:r>
            <a:r>
              <a:rPr lang="es-PR" dirty="0">
                <a:latin typeface="Candara" panose="020E0502030303020204" pitchFamily="34" charset="0"/>
              </a:rPr>
              <a:t>los padres y adultos lo cuentan y lo celebran ante otra generación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4</a:t>
            </a:r>
            <a:r>
              <a:rPr lang="es-PR" dirty="0">
                <a:latin typeface="Candara" panose="020E0502030303020204" pitchFamily="34" charset="0"/>
              </a:rPr>
              <a:t>); debemos decir a los hijos lo que Dios ha hecho en nuestras vidas.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8375" y="1819275"/>
            <a:ext cx="3095625" cy="435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22539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Anunciar las maravillas de </a:t>
            </a:r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Dios  </a:t>
            </a:r>
            <a:r>
              <a:rPr lang="es-PR" sz="48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145.4-7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410200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Además</a:t>
            </a:r>
            <a:r>
              <a:rPr lang="es-PR" dirty="0">
                <a:latin typeface="Candara" panose="020E0502030303020204" pitchFamily="34" charset="0"/>
              </a:rPr>
              <a:t>, debemos “meditar” en las maravillas de Dios; nos hace agradecidos y aumenta la confianza en Dios.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Igual </a:t>
            </a:r>
            <a:r>
              <a:rPr lang="es-PR" dirty="0">
                <a:latin typeface="Candara" panose="020E0502030303020204" pitchFamily="34" charset="0"/>
              </a:rPr>
              <a:t>que el salmista, veremos en los actos de Dios su bondad y su justicia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7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47959" r="18694"/>
          <a:stretch/>
        </p:blipFill>
        <p:spPr>
          <a:xfrm>
            <a:off x="5512653" y="1752600"/>
            <a:ext cx="3624997" cy="5120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46116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100000">
              <a:srgbClr val="00B0F0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362200"/>
            <a:ext cx="7793037" cy="1462087"/>
          </a:xfrm>
        </p:spPr>
        <p:txBody>
          <a:bodyPr/>
          <a:lstStyle/>
          <a:p>
            <a:pPr algn="ctr"/>
            <a:r>
              <a:rPr lang="es-PR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Himno #26 </a:t>
            </a:r>
            <a:br>
              <a:rPr lang="es-PR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R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 Celebraré</a:t>
            </a:r>
            <a:endParaRPr lang="es-PR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779386"/>
      </p:ext>
    </p:extLst>
  </p:cSld>
  <p:clrMapOvr>
    <a:masterClrMapping/>
  </p:clrMapOvr>
  <p:transition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000" dirty="0">
                <a:latin typeface="Candara" panose="020E0502030303020204" pitchFamily="34" charset="0"/>
                <a:cs typeface="Calibri" pitchFamily="34" charset="0"/>
              </a:rPr>
              <a:t>Afirmar las cualidades eternas del Dios </a:t>
            </a:r>
            <a:r>
              <a:rPr lang="es-PR" sz="4000" dirty="0" smtClean="0">
                <a:latin typeface="Candara" panose="020E0502030303020204" pitchFamily="34" charset="0"/>
                <a:cs typeface="Calibri" pitchFamily="34" charset="0"/>
              </a:rPr>
              <a:t>compasivo </a:t>
            </a:r>
            <a:r>
              <a:rPr lang="es-PR" sz="40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145.8-9, 18-20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4980" b="12076"/>
          <a:stretch/>
        </p:blipFill>
        <p:spPr>
          <a:xfrm>
            <a:off x="-4997" y="1669775"/>
            <a:ext cx="9148997" cy="518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0294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8458199" cy="47958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Clemente y misericordioso es Jehová, Lento para la ira, y grande en misericordia. Bueno es Jehová para con todos, Y sus misericordias sobre todas sus obras.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(Salmo 145.8–9, RVR60) 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000" dirty="0">
                <a:latin typeface="Candara" panose="020E0502030303020204" pitchFamily="34" charset="0"/>
                <a:cs typeface="Calibri" pitchFamily="34" charset="0"/>
              </a:rPr>
              <a:t>Afirmar las cualidades eternas del Dios </a:t>
            </a:r>
            <a:r>
              <a:rPr lang="es-PR" sz="4000" dirty="0" smtClean="0">
                <a:latin typeface="Candara" panose="020E0502030303020204" pitchFamily="34" charset="0"/>
                <a:cs typeface="Calibri" pitchFamily="34" charset="0"/>
              </a:rPr>
              <a:t>compasivo </a:t>
            </a:r>
            <a:r>
              <a:rPr lang="es-PR" sz="40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145.8-9, 18-20</a:t>
            </a:r>
          </a:p>
        </p:txBody>
      </p:sp>
    </p:spTree>
    <p:extLst>
      <p:ext uri="{BB962C8B-B14F-4D97-AF65-F5344CB8AC3E}">
        <p14:creationId xmlns:p14="http://schemas.microsoft.com/office/powerpoint/2010/main" val="403369707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8458199" cy="47958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Cercano está Jehová a todos los que le invocan, A todos los que le invocan de veras. Cumplirá el deseo de los que le temen; Oirá asimismo el clamor de ellos, y los salvará. Jehová guarda a todos los que le aman, Mas destruirá a todos los impíos.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(Salmo 145.18–20, RVR60) 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000" dirty="0">
                <a:latin typeface="Candara" panose="020E0502030303020204" pitchFamily="34" charset="0"/>
                <a:cs typeface="Calibri" pitchFamily="34" charset="0"/>
              </a:rPr>
              <a:t>Afirmar las cualidades eternas del Dios </a:t>
            </a:r>
            <a:r>
              <a:rPr lang="es-PR" sz="4000" dirty="0" smtClean="0">
                <a:latin typeface="Candara" panose="020E0502030303020204" pitchFamily="34" charset="0"/>
                <a:cs typeface="Calibri" pitchFamily="34" charset="0"/>
              </a:rPr>
              <a:t>compasivo </a:t>
            </a:r>
            <a:r>
              <a:rPr lang="es-PR" sz="40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145.8-9, 18-20</a:t>
            </a:r>
          </a:p>
        </p:txBody>
      </p:sp>
    </p:spTree>
    <p:extLst>
      <p:ext uri="{BB962C8B-B14F-4D97-AF65-F5344CB8AC3E}">
        <p14:creationId xmlns:p14="http://schemas.microsoft.com/office/powerpoint/2010/main" val="377868050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05000"/>
            <a:ext cx="4806156" cy="47958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Pareciera que estos dos temas no deben estar juntos, pero es por su misericordia que podemos estar en su reino.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Clemente </a:t>
            </a:r>
            <a:r>
              <a:rPr lang="es-PR" dirty="0">
                <a:latin typeface="Candara" panose="020E0502030303020204" pitchFamily="34" charset="0"/>
              </a:rPr>
              <a:t>y compasivo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8</a:t>
            </a:r>
            <a:r>
              <a:rPr lang="es-PR" dirty="0">
                <a:latin typeface="Candara" panose="020E0502030303020204" pitchFamily="34" charset="0"/>
              </a:rPr>
              <a:t>) destaca el amor de Dios; sobre esto se construye su reino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000" dirty="0">
                <a:latin typeface="Candara" panose="020E0502030303020204" pitchFamily="34" charset="0"/>
                <a:cs typeface="Calibri" pitchFamily="34" charset="0"/>
              </a:rPr>
              <a:t>Afirmar las cualidades eternas del Dios </a:t>
            </a:r>
            <a:r>
              <a:rPr lang="es-PR" sz="4000" dirty="0" smtClean="0">
                <a:latin typeface="Candara" panose="020E0502030303020204" pitchFamily="34" charset="0"/>
                <a:cs typeface="Calibri" pitchFamily="34" charset="0"/>
              </a:rPr>
              <a:t>compasivo </a:t>
            </a:r>
            <a:r>
              <a:rPr lang="es-PR" sz="40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145.8-9, 18-20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5407" y="1752600"/>
            <a:ext cx="3988594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0311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05000"/>
            <a:ext cx="5165282" cy="47958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“Bueno”, </a:t>
            </a:r>
            <a:r>
              <a:rPr lang="es-PR" dirty="0">
                <a:latin typeface="Candara" panose="020E0502030303020204" pitchFamily="34" charset="0"/>
              </a:rPr>
              <a:t>en el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9 </a:t>
            </a:r>
            <a:r>
              <a:rPr lang="es-PR" dirty="0">
                <a:latin typeface="Candara" panose="020E0502030303020204" pitchFamily="34" charset="0"/>
              </a:rPr>
              <a:t>habla de su actitud bondadosa, y dice que </a:t>
            </a:r>
            <a:r>
              <a:rPr lang="es-PR" dirty="0" smtClean="0">
                <a:latin typeface="Candara" panose="020E0502030303020204" pitchFamily="34" charset="0"/>
              </a:rPr>
              <a:t>Jehová </a:t>
            </a:r>
            <a:r>
              <a:rPr lang="es-PR" dirty="0">
                <a:latin typeface="Candara" panose="020E0502030303020204" pitchFamily="34" charset="0"/>
              </a:rPr>
              <a:t>tiene esta actitud para con todos.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Dios </a:t>
            </a:r>
            <a:r>
              <a:rPr lang="es-PR" dirty="0">
                <a:latin typeface="Candara" panose="020E0502030303020204" pitchFamily="34" charset="0"/>
              </a:rPr>
              <a:t>es justo; tiene que actuar con ira contra la maldad; pero es lento, se retrasa su ira.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Sólo </a:t>
            </a:r>
            <a:r>
              <a:rPr lang="es-PR" dirty="0">
                <a:latin typeface="Candara" panose="020E0502030303020204" pitchFamily="34" charset="0"/>
              </a:rPr>
              <a:t>cuando el ser humano insiste en rechazarlo tiene que actuar así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000" dirty="0">
                <a:latin typeface="Candara" panose="020E0502030303020204" pitchFamily="34" charset="0"/>
                <a:cs typeface="Calibri" pitchFamily="34" charset="0"/>
              </a:rPr>
              <a:t>Afirmar las cualidades eternas del Dios </a:t>
            </a:r>
            <a:r>
              <a:rPr lang="es-PR" sz="4000" dirty="0" smtClean="0">
                <a:latin typeface="Candara" panose="020E0502030303020204" pitchFamily="34" charset="0"/>
                <a:cs typeface="Calibri" pitchFamily="34" charset="0"/>
              </a:rPr>
              <a:t>compasivo </a:t>
            </a:r>
            <a:r>
              <a:rPr lang="es-PR" sz="40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145.8-9, 18-20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7683" y="1752601"/>
            <a:ext cx="3826317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20182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5333999" cy="47958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Todas tus obras alaban (</a:t>
            </a:r>
            <a:r>
              <a:rPr lang="es-PR" i="1" dirty="0" err="1" smtClean="0">
                <a:latin typeface="Candara" panose="020E0502030303020204" pitchFamily="34" charset="0"/>
              </a:rPr>
              <a:t>yodah</a:t>
            </a:r>
            <a:r>
              <a:rPr lang="es-PR" dirty="0" smtClean="0">
                <a:latin typeface="Candara" panose="020E0502030303020204" pitchFamily="34" charset="0"/>
              </a:rPr>
              <a:t>), </a:t>
            </a:r>
            <a:r>
              <a:rPr lang="es-PR" dirty="0">
                <a:latin typeface="Candara" panose="020E0502030303020204" pitchFamily="34" charset="0"/>
              </a:rPr>
              <a:t>están agradecidos, le confiesan.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Dice </a:t>
            </a:r>
            <a:r>
              <a:rPr lang="es-PR" dirty="0">
                <a:latin typeface="Candara" panose="020E0502030303020204" pitchFamily="34" charset="0"/>
              </a:rPr>
              <a:t>Calvino: “Aunque muchos suprimirían las alabanzas de Dios, guardando un silencio malvado en cuanto a ellas, David dice que se irradian de todo lugar solas y son cantadas por todas la criaturas más sencillas.”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000" dirty="0">
                <a:latin typeface="Candara" panose="020E0502030303020204" pitchFamily="34" charset="0"/>
                <a:cs typeface="Calibri" pitchFamily="34" charset="0"/>
              </a:rPr>
              <a:t>Afirmar las cualidades eternas del Dios </a:t>
            </a:r>
            <a:r>
              <a:rPr lang="es-PR" sz="4000" dirty="0" smtClean="0">
                <a:latin typeface="Candara" panose="020E0502030303020204" pitchFamily="34" charset="0"/>
                <a:cs typeface="Calibri" pitchFamily="34" charset="0"/>
              </a:rPr>
              <a:t>compasivo </a:t>
            </a:r>
            <a:r>
              <a:rPr lang="es-PR" sz="40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145.8-9, 18-20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4709" r="17017"/>
          <a:stretch/>
        </p:blipFill>
        <p:spPr>
          <a:xfrm>
            <a:off x="5638800" y="1752600"/>
            <a:ext cx="3505200" cy="5123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82430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5333999" cy="47958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Es </a:t>
            </a:r>
            <a:r>
              <a:rPr lang="es-PR" dirty="0">
                <a:latin typeface="Candara" panose="020E0502030303020204" pitchFamily="34" charset="0"/>
              </a:rPr>
              <a:t>el trabajo especial de los fieles el de alabar a Dios.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¡</a:t>
            </a:r>
            <a:r>
              <a:rPr lang="es-PR" dirty="0">
                <a:latin typeface="Candara" panose="020E0502030303020204" pitchFamily="34" charset="0"/>
              </a:rPr>
              <a:t>Qué privilegio tenemos los redimidos de Dios</a:t>
            </a:r>
            <a:r>
              <a:rPr lang="es-PR" dirty="0" smtClean="0">
                <a:latin typeface="Candara" panose="020E0502030303020204" pitchFamily="34" charset="0"/>
              </a:rPr>
              <a:t>!</a:t>
            </a:r>
            <a:endParaRPr lang="es-PR" dirty="0">
              <a:latin typeface="Candara" panose="020E050203030302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000" dirty="0">
                <a:latin typeface="Candara" panose="020E0502030303020204" pitchFamily="34" charset="0"/>
                <a:cs typeface="Calibri" pitchFamily="34" charset="0"/>
              </a:rPr>
              <a:t>Afirmar las cualidades eternas del Dios </a:t>
            </a:r>
            <a:r>
              <a:rPr lang="es-PR" sz="4000" dirty="0" smtClean="0">
                <a:latin typeface="Candara" panose="020E0502030303020204" pitchFamily="34" charset="0"/>
                <a:cs typeface="Calibri" pitchFamily="34" charset="0"/>
              </a:rPr>
              <a:t>compasivo </a:t>
            </a:r>
            <a:r>
              <a:rPr lang="es-PR" sz="40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145.8-9, 18-20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4709" r="17017"/>
          <a:stretch/>
        </p:blipFill>
        <p:spPr>
          <a:xfrm>
            <a:off x="5638800" y="1752600"/>
            <a:ext cx="3505200" cy="5123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888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44539E1-5723-46F7-AC1E-E9CCE0994344}" type="slidenum">
              <a:rPr lang="en-US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122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>
            <a:lum bright="10000" contrast="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623887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anose="020E0502030303020204" pitchFamily="34" charset="0"/>
                <a:cs typeface="Calibri" pitchFamily="34" charset="0"/>
              </a:rPr>
              <a:t>Versículo Clave: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057400" y="838200"/>
            <a:ext cx="6858000" cy="5638800"/>
          </a:xfrm>
        </p:spPr>
        <p:txBody>
          <a:bodyPr>
            <a:normAutofit/>
          </a:bodyPr>
          <a:lstStyle/>
          <a:p>
            <a:r>
              <a:rPr lang="es-PR" sz="4000" dirty="0">
                <a:latin typeface="Candara" panose="020E0502030303020204" pitchFamily="34" charset="0"/>
              </a:rPr>
              <a:t>“</a:t>
            </a:r>
            <a:r>
              <a:rPr lang="es-PR" sz="4000" i="1" dirty="0">
                <a:latin typeface="Candara" panose="020E0502030303020204" pitchFamily="34" charset="0"/>
              </a:rPr>
              <a:t>Grande es Jehová, y digno de suprema alabanza; Y su grandeza es inescrutable.</a:t>
            </a:r>
            <a:r>
              <a:rPr lang="es-PR" sz="4000" dirty="0">
                <a:latin typeface="Candara" panose="020E0502030303020204" pitchFamily="34" charset="0"/>
              </a:rPr>
              <a:t>”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</a:rPr>
              <a:t>(Salmo 145.3, RVR60)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5333999" cy="47958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El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11 </a:t>
            </a:r>
            <a:r>
              <a:rPr lang="es-PR" dirty="0">
                <a:latin typeface="Candara" panose="020E0502030303020204" pitchFamily="34" charset="0"/>
              </a:rPr>
              <a:t>dice que estas alabanzas recalcan la gloria de tu reino y tu poder.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Nos </a:t>
            </a:r>
            <a:r>
              <a:rPr lang="es-PR" dirty="0">
                <a:latin typeface="Candara" panose="020E0502030303020204" pitchFamily="34" charset="0"/>
              </a:rPr>
              <a:t>muestra una guía para nuestra adoración.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Y </a:t>
            </a:r>
            <a:r>
              <a:rPr lang="es-PR" dirty="0">
                <a:latin typeface="Candara" panose="020E0502030303020204" pitchFamily="34" charset="0"/>
              </a:rPr>
              <a:t>el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12 </a:t>
            </a:r>
            <a:r>
              <a:rPr lang="es-PR" dirty="0">
                <a:latin typeface="Candara" panose="020E0502030303020204" pitchFamily="34" charset="0"/>
              </a:rPr>
              <a:t>lo lleva un paso más; presenta el móvil misionero.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000" dirty="0">
                <a:latin typeface="Candara" panose="020E0502030303020204" pitchFamily="34" charset="0"/>
                <a:cs typeface="Calibri" pitchFamily="34" charset="0"/>
              </a:rPr>
              <a:t>Afirmar las cualidades eternas del Dios </a:t>
            </a:r>
            <a:r>
              <a:rPr lang="es-PR" sz="4000" dirty="0" smtClean="0">
                <a:latin typeface="Candara" panose="020E0502030303020204" pitchFamily="34" charset="0"/>
                <a:cs typeface="Calibri" pitchFamily="34" charset="0"/>
              </a:rPr>
              <a:t>compasivo </a:t>
            </a:r>
            <a:r>
              <a:rPr lang="es-PR" sz="40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145.8-9, 18-20</a:t>
            </a:r>
          </a:p>
        </p:txBody>
      </p:sp>
    </p:spTree>
    <p:extLst>
      <p:ext uri="{BB962C8B-B14F-4D97-AF65-F5344CB8AC3E}">
        <p14:creationId xmlns:p14="http://schemas.microsoft.com/office/powerpoint/2010/main" val="258398521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5333999" cy="47958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Un </a:t>
            </a:r>
            <a:r>
              <a:rPr lang="es-PR" dirty="0">
                <a:latin typeface="Candara" panose="020E0502030303020204" pitchFamily="34" charset="0"/>
              </a:rPr>
              <a:t>tema importante en los salmos es el énfasis misionero, el deseo de que todos los pueblos alaben a Dios </a:t>
            </a:r>
            <a:r>
              <a:rPr lang="es-PR" dirty="0" smtClean="0">
                <a:latin typeface="Candara" panose="020E0502030303020204" pitchFamily="34" charset="0"/>
              </a:rPr>
              <a:t>(vea el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Salmo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96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Este </a:t>
            </a:r>
            <a:r>
              <a:rPr lang="es-PR" dirty="0">
                <a:latin typeface="Candara" panose="020E0502030303020204" pitchFamily="34" charset="0"/>
              </a:rPr>
              <a:t>reino es sumamente majestuoso como Dios; se amontonan los tres vocablos como en el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5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Además</a:t>
            </a:r>
            <a:r>
              <a:rPr lang="es-PR" dirty="0">
                <a:latin typeface="Candara" panose="020E0502030303020204" pitchFamily="34" charset="0"/>
              </a:rPr>
              <a:t>, este reino de Dios es duradero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13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000" dirty="0">
                <a:latin typeface="Candara" panose="020E0502030303020204" pitchFamily="34" charset="0"/>
                <a:cs typeface="Calibri" pitchFamily="34" charset="0"/>
              </a:rPr>
              <a:t>Afirmar las cualidades eternas del Dios </a:t>
            </a:r>
            <a:r>
              <a:rPr lang="es-PR" sz="4000" dirty="0" smtClean="0">
                <a:latin typeface="Candara" panose="020E0502030303020204" pitchFamily="34" charset="0"/>
                <a:cs typeface="Calibri" pitchFamily="34" charset="0"/>
              </a:rPr>
              <a:t>compasivo </a:t>
            </a:r>
            <a:r>
              <a:rPr lang="es-PR" sz="40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145.8-9, 18-20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53510" r="6191"/>
          <a:stretch/>
        </p:blipFill>
        <p:spPr>
          <a:xfrm>
            <a:off x="5486400" y="1752600"/>
            <a:ext cx="36576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0930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5333999" cy="47958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El amor y la justicia de Dios no son contradictorios; todas las obras de Dios manifiestan los dos.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Dios </a:t>
            </a:r>
            <a:r>
              <a:rPr lang="es-PR" dirty="0">
                <a:latin typeface="Candara" panose="020E0502030303020204" pitchFamily="34" charset="0"/>
              </a:rPr>
              <a:t>no es caprichoso ni parcial; podemos confiar en su fidelidad.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 </a:t>
            </a:r>
            <a:r>
              <a:rPr lang="es-PR" dirty="0">
                <a:latin typeface="Candara" panose="020E0502030303020204" pitchFamily="34" charset="0"/>
              </a:rPr>
              <a:t>la vez ha provisto una salvación que satisface su justicia y abre su amor a los que aceptan esta salvación en Cristo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000" dirty="0">
                <a:latin typeface="Candara" panose="020E0502030303020204" pitchFamily="34" charset="0"/>
                <a:cs typeface="Calibri" pitchFamily="34" charset="0"/>
              </a:rPr>
              <a:t>Afirmar las cualidades eternas del Dios </a:t>
            </a:r>
            <a:r>
              <a:rPr lang="es-PR" sz="4000" dirty="0" smtClean="0">
                <a:latin typeface="Candara" panose="020E0502030303020204" pitchFamily="34" charset="0"/>
                <a:cs typeface="Calibri" pitchFamily="34" charset="0"/>
              </a:rPr>
              <a:t>compasivo </a:t>
            </a:r>
            <a:r>
              <a:rPr lang="es-PR" sz="40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145.8-9, 18-20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46307"/>
          <a:stretch/>
        </p:blipFill>
        <p:spPr>
          <a:xfrm>
            <a:off x="5486400" y="1752599"/>
            <a:ext cx="3657600" cy="510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38025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5333999" cy="47958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El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18 </a:t>
            </a:r>
            <a:r>
              <a:rPr lang="es-PR" dirty="0">
                <a:latin typeface="Candara" panose="020E0502030303020204" pitchFamily="34" charset="0"/>
              </a:rPr>
              <a:t>sigue mostrando este amor, pues está </a:t>
            </a:r>
            <a:r>
              <a:rPr lang="es-PR" dirty="0" smtClean="0">
                <a:latin typeface="Candara" panose="020E0502030303020204" pitchFamily="34" charset="0"/>
              </a:rPr>
              <a:t>cercano a </a:t>
            </a:r>
            <a:r>
              <a:rPr lang="es-PR" dirty="0">
                <a:latin typeface="Candara" panose="020E0502030303020204" pitchFamily="34" charset="0"/>
              </a:rPr>
              <a:t>los que le invocan.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NT dice lo mismo: </a:t>
            </a:r>
            <a:r>
              <a:rPr lang="es-PR" i="1" dirty="0">
                <a:latin typeface="Candara" panose="020E0502030303020204" pitchFamily="34" charset="0"/>
              </a:rPr>
              <a:t>… todo aquel que invoque el nombre del Señor será salvo </a:t>
            </a:r>
            <a:r>
              <a:rPr lang="es-PR" dirty="0">
                <a:latin typeface="Candara" panose="020E0502030303020204" pitchFamily="34" charset="0"/>
              </a:rPr>
              <a:t>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Romanos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10:13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000" dirty="0">
                <a:latin typeface="Candara" panose="020E0502030303020204" pitchFamily="34" charset="0"/>
                <a:cs typeface="Calibri" pitchFamily="34" charset="0"/>
              </a:rPr>
              <a:t>Afirmar las cualidades eternas del Dios </a:t>
            </a:r>
            <a:r>
              <a:rPr lang="es-PR" sz="4000" dirty="0" smtClean="0">
                <a:latin typeface="Candara" panose="020E0502030303020204" pitchFamily="34" charset="0"/>
                <a:cs typeface="Calibri" pitchFamily="34" charset="0"/>
              </a:rPr>
              <a:t>compasivo </a:t>
            </a:r>
            <a:r>
              <a:rPr lang="es-PR" sz="40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145.8-9, 18-20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55140" t="16754"/>
          <a:stretch/>
        </p:blipFill>
        <p:spPr>
          <a:xfrm>
            <a:off x="5486400" y="1752600"/>
            <a:ext cx="3657600" cy="5095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5231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5333999" cy="47958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Dice </a:t>
            </a:r>
            <a:r>
              <a:rPr lang="es-PR" dirty="0">
                <a:latin typeface="Candara" panose="020E0502030303020204" pitchFamily="34" charset="0"/>
              </a:rPr>
              <a:t>Calvino que la fe queda inútil y aun muerta si uno no ora, como dice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Romanos 8:15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Entonces</a:t>
            </a:r>
            <a:r>
              <a:rPr lang="es-PR" dirty="0">
                <a:latin typeface="Candara" panose="020E0502030303020204" pitchFamily="34" charset="0"/>
              </a:rPr>
              <a:t>, ¿por qué algunos oran y parece que Dios no “está cerca”?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segunda frase explica: que le invocan de verdad, con sinceridad, como dijo Jesús en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Juan 4:24, 25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000" dirty="0">
                <a:latin typeface="Candara" panose="020E0502030303020204" pitchFamily="34" charset="0"/>
                <a:cs typeface="Calibri" pitchFamily="34" charset="0"/>
              </a:rPr>
              <a:t>Afirmar las cualidades eternas del Dios </a:t>
            </a:r>
            <a:r>
              <a:rPr lang="es-PR" sz="4000" dirty="0" smtClean="0">
                <a:latin typeface="Candara" panose="020E0502030303020204" pitchFamily="34" charset="0"/>
                <a:cs typeface="Calibri" pitchFamily="34" charset="0"/>
              </a:rPr>
              <a:t>compasivo </a:t>
            </a:r>
            <a:r>
              <a:rPr lang="es-PR" sz="40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145.8-9, 18-20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55140" t="16754"/>
          <a:stretch/>
        </p:blipFill>
        <p:spPr>
          <a:xfrm>
            <a:off x="5486400" y="1752600"/>
            <a:ext cx="3657600" cy="5095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7154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5333999" cy="47958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Los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vv. 18–20 </a:t>
            </a:r>
            <a:r>
              <a:rPr lang="es-PR" dirty="0">
                <a:latin typeface="Candara" panose="020E0502030303020204" pitchFamily="34" charset="0"/>
              </a:rPr>
              <a:t>respiran la profunda confianza en Dios que caracteriza a los salmistas.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Nótense </a:t>
            </a:r>
            <a:r>
              <a:rPr lang="es-PR" dirty="0">
                <a:latin typeface="Candara" panose="020E0502030303020204" pitchFamily="34" charset="0"/>
              </a:rPr>
              <a:t>los que le invocan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18</a:t>
            </a:r>
            <a:r>
              <a:rPr lang="es-PR" dirty="0">
                <a:latin typeface="Candara" panose="020E0502030303020204" pitchFamily="34" charset="0"/>
              </a:rPr>
              <a:t>), los que le temen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19</a:t>
            </a:r>
            <a:r>
              <a:rPr lang="es-PR" dirty="0">
                <a:latin typeface="Candara" panose="020E0502030303020204" pitchFamily="34" charset="0"/>
              </a:rPr>
              <a:t>) y los que le aman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20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salmista está hablando de las mismas personas; a la vez se nota una profundización de la vida con Dios que debe ser la experiencia de todo creyente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000" dirty="0">
                <a:latin typeface="Candara" panose="020E0502030303020204" pitchFamily="34" charset="0"/>
                <a:cs typeface="Calibri" pitchFamily="34" charset="0"/>
              </a:rPr>
              <a:t>Afirmar las cualidades eternas del Dios </a:t>
            </a:r>
            <a:r>
              <a:rPr lang="es-PR" sz="4000" dirty="0" smtClean="0">
                <a:latin typeface="Candara" panose="020E0502030303020204" pitchFamily="34" charset="0"/>
                <a:cs typeface="Calibri" pitchFamily="34" charset="0"/>
              </a:rPr>
              <a:t>compasivo </a:t>
            </a:r>
            <a:r>
              <a:rPr lang="es-PR" sz="40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145.8-9, 18-20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55140" t="16754"/>
          <a:stretch/>
        </p:blipFill>
        <p:spPr>
          <a:xfrm>
            <a:off x="5486400" y="1752600"/>
            <a:ext cx="3657600" cy="5095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48506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100000">
              <a:srgbClr val="00B0F0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362200"/>
            <a:ext cx="7793037" cy="1462087"/>
          </a:xfrm>
        </p:spPr>
        <p:txBody>
          <a:bodyPr/>
          <a:lstStyle/>
          <a:p>
            <a:pPr algn="ctr"/>
            <a:r>
              <a:rPr lang="es-PR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Himno #32 </a:t>
            </a:r>
            <a:br>
              <a:rPr lang="es-PR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R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Cuán Grande es Él</a:t>
            </a:r>
            <a:endParaRPr lang="es-PR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177909"/>
      </p:ext>
    </p:extLst>
  </p:cSld>
  <p:clrMapOvr>
    <a:masterClrMapping/>
  </p:clrMapOvr>
  <p:transition>
    <p:fade thruBlk="1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428626"/>
            <a:ext cx="7993061" cy="1247774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Que todos bendigan a Dios</a:t>
            </a:r>
            <a:br>
              <a:rPr lang="es-PR" sz="4800" dirty="0">
                <a:latin typeface="Candara" panose="020E0502030303020204" pitchFamily="34" charset="0"/>
                <a:cs typeface="Calibri" pitchFamily="34" charset="0"/>
              </a:rPr>
            </a:b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145.21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chemeClr val="bg1"/>
                </a:solidFill>
              </a:rPr>
              <a:pPr algn="r">
                <a:defRPr/>
              </a:pPr>
              <a:t>37</a:t>
            </a:fld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b="18362"/>
          <a:stretch/>
        </p:blipFill>
        <p:spPr>
          <a:xfrm>
            <a:off x="0" y="1676400"/>
            <a:ext cx="91440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80617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3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Que todos bendigan a Dios</a:t>
            </a:r>
            <a:br>
              <a:rPr lang="es-PR" sz="4800" dirty="0">
                <a:latin typeface="Candara" panose="020E0502030303020204" pitchFamily="34" charset="0"/>
                <a:cs typeface="Calibri" pitchFamily="34" charset="0"/>
              </a:rPr>
            </a:b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145.21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8534399" cy="47958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La alabanza de Jehová proclamará mi boca; Y todos bendigan su santo nombre eternamente y para siempre.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endParaRPr lang="es-PR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Salmo 145.21, RVR60) </a:t>
            </a:r>
          </a:p>
        </p:txBody>
      </p:sp>
    </p:spTree>
    <p:extLst>
      <p:ext uri="{BB962C8B-B14F-4D97-AF65-F5344CB8AC3E}">
        <p14:creationId xmlns:p14="http://schemas.microsoft.com/office/powerpoint/2010/main" val="10272762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3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Que todos bendigan a Dios</a:t>
            </a:r>
            <a:br>
              <a:rPr lang="es-PR" sz="4800" dirty="0">
                <a:latin typeface="Candara" panose="020E0502030303020204" pitchFamily="34" charset="0"/>
                <a:cs typeface="Calibri" pitchFamily="34" charset="0"/>
              </a:rPr>
            </a:b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145.21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8229599" cy="47958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Con la </a:t>
            </a:r>
            <a:r>
              <a:rPr lang="es-PR" dirty="0" err="1">
                <a:latin typeface="Candara" panose="020E0502030303020204" pitchFamily="34" charset="0"/>
              </a:rPr>
              <a:t>tav</a:t>
            </a:r>
            <a:r>
              <a:rPr lang="es-PR" dirty="0">
                <a:latin typeface="Candara" panose="020E0502030303020204" pitchFamily="34" charset="0"/>
              </a:rPr>
              <a:t> (“t”) llegamos al final del alfabeto </a:t>
            </a:r>
            <a:r>
              <a:rPr lang="es-PR" dirty="0" smtClean="0">
                <a:latin typeface="Candara" panose="020E0502030303020204" pitchFamily="34" charset="0"/>
              </a:rPr>
              <a:t>hebreo.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salmista dirige al clímax reiterando los temas del Salmo. </a:t>
            </a:r>
            <a:endParaRPr lang="es-PR" dirty="0" smtClean="0">
              <a:latin typeface="Candara" panose="020E0502030303020204" pitchFamily="34" charset="0"/>
            </a:endParaRP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a</a:t>
            </a:r>
            <a:r>
              <a:rPr lang="es-PR" dirty="0">
                <a:latin typeface="Candara" panose="020E0502030303020204" pitchFamily="34" charset="0"/>
              </a:rPr>
              <a:t>) Su boca debe expresar las grandezas de Dios; </a:t>
            </a:r>
            <a:endParaRPr lang="es-PR" dirty="0" smtClean="0">
              <a:latin typeface="Candara" panose="020E0502030303020204" pitchFamily="34" charset="0"/>
            </a:endParaRP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b</a:t>
            </a:r>
            <a:r>
              <a:rPr lang="es-PR" dirty="0">
                <a:latin typeface="Candara" panose="020E0502030303020204" pitchFamily="34" charset="0"/>
              </a:rPr>
              <a:t>) el deseo de que todos “bendigan” a Dios, el propósito misionero que motiva la alabanza; y </a:t>
            </a:r>
            <a:endParaRPr lang="es-PR" dirty="0" smtClean="0">
              <a:latin typeface="Candara" panose="020E0502030303020204" pitchFamily="34" charset="0"/>
            </a:endParaRP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c</a:t>
            </a:r>
            <a:r>
              <a:rPr lang="es-PR" dirty="0">
                <a:latin typeface="Candara" panose="020E0502030303020204" pitchFamily="34" charset="0"/>
              </a:rPr>
              <a:t>) lo duradero de todo este “proyecto” de Dios. ¡Qué bendición es ser parte de este proyecto de Dios</a:t>
            </a:r>
            <a:r>
              <a:rPr lang="es-PR" dirty="0" smtClean="0">
                <a:latin typeface="Candara" panose="020E0502030303020204" pitchFamily="34" charset="0"/>
              </a:rPr>
              <a:t>!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88597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noProof="0" dirty="0" smtClean="0">
                <a:latin typeface="Candara" panose="020E0502030303020204" pitchFamily="34" charset="0"/>
                <a:cs typeface="Calibri" pitchFamily="34" charset="0"/>
              </a:rPr>
              <a:t>Bosquejo de Estudio</a:t>
            </a:r>
            <a:endParaRPr lang="es-PR" noProof="0" dirty="0"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905000"/>
            <a:ext cx="8001000" cy="487680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r>
              <a:rPr lang="es-PR" sz="3600" dirty="0" smtClean="0">
                <a:latin typeface="Candara" panose="020E0502030303020204" pitchFamily="34" charset="0"/>
                <a:cs typeface="Calibri" pitchFamily="34" charset="0"/>
              </a:rPr>
              <a:t>Bendecir a Dios por siempre</a:t>
            </a:r>
            <a:endParaRPr lang="es-PR" sz="3600" dirty="0">
              <a:latin typeface="Candara" panose="020E0502030303020204" pitchFamily="34" charset="0"/>
              <a:cs typeface="Calibri" pitchFamily="34" charset="0"/>
            </a:endParaRPr>
          </a:p>
          <a:p>
            <a:pPr lvl="1"/>
            <a:r>
              <a:rPr lang="es-PR" sz="32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145.1-3</a:t>
            </a:r>
          </a:p>
          <a:p>
            <a:r>
              <a:rPr lang="es-PR" sz="3600" dirty="0" smtClean="0">
                <a:latin typeface="Candara" panose="020E0502030303020204" pitchFamily="34" charset="0"/>
                <a:cs typeface="Calibri" pitchFamily="34" charset="0"/>
              </a:rPr>
              <a:t>Anunciar las maravillas de Dios</a:t>
            </a:r>
          </a:p>
          <a:p>
            <a:pPr lvl="1"/>
            <a:r>
              <a:rPr lang="es-PR" sz="32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145.4-7</a:t>
            </a:r>
          </a:p>
          <a:p>
            <a:r>
              <a:rPr lang="es-PR" sz="3600" dirty="0" smtClean="0">
                <a:latin typeface="Candara" panose="020E0502030303020204" pitchFamily="34" charset="0"/>
                <a:cs typeface="Calibri" pitchFamily="34" charset="0"/>
              </a:rPr>
              <a:t>Afirmar las cualidades eternas del Dios compasivo</a:t>
            </a:r>
          </a:p>
          <a:p>
            <a:pPr lvl="1"/>
            <a:r>
              <a:rPr lang="es-PR" sz="32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145.8-9, 18-20</a:t>
            </a:r>
          </a:p>
          <a:p>
            <a:r>
              <a:rPr lang="es-PR" sz="3600" dirty="0" smtClean="0">
                <a:latin typeface="Candara" panose="020E0502030303020204" pitchFamily="34" charset="0"/>
                <a:cs typeface="Calibri" pitchFamily="34" charset="0"/>
              </a:rPr>
              <a:t>Que todos bendigan a Dios</a:t>
            </a:r>
          </a:p>
          <a:p>
            <a:pPr lvl="1"/>
            <a:r>
              <a:rPr lang="es-PR" sz="32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145.21</a:t>
            </a:r>
            <a:endParaRPr lang="es-PR" sz="3600" dirty="0" smtClean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0507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100000">
              <a:srgbClr val="00B0F0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362200"/>
            <a:ext cx="7793037" cy="1462087"/>
          </a:xfrm>
        </p:spPr>
        <p:txBody>
          <a:bodyPr/>
          <a:lstStyle/>
          <a:p>
            <a:pPr algn="ctr"/>
            <a:r>
              <a:rPr lang="es-PR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Himno #81 </a:t>
            </a:r>
            <a:br>
              <a:rPr lang="es-PR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R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 Que Respira</a:t>
            </a:r>
            <a:endParaRPr lang="es-PR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978533"/>
      </p:ext>
    </p:extLst>
  </p:cSld>
  <p:clrMapOvr>
    <a:masterClrMapping/>
  </p:clrMapOvr>
  <p:transition>
    <p:fade thruBlk="1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Aplicaciones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1575" cy="4876800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El creyente necesita contemplar la grandeza de Dios y alabarle por ella.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Este salmo puede ayudarle a fijar diariamente su atención en el Señor y adorarle como sólo Él es digno.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1176" y="0"/>
            <a:ext cx="3092824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28913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Aplicaciones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1575" cy="4876800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Debemos contemplar la grandeza de Dios y profundizar nuestro reconocimiento de ella, no olvidando nunca que su grandeza excede nuestro entendimiento.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Esto no debe ser un estorbo para nosotros, sino un estímulo para poder conocer más y más los grandes hechos de Dios a favor de su pueblo y a favor de cada persona que le sigue.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1176" y="0"/>
            <a:ext cx="3092824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76375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Aplicaciones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1575" cy="4876800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El poder de Dios no se ve solamente en su grandeza sino en su ternura y compasión.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Estas características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vv. 8-9</a:t>
            </a:r>
            <a:r>
              <a:rPr lang="es-PR" dirty="0" smtClean="0">
                <a:latin typeface="Candara" panose="020E0502030303020204" pitchFamily="34" charset="0"/>
              </a:rPr>
              <a:t>) se notan en el pacto que Dios ha hecho con su pueblo.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Es así que le ha guiado y protegido diariamente, y así quiere relacionarse con cada persona que decida seguirle.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1176" y="0"/>
            <a:ext cx="3092824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37564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Aplicaciones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1575" cy="4876800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Es importante compartir la fe entre los miembros de la familia en forma intergeneracional.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Cada persona puede aprender de otra, a pesar de su edad, de su experiencia personal con Dios.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El abuelo puede aprender de su nieto, el nieto de su abuela, el padre de la madre.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No hay limitación alguna para “celebrar sus obras ante otra generación”.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1176" y="0"/>
            <a:ext cx="3092824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6221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45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noProof="0" dirty="0" smtClean="0">
                <a:latin typeface="Candara" panose="020E0502030303020204" pitchFamily="34" charset="0"/>
                <a:cs typeface="Calibri" pitchFamily="34" charset="0"/>
              </a:rPr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941513"/>
            <a:ext cx="8791576" cy="475932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Carson, D., France, R.,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Motyer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J., &amp;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Wenham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G. (2000, c1999).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Nuevo comentario Bíblico : Siglo veintiuno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(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ed.) (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Lc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6.20-26). Miami: Sociedades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Bı́blicas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Unidas.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Douglas, J.D.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Nuevo Diccionario Bíblico : Primera Edición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. Miami: Sociedades Bíblicas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LBLA Mapas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ed. La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Habra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CA: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Foundation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Publications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Inc.,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Lockward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Alfonso.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Nuevo Diccionario De La Biblia.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Miami: Editorial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Unilit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Mapas De La Biblia Caribe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Martínez, Mario, et al, eds.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El Expositor Bíblico: La Biblia, Libro por Libro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Maestros de jóvenes y Adultos, Volumen 2, 5nta Ed. El Paso, Texas: Casa Bautista de Publicaciones, 2007, c1995.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Nelson,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Wilton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M. y Juan Rojas Mayo,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Nelson Nuevo Diccionario Ilustrado De La Biblia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Vine, W.E. </a:t>
            </a:r>
            <a:r>
              <a:rPr lang="es-PR" sz="1400" i="1" dirty="0" smtClean="0">
                <a:latin typeface="Candara" panose="020E0502030303020204" pitchFamily="34" charset="0"/>
                <a:cs typeface="Calibri" pitchFamily="34" charset="0"/>
              </a:rPr>
              <a:t>Vine Diccionario Expositivo De Palabras Del Antiguo Y Del Nuevo Testamento Exhaustivo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ed. Nashville: Editorial Caribe, 2000, c1999.</a:t>
            </a:r>
          </a:p>
          <a:p>
            <a:pPr marL="0" indent="0">
              <a:buNone/>
            </a:pPr>
            <a:r>
              <a:rPr lang="es-ES" sz="1400" dirty="0" smtClean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Walvoord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, John F., y Roy B.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Zuck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. El conocimiento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bíblico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, un comentario expositivo: Antiguo Testamento, </a:t>
            </a:r>
            <a:r>
              <a:rPr lang="es-ES" sz="1400" dirty="0" smtClean="0">
                <a:latin typeface="Candara" panose="020E0502030303020204" pitchFamily="34" charset="0"/>
                <a:cs typeface="Calibri" pitchFamily="34" charset="0"/>
              </a:rPr>
              <a:t>Puebla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México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: Ediciones Las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Américas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, A.C., 1999.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Carro, D., Poe, J. T.,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Zorzoli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R. O., &amp; Editorial Mundo Hispano (El Paso, T. (1993-). Comentario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bı́blico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mundo hispano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Exodo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(1. ed.) (26). El Paso, TX: Editorial Mundo Hispano.</a:t>
            </a:r>
          </a:p>
          <a:p>
            <a:pPr marL="0" indent="0"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Wiersbe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W. W. (1995). Bosquejos expositivos de la Biblia: Antiguo y Nuevo Testamento (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ed.). Nashville: Editorial Caribe.</a:t>
            </a:r>
          </a:p>
          <a:p>
            <a:pPr marL="0" indent="0"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W. (2004). Comentario Bíblico de William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: Antiguo Testamento y Nuevo Testamento (46).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Viladecavalls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(Barcelona),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Espa±a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: Editorial CLIE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 φ</a:t>
            </a:r>
            <a:endParaRPr lang="es-PR" sz="1400" dirty="0" smtClean="0">
              <a:latin typeface="Candara" panose="020E0502030303020204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Gillis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C. (1991). El Antiguo Testamento: Un Comentario Sobre Su Historia y Literatura, Tomos I-V (╔x 14.21). El Paso, TX: Casa Bautista De Publicaciones.</a:t>
            </a:r>
          </a:p>
          <a:p>
            <a:pPr marL="0" indent="0">
              <a:buNone/>
            </a:pP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Bartley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James et al. Comentario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bı́blico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mundo hispano: 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Job. 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1. ed. El Paso, TX: Editorial Mundo Hispano, 2004.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Cevallos, Juan Carlos. Comentario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Bφblico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Mundo Hispano tomo 7: Juan Carlos Cevallos y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Rubén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O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Zorzoli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.; editores generales, Juan Carlos Cevallos y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Rubén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O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Zorzoli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 El Paso, TX: Editorial Mundo Hispano, 2005.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(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Encyclopedia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of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Bible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Difficulties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“Enciclopedia de dificultades bíblicas”. Grand Rapids: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Zondervan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Publishing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House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1982, p. 252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).</a:t>
            </a:r>
          </a:p>
          <a:p>
            <a:pPr marL="0" indent="0">
              <a:buNone/>
            </a:pP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Hoff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Pablo. Libros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poéticos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: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Poesía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y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sabiduría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de Israel. Miami, FL: Editorial Vida, 1998.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Porter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Rafael. Estudios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Bı́blicos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ELA: Salvos por la fe (Romanos parte I). Puebla, Pue.,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México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: Ediciones Las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Américas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A. C., 1987.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Hayford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Jack W. Estudio de Romanos: Vida en el reino.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ed. Nashville: Editorial Caribe, 1994.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 Plenitud del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Espiritu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Guias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para explorar la Biblia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anose="020E0502030303020204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anose="020E0502030303020204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anose="020E0502030303020204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45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>
                <a:solidFill>
                  <a:srgbClr val="000000"/>
                </a:solidFill>
              </a:rPr>
              <a:pPr/>
              <a:t>46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914400" y="990600"/>
            <a:ext cx="7391400" cy="3429000"/>
          </a:xfrm>
          <a:solidFill>
            <a:schemeClr val="tx1">
              <a:alpha val="72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ES" sz="4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Alabanza Por Su Bondad</a:t>
            </a:r>
          </a:p>
          <a:p>
            <a:pPr marL="0" indent="0" algn="ctr">
              <a:buFontTx/>
              <a:buNone/>
            </a:pPr>
            <a:r>
              <a:rPr lang="es-PR" sz="4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(Salmos 92, 16, 103, 113, 25, 111, 89 y 66) </a:t>
            </a:r>
          </a:p>
          <a:p>
            <a:pPr marL="0" indent="0" algn="ctr">
              <a:buFontTx/>
              <a:buNone/>
            </a:pPr>
            <a:r>
              <a:rPr lang="es-PR" sz="4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28 de abril de 2015</a:t>
            </a:r>
            <a:endParaRPr lang="es-PR" sz="47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1113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28837" y="29185"/>
            <a:ext cx="4586593" cy="961415"/>
          </a:xfrm>
          <a:prstGeom prst="rect">
            <a:avLst/>
          </a:prstGeom>
          <a:solidFill>
            <a:schemeClr val="tx1">
              <a:alpha val="44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spcBef>
                <a:spcPct val="20000"/>
              </a:spcBef>
              <a:buClr>
                <a:schemeClr val="folHlink"/>
              </a:buClr>
              <a:buSzPct val="60000"/>
              <a:buFontTx/>
              <a:buNone/>
              <a:defRPr sz="4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latin typeface="+mn-lt"/>
                <a:cs typeface="+mn-cs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latin typeface="+mn-lt"/>
                <a:cs typeface="+mn-cs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9pPr>
          </a:lstStyle>
          <a:p>
            <a:r>
              <a:rPr lang="en-US" dirty="0" err="1"/>
              <a:t>Próximo</a:t>
            </a:r>
            <a:r>
              <a:rPr lang="en-US" dirty="0"/>
              <a:t> </a:t>
            </a:r>
            <a:r>
              <a:rPr lang="en-US" dirty="0" err="1"/>
              <a:t>Estudio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57072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>
                <a:solidFill>
                  <a:srgbClr val="000000"/>
                </a:solidFill>
              </a:rPr>
              <a:pPr/>
              <a:t>47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145214"/>
            <a:ext cx="7924800" cy="663658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 smtClean="0">
                <a:latin typeface="Candara" panose="020E0502030303020204" pitchFamily="34" charset="0"/>
                <a:cs typeface="Calibri" pitchFamily="34" charset="0"/>
              </a:rPr>
              <a:t>Introducción 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Salmos 145 - 150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2057400"/>
            <a:ext cx="5181599" cy="4643438"/>
          </a:xfr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850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Este Salmo, el último de los salmos acrósticos, era importante en el Talmud, por esa razón y porque habla del amor de Dios a todos; y era importante en la iglesia primitiva donde se acostumbró usarlo durante el almuerzo </a:t>
            </a:r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v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. 15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salmista usa a menudo el adjetivo “todo” para exaltar la grandeza del poder y el amor de Dios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1026" name="Picture 2" descr="http://fc02.deviantart.net/fs12/f/2006/313/a/f/Scroll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753" y="2143703"/>
            <a:ext cx="4576796" cy="343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651028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 smtClean="0">
                <a:latin typeface="Candara" panose="020E0502030303020204" pitchFamily="34" charset="0"/>
                <a:cs typeface="Calibri" pitchFamily="34" charset="0"/>
              </a:rPr>
              <a:t>Introducción 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Salmos 145 - 150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2057400"/>
            <a:ext cx="5181599" cy="4643438"/>
          </a:xfr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/>
          <a:p>
            <a:r>
              <a:rPr lang="es-PR" sz="3600" dirty="0">
                <a:latin typeface="Candara" panose="020E0502030303020204" pitchFamily="34" charset="0"/>
                <a:cs typeface="Calibri" pitchFamily="34" charset="0"/>
              </a:rPr>
              <a:t>Este salmo de David lleva por título: “salmo de alabanza”—el único del salterio con ese título. </a:t>
            </a:r>
          </a:p>
          <a:p>
            <a:r>
              <a:rPr lang="es-PR" sz="3600" dirty="0">
                <a:latin typeface="Candara" panose="020E0502030303020204" pitchFamily="34" charset="0"/>
                <a:cs typeface="Calibri" pitchFamily="34" charset="0"/>
              </a:rPr>
              <a:t>Aquí comienza la gran doxología de toda la colección de salmos, porque el tema de la alabanza es parte muy importante de los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salmos 145–150</a:t>
            </a:r>
            <a:r>
              <a:rPr lang="es-PR" sz="3600" dirty="0">
                <a:latin typeface="Candara" panose="020E0502030303020204" pitchFamily="34" charset="0"/>
                <a:cs typeface="Calibri" pitchFamily="34" charset="0"/>
              </a:rPr>
              <a:t>, más que en la mayoría del resto del salterio.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3998" y="1752600"/>
            <a:ext cx="3810001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00068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 smtClean="0">
                <a:latin typeface="Candara" panose="020E0502030303020204" pitchFamily="34" charset="0"/>
                <a:cs typeface="Calibri" pitchFamily="34" charset="0"/>
              </a:rPr>
              <a:t>Introducción 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Salmos 145 - 150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2057400"/>
            <a:ext cx="5518150" cy="4643438"/>
          </a:xfr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85000" lnSpcReduction="10000"/>
          </a:bodyPr>
          <a:lstStyle/>
          <a:p>
            <a:r>
              <a:rPr lang="es-PR" sz="3600" dirty="0">
                <a:latin typeface="Candara" panose="020E0502030303020204" pitchFamily="34" charset="0"/>
                <a:cs typeface="Calibri" pitchFamily="34" charset="0"/>
              </a:rPr>
              <a:t>La palabra “alabar” aparece 46 veces en estos seis salmos.</a:t>
            </a:r>
          </a:p>
          <a:p>
            <a:r>
              <a:rPr lang="es-PR" sz="3600" dirty="0" smtClean="0">
                <a:latin typeface="Candara" panose="020E0502030303020204" pitchFamily="34" charset="0"/>
                <a:cs typeface="Calibri" pitchFamily="34" charset="0"/>
              </a:rPr>
              <a:t>En </a:t>
            </a:r>
            <a:r>
              <a:rPr lang="es-PR" sz="3600" dirty="0">
                <a:latin typeface="Candara" panose="020E0502030303020204" pitchFamily="34" charset="0"/>
                <a:cs typeface="Calibri" pitchFamily="34" charset="0"/>
              </a:rPr>
              <a:t>el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145 </a:t>
            </a:r>
            <a:r>
              <a:rPr lang="es-PR" sz="3600" dirty="0">
                <a:latin typeface="Candara" panose="020E0502030303020204" pitchFamily="34" charset="0"/>
                <a:cs typeface="Calibri" pitchFamily="34" charset="0"/>
              </a:rPr>
              <a:t>David alaba al Señor por sus portentosas obras que se relatan de generación en generación, por su bondadosa provisión de un reino perpetuo y por la manera en que responde a aquellos que lo aman.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7400" y="1752600"/>
            <a:ext cx="32766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10487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100000">
              <a:srgbClr val="00B0F0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362200"/>
            <a:ext cx="7793037" cy="1462087"/>
          </a:xfrm>
        </p:spPr>
        <p:txBody>
          <a:bodyPr/>
          <a:lstStyle/>
          <a:p>
            <a:pPr algn="ctr"/>
            <a:r>
              <a:rPr lang="es-PR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Himno #89 </a:t>
            </a:r>
            <a:br>
              <a:rPr lang="es-PR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R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Vine a Alabar a Dios</a:t>
            </a:r>
            <a:endParaRPr lang="es-PR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507239"/>
      </p:ext>
    </p:extLst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Bendecir a Dios por siempre</a:t>
            </a:r>
            <a:br>
              <a:rPr lang="es-PR" sz="4800" dirty="0">
                <a:latin typeface="Candara" panose="020E0502030303020204" pitchFamily="34" charset="0"/>
                <a:cs typeface="Calibri" pitchFamily="34" charset="0"/>
              </a:rPr>
            </a:b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145.1-3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chemeClr val="bg1"/>
                </a:solidFill>
              </a:rPr>
              <a:pPr algn="r">
                <a:defRPr/>
              </a:pPr>
              <a:t>9</a:t>
            </a:fld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76401"/>
            <a:ext cx="9144000" cy="521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1920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8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2828</Words>
  <Application>Microsoft Office PowerPoint</Application>
  <PresentationFormat>On-screen Show (4:3)</PresentationFormat>
  <Paragraphs>321</Paragraphs>
  <Slides>47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47</vt:i4>
      </vt:variant>
    </vt:vector>
  </HeadingPairs>
  <TitlesOfParts>
    <vt:vector size="58" baseType="lpstr">
      <vt:lpstr>Arial</vt:lpstr>
      <vt:lpstr>Calibri</vt:lpstr>
      <vt:lpstr>Candara</vt:lpstr>
      <vt:lpstr>Tahoma</vt:lpstr>
      <vt:lpstr>Wingdings</vt:lpstr>
      <vt:lpstr>Blends</vt:lpstr>
      <vt:lpstr>2_Blends</vt:lpstr>
      <vt:lpstr>3_Blends</vt:lpstr>
      <vt:lpstr>8_Blends</vt:lpstr>
      <vt:lpstr>64_Blends</vt:lpstr>
      <vt:lpstr>1_Blends</vt:lpstr>
      <vt:lpstr>PowerPoint Presentation</vt:lpstr>
      <vt:lpstr>Contexto</vt:lpstr>
      <vt:lpstr>Versículo Clave:</vt:lpstr>
      <vt:lpstr>Bosquejo de Estudio</vt:lpstr>
      <vt:lpstr>Introducción a Salmos 145 - 150</vt:lpstr>
      <vt:lpstr>Introducción a Salmos 145 - 150</vt:lpstr>
      <vt:lpstr>Introducción a Salmos 145 - 150</vt:lpstr>
      <vt:lpstr>Himno #89  Vine a Alabar a Dios</vt:lpstr>
      <vt:lpstr>Bendecir a Dios por siempre Salmo 145.1-3</vt:lpstr>
      <vt:lpstr>Bendecir a Dios por siempre Salmo 145.1-3</vt:lpstr>
      <vt:lpstr>Bendecir a Dios por siempre Salmo 145.1-3</vt:lpstr>
      <vt:lpstr>Bendecir a Dios por siempre Salmo 145.1-3</vt:lpstr>
      <vt:lpstr>Bendecir a Dios por siempre Salmo 145.1-3</vt:lpstr>
      <vt:lpstr>Bendecir a Dios por siempre Salmo 145.1-3</vt:lpstr>
      <vt:lpstr>Himno #90  Te Exaltaré</vt:lpstr>
      <vt:lpstr>Anunciar las maravillas de Dios  Salmo 145.4-7</vt:lpstr>
      <vt:lpstr>Anunciar las maravillas de Dios  Salmo 145.4-7</vt:lpstr>
      <vt:lpstr>Anunciar las maravillas de Dios  Salmo 145.4-7</vt:lpstr>
      <vt:lpstr>Anunciar las maravillas de Dios  Salmo 145.4-7</vt:lpstr>
      <vt:lpstr>Anunciar las maravillas de Dios  Salmo 145.4-7</vt:lpstr>
      <vt:lpstr>Anunciar las maravillas de Dios  Salmo 145.4-7</vt:lpstr>
      <vt:lpstr>Himno #26  Yo Celebraré</vt:lpstr>
      <vt:lpstr>Afirmar las cualidades eternas del Dios compasivo Salmo 145.8-9, 18-20</vt:lpstr>
      <vt:lpstr>Afirmar las cualidades eternas del Dios compasivo Salmo 145.8-9, 18-20</vt:lpstr>
      <vt:lpstr>Afirmar las cualidades eternas del Dios compasivo Salmo 145.8-9, 18-20</vt:lpstr>
      <vt:lpstr>Afirmar las cualidades eternas del Dios compasivo Salmo 145.8-9, 18-20</vt:lpstr>
      <vt:lpstr>Afirmar las cualidades eternas del Dios compasivo Salmo 145.8-9, 18-20</vt:lpstr>
      <vt:lpstr>Afirmar las cualidades eternas del Dios compasivo Salmo 145.8-9, 18-20</vt:lpstr>
      <vt:lpstr>Afirmar las cualidades eternas del Dios compasivo Salmo 145.8-9, 18-20</vt:lpstr>
      <vt:lpstr>Afirmar las cualidades eternas del Dios compasivo Salmo 145.8-9, 18-20</vt:lpstr>
      <vt:lpstr>Afirmar las cualidades eternas del Dios compasivo Salmo 145.8-9, 18-20</vt:lpstr>
      <vt:lpstr>Afirmar las cualidades eternas del Dios compasivo Salmo 145.8-9, 18-20</vt:lpstr>
      <vt:lpstr>Afirmar las cualidades eternas del Dios compasivo Salmo 145.8-9, 18-20</vt:lpstr>
      <vt:lpstr>Afirmar las cualidades eternas del Dios compasivo Salmo 145.8-9, 18-20</vt:lpstr>
      <vt:lpstr>Afirmar las cualidades eternas del Dios compasivo Salmo 145.8-9, 18-20</vt:lpstr>
      <vt:lpstr>Himno #32  Cuán Grande es Él</vt:lpstr>
      <vt:lpstr>Que todos bendigan a Dios Salmo 145.21</vt:lpstr>
      <vt:lpstr>Que todos bendigan a Dios Salmo 145.21</vt:lpstr>
      <vt:lpstr>Que todos bendigan a Dios Salmo 145.21</vt:lpstr>
      <vt:lpstr>Himno #81  Lo Que Respira</vt:lpstr>
      <vt:lpstr>Aplicaciones</vt:lpstr>
      <vt:lpstr>Aplicaciones</vt:lpstr>
      <vt:lpstr>Aplicaciones</vt:lpstr>
      <vt:lpstr>Aplicaciones</vt:lpstr>
      <vt:lpstr>Bibliografía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Salmos</dc:title>
  <dc:creator/>
  <cp:lastModifiedBy/>
  <cp:revision>1</cp:revision>
  <dcterms:created xsi:type="dcterms:W3CDTF">2015-01-27T01:07:11Z</dcterms:created>
  <dcterms:modified xsi:type="dcterms:W3CDTF">2015-04-27T17:13:56Z</dcterms:modified>
</cp:coreProperties>
</file>