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bookmarkIdSeed="2">
  <p:sldMasterIdLst>
    <p:sldMasterId id="2147483649" r:id="rId1"/>
    <p:sldMasterId id="2147483691" r:id="rId2"/>
    <p:sldMasterId id="2147483693" r:id="rId3"/>
    <p:sldMasterId id="2147483703" r:id="rId4"/>
    <p:sldMasterId id="2147483815" r:id="rId5"/>
    <p:sldMasterId id="2147483817" r:id="rId6"/>
  </p:sldMasterIdLst>
  <p:notesMasterIdLst>
    <p:notesMasterId r:id="rId45"/>
  </p:notesMasterIdLst>
  <p:handoutMasterIdLst>
    <p:handoutMasterId r:id="rId46"/>
  </p:handoutMasterIdLst>
  <p:sldIdLst>
    <p:sldId id="4259" r:id="rId7"/>
    <p:sldId id="565" r:id="rId8"/>
    <p:sldId id="566" r:id="rId9"/>
    <p:sldId id="3416" r:id="rId10"/>
    <p:sldId id="4323" r:id="rId11"/>
    <p:sldId id="4362" r:id="rId12"/>
    <p:sldId id="4363" r:id="rId13"/>
    <p:sldId id="4350" r:id="rId14"/>
    <p:sldId id="3486" r:id="rId15"/>
    <p:sldId id="3686" r:id="rId16"/>
    <p:sldId id="4351" r:id="rId17"/>
    <p:sldId id="4352" r:id="rId18"/>
    <p:sldId id="4353" r:id="rId19"/>
    <p:sldId id="4347" r:id="rId20"/>
    <p:sldId id="3930" r:id="rId21"/>
    <p:sldId id="4324" r:id="rId22"/>
    <p:sldId id="4354" r:id="rId23"/>
    <p:sldId id="4355" r:id="rId24"/>
    <p:sldId id="4356" r:id="rId25"/>
    <p:sldId id="4346" r:id="rId26"/>
    <p:sldId id="3441" r:id="rId27"/>
    <p:sldId id="4146" r:id="rId28"/>
    <p:sldId id="4357" r:id="rId29"/>
    <p:sldId id="4358" r:id="rId30"/>
    <p:sldId id="4348" r:id="rId31"/>
    <p:sldId id="3318" r:id="rId32"/>
    <p:sldId id="4345" r:id="rId33"/>
    <p:sldId id="4359" r:id="rId34"/>
    <p:sldId id="4360" r:id="rId35"/>
    <p:sldId id="4361" r:id="rId36"/>
    <p:sldId id="4349" r:id="rId37"/>
    <p:sldId id="4298" r:id="rId38"/>
    <p:sldId id="4320" r:id="rId39"/>
    <p:sldId id="4321" r:id="rId40"/>
    <p:sldId id="4322" r:id="rId41"/>
    <p:sldId id="1391" r:id="rId42"/>
    <p:sldId id="3484" r:id="rId43"/>
    <p:sldId id="627" r:id="rId44"/>
  </p:sldIdLst>
  <p:sldSz cx="9144000" cy="6858000" type="screen4x3"/>
  <p:notesSz cx="7077075" cy="9363075"/>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DDA3"/>
    <a:srgbClr val="FE2602"/>
    <a:srgbClr val="848484"/>
    <a:srgbClr val="FF66FF"/>
    <a:srgbClr val="FFFF00"/>
    <a:srgbClr val="CC9900"/>
    <a:srgbClr val="996633"/>
    <a:srgbClr val="663300"/>
    <a:srgbClr val="285633"/>
    <a:srgbClr val="CC0000"/>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115" autoAdjust="0"/>
    <p:restoredTop sz="91240" autoAdjust="0"/>
  </p:normalViewPr>
  <p:slideViewPr>
    <p:cSldViewPr>
      <p:cViewPr varScale="1">
        <p:scale>
          <a:sx n="118" d="100"/>
          <a:sy n="118" d="100"/>
        </p:scale>
        <p:origin x="1068" y="84"/>
      </p:cViewPr>
      <p:guideLst>
        <p:guide orient="horz" pos="2160"/>
        <p:guide pos="2880"/>
      </p:guideLst>
    </p:cSldViewPr>
  </p:slideViewPr>
  <p:outlineViewPr>
    <p:cViewPr>
      <p:scale>
        <a:sx n="33" d="100"/>
        <a:sy n="33" d="100"/>
      </p:scale>
      <p:origin x="0" y="-17124"/>
    </p:cViewPr>
  </p:outlin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viewProps" Target="viewProps.xml"/><Relationship Id="rId8"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8154"/>
          </a:xfrm>
          <a:prstGeom prst="rect">
            <a:avLst/>
          </a:prstGeom>
        </p:spPr>
        <p:txBody>
          <a:bodyPr vert="horz" lIns="93932" tIns="46966" rIns="93932" bIns="46966" rtlCol="0"/>
          <a:lstStyle>
            <a:lvl1pPr algn="l">
              <a:defRPr sz="1200"/>
            </a:lvl1pPr>
          </a:lstStyle>
          <a:p>
            <a:endParaRPr lang="es-PR"/>
          </a:p>
        </p:txBody>
      </p:sp>
      <p:sp>
        <p:nvSpPr>
          <p:cNvPr id="3" name="Date Placeholder 2"/>
          <p:cNvSpPr>
            <a:spLocks noGrp="1"/>
          </p:cNvSpPr>
          <p:nvPr>
            <p:ph type="dt" sz="quarter" idx="1"/>
          </p:nvPr>
        </p:nvSpPr>
        <p:spPr>
          <a:xfrm>
            <a:off x="4008705" y="0"/>
            <a:ext cx="3066733" cy="468154"/>
          </a:xfrm>
          <a:prstGeom prst="rect">
            <a:avLst/>
          </a:prstGeom>
        </p:spPr>
        <p:txBody>
          <a:bodyPr vert="horz" lIns="93932" tIns="46966" rIns="93932" bIns="46966" rtlCol="0"/>
          <a:lstStyle>
            <a:lvl1pPr algn="r">
              <a:defRPr sz="1200"/>
            </a:lvl1pPr>
          </a:lstStyle>
          <a:p>
            <a:fld id="{4A8DE024-E918-4E64-9A15-A46A6E4885D2}" type="datetimeFigureOut">
              <a:rPr lang="en-US" smtClean="0"/>
              <a:pPr/>
              <a:t>5/2/2015</a:t>
            </a:fld>
            <a:endParaRPr lang="es-PR"/>
          </a:p>
        </p:txBody>
      </p:sp>
      <p:sp>
        <p:nvSpPr>
          <p:cNvPr id="4" name="Footer Placeholder 3"/>
          <p:cNvSpPr>
            <a:spLocks noGrp="1"/>
          </p:cNvSpPr>
          <p:nvPr>
            <p:ph type="ftr" sz="quarter" idx="2"/>
          </p:nvPr>
        </p:nvSpPr>
        <p:spPr>
          <a:xfrm>
            <a:off x="0" y="8893297"/>
            <a:ext cx="3066733" cy="468154"/>
          </a:xfrm>
          <a:prstGeom prst="rect">
            <a:avLst/>
          </a:prstGeom>
        </p:spPr>
        <p:txBody>
          <a:bodyPr vert="horz" lIns="93932" tIns="46966" rIns="93932" bIns="46966" rtlCol="0" anchor="b"/>
          <a:lstStyle>
            <a:lvl1pPr algn="l">
              <a:defRPr sz="1200"/>
            </a:lvl1pPr>
          </a:lstStyle>
          <a:p>
            <a:endParaRPr lang="es-PR"/>
          </a:p>
        </p:txBody>
      </p:sp>
      <p:sp>
        <p:nvSpPr>
          <p:cNvPr id="5" name="Slide Number Placeholder 4"/>
          <p:cNvSpPr>
            <a:spLocks noGrp="1"/>
          </p:cNvSpPr>
          <p:nvPr>
            <p:ph type="sldNum" sz="quarter" idx="3"/>
          </p:nvPr>
        </p:nvSpPr>
        <p:spPr>
          <a:xfrm>
            <a:off x="4008705" y="8893297"/>
            <a:ext cx="3066733" cy="468154"/>
          </a:xfrm>
          <a:prstGeom prst="rect">
            <a:avLst/>
          </a:prstGeom>
        </p:spPr>
        <p:txBody>
          <a:bodyPr vert="horz" lIns="93932" tIns="46966" rIns="93932" bIns="46966" rtlCol="0" anchor="b"/>
          <a:lstStyle>
            <a:lvl1pPr algn="r">
              <a:defRPr sz="1200"/>
            </a:lvl1pPr>
          </a:lstStyle>
          <a:p>
            <a:fld id="{443DB4A4-8A09-43B9-B8E9-F59D4F18FB14}" type="slidenum">
              <a:rPr lang="es-PR" smtClean="0"/>
              <a:pPr/>
              <a:t>‹#›</a:t>
            </a:fld>
            <a:endParaRPr lang="es-PR"/>
          </a:p>
        </p:txBody>
      </p:sp>
    </p:spTree>
    <p:extLst>
      <p:ext uri="{BB962C8B-B14F-4D97-AF65-F5344CB8AC3E}">
        <p14:creationId xmlns:p14="http://schemas.microsoft.com/office/powerpoint/2010/main" val="3478048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66733" cy="468154"/>
          </a:xfrm>
          <a:prstGeom prst="rect">
            <a:avLst/>
          </a:prstGeom>
          <a:noFill/>
          <a:ln w="9525">
            <a:noFill/>
            <a:miter lim="800000"/>
            <a:headEnd/>
            <a:tailEnd/>
          </a:ln>
          <a:effectLst/>
        </p:spPr>
        <p:txBody>
          <a:bodyPr vert="horz" wrap="square" lIns="93932" tIns="46966" rIns="93932" bIns="46966"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4008705" y="0"/>
            <a:ext cx="3066733" cy="468154"/>
          </a:xfrm>
          <a:prstGeom prst="rect">
            <a:avLst/>
          </a:prstGeom>
          <a:noFill/>
          <a:ln w="9525">
            <a:noFill/>
            <a:miter lim="800000"/>
            <a:headEnd/>
            <a:tailEnd/>
          </a:ln>
          <a:effectLst/>
        </p:spPr>
        <p:txBody>
          <a:bodyPr vert="horz" wrap="square" lIns="93932" tIns="46966" rIns="93932" bIns="46966"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96975" y="701675"/>
            <a:ext cx="4683125" cy="35115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7708" y="4447461"/>
            <a:ext cx="5661660" cy="4213384"/>
          </a:xfrm>
          <a:prstGeom prst="rect">
            <a:avLst/>
          </a:prstGeom>
          <a:noFill/>
          <a:ln w="9525">
            <a:noFill/>
            <a:miter lim="800000"/>
            <a:headEnd/>
            <a:tailEnd/>
          </a:ln>
          <a:effectLst/>
        </p:spPr>
        <p:txBody>
          <a:bodyPr vert="horz" wrap="square" lIns="93932" tIns="46966" rIns="93932" bIns="46966"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93297"/>
            <a:ext cx="3066733" cy="468154"/>
          </a:xfrm>
          <a:prstGeom prst="rect">
            <a:avLst/>
          </a:prstGeom>
          <a:noFill/>
          <a:ln w="9525">
            <a:noFill/>
            <a:miter lim="800000"/>
            <a:headEnd/>
            <a:tailEnd/>
          </a:ln>
          <a:effectLst/>
        </p:spPr>
        <p:txBody>
          <a:bodyPr vert="horz" wrap="square" lIns="93932" tIns="46966" rIns="93932" bIns="46966"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4008705" y="8893297"/>
            <a:ext cx="3066733" cy="468154"/>
          </a:xfrm>
          <a:prstGeom prst="rect">
            <a:avLst/>
          </a:prstGeom>
          <a:noFill/>
          <a:ln w="9525">
            <a:noFill/>
            <a:miter lim="800000"/>
            <a:headEnd/>
            <a:tailEnd/>
          </a:ln>
          <a:effectLst/>
        </p:spPr>
        <p:txBody>
          <a:bodyPr vert="horz" wrap="square" lIns="93932" tIns="46966" rIns="93932" bIns="46966"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043686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1</a:t>
            </a:fld>
            <a:endParaRPr lang="en-US" smtClean="0">
              <a:solidFill>
                <a:srgbClr val="000000"/>
              </a:solidFill>
            </a:endParaRPr>
          </a:p>
        </p:txBody>
      </p:sp>
    </p:spTree>
    <p:extLst>
      <p:ext uri="{BB962C8B-B14F-4D97-AF65-F5344CB8AC3E}">
        <p14:creationId xmlns:p14="http://schemas.microsoft.com/office/powerpoint/2010/main" val="2864852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8674805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10391519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3263338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265858892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27418894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38532890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24043886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10789837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36169780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542600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479233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7825166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3839827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38142210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15729933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14244560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417020656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14934523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16269102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44444012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18555868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solidFill>
                  <a:srgbClr val="000000"/>
                </a:solidFill>
              </a:rPr>
              <a:pPr/>
              <a:t>3</a:t>
            </a:fld>
            <a:endParaRPr lang="en-US" smtClean="0">
              <a:solidFill>
                <a:srgbClr val="000000"/>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639782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21681988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4008706" y="8893153"/>
            <a:ext cx="3066733" cy="468316"/>
          </a:xfrm>
          <a:prstGeom prst="rect">
            <a:avLst/>
          </a:prstGeom>
          <a:noFill/>
          <a:ln w="9525">
            <a:noFill/>
            <a:miter lim="800000"/>
            <a:headEnd/>
            <a:tailEnd/>
          </a:ln>
        </p:spPr>
        <p:txBody>
          <a:bodyPr lIns="93925" tIns="46962" rIns="93925" bIns="46962" anchor="b"/>
          <a:lstStyle/>
          <a:p>
            <a:pPr algn="r"/>
            <a:fld id="{A81C3BFB-BBE1-4283-851A-447CDD52158C}" type="slidenum">
              <a:rPr lang="en-US" sz="1200">
                <a:solidFill>
                  <a:srgbClr val="000000"/>
                </a:solidFill>
                <a:latin typeface="Arial" charset="0"/>
              </a:rPr>
              <a:pPr algn="r"/>
              <a:t>36</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63958002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37</a:t>
            </a:fld>
            <a:endParaRPr lang="en-US" smtClean="0">
              <a:solidFill>
                <a:srgbClr val="000000"/>
              </a:solidFill>
            </a:endParaRPr>
          </a:p>
        </p:txBody>
      </p:sp>
    </p:spTree>
    <p:extLst>
      <p:ext uri="{BB962C8B-B14F-4D97-AF65-F5344CB8AC3E}">
        <p14:creationId xmlns:p14="http://schemas.microsoft.com/office/powerpoint/2010/main" val="32341305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38</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96975" y="701675"/>
            <a:ext cx="4683125" cy="3511550"/>
          </a:xfrm>
          <a:ln/>
        </p:spPr>
      </p:sp>
      <p:sp>
        <p:nvSpPr>
          <p:cNvPr id="18435"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2042391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3313363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3160770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36626896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29093418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10114957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69611921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pic>
        <p:nvPicPr>
          <p:cNvPr id="17" name="Picture 16" descr="IBB2.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0" y="2819400"/>
            <a:ext cx="1122680" cy="990600"/>
          </a:xfrm>
          <a:prstGeom prst="rect">
            <a:avLst/>
          </a:prstGeom>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solidFill>
                  <a:srgbClr val="000000"/>
                </a:solidFill>
              </a:rPr>
              <a:pPr/>
              <a:t>5/2/2015</a:t>
            </a:fld>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solidFill>
                  <a:srgbClr val="000000"/>
                </a:solidFill>
              </a:rPr>
              <a:pPr>
                <a:defRPr/>
              </a:pPr>
              <a:t>‹#›</a:t>
            </a:fld>
            <a:endParaRPr lang="en-US">
              <a:solidFill>
                <a:srgbClr val="000000"/>
              </a:solidFill>
            </a:endParaRPr>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solidFill>
                <a:srgbClr val="000000"/>
              </a:solidFill>
            </a:endParaRPr>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solidFill>
                <a:srgbClr val="1C1C1C"/>
              </a:solidFill>
            </a:endParaRPr>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solidFill>
                <a:srgbClr val="1C1C1C"/>
              </a:solidFill>
            </a:endParaRPr>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solidFill>
                  <a:srgbClr val="1C1C1C"/>
                </a:solidFill>
              </a:rPr>
              <a:pPr/>
              <a:t>‹#›</a:t>
            </a:fld>
            <a:endParaRPr lang="en-US">
              <a:solidFill>
                <a:srgbClr val="1C1C1C"/>
              </a:solidFill>
            </a:endParaRPr>
          </a:p>
        </p:txBody>
      </p:sp>
      <p:pic>
        <p:nvPicPr>
          <p:cNvPr id="17" name="Picture 16" descr="IBB2.jpg"/>
          <p:cNvPicPr>
            <a:picLocks noChangeAspect="1"/>
          </p:cNvPicPr>
          <p:nvPr userDrawn="1"/>
        </p:nvPicPr>
        <p:blipFill>
          <a:blip r:embed="rId2" cstate="email">
            <a:extLst>
              <a:ext uri="{28A0092B-C50C-407E-A947-70E740481C1C}">
                <a14:useLocalDpi xmlns:a14="http://schemas.microsoft.com/office/drawing/2010/main"/>
              </a:ext>
            </a:extLst>
          </a:blip>
          <a:srcRect/>
          <a:stretch>
            <a:fillRect/>
          </a:stretch>
        </p:blipFill>
        <p:spPr>
          <a:xfrm>
            <a:off x="0" y="2819400"/>
            <a:ext cx="1122680" cy="990600"/>
          </a:xfrm>
          <a:prstGeom prst="rect">
            <a:avLst/>
          </a:prstGeom>
        </p:spPr>
      </p:pic>
    </p:spTree>
    <p:extLst>
      <p:ext uri="{BB962C8B-B14F-4D97-AF65-F5344CB8AC3E}">
        <p14:creationId xmlns:p14="http://schemas.microsoft.com/office/powerpoint/2010/main" val="1253521008"/>
      </p:ext>
    </p:extLst>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05765880"/>
      </p:ext>
    </p:extLst>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50383066"/>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77098384"/>
      </p:ext>
    </p:extLst>
  </p:cSld>
  <p:clrMapOvr>
    <a:masterClrMapping/>
  </p:clrMapOvr>
  <p:transition>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978634511"/>
      </p:ext>
    </p:extLst>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80894405"/>
      </p:ext>
    </p:extLst>
  </p:cSld>
  <p:clrMapOvr>
    <a:masterClrMapping/>
  </p:clrMapOvr>
  <p:transition>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17298072"/>
      </p:ext>
    </p:extLst>
  </p:cSld>
  <p:clrMapOvr>
    <a:masterClrMapping/>
  </p:clrMapOvr>
  <p:transition>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426687155"/>
      </p:ext>
    </p:extLst>
  </p:cSld>
  <p:clrMapOvr>
    <a:masterClrMapping/>
  </p:clrMapOvr>
  <p:transition>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429375541"/>
      </p:ext>
    </p:extLst>
  </p:cSld>
  <p:clrMapOvr>
    <a:masterClrMapping/>
  </p:clrMapOvr>
  <p:transition>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4795259"/>
      </p:ext>
    </p:extLst>
  </p:cSld>
  <p:clrMapOvr>
    <a:masterClrMapping/>
  </p:clrMapOvr>
  <p:transition>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97145386"/>
      </p:ext>
    </p:extLst>
  </p:cSld>
  <p:clrMapOvr>
    <a:masterClrMapping/>
  </p:clrMapOvr>
  <p:transition>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000560485"/>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6.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pic>
        <p:nvPicPr>
          <p:cNvPr id="14" name="Picture 13" descr="IBB2.jpg"/>
          <p:cNvPicPr>
            <a:picLocks noChangeAspect="1"/>
          </p:cNvPicPr>
          <p:nvPr userDrawn="1"/>
        </p:nvPicPr>
        <p:blipFill>
          <a:blip r:embed="rId14" cstate="email">
            <a:extLst>
              <a:ext uri="{28A0092B-C50C-407E-A947-70E740481C1C}">
                <a14:useLocalDpi xmlns:a14="http://schemas.microsoft.com/office/drawing/2010/main"/>
              </a:ext>
            </a:extLst>
          </a:blip>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2"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5" name="Picture 14" descr="IBB2.jp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0" y="0"/>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70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extLst>
              <a:ext uri="{28A0092B-C50C-407E-A947-70E740481C1C}">
                <a14:useLocalDpi xmlns:a14="http://schemas.microsoft.com/office/drawing/2010/main"/>
              </a:ext>
            </a:extLst>
          </a:blip>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816"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14" cstate="email">
            <a:extLst>
              <a:ext uri="{28A0092B-C50C-407E-A947-70E740481C1C}">
                <a14:useLocalDpi xmlns:a14="http://schemas.microsoft.com/office/drawing/2010/main"/>
              </a:ext>
            </a:extLst>
          </a:blip>
          <a:srcRect/>
          <a:stretch>
            <a:fillRect/>
          </a:stretch>
        </p:blipFill>
        <p:spPr>
          <a:xfrm>
            <a:off x="0" y="1"/>
            <a:ext cx="1122680" cy="990600"/>
          </a:xfrm>
          <a:prstGeom prst="rect">
            <a:avLst/>
          </a:prstGeom>
        </p:spPr>
      </p:pic>
    </p:spTree>
    <p:extLst>
      <p:ext uri="{BB962C8B-B14F-4D97-AF65-F5344CB8AC3E}">
        <p14:creationId xmlns:p14="http://schemas.microsoft.com/office/powerpoint/2010/main" val="1377039482"/>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3.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33.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gi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10" name="Picture 9"/>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0" y="0"/>
            <a:ext cx="9144000" cy="6858000"/>
          </a:xfrm>
          <a:prstGeom prst="rect">
            <a:avLst/>
          </a:prstGeom>
        </p:spPr>
      </p:pic>
      <p:sp>
        <p:nvSpPr>
          <p:cNvPr id="238596" name="Rectangle 4"/>
          <p:cNvSpPr>
            <a:spLocks noGrp="1" noChangeArrowheads="1"/>
          </p:cNvSpPr>
          <p:nvPr>
            <p:ph type="body" sz="half" idx="4294967295"/>
          </p:nvPr>
        </p:nvSpPr>
        <p:spPr>
          <a:xfrm>
            <a:off x="777875" y="208032"/>
            <a:ext cx="7543800" cy="4191000"/>
          </a:xfrm>
          <a:solidFill>
            <a:schemeClr val="tx1">
              <a:alpha val="37000"/>
            </a:schemeClr>
          </a:solidFill>
          <a:ln/>
          <a:effectLst>
            <a:softEdge rad="127000"/>
          </a:effectLst>
        </p:spPr>
        <p:txBody>
          <a:bodyPr anchor="ctr"/>
          <a:lstStyle/>
          <a:p>
            <a:pPr marL="0" indent="0" algn="ctr">
              <a:buFontTx/>
              <a:buNone/>
            </a:pPr>
            <a:r>
              <a:rPr lang="es-ES"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Estudio #16</a:t>
            </a:r>
          </a:p>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Alabanza Por Su Bondad</a:t>
            </a:r>
            <a:endParaRPr lang="es-PR" sz="48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a:p>
            <a:pPr marL="0" indent="0" algn="ctr">
              <a:buFontTx/>
              <a:buNone/>
            </a:pPr>
            <a:r>
              <a:rPr lang="es-PR" sz="48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(Salmos 92, 16, 103, 113, 25, 111, 89 y 66</a:t>
            </a:r>
            <a:r>
              <a:rPr lang="es-PR"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 </a:t>
            </a:r>
            <a:endParaRPr lang="es-PR" sz="48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28 </a:t>
            </a:r>
            <a:r>
              <a:rPr lang="es-PR" sz="48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de </a:t>
            </a:r>
            <a:r>
              <a:rPr lang="es-PR" sz="48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abril </a:t>
            </a:r>
            <a:r>
              <a:rPr lang="es-PR" sz="48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de 2015</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solidFill>
                  <a:srgbClr val="000000"/>
                </a:solidFill>
                <a:effectLst>
                  <a:outerShdw blurRad="38100" dist="38100" dir="2700000" algn="tl">
                    <a:srgbClr val="000000">
                      <a:alpha val="43137"/>
                    </a:srgbClr>
                  </a:outerShdw>
                </a:effectLst>
                <a:latin typeface="Candara" pitchFamily="34" charset="0"/>
              </a:rPr>
              <a:t>Iglesia Bíblica Bautista de </a:t>
            </a:r>
            <a:r>
              <a:rPr lang="es-PR" smtClean="0">
                <a:solidFill>
                  <a:srgbClr val="000000"/>
                </a:solidFill>
                <a:effectLst>
                  <a:outerShdw blurRad="38100" dist="38100" dir="2700000" algn="tl">
                    <a:srgbClr val="000000">
                      <a:alpha val="43137"/>
                    </a:srgbClr>
                  </a:outerShdw>
                </a:effectLst>
                <a:latin typeface="Candara" pitchFamily="34" charset="0"/>
              </a:rPr>
              <a:t>Aguadilla</a:t>
            </a:r>
            <a:endParaRPr lang="es-PR">
              <a:solidFill>
                <a:srgbClr val="000000"/>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000000"/>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000000"/>
                </a:solidFill>
                <a:effectLst>
                  <a:outerShdw blurRad="38100" dist="38100" dir="2700000" algn="tl">
                    <a:srgbClr val="000000">
                      <a:alpha val="43137"/>
                    </a:srgbClr>
                  </a:outerShdw>
                </a:effectLst>
                <a:latin typeface="Candara" pitchFamily="34" charset="0"/>
              </a:rPr>
              <a:t>®</a:t>
            </a:r>
            <a:endParaRPr lang="en-US" dirty="0">
              <a:solidFill>
                <a:srgbClr val="000000"/>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01113"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152400" y="4807625"/>
            <a:ext cx="8794751" cy="1323439"/>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ctr" anchorCtr="0" compatLnSpc="1">
            <a:prstTxWarp prst="textNoShape">
              <a:avLst/>
            </a:prstTxWarp>
          </a:bodyPr>
          <a:lstStyle/>
          <a:p>
            <a:pPr algn="ctr">
              <a:spcBef>
                <a:spcPct val="20000"/>
              </a:spcBef>
              <a:buClr>
                <a:srgbClr val="3333CC"/>
              </a:buClr>
              <a:buSzPct val="60000"/>
            </a:pPr>
            <a:r>
              <a:rPr lang="es-PR" sz="4000" dirty="0">
                <a:solidFill>
                  <a:srgbClr val="FFFFFF"/>
                </a:solidFill>
                <a:effectLst>
                  <a:outerShdw blurRad="38100" dist="38100" dir="2700000" algn="tl">
                    <a:srgbClr val="000000">
                      <a:alpha val="43137"/>
                    </a:srgbClr>
                  </a:outerShdw>
                </a:effectLst>
                <a:latin typeface="Candara" pitchFamily="34" charset="0"/>
                <a:cs typeface="Calibri" pitchFamily="34" charset="0"/>
              </a:rPr>
              <a:t>Unidad </a:t>
            </a:r>
            <a:r>
              <a:rPr lang="es-PR" sz="4000" dirty="0" smtClean="0">
                <a:solidFill>
                  <a:srgbClr val="FFFFFF"/>
                </a:solidFill>
                <a:effectLst>
                  <a:outerShdw blurRad="38100" dist="38100" dir="2700000" algn="tl">
                    <a:srgbClr val="000000">
                      <a:alpha val="43137"/>
                    </a:srgbClr>
                  </a:outerShdw>
                </a:effectLst>
                <a:latin typeface="Candara" pitchFamily="34" charset="0"/>
                <a:cs typeface="Calibri" pitchFamily="34" charset="0"/>
              </a:rPr>
              <a:t>5: Cantos de Alabanza</a:t>
            </a:r>
            <a:endParaRPr lang="es-PR" sz="4000" dirty="0">
              <a:solidFill>
                <a:srgbClr val="FFFFFF"/>
              </a:solidFill>
              <a:effectLst>
                <a:outerShdw blurRad="38100" dist="38100" dir="2700000" algn="tl">
                  <a:srgbClr val="000000">
                    <a:alpha val="43137"/>
                  </a:srgbClr>
                </a:outerShdw>
              </a:effectLst>
              <a:latin typeface="Candara" pitchFamily="34" charset="0"/>
              <a:cs typeface="Calibri" pitchFamily="34" charset="0"/>
            </a:endParaRPr>
          </a:p>
        </p:txBody>
      </p:sp>
    </p:spTree>
    <p:extLst>
      <p:ext uri="{BB962C8B-B14F-4D97-AF65-F5344CB8AC3E}">
        <p14:creationId xmlns:p14="http://schemas.microsoft.com/office/powerpoint/2010/main" val="2925877073"/>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La alegría de alabar a Dios por su bondad  </a:t>
            </a:r>
            <a:r>
              <a:rPr lang="es-PR" sz="4800" dirty="0">
                <a:solidFill>
                  <a:srgbClr val="FF0000"/>
                </a:solidFill>
                <a:latin typeface="Candara" panose="020E0502030303020204" pitchFamily="34" charset="0"/>
                <a:cs typeface="Calibri" pitchFamily="34" charset="0"/>
              </a:rPr>
              <a:t>Salmo 92.1-3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a:bodyPr>
          <a:lstStyle/>
          <a:p>
            <a:r>
              <a:rPr lang="es-PR" sz="3600" dirty="0">
                <a:latin typeface="Candara" panose="020E0502030303020204" pitchFamily="34" charset="0"/>
              </a:rPr>
              <a:t>“</a:t>
            </a:r>
            <a:r>
              <a:rPr lang="es-PR" sz="3600" i="1" dirty="0">
                <a:latin typeface="Candara" panose="020E0502030303020204" pitchFamily="34" charset="0"/>
              </a:rPr>
              <a:t>Bueno es alabarte, oh Jehová, Y cantar salmos a tu nombre, oh Altísimo; Anunciar por la mañana tu misericordia, Y tu fidelidad cada noche, En el </a:t>
            </a:r>
            <a:r>
              <a:rPr lang="es-PR" sz="3600" i="1" dirty="0" err="1">
                <a:latin typeface="Candara" panose="020E0502030303020204" pitchFamily="34" charset="0"/>
              </a:rPr>
              <a:t>decacordio</a:t>
            </a:r>
            <a:r>
              <a:rPr lang="es-PR" sz="3600" i="1" dirty="0">
                <a:latin typeface="Candara" panose="020E0502030303020204" pitchFamily="34" charset="0"/>
              </a:rPr>
              <a:t> y en el salterio, En tono suave con el arpa.</a:t>
            </a:r>
            <a:r>
              <a:rPr lang="es-PR" sz="3600" dirty="0">
                <a:latin typeface="Candara" panose="020E0502030303020204" pitchFamily="34" charset="0"/>
              </a:rPr>
              <a:t>” </a:t>
            </a:r>
            <a:endParaRPr lang="es-PR" sz="3600" dirty="0" smtClean="0">
              <a:latin typeface="Candara" panose="020E0502030303020204" pitchFamily="34" charset="0"/>
            </a:endParaRPr>
          </a:p>
          <a:p>
            <a:pPr marL="0" indent="0">
              <a:buNone/>
            </a:pPr>
            <a:r>
              <a:rPr lang="es-PR" sz="3600" dirty="0">
                <a:solidFill>
                  <a:srgbClr val="FF0000"/>
                </a:solidFill>
                <a:latin typeface="Candara" panose="020E0502030303020204" pitchFamily="34" charset="0"/>
              </a:rPr>
              <a:t>	</a:t>
            </a:r>
            <a:r>
              <a:rPr lang="es-PR" sz="3600" dirty="0" smtClean="0">
                <a:solidFill>
                  <a:srgbClr val="FF0000"/>
                </a:solidFill>
                <a:latin typeface="Candara" panose="020E0502030303020204" pitchFamily="34" charset="0"/>
              </a:rPr>
              <a:t>(</a:t>
            </a:r>
            <a:r>
              <a:rPr lang="es-PR" sz="3600" dirty="0">
                <a:solidFill>
                  <a:srgbClr val="FF0000"/>
                </a:solidFill>
                <a:latin typeface="Candara" panose="020E0502030303020204" pitchFamily="34" charset="0"/>
              </a:rPr>
              <a:t>Salmo 92.1–3, RVR60) </a:t>
            </a:r>
          </a:p>
        </p:txBody>
      </p:sp>
    </p:spTree>
    <p:extLst>
      <p:ext uri="{BB962C8B-B14F-4D97-AF65-F5344CB8AC3E}">
        <p14:creationId xmlns:p14="http://schemas.microsoft.com/office/powerpoint/2010/main" val="1134961878"/>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La alegría de alabar a Dios por su bondad  </a:t>
            </a:r>
            <a:r>
              <a:rPr lang="es-PR" sz="4800" dirty="0">
                <a:solidFill>
                  <a:srgbClr val="FF0000"/>
                </a:solidFill>
                <a:latin typeface="Candara" panose="020E0502030303020204" pitchFamily="34" charset="0"/>
                <a:cs typeface="Calibri" pitchFamily="34" charset="0"/>
              </a:rPr>
              <a:t>Salmo 92.1-3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029200" cy="4719638"/>
          </a:xfrm>
        </p:spPr>
        <p:txBody>
          <a:bodyPr>
            <a:normAutofit fontScale="92500" lnSpcReduction="10000"/>
          </a:bodyPr>
          <a:lstStyle/>
          <a:p>
            <a:r>
              <a:rPr lang="es-PR" dirty="0">
                <a:latin typeface="Candara" panose="020E0502030303020204" pitchFamily="34" charset="0"/>
              </a:rPr>
              <a:t>Nadie puede negar la verdad de que es absolutamente bueno dar gracias a Jehová. </a:t>
            </a:r>
            <a:endParaRPr lang="es-PR" dirty="0" smtClean="0">
              <a:latin typeface="Candara" panose="020E0502030303020204" pitchFamily="34" charset="0"/>
            </a:endParaRPr>
          </a:p>
          <a:p>
            <a:r>
              <a:rPr lang="es-PR" dirty="0" smtClean="0">
                <a:latin typeface="Candara" panose="020E0502030303020204" pitchFamily="34" charset="0"/>
              </a:rPr>
              <a:t>Es </a:t>
            </a:r>
            <a:r>
              <a:rPr lang="es-PR" dirty="0">
                <a:latin typeface="Candara" panose="020E0502030303020204" pitchFamily="34" charset="0"/>
              </a:rPr>
              <a:t>bueno en el sentido de que el Señor merece semejante gratitud, y es bueno también para aquel que ofrece las acciones de gracias, y además para aquellos que escuchan.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srcRect l="23208" t="5533" r="23312" b="3123"/>
          <a:stretch/>
        </p:blipFill>
        <p:spPr>
          <a:xfrm>
            <a:off x="5122178" y="1825086"/>
            <a:ext cx="4038600" cy="5031865"/>
          </a:xfrm>
          <a:prstGeom prst="rect">
            <a:avLst/>
          </a:prstGeom>
        </p:spPr>
      </p:pic>
    </p:spTree>
    <p:extLst>
      <p:ext uri="{BB962C8B-B14F-4D97-AF65-F5344CB8AC3E}">
        <p14:creationId xmlns:p14="http://schemas.microsoft.com/office/powerpoint/2010/main" val="1023955145"/>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La alegría de alabar a Dios por su bondad  </a:t>
            </a:r>
            <a:r>
              <a:rPr lang="es-PR" sz="4800" dirty="0">
                <a:solidFill>
                  <a:srgbClr val="FF0000"/>
                </a:solidFill>
                <a:latin typeface="Candara" panose="020E0502030303020204" pitchFamily="34" charset="0"/>
                <a:cs typeface="Calibri" pitchFamily="34" charset="0"/>
              </a:rPr>
              <a:t>Salmo 92.1-3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334000" cy="4719638"/>
          </a:xfrm>
        </p:spPr>
        <p:txBody>
          <a:bodyPr>
            <a:normAutofit fontScale="85000" lnSpcReduction="10000"/>
          </a:bodyPr>
          <a:lstStyle/>
          <a:p>
            <a:r>
              <a:rPr lang="es-PR" dirty="0" smtClean="0">
                <a:latin typeface="Candara" panose="020E0502030303020204" pitchFamily="34" charset="0"/>
              </a:rPr>
              <a:t>Cantar </a:t>
            </a:r>
            <a:r>
              <a:rPr lang="es-PR" dirty="0">
                <a:latin typeface="Candara" panose="020E0502030303020204" pitchFamily="34" charset="0"/>
              </a:rPr>
              <a:t>alabanzas al nombre del Altísimo es una de las actividades más apropiadas en las que podemos involucrarnos. </a:t>
            </a:r>
            <a:endParaRPr lang="es-PR" dirty="0" smtClean="0">
              <a:latin typeface="Candara" panose="020E0502030303020204" pitchFamily="34" charset="0"/>
            </a:endParaRPr>
          </a:p>
          <a:p>
            <a:r>
              <a:rPr lang="es-PR" dirty="0" smtClean="0">
                <a:latin typeface="Candara" panose="020E0502030303020204" pitchFamily="34" charset="0"/>
              </a:rPr>
              <a:t>Y </a:t>
            </a:r>
            <a:r>
              <a:rPr lang="es-PR" dirty="0">
                <a:latin typeface="Candara" panose="020E0502030303020204" pitchFamily="34" charset="0"/>
              </a:rPr>
              <a:t>no falta material para la alabanza. </a:t>
            </a:r>
            <a:endParaRPr lang="es-PR" dirty="0" smtClean="0">
              <a:latin typeface="Candara" panose="020E0502030303020204" pitchFamily="34" charset="0"/>
            </a:endParaRPr>
          </a:p>
          <a:p>
            <a:r>
              <a:rPr lang="es-PR" dirty="0" smtClean="0">
                <a:latin typeface="Candara" panose="020E0502030303020204" pitchFamily="34" charset="0"/>
              </a:rPr>
              <a:t>Su </a:t>
            </a:r>
            <a:r>
              <a:rPr lang="es-PR" dirty="0">
                <a:latin typeface="Candara" panose="020E0502030303020204" pitchFamily="34" charset="0"/>
              </a:rPr>
              <a:t>misericordia es un tema perpetuo por las mañanas y Su fidelidad es suficientemente grande para ocupar las horas nocturnas y aún más. </a:t>
            </a:r>
            <a:endParaRPr lang="es-PR" dirty="0" smtClean="0">
              <a:latin typeface="Candara" panose="020E0502030303020204" pitchFamily="34" charset="0"/>
            </a:endParaRPr>
          </a:p>
        </p:txBody>
      </p:sp>
      <p:pic>
        <p:nvPicPr>
          <p:cNvPr id="2" name="Picture 1"/>
          <p:cNvPicPr>
            <a:picLocks noChangeAspect="1"/>
          </p:cNvPicPr>
          <p:nvPr/>
        </p:nvPicPr>
        <p:blipFill rotWithShape="1">
          <a:blip r:embed="rId3"/>
          <a:srcRect l="36001" r="15960"/>
          <a:stretch/>
        </p:blipFill>
        <p:spPr>
          <a:xfrm>
            <a:off x="5466299" y="1752600"/>
            <a:ext cx="3677701" cy="5105400"/>
          </a:xfrm>
          <a:prstGeom prst="rect">
            <a:avLst/>
          </a:prstGeom>
        </p:spPr>
      </p:pic>
    </p:spTree>
    <p:extLst>
      <p:ext uri="{BB962C8B-B14F-4D97-AF65-F5344CB8AC3E}">
        <p14:creationId xmlns:p14="http://schemas.microsoft.com/office/powerpoint/2010/main" val="1045277136"/>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La alegría de alabar a Dios por su bondad  </a:t>
            </a:r>
            <a:r>
              <a:rPr lang="es-PR" sz="4800" dirty="0">
                <a:solidFill>
                  <a:srgbClr val="FF0000"/>
                </a:solidFill>
                <a:latin typeface="Candara" panose="020E0502030303020204" pitchFamily="34" charset="0"/>
                <a:cs typeface="Calibri" pitchFamily="34" charset="0"/>
              </a:rPr>
              <a:t>Salmo 92.1-3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029200" cy="4719638"/>
          </a:xfrm>
        </p:spPr>
        <p:txBody>
          <a:bodyPr>
            <a:normAutofit fontScale="92500" lnSpcReduction="10000"/>
          </a:bodyPr>
          <a:lstStyle/>
          <a:p>
            <a:r>
              <a:rPr lang="es-PR" dirty="0" smtClean="0">
                <a:latin typeface="Candara" panose="020E0502030303020204" pitchFamily="34" charset="0"/>
              </a:rPr>
              <a:t>Podemos </a:t>
            </a:r>
            <a:r>
              <a:rPr lang="es-PR" dirty="0">
                <a:latin typeface="Candara" panose="020E0502030303020204" pitchFamily="34" charset="0"/>
              </a:rPr>
              <a:t>adornar la belleza del cántico con el </a:t>
            </a:r>
            <a:r>
              <a:rPr lang="es-PR" dirty="0" err="1">
                <a:latin typeface="Candara" panose="020E0502030303020204" pitchFamily="34" charset="0"/>
              </a:rPr>
              <a:t>decacordio</a:t>
            </a:r>
            <a:r>
              <a:rPr lang="es-PR" dirty="0">
                <a:latin typeface="Candara" panose="020E0502030303020204" pitchFamily="34" charset="0"/>
              </a:rPr>
              <a:t>, el salterio y el arpa, y con sonido armonioso. </a:t>
            </a:r>
            <a:endParaRPr lang="es-PR" dirty="0" smtClean="0">
              <a:latin typeface="Candara" panose="020E0502030303020204" pitchFamily="34" charset="0"/>
            </a:endParaRPr>
          </a:p>
          <a:p>
            <a:r>
              <a:rPr lang="es-PR" dirty="0" smtClean="0">
                <a:latin typeface="Candara" panose="020E0502030303020204" pitchFamily="34" charset="0"/>
              </a:rPr>
              <a:t>Ninguna </a:t>
            </a:r>
            <a:r>
              <a:rPr lang="es-PR" dirty="0">
                <a:latin typeface="Candara" panose="020E0502030303020204" pitchFamily="34" charset="0"/>
              </a:rPr>
              <a:t>cantidad de música dulce es demasiada para alabar al Señor por Sus obras maravillosas de creación, providencia y redención</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6172200" y="1981200"/>
            <a:ext cx="1546642" cy="4526757"/>
          </a:xfrm>
          <a:prstGeom prst="rect">
            <a:avLst/>
          </a:prstGeom>
        </p:spPr>
      </p:pic>
    </p:spTree>
    <p:extLst>
      <p:ext uri="{BB962C8B-B14F-4D97-AF65-F5344CB8AC3E}">
        <p14:creationId xmlns:p14="http://schemas.microsoft.com/office/powerpoint/2010/main" val="49538727"/>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100000">
              <a:srgbClr val="00B0F0"/>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2362200"/>
            <a:ext cx="8153400" cy="1462087"/>
          </a:xfrm>
        </p:spPr>
        <p:txBody>
          <a:bodyPr/>
          <a:lstStyle/>
          <a:p>
            <a:pPr algn="ctr"/>
            <a:r>
              <a:rPr lang="es-PR" sz="6000" dirty="0" smtClean="0">
                <a:solidFill>
                  <a:schemeClr val="bg1"/>
                </a:solidFill>
                <a:effectLst>
                  <a:outerShdw blurRad="38100" dist="38100" dir="2700000" algn="tl">
                    <a:srgbClr val="000000">
                      <a:alpha val="43137"/>
                    </a:srgbClr>
                  </a:outerShdw>
                </a:effectLst>
                <a:latin typeface="Candara" panose="020E0502030303020204" pitchFamily="34" charset="0"/>
              </a:rPr>
              <a:t>Himno #47 </a:t>
            </a:r>
            <a:br>
              <a:rPr lang="es-PR" sz="6000" dirty="0" smtClean="0">
                <a:solidFill>
                  <a:schemeClr val="bg1"/>
                </a:solidFill>
                <a:effectLst>
                  <a:outerShdw blurRad="38100" dist="38100" dir="2700000" algn="tl">
                    <a:srgbClr val="000000">
                      <a:alpha val="43137"/>
                    </a:srgbClr>
                  </a:outerShdw>
                </a:effectLst>
                <a:latin typeface="Candara" panose="020E0502030303020204" pitchFamily="34" charset="0"/>
              </a:rPr>
            </a:br>
            <a:r>
              <a:rPr lang="es-PR" sz="6000" dirty="0" smtClean="0">
                <a:solidFill>
                  <a:schemeClr val="bg1"/>
                </a:solidFill>
                <a:effectLst>
                  <a:outerShdw blurRad="38100" dist="38100" dir="2700000" algn="tl">
                    <a:srgbClr val="000000">
                      <a:alpha val="43137"/>
                    </a:srgbClr>
                  </a:outerShdw>
                </a:effectLst>
                <a:latin typeface="Candara" panose="020E0502030303020204" pitchFamily="34" charset="0"/>
              </a:rPr>
              <a:t>Grandes y Maravillosas</a:t>
            </a:r>
            <a:endParaRPr lang="es-PR" sz="6000"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
        <p:nvSpPr>
          <p:cNvPr id="3" name="Slide Number Placeholder 2"/>
          <p:cNvSpPr>
            <a:spLocks noGrp="1"/>
          </p:cNvSpPr>
          <p:nvPr>
            <p:ph type="sldNum" sz="quarter" idx="12"/>
          </p:nvPr>
        </p:nvSpPr>
        <p:spPr/>
        <p:txBody>
          <a:bodyPr/>
          <a:lstStyle/>
          <a:p>
            <a:fld id="{2D4F163F-9188-4589-9629-C6C2491F6D6D}" type="slidenum">
              <a:rPr lang="en-US" smtClean="0"/>
              <a:pPr/>
              <a:t>14</a:t>
            </a:fld>
            <a:endParaRPr lang="en-US"/>
          </a:p>
        </p:txBody>
      </p:sp>
    </p:spTree>
    <p:extLst>
      <p:ext uri="{BB962C8B-B14F-4D97-AF65-F5344CB8AC3E}">
        <p14:creationId xmlns:p14="http://schemas.microsoft.com/office/powerpoint/2010/main" val="3853766543"/>
      </p:ext>
    </p:extLst>
  </p:cSld>
  <p:clrMapOvr>
    <a:masterClrMapping/>
  </p:clrMapOvr>
  <p:transition>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anose="020E0502030303020204" pitchFamily="34" charset="0"/>
                <a:cs typeface="Calibri" pitchFamily="34" charset="0"/>
              </a:rPr>
              <a:t>La prosperidad de los malvados es </a:t>
            </a:r>
            <a:r>
              <a:rPr lang="es-PR" dirty="0" smtClean="0">
                <a:latin typeface="Candara" panose="020E0502030303020204" pitchFamily="34" charset="0"/>
                <a:cs typeface="Calibri" pitchFamily="34" charset="0"/>
              </a:rPr>
              <a:t>pasajera  </a:t>
            </a:r>
            <a:r>
              <a:rPr lang="es-PR" dirty="0" smtClean="0">
                <a:solidFill>
                  <a:srgbClr val="FF0000"/>
                </a:solidFill>
                <a:latin typeface="Candara" panose="020E0502030303020204" pitchFamily="34" charset="0"/>
                <a:cs typeface="Calibri" pitchFamily="34" charset="0"/>
              </a:rPr>
              <a:t>Salmo </a:t>
            </a:r>
            <a:r>
              <a:rPr lang="es-PR" dirty="0">
                <a:solidFill>
                  <a:srgbClr val="FF0000"/>
                </a:solidFill>
                <a:latin typeface="Candara" panose="020E0502030303020204" pitchFamily="34" charset="0"/>
                <a:cs typeface="Calibri" pitchFamily="34" charset="0"/>
              </a:rPr>
              <a:t>92.4-9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3" name="Picture 2"/>
          <p:cNvPicPr>
            <a:picLocks noChangeAspect="1"/>
          </p:cNvPicPr>
          <p:nvPr/>
        </p:nvPicPr>
        <p:blipFill rotWithShape="1">
          <a:blip r:embed="rId3"/>
          <a:srcRect l="32449" r="10848"/>
          <a:stretch/>
        </p:blipFill>
        <p:spPr>
          <a:xfrm rot="16200000">
            <a:off x="1981199" y="-304801"/>
            <a:ext cx="5181602" cy="9144000"/>
          </a:xfrm>
          <a:prstGeom prst="rect">
            <a:avLst/>
          </a:prstGeom>
        </p:spPr>
      </p:pic>
    </p:spTree>
    <p:extLst>
      <p:ext uri="{BB962C8B-B14F-4D97-AF65-F5344CB8AC3E}">
        <p14:creationId xmlns:p14="http://schemas.microsoft.com/office/powerpoint/2010/main" val="2100138876"/>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anose="020E0502030303020204" pitchFamily="34" charset="0"/>
                <a:cs typeface="Calibri" pitchFamily="34" charset="0"/>
              </a:rPr>
              <a:t>La prosperidad de los malvados es pasajera  </a:t>
            </a:r>
            <a:r>
              <a:rPr lang="es-PR" dirty="0">
                <a:solidFill>
                  <a:srgbClr val="FF0000"/>
                </a:solidFill>
                <a:latin typeface="Candara" panose="020E0502030303020204" pitchFamily="34" charset="0"/>
                <a:cs typeface="Calibri" pitchFamily="34" charset="0"/>
              </a:rPr>
              <a:t>Salmo 92.4-9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fontScale="92500" lnSpcReduction="20000"/>
          </a:bodyPr>
          <a:lstStyle/>
          <a:p>
            <a:r>
              <a:rPr lang="es-PR" dirty="0">
                <a:latin typeface="Candara" panose="020E0502030303020204" pitchFamily="34" charset="0"/>
              </a:rPr>
              <a:t>“</a:t>
            </a:r>
            <a:r>
              <a:rPr lang="es-PR" i="1" dirty="0">
                <a:latin typeface="Candara" panose="020E0502030303020204" pitchFamily="34" charset="0"/>
              </a:rPr>
              <a:t>Por cuanto me has alegrado, oh Jehová, con tus obras; En las obras de tus manos me gozo. ¡Cuán grandes son tus obras, oh Jehová! Muy profundos son tus pensamientos. El hombre necio no sabe, Y el insensato no entiende esto. Cuando brotan los impíos como la hierba, Y florecen todos los que hacen iniquidad, Es para ser destruidos eternamente. Mas tú, Jehová, para siempre eres Altísimo. Porque he aquí tus enemigos, oh Jehová, Porque he aquí, perecerán tus enemigos; Serán esparcidos todos los que hacen maldad.</a:t>
            </a:r>
            <a:r>
              <a:rPr lang="es-PR" dirty="0">
                <a:latin typeface="Candara" panose="020E0502030303020204" pitchFamily="34" charset="0"/>
              </a:rPr>
              <a:t>” </a:t>
            </a:r>
            <a:r>
              <a:rPr lang="es-PR" dirty="0">
                <a:solidFill>
                  <a:srgbClr val="FF0000"/>
                </a:solidFill>
                <a:latin typeface="Candara" panose="020E0502030303020204" pitchFamily="34" charset="0"/>
              </a:rPr>
              <a:t>(Salmo 92.4–9, RVR60) </a:t>
            </a:r>
          </a:p>
        </p:txBody>
      </p:sp>
    </p:spTree>
    <p:extLst>
      <p:ext uri="{BB962C8B-B14F-4D97-AF65-F5344CB8AC3E}">
        <p14:creationId xmlns:p14="http://schemas.microsoft.com/office/powerpoint/2010/main" val="3011356759"/>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anose="020E0502030303020204" pitchFamily="34" charset="0"/>
                <a:cs typeface="Calibri" pitchFamily="34" charset="0"/>
              </a:rPr>
              <a:t>La prosperidad de los malvados es pasajera  </a:t>
            </a:r>
            <a:r>
              <a:rPr lang="es-PR" dirty="0">
                <a:solidFill>
                  <a:srgbClr val="FF0000"/>
                </a:solidFill>
                <a:latin typeface="Candara" panose="020E0502030303020204" pitchFamily="34" charset="0"/>
                <a:cs typeface="Calibri" pitchFamily="34" charset="0"/>
              </a:rPr>
              <a:t>Salmo 92.4-9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029200" cy="4719638"/>
          </a:xfrm>
        </p:spPr>
        <p:txBody>
          <a:bodyPr>
            <a:normAutofit lnSpcReduction="10000"/>
          </a:bodyPr>
          <a:lstStyle/>
          <a:p>
            <a:r>
              <a:rPr lang="es-PR" dirty="0">
                <a:latin typeface="Candara" panose="020E0502030303020204" pitchFamily="34" charset="0"/>
              </a:rPr>
              <a:t>Sólo el pensar en todo lo que Él ha hecho estimula al corazón a cantar de gozo. </a:t>
            </a:r>
            <a:endParaRPr lang="es-PR" dirty="0" smtClean="0">
              <a:latin typeface="Candara" panose="020E0502030303020204" pitchFamily="34" charset="0"/>
            </a:endParaRPr>
          </a:p>
          <a:p>
            <a:r>
              <a:rPr lang="es-PR" dirty="0" smtClean="0">
                <a:latin typeface="Candara" panose="020E0502030303020204" pitchFamily="34" charset="0"/>
              </a:rPr>
              <a:t>Los </a:t>
            </a:r>
            <a:r>
              <a:rPr lang="es-PR" dirty="0">
                <a:latin typeface="Candara" panose="020E0502030303020204" pitchFamily="34" charset="0"/>
              </a:rPr>
              <a:t>planes maravillosos y inescrutables de Dios, Sus diseños profundos y planes sabios añaden combustible a la llama de la alabanza</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334000" y="1752600"/>
            <a:ext cx="3810000" cy="5105400"/>
          </a:xfrm>
          <a:prstGeom prst="rect">
            <a:avLst/>
          </a:prstGeom>
        </p:spPr>
      </p:pic>
    </p:spTree>
    <p:extLst>
      <p:ext uri="{BB962C8B-B14F-4D97-AF65-F5344CB8AC3E}">
        <p14:creationId xmlns:p14="http://schemas.microsoft.com/office/powerpoint/2010/main" val="2056417676"/>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anose="020E0502030303020204" pitchFamily="34" charset="0"/>
                <a:cs typeface="Calibri" pitchFamily="34" charset="0"/>
              </a:rPr>
              <a:t>La prosperidad de los malvados es pasajera  </a:t>
            </a:r>
            <a:r>
              <a:rPr lang="es-PR" dirty="0">
                <a:solidFill>
                  <a:srgbClr val="FF0000"/>
                </a:solidFill>
                <a:latin typeface="Candara" panose="020E0502030303020204" pitchFamily="34" charset="0"/>
                <a:cs typeface="Calibri" pitchFamily="34" charset="0"/>
              </a:rPr>
              <a:t>Salmo 92.4-9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029200" cy="4719638"/>
          </a:xfrm>
        </p:spPr>
        <p:txBody>
          <a:bodyPr>
            <a:normAutofit fontScale="85000" lnSpcReduction="10000"/>
          </a:bodyPr>
          <a:lstStyle/>
          <a:p>
            <a:r>
              <a:rPr lang="es-PR" dirty="0">
                <a:latin typeface="Candara" panose="020E0502030303020204" pitchFamily="34" charset="0"/>
              </a:rPr>
              <a:t>No esperemos que el hombre natural entienda las cosas profundas de Dios. </a:t>
            </a:r>
            <a:endParaRPr lang="es-PR" dirty="0" smtClean="0">
              <a:latin typeface="Candara" panose="020E0502030303020204" pitchFamily="34" charset="0"/>
            </a:endParaRPr>
          </a:p>
          <a:p>
            <a:r>
              <a:rPr lang="es-PR" dirty="0" smtClean="0">
                <a:latin typeface="Candara" panose="020E0502030303020204" pitchFamily="34" charset="0"/>
              </a:rPr>
              <a:t>No </a:t>
            </a:r>
            <a:r>
              <a:rPr lang="es-PR" dirty="0">
                <a:latin typeface="Candara" panose="020E0502030303020204" pitchFamily="34" charset="0"/>
              </a:rPr>
              <a:t>las puede entender: «porque se han de discernir espiritualmente» (</a:t>
            </a:r>
            <a:r>
              <a:rPr lang="es-PR" dirty="0">
                <a:solidFill>
                  <a:srgbClr val="FF0000"/>
                </a:solidFill>
                <a:latin typeface="Candara" panose="020E0502030303020204" pitchFamily="34" charset="0"/>
              </a:rPr>
              <a:t>1 </a:t>
            </a:r>
            <a:r>
              <a:rPr lang="es-PR" dirty="0" smtClean="0">
                <a:solidFill>
                  <a:srgbClr val="FF0000"/>
                </a:solidFill>
                <a:latin typeface="Candara" panose="020E0502030303020204" pitchFamily="34" charset="0"/>
              </a:rPr>
              <a:t>Corintios </a:t>
            </a:r>
            <a:r>
              <a:rPr lang="es-PR" dirty="0">
                <a:solidFill>
                  <a:srgbClr val="FF0000"/>
                </a:solidFill>
                <a:latin typeface="Candara" panose="020E0502030303020204" pitchFamily="34" charset="0"/>
              </a:rPr>
              <a:t>2:14</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En </a:t>
            </a:r>
            <a:r>
              <a:rPr lang="es-PR" dirty="0">
                <a:latin typeface="Candara" panose="020E0502030303020204" pitchFamily="34" charset="0"/>
              </a:rPr>
              <a:t>cuanto a las realidades divinas, es lento, necio y torpe, aunque sea un gigante intelectual en lo que es del mundo. </a:t>
            </a:r>
            <a:endParaRPr lang="es-PR" dirty="0" smtClean="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334000" y="2548746"/>
            <a:ext cx="3810000" cy="2857500"/>
          </a:xfrm>
          <a:prstGeom prst="rect">
            <a:avLst/>
          </a:prstGeom>
        </p:spPr>
      </p:pic>
    </p:spTree>
    <p:extLst>
      <p:ext uri="{BB962C8B-B14F-4D97-AF65-F5344CB8AC3E}">
        <p14:creationId xmlns:p14="http://schemas.microsoft.com/office/powerpoint/2010/main" val="1276406478"/>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4765675" y="2114354"/>
            <a:ext cx="4378325" cy="3752850"/>
          </a:xfrm>
          <a:prstGeom prst="rect">
            <a:avLst/>
          </a:prstGeom>
        </p:spPr>
      </p:pic>
      <p:sp>
        <p:nvSpPr>
          <p:cNvPr id="431106" name="Rectangle 2"/>
          <p:cNvSpPr>
            <a:spLocks noGrp="1" noChangeArrowheads="1"/>
          </p:cNvSpPr>
          <p:nvPr>
            <p:ph type="title"/>
          </p:nvPr>
        </p:nvSpPr>
        <p:spPr>
          <a:xfrm>
            <a:off x="1150939" y="214314"/>
            <a:ext cx="7993061" cy="1462087"/>
          </a:xfrm>
        </p:spPr>
        <p:txBody>
          <a:bodyPr/>
          <a:lstStyle/>
          <a:p>
            <a:r>
              <a:rPr lang="es-PR" dirty="0">
                <a:latin typeface="Candara" panose="020E0502030303020204" pitchFamily="34" charset="0"/>
                <a:cs typeface="Calibri" pitchFamily="34" charset="0"/>
              </a:rPr>
              <a:t>La prosperidad de los malvados es pasajera  </a:t>
            </a:r>
            <a:r>
              <a:rPr lang="es-PR" dirty="0">
                <a:solidFill>
                  <a:srgbClr val="FF0000"/>
                </a:solidFill>
                <a:latin typeface="Candara" panose="020E0502030303020204" pitchFamily="34" charset="0"/>
                <a:cs typeface="Calibri" pitchFamily="34" charset="0"/>
              </a:rPr>
              <a:t>Salmo 92.4-9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7" name="Content Placeholder 1"/>
          <p:cNvSpPr>
            <a:spLocks noGrp="1"/>
          </p:cNvSpPr>
          <p:nvPr>
            <p:ph idx="1"/>
          </p:nvPr>
        </p:nvSpPr>
        <p:spPr>
          <a:xfrm>
            <a:off x="152400" y="1981200"/>
            <a:ext cx="5029200" cy="4719638"/>
          </a:xfrm>
        </p:spPr>
        <p:txBody>
          <a:bodyPr>
            <a:normAutofit fontScale="85000" lnSpcReduction="20000"/>
          </a:bodyPr>
          <a:lstStyle/>
          <a:p>
            <a:r>
              <a:rPr lang="es-PR" dirty="0" smtClean="0">
                <a:latin typeface="Candara" panose="020E0502030303020204" pitchFamily="34" charset="0"/>
              </a:rPr>
              <a:t>Nunca </a:t>
            </a:r>
            <a:r>
              <a:rPr lang="es-PR" dirty="0">
                <a:latin typeface="Candara" panose="020E0502030303020204" pitchFamily="34" charset="0"/>
              </a:rPr>
              <a:t>se enfrenta con la verdad de que las leyes morales e inevitables en el universo prescriben la muerte de los malos. </a:t>
            </a:r>
            <a:endParaRPr lang="es-PR" dirty="0" smtClean="0">
              <a:latin typeface="Candara" panose="020E0502030303020204" pitchFamily="34" charset="0"/>
            </a:endParaRPr>
          </a:p>
          <a:p>
            <a:r>
              <a:rPr lang="es-PR" dirty="0" smtClean="0">
                <a:latin typeface="Candara" panose="020E0502030303020204" pitchFamily="34" charset="0"/>
              </a:rPr>
              <a:t>Aunque </a:t>
            </a:r>
            <a:r>
              <a:rPr lang="es-PR" dirty="0">
                <a:latin typeface="Candara" panose="020E0502030303020204" pitchFamily="34" charset="0"/>
              </a:rPr>
              <a:t>parece que el malo prospere durante un tiempo, su éxito es tan corto como la vida de la hierba. </a:t>
            </a:r>
            <a:endParaRPr lang="es-PR" dirty="0" smtClean="0">
              <a:latin typeface="Candara" panose="020E0502030303020204" pitchFamily="34" charset="0"/>
            </a:endParaRPr>
          </a:p>
          <a:p>
            <a:r>
              <a:rPr lang="es-PR" dirty="0" smtClean="0">
                <a:latin typeface="Candara" panose="020E0502030303020204" pitchFamily="34" charset="0"/>
              </a:rPr>
              <a:t>Tan </a:t>
            </a:r>
            <a:r>
              <a:rPr lang="es-PR" dirty="0">
                <a:latin typeface="Candara" panose="020E0502030303020204" pitchFamily="34" charset="0"/>
              </a:rPr>
              <a:t>seguro como Jehová está entronado eternamente, así Sus enemigos serán dispersados y perecerán</a:t>
            </a:r>
            <a:r>
              <a:rPr lang="es-PR" dirty="0" smtClean="0">
                <a:latin typeface="Candara" panose="020E0502030303020204" pitchFamily="34" charset="0"/>
              </a:rPr>
              <a:t>.</a:t>
            </a:r>
            <a:endParaRPr lang="es-PR" dirty="0">
              <a:latin typeface="Candara" panose="020E0502030303020204" pitchFamily="34" charset="0"/>
            </a:endParaRPr>
          </a:p>
        </p:txBody>
      </p:sp>
    </p:spTree>
    <p:extLst>
      <p:ext uri="{BB962C8B-B14F-4D97-AF65-F5344CB8AC3E}">
        <p14:creationId xmlns:p14="http://schemas.microsoft.com/office/powerpoint/2010/main" val="4219175858"/>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0" y="1752601"/>
            <a:ext cx="9144000" cy="5105400"/>
          </a:xfrm>
          <a:prstGeom prst="rect">
            <a:avLst/>
          </a:prstGeom>
        </p:spPr>
      </p:pic>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noProof="0" dirty="0" smtClean="0">
                <a:latin typeface="Candara" panose="020E0502030303020204" pitchFamily="34" charset="0"/>
                <a:cs typeface="Calibri" pitchFamily="34" charset="0"/>
              </a:rPr>
              <a:t>Contexto</a:t>
            </a:r>
          </a:p>
        </p:txBody>
      </p:sp>
      <p:sp>
        <p:nvSpPr>
          <p:cNvPr id="4099" name="Rectangle 3"/>
          <p:cNvSpPr>
            <a:spLocks noGrp="1" noChangeArrowheads="1"/>
          </p:cNvSpPr>
          <p:nvPr>
            <p:ph type="body" sz="half" idx="1"/>
          </p:nvPr>
        </p:nvSpPr>
        <p:spPr>
          <a:xfrm>
            <a:off x="280086" y="1866900"/>
            <a:ext cx="6737351" cy="685800"/>
          </a:xfrm>
        </p:spPr>
        <p:txBody>
          <a:bodyPr/>
          <a:lstStyle/>
          <a:p>
            <a:r>
              <a:rPr lang="es-PR" sz="4000" noProof="0" dirty="0" smtClean="0">
                <a:effectLst>
                  <a:outerShdw blurRad="38100" dist="38100" dir="2700000" algn="tl">
                    <a:srgbClr val="000000">
                      <a:alpha val="43137"/>
                    </a:srgbClr>
                  </a:outerShdw>
                </a:effectLst>
                <a:latin typeface="Candara" panose="020E0502030303020204" pitchFamily="34" charset="0"/>
                <a:cs typeface="Calibri" pitchFamily="34" charset="0"/>
              </a:rPr>
              <a:t>Salmos </a:t>
            </a:r>
            <a:r>
              <a:rPr lang="es-PR" sz="4000" dirty="0">
                <a:effectLst>
                  <a:outerShdw blurRad="38100" dist="38100" dir="2700000" algn="tl">
                    <a:srgbClr val="000000">
                      <a:alpha val="43137"/>
                    </a:srgbClr>
                  </a:outerShdw>
                </a:effectLst>
                <a:latin typeface="Candara" panose="020E0502030303020204" pitchFamily="34" charset="0"/>
                <a:cs typeface="Calibri" pitchFamily="34" charset="0"/>
              </a:rPr>
              <a:t>92, 16, 103, 113, 25, 111, 89 y 66</a:t>
            </a:r>
            <a:endParaRPr lang="es-PR" sz="3600" noProof="0" dirty="0" smtClean="0">
              <a:solidFill>
                <a:srgbClr val="FF0000"/>
              </a:solidFill>
              <a:effectLst>
                <a:outerShdw blurRad="38100" dist="38100" dir="2700000" algn="tl">
                  <a:srgbClr val="000000">
                    <a:alpha val="43137"/>
                  </a:srgbClr>
                </a:outerShdw>
              </a:effectLst>
              <a:latin typeface="Candara" panose="020E0502030303020204" pitchFamily="34" charset="0"/>
              <a:cs typeface="Calibri" pitchFamily="34" charset="0"/>
            </a:endParaRPr>
          </a:p>
        </p:txBody>
      </p:sp>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100000">
              <a:srgbClr val="00B0F0"/>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362200"/>
            <a:ext cx="7793037" cy="1462087"/>
          </a:xfrm>
        </p:spPr>
        <p:txBody>
          <a:bodyPr/>
          <a:lstStyle/>
          <a:p>
            <a:pPr algn="ctr"/>
            <a:r>
              <a:rPr lang="es-PR" sz="6000" dirty="0" smtClean="0">
                <a:solidFill>
                  <a:schemeClr val="bg1"/>
                </a:solidFill>
                <a:effectLst>
                  <a:outerShdw blurRad="38100" dist="38100" dir="2700000" algn="tl">
                    <a:srgbClr val="000000">
                      <a:alpha val="43137"/>
                    </a:srgbClr>
                  </a:outerShdw>
                </a:effectLst>
                <a:latin typeface="Candara" panose="020E0502030303020204" pitchFamily="34" charset="0"/>
              </a:rPr>
              <a:t>Himno #81 </a:t>
            </a:r>
            <a:br>
              <a:rPr lang="es-PR" sz="6000" dirty="0" smtClean="0">
                <a:solidFill>
                  <a:schemeClr val="bg1"/>
                </a:solidFill>
                <a:effectLst>
                  <a:outerShdw blurRad="38100" dist="38100" dir="2700000" algn="tl">
                    <a:srgbClr val="000000">
                      <a:alpha val="43137"/>
                    </a:srgbClr>
                  </a:outerShdw>
                </a:effectLst>
                <a:latin typeface="Candara" panose="020E0502030303020204" pitchFamily="34" charset="0"/>
              </a:rPr>
            </a:br>
            <a:r>
              <a:rPr lang="es-PR" sz="6000" dirty="0" smtClean="0">
                <a:solidFill>
                  <a:schemeClr val="bg1"/>
                </a:solidFill>
                <a:effectLst>
                  <a:outerShdw blurRad="38100" dist="38100" dir="2700000" algn="tl">
                    <a:srgbClr val="000000">
                      <a:alpha val="43137"/>
                    </a:srgbClr>
                  </a:outerShdw>
                </a:effectLst>
                <a:latin typeface="Candara" panose="020E0502030303020204" pitchFamily="34" charset="0"/>
              </a:rPr>
              <a:t>Lo Que Respira</a:t>
            </a:r>
            <a:endParaRPr lang="es-PR" sz="6000"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
        <p:nvSpPr>
          <p:cNvPr id="3" name="Slide Number Placeholder 2"/>
          <p:cNvSpPr>
            <a:spLocks noGrp="1"/>
          </p:cNvSpPr>
          <p:nvPr>
            <p:ph type="sldNum" sz="quarter" idx="12"/>
          </p:nvPr>
        </p:nvSpPr>
        <p:spPr/>
        <p:txBody>
          <a:bodyPr/>
          <a:lstStyle/>
          <a:p>
            <a:fld id="{2D4F163F-9188-4589-9629-C6C2491F6D6D}" type="slidenum">
              <a:rPr lang="en-US" smtClean="0"/>
              <a:pPr/>
              <a:t>20</a:t>
            </a:fld>
            <a:endParaRPr lang="en-US"/>
          </a:p>
        </p:txBody>
      </p:sp>
    </p:spTree>
    <p:extLst>
      <p:ext uri="{BB962C8B-B14F-4D97-AF65-F5344CB8AC3E}">
        <p14:creationId xmlns:p14="http://schemas.microsoft.com/office/powerpoint/2010/main" val="855779386"/>
      </p:ext>
    </p:extLst>
  </p:cSld>
  <p:clrMapOvr>
    <a:masterClrMapping/>
  </p:clrMapOvr>
  <p:transition>
    <p:fade thruBlk="1"/>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07688"/>
            <a:ext cx="7993061" cy="1462087"/>
          </a:xfrm>
        </p:spPr>
        <p:txBody>
          <a:bodyPr/>
          <a:lstStyle/>
          <a:p>
            <a:r>
              <a:rPr lang="es-PR" dirty="0">
                <a:latin typeface="Candara" panose="020E0502030303020204" pitchFamily="34" charset="0"/>
                <a:cs typeface="Calibri" pitchFamily="34" charset="0"/>
              </a:rPr>
              <a:t>La fuerza dada por Dios produce </a:t>
            </a:r>
            <a:r>
              <a:rPr lang="es-PR" dirty="0" smtClean="0">
                <a:latin typeface="Candara" panose="020E0502030303020204" pitchFamily="34" charset="0"/>
                <a:cs typeface="Calibri" pitchFamily="34" charset="0"/>
              </a:rPr>
              <a:t>resultados  </a:t>
            </a:r>
            <a:r>
              <a:rPr lang="es-PR" sz="4000" dirty="0" smtClean="0">
                <a:solidFill>
                  <a:srgbClr val="FF0000"/>
                </a:solidFill>
                <a:latin typeface="Candara" panose="020E0502030303020204" pitchFamily="34" charset="0"/>
                <a:cs typeface="Calibri" pitchFamily="34" charset="0"/>
              </a:rPr>
              <a:t>Salmo </a:t>
            </a:r>
            <a:r>
              <a:rPr lang="es-PR" sz="4000" dirty="0">
                <a:solidFill>
                  <a:srgbClr val="FF0000"/>
                </a:solidFill>
                <a:latin typeface="Candara" panose="020E0502030303020204" pitchFamily="34" charset="0"/>
                <a:cs typeface="Calibri" pitchFamily="34" charset="0"/>
              </a:rPr>
              <a:t>92.10-11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3" name="Picture 2"/>
          <p:cNvPicPr>
            <a:picLocks noChangeAspect="1"/>
          </p:cNvPicPr>
          <p:nvPr/>
        </p:nvPicPr>
        <p:blipFill rotWithShape="1">
          <a:blip r:embed="rId3"/>
          <a:srcRect t="4980" b="12076"/>
          <a:stretch/>
        </p:blipFill>
        <p:spPr>
          <a:xfrm>
            <a:off x="-4997" y="1669775"/>
            <a:ext cx="9148997" cy="5188225"/>
          </a:xfrm>
          <a:prstGeom prst="rect">
            <a:avLst/>
          </a:prstGeom>
        </p:spPr>
      </p:pic>
    </p:spTree>
    <p:extLst>
      <p:ext uri="{BB962C8B-B14F-4D97-AF65-F5344CB8AC3E}">
        <p14:creationId xmlns:p14="http://schemas.microsoft.com/office/powerpoint/2010/main" val="2834029465"/>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458199" cy="47958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Pero tú aumentarás mis fuerzas como las del búfalo; Seré ungido con aceite fresco. Y mirarán mis ojos sobre mis enemigos; Oirán mis oídos de los que se levantaron contra mí, de los malignos.</a:t>
            </a:r>
            <a:r>
              <a:rPr lang="es-PR" dirty="0">
                <a:latin typeface="Candara" panose="020E0502030303020204" pitchFamily="34" charset="0"/>
              </a:rPr>
              <a:t>” </a:t>
            </a:r>
            <a:endParaRPr lang="es-PR" dirty="0" smtClean="0">
              <a:latin typeface="Candara" panose="020E0502030303020204" pitchFamily="34" charset="0"/>
            </a:endParaRPr>
          </a:p>
          <a:p>
            <a:pPr marL="0" indent="0">
              <a:buNone/>
            </a:pPr>
            <a:r>
              <a:rPr lang="es-PR" dirty="0">
                <a:solidFill>
                  <a:srgbClr val="FF0000"/>
                </a:solidFill>
                <a:latin typeface="Candara" panose="020E0502030303020204" pitchFamily="34" charset="0"/>
              </a:rPr>
              <a:t>	</a:t>
            </a:r>
            <a:r>
              <a:rPr lang="es-PR" dirty="0" smtClean="0">
                <a:solidFill>
                  <a:srgbClr val="FF0000"/>
                </a:solidFill>
                <a:latin typeface="Candara" panose="020E0502030303020204" pitchFamily="34" charset="0"/>
              </a:rPr>
              <a:t>(</a:t>
            </a:r>
            <a:r>
              <a:rPr lang="es-PR" dirty="0">
                <a:solidFill>
                  <a:srgbClr val="FF0000"/>
                </a:solidFill>
                <a:latin typeface="Candara" panose="020E0502030303020204" pitchFamily="34" charset="0"/>
              </a:rPr>
              <a:t>Salmo 92.10–11, RVR60) </a:t>
            </a:r>
          </a:p>
        </p:txBody>
      </p:sp>
      <p:sp>
        <p:nvSpPr>
          <p:cNvPr id="8" name="Rectangle 2"/>
          <p:cNvSpPr>
            <a:spLocks noGrp="1" noChangeArrowheads="1"/>
          </p:cNvSpPr>
          <p:nvPr>
            <p:ph type="title"/>
          </p:nvPr>
        </p:nvSpPr>
        <p:spPr>
          <a:xfrm>
            <a:off x="1150939" y="207688"/>
            <a:ext cx="7993061" cy="1462087"/>
          </a:xfrm>
        </p:spPr>
        <p:txBody>
          <a:bodyPr/>
          <a:lstStyle/>
          <a:p>
            <a:r>
              <a:rPr lang="es-PR" dirty="0">
                <a:latin typeface="Candara" panose="020E0502030303020204" pitchFamily="34" charset="0"/>
                <a:cs typeface="Calibri" pitchFamily="34" charset="0"/>
              </a:rPr>
              <a:t>La fuerza dada por Dios produce resultados  </a:t>
            </a:r>
            <a:r>
              <a:rPr lang="es-PR" sz="4000" dirty="0">
                <a:solidFill>
                  <a:srgbClr val="FF0000"/>
                </a:solidFill>
                <a:latin typeface="Candara" panose="020E0502030303020204" pitchFamily="34" charset="0"/>
                <a:cs typeface="Calibri" pitchFamily="34" charset="0"/>
              </a:rPr>
              <a:t>Salmo 92.10-11</a:t>
            </a:r>
            <a:endParaRPr lang="es-PR" dirty="0">
              <a:solidFill>
                <a:srgbClr val="FF0000"/>
              </a:solidFill>
              <a:latin typeface="Candara" panose="020E0502030303020204" pitchFamily="34" charset="0"/>
              <a:cs typeface="Calibri" pitchFamily="34" charset="0"/>
            </a:endParaRPr>
          </a:p>
        </p:txBody>
      </p:sp>
    </p:spTree>
    <p:extLst>
      <p:ext uri="{BB962C8B-B14F-4D97-AF65-F5344CB8AC3E}">
        <p14:creationId xmlns:p14="http://schemas.microsoft.com/office/powerpoint/2010/main" val="4033697077"/>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4724399" cy="4795838"/>
          </a:xfrm>
        </p:spPr>
        <p:txBody>
          <a:bodyPr>
            <a:normAutofit fontScale="92500" lnSpcReduction="10000"/>
          </a:bodyPr>
          <a:lstStyle/>
          <a:p>
            <a:r>
              <a:rPr lang="es-PR" dirty="0" smtClean="0">
                <a:latin typeface="Candara" panose="020E0502030303020204" pitchFamily="34" charset="0"/>
              </a:rPr>
              <a:t>La </a:t>
            </a:r>
            <a:r>
              <a:rPr lang="es-PR" dirty="0">
                <a:latin typeface="Candara" panose="020E0502030303020204" pitchFamily="34" charset="0"/>
              </a:rPr>
              <a:t>otra cara de la moneda es que Dios exalta las fuerzas (</a:t>
            </a:r>
            <a:r>
              <a:rPr lang="es-PR" dirty="0" err="1">
                <a:latin typeface="Candara" panose="020E0502030303020204" pitchFamily="34" charset="0"/>
              </a:rPr>
              <a:t>lit.</a:t>
            </a:r>
            <a:r>
              <a:rPr lang="es-PR" dirty="0">
                <a:latin typeface="Candara" panose="020E0502030303020204" pitchFamily="34" charset="0"/>
              </a:rPr>
              <a:t> «el cuerno») del justo como las del búfalo. </a:t>
            </a:r>
            <a:endParaRPr lang="es-PR" dirty="0" smtClean="0">
              <a:latin typeface="Candara" panose="020E0502030303020204" pitchFamily="34" charset="0"/>
            </a:endParaRPr>
          </a:p>
          <a:p>
            <a:r>
              <a:rPr lang="es-PR" dirty="0" smtClean="0">
                <a:latin typeface="Candara" panose="020E0502030303020204" pitchFamily="34" charset="0"/>
              </a:rPr>
              <a:t>Esto </a:t>
            </a:r>
            <a:r>
              <a:rPr lang="es-PR" dirty="0">
                <a:latin typeface="Candara" panose="020E0502030303020204" pitchFamily="34" charset="0"/>
              </a:rPr>
              <a:t>es, que Él da fuerza y honra a Su pueblo, y unge a Sus fieles con aceite fresco, que es una figura del ministerio de gracia del Espíritu Santo. </a:t>
            </a:r>
            <a:endParaRPr lang="es-PR" dirty="0" smtClean="0">
              <a:latin typeface="Candara" panose="020E0502030303020204" pitchFamily="34" charset="0"/>
            </a:endParaRPr>
          </a:p>
        </p:txBody>
      </p:sp>
      <p:sp>
        <p:nvSpPr>
          <p:cNvPr id="8" name="Rectangle 2"/>
          <p:cNvSpPr>
            <a:spLocks noGrp="1" noChangeArrowheads="1"/>
          </p:cNvSpPr>
          <p:nvPr>
            <p:ph type="title"/>
          </p:nvPr>
        </p:nvSpPr>
        <p:spPr>
          <a:xfrm>
            <a:off x="1150939" y="207688"/>
            <a:ext cx="7993061" cy="1462087"/>
          </a:xfrm>
        </p:spPr>
        <p:txBody>
          <a:bodyPr/>
          <a:lstStyle/>
          <a:p>
            <a:r>
              <a:rPr lang="es-PR" dirty="0">
                <a:latin typeface="Candara" panose="020E0502030303020204" pitchFamily="34" charset="0"/>
                <a:cs typeface="Calibri" pitchFamily="34" charset="0"/>
              </a:rPr>
              <a:t>La fuerza dada por Dios produce resultados  </a:t>
            </a:r>
            <a:r>
              <a:rPr lang="es-PR" sz="4000" dirty="0">
                <a:solidFill>
                  <a:srgbClr val="FF0000"/>
                </a:solidFill>
                <a:latin typeface="Candara" panose="020E0502030303020204" pitchFamily="34" charset="0"/>
                <a:cs typeface="Calibri" pitchFamily="34" charset="0"/>
              </a:rPr>
              <a:t>Salmo 92.10-11</a:t>
            </a:r>
            <a:endParaRPr lang="es-PR" dirty="0">
              <a:solidFill>
                <a:srgbClr val="FF0000"/>
              </a:solidFill>
              <a:latin typeface="Candara" panose="020E0502030303020204" pitchFamily="34" charset="0"/>
              <a:cs typeface="Calibri" pitchFamily="34" charset="0"/>
            </a:endParaRPr>
          </a:p>
        </p:txBody>
      </p:sp>
      <p:pic>
        <p:nvPicPr>
          <p:cNvPr id="2" name="Picture 1"/>
          <p:cNvPicPr>
            <a:picLocks noChangeAspect="1"/>
          </p:cNvPicPr>
          <p:nvPr/>
        </p:nvPicPr>
        <p:blipFill rotWithShape="1">
          <a:blip r:embed="rId3"/>
          <a:srcRect l="33846" r="12113"/>
          <a:stretch/>
        </p:blipFill>
        <p:spPr>
          <a:xfrm>
            <a:off x="4926393" y="1752600"/>
            <a:ext cx="4230189" cy="5105400"/>
          </a:xfrm>
          <a:prstGeom prst="rect">
            <a:avLst/>
          </a:prstGeom>
        </p:spPr>
      </p:pic>
    </p:spTree>
    <p:extLst>
      <p:ext uri="{BB962C8B-B14F-4D97-AF65-F5344CB8AC3E}">
        <p14:creationId xmlns:p14="http://schemas.microsoft.com/office/powerpoint/2010/main" val="1688017075"/>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029199" cy="4795838"/>
          </a:xfrm>
        </p:spPr>
        <p:txBody>
          <a:bodyPr>
            <a:normAutofit/>
          </a:bodyPr>
          <a:lstStyle/>
          <a:p>
            <a:r>
              <a:rPr lang="es-PR" dirty="0" smtClean="0">
                <a:latin typeface="Candara" panose="020E0502030303020204" pitchFamily="34" charset="0"/>
              </a:rPr>
              <a:t>Cuando </a:t>
            </a:r>
            <a:r>
              <a:rPr lang="es-PR" dirty="0">
                <a:latin typeface="Candara" panose="020E0502030303020204" pitchFamily="34" charset="0"/>
              </a:rPr>
              <a:t>se haya escrito el último capítulo, los santos de Dios habrán visto la sumisión de sus enemigos, y habrán escuchado el llanto de su perdición</a:t>
            </a:r>
            <a:r>
              <a:rPr lang="es-PR" dirty="0" smtClean="0">
                <a:latin typeface="Candara" panose="020E0502030303020204" pitchFamily="34" charset="0"/>
              </a:rPr>
              <a:t>.</a:t>
            </a:r>
            <a:endParaRPr lang="es-PR" dirty="0">
              <a:latin typeface="Candara" panose="020E0502030303020204" pitchFamily="34" charset="0"/>
            </a:endParaRPr>
          </a:p>
        </p:txBody>
      </p:sp>
      <p:sp>
        <p:nvSpPr>
          <p:cNvPr id="8" name="Rectangle 2"/>
          <p:cNvSpPr>
            <a:spLocks noGrp="1" noChangeArrowheads="1"/>
          </p:cNvSpPr>
          <p:nvPr>
            <p:ph type="title"/>
          </p:nvPr>
        </p:nvSpPr>
        <p:spPr>
          <a:xfrm>
            <a:off x="1150939" y="207688"/>
            <a:ext cx="7993061" cy="1462087"/>
          </a:xfrm>
        </p:spPr>
        <p:txBody>
          <a:bodyPr/>
          <a:lstStyle/>
          <a:p>
            <a:r>
              <a:rPr lang="es-PR" dirty="0">
                <a:latin typeface="Candara" panose="020E0502030303020204" pitchFamily="34" charset="0"/>
                <a:cs typeface="Calibri" pitchFamily="34" charset="0"/>
              </a:rPr>
              <a:t>La fuerza dada por Dios produce resultados  </a:t>
            </a:r>
            <a:r>
              <a:rPr lang="es-PR" sz="4000" dirty="0">
                <a:solidFill>
                  <a:srgbClr val="FF0000"/>
                </a:solidFill>
                <a:latin typeface="Candara" panose="020E0502030303020204" pitchFamily="34" charset="0"/>
                <a:cs typeface="Calibri" pitchFamily="34" charset="0"/>
              </a:rPr>
              <a:t>Salmo 92.10-11</a:t>
            </a:r>
            <a:endParaRPr lang="es-PR" dirty="0">
              <a:solidFill>
                <a:srgbClr val="FF0000"/>
              </a:solidFill>
              <a:latin typeface="Candara" panose="020E0502030303020204" pitchFamily="34" charset="0"/>
              <a:cs typeface="Calibri" pitchFamily="34" charset="0"/>
            </a:endParaRPr>
          </a:p>
        </p:txBody>
      </p:sp>
      <p:pic>
        <p:nvPicPr>
          <p:cNvPr id="3" name="Picture 2"/>
          <p:cNvPicPr>
            <a:picLocks noChangeAspect="1"/>
          </p:cNvPicPr>
          <p:nvPr/>
        </p:nvPicPr>
        <p:blipFill rotWithShape="1">
          <a:blip r:embed="rId3"/>
          <a:srcRect l="56282"/>
          <a:stretch/>
        </p:blipFill>
        <p:spPr>
          <a:xfrm>
            <a:off x="4953000" y="1752600"/>
            <a:ext cx="4191000" cy="5112745"/>
          </a:xfrm>
          <a:prstGeom prst="rect">
            <a:avLst/>
          </a:prstGeom>
        </p:spPr>
      </p:pic>
    </p:spTree>
    <p:extLst>
      <p:ext uri="{BB962C8B-B14F-4D97-AF65-F5344CB8AC3E}">
        <p14:creationId xmlns:p14="http://schemas.microsoft.com/office/powerpoint/2010/main" val="1835819368"/>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100000">
              <a:srgbClr val="00B0F0"/>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362200"/>
            <a:ext cx="7793037" cy="1462087"/>
          </a:xfrm>
        </p:spPr>
        <p:txBody>
          <a:bodyPr/>
          <a:lstStyle/>
          <a:p>
            <a:pPr algn="ctr"/>
            <a:r>
              <a:rPr lang="es-PR" sz="6000" dirty="0" smtClean="0">
                <a:solidFill>
                  <a:schemeClr val="bg1"/>
                </a:solidFill>
                <a:effectLst>
                  <a:outerShdw blurRad="38100" dist="38100" dir="2700000" algn="tl">
                    <a:srgbClr val="000000">
                      <a:alpha val="43137"/>
                    </a:srgbClr>
                  </a:outerShdw>
                </a:effectLst>
                <a:latin typeface="Candara" panose="020E0502030303020204" pitchFamily="34" charset="0"/>
              </a:rPr>
              <a:t>El Justo Florecerá como la Palmera</a:t>
            </a:r>
            <a:endParaRPr lang="es-PR" sz="6000"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
        <p:nvSpPr>
          <p:cNvPr id="3" name="Slide Number Placeholder 2"/>
          <p:cNvSpPr>
            <a:spLocks noGrp="1"/>
          </p:cNvSpPr>
          <p:nvPr>
            <p:ph type="sldNum" sz="quarter" idx="12"/>
          </p:nvPr>
        </p:nvSpPr>
        <p:spPr/>
        <p:txBody>
          <a:bodyPr/>
          <a:lstStyle/>
          <a:p>
            <a:fld id="{2D4F163F-9188-4589-9629-C6C2491F6D6D}" type="slidenum">
              <a:rPr lang="en-US" smtClean="0"/>
              <a:pPr/>
              <a:t>25</a:t>
            </a:fld>
            <a:endParaRPr lang="en-US"/>
          </a:p>
        </p:txBody>
      </p:sp>
    </p:spTree>
    <p:extLst>
      <p:ext uri="{BB962C8B-B14F-4D97-AF65-F5344CB8AC3E}">
        <p14:creationId xmlns:p14="http://schemas.microsoft.com/office/powerpoint/2010/main" val="1454177909"/>
      </p:ext>
    </p:extLst>
  </p:cSld>
  <p:clrMapOvr>
    <a:masterClrMapping/>
  </p:clrMapOvr>
  <p:transition>
    <p:fade thruBlk="1"/>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428626"/>
            <a:ext cx="7993061" cy="1247774"/>
          </a:xfrm>
        </p:spPr>
        <p:txBody>
          <a:bodyPr/>
          <a:lstStyle/>
          <a:p>
            <a:r>
              <a:rPr lang="es-PR" dirty="0">
                <a:latin typeface="Candara" panose="020E0502030303020204" pitchFamily="34" charset="0"/>
                <a:cs typeface="Calibri" pitchFamily="34" charset="0"/>
              </a:rPr>
              <a:t>El resultado feliz de seguir al Dios </a:t>
            </a:r>
            <a:r>
              <a:rPr lang="es-PR" dirty="0" smtClean="0">
                <a:latin typeface="Candara" panose="020E0502030303020204" pitchFamily="34" charset="0"/>
                <a:cs typeface="Calibri" pitchFamily="34" charset="0"/>
              </a:rPr>
              <a:t>bondadoso  </a:t>
            </a:r>
            <a:r>
              <a:rPr lang="es-PR" dirty="0" smtClean="0">
                <a:solidFill>
                  <a:srgbClr val="FF0000"/>
                </a:solidFill>
                <a:latin typeface="Candara" panose="020E0502030303020204" pitchFamily="34" charset="0"/>
                <a:cs typeface="Calibri" pitchFamily="34" charset="0"/>
              </a:rPr>
              <a:t>Salmo </a:t>
            </a:r>
            <a:r>
              <a:rPr lang="es-PR" dirty="0">
                <a:solidFill>
                  <a:srgbClr val="FF0000"/>
                </a:solidFill>
                <a:latin typeface="Candara" panose="020E0502030303020204" pitchFamily="34" charset="0"/>
                <a:cs typeface="Calibri" pitchFamily="34" charset="0"/>
              </a:rPr>
              <a:t>92.12-15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26</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chemeClr val="bg1"/>
                </a:solidFill>
              </a:rPr>
              <a:pPr algn="r">
                <a:defRPr/>
              </a:pPr>
              <a:t>26</a:t>
            </a:fld>
            <a:endParaRPr lang="en-US" sz="1400" dirty="0">
              <a:solidFill>
                <a:schemeClr val="bg1"/>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3" name="Picture 2"/>
          <p:cNvPicPr>
            <a:picLocks noChangeAspect="1"/>
          </p:cNvPicPr>
          <p:nvPr/>
        </p:nvPicPr>
        <p:blipFill rotWithShape="1">
          <a:blip r:embed="rId3"/>
          <a:srcRect b="18362"/>
          <a:stretch/>
        </p:blipFill>
        <p:spPr>
          <a:xfrm>
            <a:off x="0" y="1676400"/>
            <a:ext cx="9144000" cy="5181600"/>
          </a:xfrm>
          <a:prstGeom prst="rect">
            <a:avLst/>
          </a:prstGeom>
        </p:spPr>
      </p:pic>
    </p:spTree>
    <p:extLst>
      <p:ext uri="{BB962C8B-B14F-4D97-AF65-F5344CB8AC3E}">
        <p14:creationId xmlns:p14="http://schemas.microsoft.com/office/powerpoint/2010/main" val="3142806177"/>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3"/>
            <a:ext cx="7993061" cy="1462087"/>
          </a:xfrm>
        </p:spPr>
        <p:txBody>
          <a:bodyPr/>
          <a:lstStyle/>
          <a:p>
            <a:r>
              <a:rPr lang="es-PR" dirty="0">
                <a:latin typeface="Candara" panose="020E0502030303020204" pitchFamily="34" charset="0"/>
                <a:cs typeface="Calibri" pitchFamily="34" charset="0"/>
              </a:rPr>
              <a:t>El resultado feliz de seguir al Dios bondadoso  </a:t>
            </a:r>
            <a:r>
              <a:rPr lang="es-PR" dirty="0">
                <a:solidFill>
                  <a:srgbClr val="FF0000"/>
                </a:solidFill>
                <a:latin typeface="Candara" panose="020E0502030303020204" pitchFamily="34" charset="0"/>
                <a:cs typeface="Calibri" pitchFamily="34" charset="0"/>
              </a:rPr>
              <a:t>Salmo 92.12-15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27</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534399" cy="4795838"/>
          </a:xfrm>
        </p:spPr>
        <p:txBody>
          <a:bodyPr>
            <a:normAutofit/>
          </a:bodyPr>
          <a:lstStyle/>
          <a:p>
            <a:r>
              <a:rPr lang="es-PR" dirty="0">
                <a:latin typeface="Candara" panose="020E0502030303020204" pitchFamily="34" charset="0"/>
              </a:rPr>
              <a:t>“</a:t>
            </a:r>
            <a:r>
              <a:rPr lang="es-PR" i="1" dirty="0">
                <a:latin typeface="Candara" panose="020E0502030303020204" pitchFamily="34" charset="0"/>
              </a:rPr>
              <a:t>El justo florecerá como la palmera; Crecerá como cedro en el Líbano. Plantados en la casa de Jehová, En los atrios de nuestro Dios florecerán. Aun en la vejez fructificarán; Estarán vigorosos y verdes, Para anunciar que Jehová mi fortaleza es recto, Y que en él no hay injusticia.</a:t>
            </a:r>
            <a:r>
              <a:rPr lang="es-PR" dirty="0">
                <a:latin typeface="Candara" panose="020E0502030303020204" pitchFamily="34" charset="0"/>
              </a:rPr>
              <a:t>” </a:t>
            </a:r>
            <a:endParaRPr lang="es-PR" dirty="0" smtClean="0">
              <a:latin typeface="Candara" panose="020E0502030303020204" pitchFamily="34" charset="0"/>
            </a:endParaRPr>
          </a:p>
          <a:p>
            <a:pPr marL="0" indent="0">
              <a:buNone/>
            </a:pPr>
            <a:r>
              <a:rPr lang="es-PR" dirty="0">
                <a:solidFill>
                  <a:srgbClr val="FF0000"/>
                </a:solidFill>
                <a:latin typeface="Candara" panose="020E0502030303020204" pitchFamily="34" charset="0"/>
              </a:rPr>
              <a:t>	</a:t>
            </a:r>
            <a:r>
              <a:rPr lang="es-PR" dirty="0" smtClean="0">
                <a:solidFill>
                  <a:srgbClr val="FF0000"/>
                </a:solidFill>
                <a:latin typeface="Candara" panose="020E0502030303020204" pitchFamily="34" charset="0"/>
              </a:rPr>
              <a:t>(</a:t>
            </a:r>
            <a:r>
              <a:rPr lang="es-PR" dirty="0">
                <a:solidFill>
                  <a:srgbClr val="FF0000"/>
                </a:solidFill>
                <a:latin typeface="Candara" panose="020E0502030303020204" pitchFamily="34" charset="0"/>
              </a:rPr>
              <a:t>Salmo 92.12–15, RVR60) </a:t>
            </a:r>
          </a:p>
        </p:txBody>
      </p:sp>
    </p:spTree>
    <p:extLst>
      <p:ext uri="{BB962C8B-B14F-4D97-AF65-F5344CB8AC3E}">
        <p14:creationId xmlns:p14="http://schemas.microsoft.com/office/powerpoint/2010/main" val="1027276201"/>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3"/>
            <a:ext cx="7993061" cy="1462087"/>
          </a:xfrm>
        </p:spPr>
        <p:txBody>
          <a:bodyPr/>
          <a:lstStyle/>
          <a:p>
            <a:r>
              <a:rPr lang="es-PR" dirty="0">
                <a:latin typeface="Candara" panose="020E0502030303020204" pitchFamily="34" charset="0"/>
                <a:cs typeface="Calibri" pitchFamily="34" charset="0"/>
              </a:rPr>
              <a:t>El resultado feliz de seguir al Dios bondadoso  </a:t>
            </a:r>
            <a:r>
              <a:rPr lang="es-PR" dirty="0">
                <a:solidFill>
                  <a:srgbClr val="FF0000"/>
                </a:solidFill>
                <a:latin typeface="Candara" panose="020E0502030303020204" pitchFamily="34" charset="0"/>
                <a:cs typeface="Calibri" pitchFamily="34" charset="0"/>
              </a:rPr>
              <a:t>Salmo 92.12-15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28</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029199" cy="4795838"/>
          </a:xfrm>
        </p:spPr>
        <p:txBody>
          <a:bodyPr>
            <a:normAutofit fontScale="85000" lnSpcReduction="10000"/>
          </a:bodyPr>
          <a:lstStyle/>
          <a:p>
            <a:r>
              <a:rPr lang="es-PR" dirty="0" smtClean="0">
                <a:latin typeface="Candara" panose="020E0502030303020204" pitchFamily="34" charset="0"/>
              </a:rPr>
              <a:t>La </a:t>
            </a:r>
            <a:r>
              <a:rPr lang="es-PR" dirty="0">
                <a:latin typeface="Candara" panose="020E0502030303020204" pitchFamily="34" charset="0"/>
              </a:rPr>
              <a:t>prosperidad de los justos es comparable a la de la palmera y a la de un cedro del Líbano.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palmera simboliza hermosura y fruto, mientras que el cedro es emblema de fuerza y permanencia.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razón por la que los creyentes crecen y florecen es que están plantados en la casa del Señor y florecen en los atrios de nuestro Dios. </a:t>
            </a:r>
            <a:endParaRPr lang="es-PR" dirty="0" smtClean="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029200" y="1752600"/>
            <a:ext cx="4114800" cy="5105400"/>
          </a:xfrm>
          <a:prstGeom prst="rect">
            <a:avLst/>
          </a:prstGeom>
        </p:spPr>
      </p:pic>
    </p:spTree>
    <p:extLst>
      <p:ext uri="{BB962C8B-B14F-4D97-AF65-F5344CB8AC3E}">
        <p14:creationId xmlns:p14="http://schemas.microsoft.com/office/powerpoint/2010/main" val="2433061904"/>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3"/>
            <a:ext cx="7993061" cy="1462087"/>
          </a:xfrm>
        </p:spPr>
        <p:txBody>
          <a:bodyPr/>
          <a:lstStyle/>
          <a:p>
            <a:r>
              <a:rPr lang="es-PR" dirty="0">
                <a:latin typeface="Candara" panose="020E0502030303020204" pitchFamily="34" charset="0"/>
                <a:cs typeface="Calibri" pitchFamily="34" charset="0"/>
              </a:rPr>
              <a:t>El resultado feliz de seguir al Dios bondadoso  </a:t>
            </a:r>
            <a:r>
              <a:rPr lang="es-PR" dirty="0">
                <a:solidFill>
                  <a:srgbClr val="FF0000"/>
                </a:solidFill>
                <a:latin typeface="Candara" panose="020E0502030303020204" pitchFamily="34" charset="0"/>
                <a:cs typeface="Calibri" pitchFamily="34" charset="0"/>
              </a:rPr>
              <a:t>Salmo 92.12-15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29</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029199" cy="4795838"/>
          </a:xfrm>
        </p:spPr>
        <p:txBody>
          <a:bodyPr>
            <a:normAutofit fontScale="92500" lnSpcReduction="20000"/>
          </a:bodyPr>
          <a:lstStyle/>
          <a:p>
            <a:r>
              <a:rPr lang="es-PR" dirty="0" smtClean="0">
                <a:latin typeface="Candara" panose="020E0502030303020204" pitchFamily="34" charset="0"/>
              </a:rPr>
              <a:t>En </a:t>
            </a:r>
            <a:r>
              <a:rPr lang="es-PR" dirty="0">
                <a:latin typeface="Candara" panose="020E0502030303020204" pitchFamily="34" charset="0"/>
              </a:rPr>
              <a:t>otras palabras, viven en comunión diaria con el Señor, tomando de Él la fuerza y el sostenimiento. </a:t>
            </a:r>
            <a:endParaRPr lang="es-PR" dirty="0" smtClean="0">
              <a:latin typeface="Candara" panose="020E0502030303020204" pitchFamily="34" charset="0"/>
            </a:endParaRPr>
          </a:p>
          <a:p>
            <a:r>
              <a:rPr lang="es-PR" dirty="0" smtClean="0">
                <a:latin typeface="Candara" panose="020E0502030303020204" pitchFamily="34" charset="0"/>
              </a:rPr>
              <a:t>La </a:t>
            </a:r>
            <a:r>
              <a:rPr lang="es-PR" dirty="0">
                <a:latin typeface="Candara" panose="020E0502030303020204" pitchFamily="34" charset="0"/>
              </a:rPr>
              <a:t>edad no impide su capacidad para fructificar. </a:t>
            </a:r>
            <a:endParaRPr lang="es-PR" dirty="0" smtClean="0">
              <a:latin typeface="Candara" panose="020E0502030303020204" pitchFamily="34" charset="0"/>
            </a:endParaRPr>
          </a:p>
          <a:p>
            <a:r>
              <a:rPr lang="es-PR" dirty="0" smtClean="0">
                <a:latin typeface="Candara" panose="020E0502030303020204" pitchFamily="34" charset="0"/>
              </a:rPr>
              <a:t>Siguen </a:t>
            </a:r>
            <a:r>
              <a:rPr lang="es-PR" dirty="0">
                <a:latin typeface="Candara" panose="020E0502030303020204" pitchFamily="34" charset="0"/>
              </a:rPr>
              <a:t>pulsando con vida espiritual vigorosa (la savia) y su testimonio es perenne como las hojas de los cedros. </a:t>
            </a:r>
            <a:endParaRPr lang="es-PR" dirty="0" smtClean="0">
              <a:latin typeface="Candara" panose="020E0502030303020204" pitchFamily="34" charset="0"/>
            </a:endParaRPr>
          </a:p>
        </p:txBody>
      </p:sp>
      <p:pic>
        <p:nvPicPr>
          <p:cNvPr id="3" name="Picture 2"/>
          <p:cNvPicPr>
            <a:picLocks noChangeAspect="1"/>
          </p:cNvPicPr>
          <p:nvPr/>
        </p:nvPicPr>
        <p:blipFill rotWithShape="1">
          <a:blip r:embed="rId3"/>
          <a:srcRect l="12292" r="16067"/>
          <a:stretch/>
        </p:blipFill>
        <p:spPr>
          <a:xfrm>
            <a:off x="5029200" y="1752600"/>
            <a:ext cx="4114800" cy="5105400"/>
          </a:xfrm>
          <a:prstGeom prst="rect">
            <a:avLst/>
          </a:prstGeom>
        </p:spPr>
      </p:pic>
    </p:spTree>
    <p:extLst>
      <p:ext uri="{BB962C8B-B14F-4D97-AF65-F5344CB8AC3E}">
        <p14:creationId xmlns:p14="http://schemas.microsoft.com/office/powerpoint/2010/main" val="323505973"/>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44539E1-5723-46F7-AC1E-E9CCE0994344}" type="slidenum">
              <a:rPr lang="en-US">
                <a:solidFill>
                  <a:srgbClr val="000000"/>
                </a:solidFill>
              </a:rPr>
              <a:pPr>
                <a:defRPr/>
              </a:pPr>
              <a:t>3</a:t>
            </a:fld>
            <a:endParaRPr lang="en-US">
              <a:solidFill>
                <a:srgbClr val="000000"/>
              </a:solidFill>
            </a:endParaRPr>
          </a:p>
        </p:txBody>
      </p:sp>
      <p:pic>
        <p:nvPicPr>
          <p:cNvPr id="5122" name="Picture 2" descr="rollos"/>
          <p:cNvPicPr>
            <a:picLocks noGrp="1" noChangeAspect="1" noChangeArrowheads="1"/>
          </p:cNvPicPr>
          <p:nvPr>
            <p:ph sz="half" idx="4294967295"/>
          </p:nvPr>
        </p:nvPicPr>
        <p:blipFill>
          <a:blip r:embed="rId3" cstate="email">
            <a:lum bright="10000" contrast="2000"/>
            <a:extLst>
              <a:ext uri="{28A0092B-C50C-407E-A947-70E740481C1C}">
                <a14:useLocalDpi xmlns:a14="http://schemas.microsoft.com/office/drawing/2010/main"/>
              </a:ext>
            </a:extLst>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623887"/>
          </a:xfrm>
        </p:spPr>
        <p:txBody>
          <a:bodyPr/>
          <a:lstStyle/>
          <a:p>
            <a:pPr eaLnBrk="1" hangingPunct="1"/>
            <a:r>
              <a:rPr lang="es-PR" noProof="0" dirty="0" smtClean="0">
                <a:latin typeface="Candara" panose="020E0502030303020204" pitchFamily="34" charset="0"/>
                <a:cs typeface="Calibri" pitchFamily="34" charset="0"/>
              </a:rPr>
              <a:t>Versículo Clave:</a:t>
            </a:r>
          </a:p>
        </p:txBody>
      </p:sp>
      <p:sp>
        <p:nvSpPr>
          <p:cNvPr id="5124" name="Rectangle 4"/>
          <p:cNvSpPr>
            <a:spLocks noGrp="1" noChangeArrowheads="1"/>
          </p:cNvSpPr>
          <p:nvPr>
            <p:ph type="body" idx="1"/>
          </p:nvPr>
        </p:nvSpPr>
        <p:spPr>
          <a:xfrm>
            <a:off x="2057400" y="838200"/>
            <a:ext cx="6858000" cy="5638800"/>
          </a:xfrm>
        </p:spPr>
        <p:txBody>
          <a:bodyPr>
            <a:normAutofit/>
          </a:bodyPr>
          <a:lstStyle/>
          <a:p>
            <a:r>
              <a:rPr lang="es-PR" sz="4000" dirty="0">
                <a:latin typeface="Candara" panose="020E0502030303020204" pitchFamily="34" charset="0"/>
              </a:rPr>
              <a:t>“</a:t>
            </a:r>
            <a:r>
              <a:rPr lang="es-PR" sz="4000" i="1" dirty="0">
                <a:latin typeface="Candara" panose="020E0502030303020204" pitchFamily="34" charset="0"/>
              </a:rPr>
              <a:t>Bueno es alabarte, oh Jehová, Y cantar salmos a tu nombre, oh Altísimo; Anunciar por la mañana tu misericordia, Y tu fidelidad cada noche,</a:t>
            </a:r>
            <a:r>
              <a:rPr lang="es-PR" sz="4000" dirty="0">
                <a:latin typeface="Candara" panose="020E0502030303020204" pitchFamily="34" charset="0"/>
              </a:rPr>
              <a:t>” </a:t>
            </a:r>
            <a:endParaRPr lang="es-PR" sz="4000" dirty="0" smtClean="0">
              <a:latin typeface="Candara" panose="020E0502030303020204" pitchFamily="34" charset="0"/>
            </a:endParaRPr>
          </a:p>
          <a:p>
            <a:pPr marL="0" indent="0">
              <a:buNone/>
            </a:pPr>
            <a:r>
              <a:rPr lang="es-PR" sz="4000" dirty="0">
                <a:latin typeface="Candara" panose="020E0502030303020204" pitchFamily="34" charset="0"/>
              </a:rPr>
              <a:t>	</a:t>
            </a:r>
            <a:r>
              <a:rPr lang="es-PR" sz="4000" dirty="0" smtClean="0">
                <a:solidFill>
                  <a:srgbClr val="FF0000"/>
                </a:solidFill>
                <a:latin typeface="Candara" panose="020E0502030303020204" pitchFamily="34" charset="0"/>
              </a:rPr>
              <a:t>(</a:t>
            </a:r>
            <a:r>
              <a:rPr lang="es-PR" sz="4000" dirty="0">
                <a:solidFill>
                  <a:srgbClr val="FF0000"/>
                </a:solidFill>
                <a:latin typeface="Candara" panose="020E0502030303020204" pitchFamily="34" charset="0"/>
              </a:rPr>
              <a:t>Salmo 92.1–2, RVR60) </a:t>
            </a: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3"/>
            <a:ext cx="7993061" cy="1462087"/>
          </a:xfrm>
        </p:spPr>
        <p:txBody>
          <a:bodyPr/>
          <a:lstStyle/>
          <a:p>
            <a:r>
              <a:rPr lang="es-PR" dirty="0">
                <a:latin typeface="Candara" panose="020E0502030303020204" pitchFamily="34" charset="0"/>
                <a:cs typeface="Calibri" pitchFamily="34" charset="0"/>
              </a:rPr>
              <a:t>El resultado feliz de seguir al Dios bondadoso  </a:t>
            </a:r>
            <a:r>
              <a:rPr lang="es-PR" dirty="0">
                <a:solidFill>
                  <a:srgbClr val="FF0000"/>
                </a:solidFill>
                <a:latin typeface="Candara" panose="020E0502030303020204" pitchFamily="34" charset="0"/>
                <a:cs typeface="Calibri" pitchFamily="34" charset="0"/>
              </a:rPr>
              <a:t>Salmo 92.12-15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029199" cy="4795838"/>
          </a:xfrm>
        </p:spPr>
        <p:txBody>
          <a:bodyPr>
            <a:normAutofit fontScale="85000" lnSpcReduction="20000"/>
          </a:bodyPr>
          <a:lstStyle/>
          <a:p>
            <a:r>
              <a:rPr lang="es-PR" dirty="0" smtClean="0">
                <a:latin typeface="Candara" panose="020E0502030303020204" pitchFamily="34" charset="0"/>
              </a:rPr>
              <a:t>Su </a:t>
            </a:r>
            <a:r>
              <a:rPr lang="es-PR" dirty="0">
                <a:latin typeface="Candara" panose="020E0502030303020204" pitchFamily="34" charset="0"/>
              </a:rPr>
              <a:t>prosperidad es evidencia de que Jehová es recto y cumple Sus promesas. Él es la Roca fiel, y no hay nada infiel acerca de Él.</a:t>
            </a:r>
          </a:p>
          <a:p>
            <a:r>
              <a:rPr lang="es-PR" dirty="0">
                <a:latin typeface="Candara" panose="020E0502030303020204" pitchFamily="34" charset="0"/>
              </a:rPr>
              <a:t>Los malos son comparados con la hierba (</a:t>
            </a:r>
            <a:r>
              <a:rPr lang="es-PR" dirty="0">
                <a:solidFill>
                  <a:srgbClr val="FF0000"/>
                </a:solidFill>
                <a:latin typeface="Candara" panose="020E0502030303020204" pitchFamily="34" charset="0"/>
              </a:rPr>
              <a:t>v. 7</a:t>
            </a:r>
            <a:r>
              <a:rPr lang="es-PR" dirty="0">
                <a:latin typeface="Candara" panose="020E0502030303020204" pitchFamily="34" charset="0"/>
              </a:rPr>
              <a:t>), los justos se comparan con los árboles perennes (</a:t>
            </a:r>
            <a:r>
              <a:rPr lang="es-PR" dirty="0">
                <a:solidFill>
                  <a:srgbClr val="FF0000"/>
                </a:solidFill>
                <a:latin typeface="Candara" panose="020E0502030303020204" pitchFamily="34" charset="0"/>
              </a:rPr>
              <a:t>v. 14</a:t>
            </a:r>
            <a:r>
              <a:rPr lang="es-PR" dirty="0">
                <a:latin typeface="Candara" panose="020E0502030303020204" pitchFamily="34" charset="0"/>
              </a:rPr>
              <a:t>). </a:t>
            </a:r>
            <a:endParaRPr lang="es-PR" dirty="0" smtClean="0">
              <a:latin typeface="Candara" panose="020E0502030303020204" pitchFamily="34" charset="0"/>
            </a:endParaRPr>
          </a:p>
          <a:p>
            <a:r>
              <a:rPr lang="es-PR" dirty="0" smtClean="0">
                <a:latin typeface="Candara" panose="020E0502030303020204" pitchFamily="34" charset="0"/>
              </a:rPr>
              <a:t>Los </a:t>
            </a:r>
            <a:r>
              <a:rPr lang="es-PR" dirty="0">
                <a:latin typeface="Candara" panose="020E0502030303020204" pitchFamily="34" charset="0"/>
              </a:rPr>
              <a:t>malos se secan y caen, pero los justos van de poder en poder. Éste es el orden de la </a:t>
            </a:r>
            <a:r>
              <a:rPr lang="es-PR" dirty="0" smtClean="0">
                <a:latin typeface="Candara" panose="020E0502030303020204" pitchFamily="34" charset="0"/>
              </a:rPr>
              <a:t>agricultura </a:t>
            </a:r>
            <a:r>
              <a:rPr lang="es-PR" dirty="0">
                <a:latin typeface="Candara" panose="020E0502030303020204" pitchFamily="34" charset="0"/>
              </a:rPr>
              <a:t>espiritual</a:t>
            </a:r>
            <a:r>
              <a:rPr lang="es-PR" dirty="0" smtClean="0">
                <a:latin typeface="Candara" panose="020E0502030303020204" pitchFamily="34" charset="0"/>
              </a:rPr>
              <a:t>.</a:t>
            </a:r>
            <a:endParaRPr lang="es-PR" dirty="0">
              <a:latin typeface="Candara" panose="020E0502030303020204" pitchFamily="34" charset="0"/>
            </a:endParaRPr>
          </a:p>
        </p:txBody>
      </p:sp>
      <p:pic>
        <p:nvPicPr>
          <p:cNvPr id="2" name="Picture 1"/>
          <p:cNvPicPr>
            <a:picLocks noChangeAspect="1"/>
          </p:cNvPicPr>
          <p:nvPr/>
        </p:nvPicPr>
        <p:blipFill>
          <a:blip r:embed="rId3"/>
          <a:stretch>
            <a:fillRect/>
          </a:stretch>
        </p:blipFill>
        <p:spPr>
          <a:xfrm>
            <a:off x="5229225" y="1752600"/>
            <a:ext cx="3914775" cy="4124325"/>
          </a:xfrm>
          <a:prstGeom prst="rect">
            <a:avLst/>
          </a:prstGeom>
        </p:spPr>
      </p:pic>
    </p:spTree>
    <p:extLst>
      <p:ext uri="{BB962C8B-B14F-4D97-AF65-F5344CB8AC3E}">
        <p14:creationId xmlns:p14="http://schemas.microsoft.com/office/powerpoint/2010/main" val="2632408621"/>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100000">
              <a:srgbClr val="00B0F0"/>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362200"/>
            <a:ext cx="7793037" cy="1462087"/>
          </a:xfrm>
        </p:spPr>
        <p:txBody>
          <a:bodyPr/>
          <a:lstStyle/>
          <a:p>
            <a:pPr algn="ctr"/>
            <a:r>
              <a:rPr lang="es-PR" sz="6000" dirty="0" smtClean="0">
                <a:solidFill>
                  <a:schemeClr val="bg1"/>
                </a:solidFill>
                <a:effectLst>
                  <a:outerShdw blurRad="38100" dist="38100" dir="2700000" algn="tl">
                    <a:srgbClr val="000000">
                      <a:alpha val="43137"/>
                    </a:srgbClr>
                  </a:outerShdw>
                </a:effectLst>
                <a:latin typeface="Candara" panose="020E0502030303020204" pitchFamily="34" charset="0"/>
              </a:rPr>
              <a:t>Himno #81 </a:t>
            </a:r>
            <a:br>
              <a:rPr lang="es-PR" sz="6000" dirty="0" smtClean="0">
                <a:solidFill>
                  <a:schemeClr val="bg1"/>
                </a:solidFill>
                <a:effectLst>
                  <a:outerShdw blurRad="38100" dist="38100" dir="2700000" algn="tl">
                    <a:srgbClr val="000000">
                      <a:alpha val="43137"/>
                    </a:srgbClr>
                  </a:outerShdw>
                </a:effectLst>
                <a:latin typeface="Candara" panose="020E0502030303020204" pitchFamily="34" charset="0"/>
              </a:rPr>
            </a:br>
            <a:r>
              <a:rPr lang="es-PR" sz="6000" dirty="0" smtClean="0">
                <a:solidFill>
                  <a:schemeClr val="bg1"/>
                </a:solidFill>
                <a:effectLst>
                  <a:outerShdw blurRad="38100" dist="38100" dir="2700000" algn="tl">
                    <a:srgbClr val="000000">
                      <a:alpha val="43137"/>
                    </a:srgbClr>
                  </a:outerShdw>
                </a:effectLst>
                <a:latin typeface="Candara" panose="020E0502030303020204" pitchFamily="34" charset="0"/>
              </a:rPr>
              <a:t>Lo Que Respira</a:t>
            </a:r>
            <a:endParaRPr lang="es-PR" sz="6000"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
        <p:nvSpPr>
          <p:cNvPr id="3" name="Slide Number Placeholder 2"/>
          <p:cNvSpPr>
            <a:spLocks noGrp="1"/>
          </p:cNvSpPr>
          <p:nvPr>
            <p:ph type="sldNum" sz="quarter" idx="12"/>
          </p:nvPr>
        </p:nvSpPr>
        <p:spPr/>
        <p:txBody>
          <a:bodyPr/>
          <a:lstStyle/>
          <a:p>
            <a:fld id="{2D4F163F-9188-4589-9629-C6C2491F6D6D}" type="slidenum">
              <a:rPr lang="en-US" smtClean="0"/>
              <a:pPr/>
              <a:t>31</a:t>
            </a:fld>
            <a:endParaRPr lang="en-US"/>
          </a:p>
        </p:txBody>
      </p:sp>
    </p:spTree>
    <p:extLst>
      <p:ext uri="{BB962C8B-B14F-4D97-AF65-F5344CB8AC3E}">
        <p14:creationId xmlns:p14="http://schemas.microsoft.com/office/powerpoint/2010/main" val="2613978533"/>
      </p:ext>
    </p:extLst>
  </p:cSld>
  <p:clrMapOvr>
    <a:masterClrMapping/>
  </p:clrMapOvr>
  <p:transition>
    <p:fade thruBlk="1"/>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anose="020E0502030303020204" pitchFamily="34" charset="0"/>
                <a:cs typeface="Calibri" pitchFamily="34" charset="0"/>
              </a:rPr>
              <a:t>Aplicaciones</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1575" cy="4876800"/>
          </a:xfrm>
        </p:spPr>
        <p:txBody>
          <a:bodyPr>
            <a:normAutofit/>
          </a:bodyPr>
          <a:lstStyle/>
          <a:p>
            <a:r>
              <a:rPr lang="es-PR" dirty="0" smtClean="0">
                <a:latin typeface="Candara" panose="020E0502030303020204" pitchFamily="34" charset="0"/>
              </a:rPr>
              <a:t>Este salmo demuestra una espontaneidad y alegría de parte del adorador que son propias de la persona confiada y agradecida.</a:t>
            </a:r>
          </a:p>
          <a:p>
            <a:pPr lvl="1"/>
            <a:r>
              <a:rPr lang="es-PR" dirty="0" smtClean="0">
                <a:latin typeface="Candara" panose="020E0502030303020204" pitchFamily="34" charset="0"/>
              </a:rPr>
              <a:t>La relación del creyente con Dios debe demostrar estas cualidades.</a:t>
            </a:r>
          </a:p>
          <a:p>
            <a:pPr lvl="1"/>
            <a:r>
              <a:rPr lang="es-PR" dirty="0" smtClean="0">
                <a:latin typeface="Candara" panose="020E0502030303020204" pitchFamily="34" charset="0"/>
              </a:rPr>
              <a:t>Debe haber el sentido de que es bueno alabar a Jehová.</a:t>
            </a:r>
          </a:p>
        </p:txBody>
      </p:sp>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6807199" y="0"/>
            <a:ext cx="2336800" cy="1752600"/>
          </a:xfrm>
          <a:prstGeom prst="rect">
            <a:avLst/>
          </a:prstGeom>
        </p:spPr>
      </p:pic>
    </p:spTree>
    <p:extLst>
      <p:ext uri="{BB962C8B-B14F-4D97-AF65-F5344CB8AC3E}">
        <p14:creationId xmlns:p14="http://schemas.microsoft.com/office/powerpoint/2010/main" val="1357289139"/>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anose="020E0502030303020204" pitchFamily="34" charset="0"/>
                <a:cs typeface="Calibri" pitchFamily="34" charset="0"/>
              </a:rPr>
              <a:t>Aplicaciones</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1575" cy="4876800"/>
          </a:xfrm>
        </p:spPr>
        <p:txBody>
          <a:bodyPr>
            <a:normAutofit/>
          </a:bodyPr>
          <a:lstStyle/>
          <a:p>
            <a:r>
              <a:rPr lang="es-PR" dirty="0" smtClean="0">
                <a:latin typeface="Candara" panose="020E0502030303020204" pitchFamily="34" charset="0"/>
              </a:rPr>
              <a:t>El creyente debe anunciar la fidelidad y la misericordia de Dios.</a:t>
            </a:r>
          </a:p>
          <a:p>
            <a:pPr lvl="1"/>
            <a:r>
              <a:rPr lang="es-PR" dirty="0" smtClean="0">
                <a:latin typeface="Candara" panose="020E0502030303020204" pitchFamily="34" charset="0"/>
              </a:rPr>
              <a:t>Sin ellas no podríamos continuar, pero en muchas ocasiones el creyente no las reconoce, no comparte con otros estas bendiciones de parte del Señor.</a:t>
            </a: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6807199" y="0"/>
            <a:ext cx="2336800" cy="1752600"/>
          </a:xfrm>
          <a:prstGeom prst="rect">
            <a:avLst/>
          </a:prstGeom>
        </p:spPr>
      </p:pic>
    </p:spTree>
    <p:extLst>
      <p:ext uri="{BB962C8B-B14F-4D97-AF65-F5344CB8AC3E}">
        <p14:creationId xmlns:p14="http://schemas.microsoft.com/office/powerpoint/2010/main" val="1516763756"/>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anose="020E0502030303020204" pitchFamily="34" charset="0"/>
                <a:cs typeface="Calibri" pitchFamily="34" charset="0"/>
              </a:rPr>
              <a:t>Aplicaciones</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1575" cy="4876800"/>
          </a:xfrm>
        </p:spPr>
        <p:txBody>
          <a:bodyPr>
            <a:normAutofit/>
          </a:bodyPr>
          <a:lstStyle/>
          <a:p>
            <a:r>
              <a:rPr lang="es-PR" dirty="0" smtClean="0">
                <a:latin typeface="Candara" panose="020E0502030303020204" pitchFamily="34" charset="0"/>
              </a:rPr>
              <a:t>El resultado de haber vivido una vida larga en armonía con Dios es llegar a la vejez con vitalidad y fuerza.</a:t>
            </a:r>
          </a:p>
          <a:p>
            <a:pPr lvl="1"/>
            <a:r>
              <a:rPr lang="es-PR" dirty="0" smtClean="0">
                <a:latin typeface="Candara" panose="020E0502030303020204" pitchFamily="34" charset="0"/>
              </a:rPr>
              <a:t>La comparación con dos árboles conocidos por su longevidad y vigor es un desafío para toda persona mayor.</a:t>
            </a: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6807199" y="0"/>
            <a:ext cx="2336800" cy="1752600"/>
          </a:xfrm>
          <a:prstGeom prst="rect">
            <a:avLst/>
          </a:prstGeom>
        </p:spPr>
      </p:pic>
    </p:spTree>
    <p:extLst>
      <p:ext uri="{BB962C8B-B14F-4D97-AF65-F5344CB8AC3E}">
        <p14:creationId xmlns:p14="http://schemas.microsoft.com/office/powerpoint/2010/main" val="2514375643"/>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anose="020E0502030303020204" pitchFamily="34" charset="0"/>
                <a:cs typeface="Calibri" pitchFamily="34" charset="0"/>
              </a:rPr>
              <a:t>Aplicaciones</a:t>
            </a:r>
            <a:endParaRPr lang="es-PR"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791575" cy="4876800"/>
          </a:xfrm>
        </p:spPr>
        <p:txBody>
          <a:bodyPr>
            <a:normAutofit/>
          </a:bodyPr>
          <a:lstStyle/>
          <a:p>
            <a:r>
              <a:rPr lang="es-PR" dirty="0" smtClean="0">
                <a:latin typeface="Candara" panose="020E0502030303020204" pitchFamily="34" charset="0"/>
              </a:rPr>
              <a:t>Este salmo termina enfatizando que Dios es justo y recto.</a:t>
            </a:r>
          </a:p>
          <a:p>
            <a:pPr lvl="1"/>
            <a:r>
              <a:rPr lang="es-PR" dirty="0" smtClean="0">
                <a:latin typeface="Candara" panose="020E0502030303020204" pitchFamily="34" charset="0"/>
              </a:rPr>
              <a:t>Frente a tantas bendiciones de Dios jamás debemos olvidar que en Él no hay injusticia.</a:t>
            </a:r>
          </a:p>
          <a:p>
            <a:pPr lvl="1"/>
            <a:r>
              <a:rPr lang="es-PR" dirty="0" smtClean="0">
                <a:latin typeface="Candara" panose="020E0502030303020204" pitchFamily="34" charset="0"/>
              </a:rPr>
              <a:t>Tampoco debería haberla en nuestra vida.</a:t>
            </a: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6807199" y="0"/>
            <a:ext cx="2336800" cy="1752600"/>
          </a:xfrm>
          <a:prstGeom prst="rect">
            <a:avLst/>
          </a:prstGeom>
        </p:spPr>
      </p:pic>
    </p:spTree>
    <p:extLst>
      <p:ext uri="{BB962C8B-B14F-4D97-AF65-F5344CB8AC3E}">
        <p14:creationId xmlns:p14="http://schemas.microsoft.com/office/powerpoint/2010/main" val="316762219"/>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36</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anose="020E0502030303020204"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791576" cy="4759325"/>
          </a:xfrm>
        </p:spPr>
        <p:txBody>
          <a:bodyPr>
            <a:normAutofit fontScale="77500" lnSpcReduction="20000"/>
          </a:bodyPr>
          <a:lstStyle/>
          <a:p>
            <a:pPr>
              <a:lnSpc>
                <a:spcPct val="80000"/>
              </a:lnSpc>
              <a:spcAft>
                <a:spcPts val="600"/>
              </a:spcAft>
              <a:buNone/>
            </a:pPr>
            <a:r>
              <a:rPr lang="es-PR" sz="1400" noProof="0" dirty="0" smtClean="0">
                <a:latin typeface="Candara" panose="020E0502030303020204" pitchFamily="34" charset="0"/>
                <a:cs typeface="Calibri" pitchFamily="34" charset="0"/>
              </a:rPr>
              <a:t>Carson, D., France, R., </a:t>
            </a:r>
            <a:r>
              <a:rPr lang="es-PR" sz="1400" noProof="0" dirty="0" err="1" smtClean="0">
                <a:latin typeface="Candara" panose="020E0502030303020204" pitchFamily="34" charset="0"/>
                <a:cs typeface="Calibri" pitchFamily="34" charset="0"/>
              </a:rPr>
              <a:t>Motyer</a:t>
            </a:r>
            <a:r>
              <a:rPr lang="es-PR" sz="1400" noProof="0" dirty="0" smtClean="0">
                <a:latin typeface="Candara" panose="020E0502030303020204" pitchFamily="34" charset="0"/>
                <a:cs typeface="Calibri" pitchFamily="34" charset="0"/>
              </a:rPr>
              <a:t>, J., &amp; </a:t>
            </a:r>
            <a:r>
              <a:rPr lang="es-PR" sz="1400" noProof="0" dirty="0" err="1" smtClean="0">
                <a:latin typeface="Candara" panose="020E0502030303020204" pitchFamily="34" charset="0"/>
                <a:cs typeface="Calibri" pitchFamily="34" charset="0"/>
              </a:rPr>
              <a:t>Wenham</a:t>
            </a:r>
            <a:r>
              <a:rPr lang="es-PR" sz="1400" noProof="0" dirty="0" smtClean="0">
                <a:latin typeface="Candara" panose="020E0502030303020204" pitchFamily="34" charset="0"/>
                <a:cs typeface="Calibri" pitchFamily="34" charset="0"/>
              </a:rPr>
              <a:t>, G. (2000, c1999). </a:t>
            </a:r>
            <a:r>
              <a:rPr lang="es-PR" sz="1400" i="1" noProof="0" dirty="0" smtClean="0">
                <a:latin typeface="Candara" panose="020E0502030303020204" pitchFamily="34" charset="0"/>
                <a:cs typeface="Calibri" pitchFamily="34" charset="0"/>
              </a:rPr>
              <a:t>Nuevo comentario Bíblico : Siglo veintiuno</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a:t>
            </a:r>
            <a:r>
              <a:rPr lang="es-PR" sz="1400" noProof="0" dirty="0" err="1" smtClean="0">
                <a:latin typeface="Candara" panose="020E0502030303020204" pitchFamily="34" charset="0"/>
                <a:cs typeface="Calibri" pitchFamily="34" charset="0"/>
              </a:rPr>
              <a:t>Lc</a:t>
            </a:r>
            <a:r>
              <a:rPr lang="es-PR" sz="1400" noProof="0" dirty="0" smtClean="0">
                <a:latin typeface="Candara" panose="020E0502030303020204" pitchFamily="34" charset="0"/>
                <a:cs typeface="Calibri" pitchFamily="34" charset="0"/>
              </a:rPr>
              <a:t> 6.20-26). Miami: Sociedades </a:t>
            </a:r>
            <a:r>
              <a:rPr lang="es-PR" sz="1400" noProof="0" dirty="0" err="1" smtClean="0">
                <a:latin typeface="Candara" panose="020E0502030303020204" pitchFamily="34" charset="0"/>
                <a:cs typeface="Calibri" pitchFamily="34" charset="0"/>
              </a:rPr>
              <a:t>Bı́blicas</a:t>
            </a:r>
            <a:r>
              <a:rPr lang="es-PR" sz="1400" noProof="0" dirty="0" smtClean="0">
                <a:latin typeface="Candara" panose="020E0502030303020204" pitchFamily="34" charset="0"/>
                <a:cs typeface="Calibri" pitchFamily="34" charset="0"/>
              </a:rPr>
              <a:t> Unidas.</a:t>
            </a:r>
          </a:p>
          <a:p>
            <a:pPr>
              <a:lnSpc>
                <a:spcPct val="80000"/>
              </a:lnSpc>
              <a:spcAft>
                <a:spcPts val="600"/>
              </a:spcAft>
              <a:buNone/>
            </a:pPr>
            <a:r>
              <a:rPr lang="es-PR" sz="1400" noProof="0" dirty="0" smtClean="0">
                <a:latin typeface="Candara" panose="020E0502030303020204" pitchFamily="34" charset="0"/>
                <a:cs typeface="Calibri" pitchFamily="34" charset="0"/>
              </a:rPr>
              <a:t>Douglas, J.D. </a:t>
            </a:r>
            <a:r>
              <a:rPr lang="es-PR" sz="1400" i="1" noProof="0" dirty="0" smtClean="0">
                <a:latin typeface="Candara" panose="020E0502030303020204" pitchFamily="34" charset="0"/>
                <a:cs typeface="Calibri" pitchFamily="34" charset="0"/>
              </a:rPr>
              <a:t>Nuevo Diccionario Bíblico : Primera Edición</a:t>
            </a:r>
            <a:r>
              <a:rPr lang="es-PR" sz="1400" noProof="0" dirty="0" smtClean="0">
                <a:latin typeface="Candara" panose="020E0502030303020204"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anose="020E0502030303020204" pitchFamily="34" charset="0"/>
                <a:cs typeface="Calibri" pitchFamily="34" charset="0"/>
              </a:rPr>
              <a:t>LBLA Mapas</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La </a:t>
            </a:r>
            <a:r>
              <a:rPr lang="es-PR" sz="1400" noProof="0" dirty="0" err="1" smtClean="0">
                <a:latin typeface="Candara" panose="020E0502030303020204" pitchFamily="34" charset="0"/>
                <a:cs typeface="Calibri" pitchFamily="34" charset="0"/>
              </a:rPr>
              <a:t>Habra</a:t>
            </a:r>
            <a:r>
              <a:rPr lang="es-PR" sz="1400" noProof="0" dirty="0" smtClean="0">
                <a:latin typeface="Candara" panose="020E0502030303020204" pitchFamily="34" charset="0"/>
                <a:cs typeface="Calibri" pitchFamily="34" charset="0"/>
              </a:rPr>
              <a:t>, CA: </a:t>
            </a:r>
            <a:r>
              <a:rPr lang="es-PR" sz="1400" noProof="0" dirty="0" err="1" smtClean="0">
                <a:latin typeface="Candara" panose="020E0502030303020204" pitchFamily="34" charset="0"/>
                <a:cs typeface="Calibri" pitchFamily="34" charset="0"/>
              </a:rPr>
              <a:t>Foundation</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Publications</a:t>
            </a:r>
            <a:r>
              <a:rPr lang="es-PR" sz="1400" noProof="0" dirty="0" smtClean="0">
                <a:latin typeface="Candara" panose="020E0502030303020204" pitchFamily="34" charset="0"/>
                <a:cs typeface="Calibri" pitchFamily="34" charset="0"/>
              </a:rPr>
              <a:t>, Inc., 2000.</a:t>
            </a:r>
          </a:p>
          <a:p>
            <a:pPr>
              <a:lnSpc>
                <a:spcPct val="80000"/>
              </a:lnSpc>
              <a:spcAft>
                <a:spcPts val="600"/>
              </a:spcAft>
              <a:buNone/>
            </a:pPr>
            <a:r>
              <a:rPr lang="es-PR" sz="1400" noProof="0" dirty="0" err="1" smtClean="0">
                <a:latin typeface="Candara" panose="020E0502030303020204" pitchFamily="34" charset="0"/>
                <a:cs typeface="Calibri" pitchFamily="34" charset="0"/>
              </a:rPr>
              <a:t>Lockward</a:t>
            </a:r>
            <a:r>
              <a:rPr lang="es-PR" sz="1400" noProof="0" dirty="0" smtClean="0">
                <a:latin typeface="Candara" panose="020E0502030303020204" pitchFamily="34" charset="0"/>
                <a:cs typeface="Calibri" pitchFamily="34" charset="0"/>
              </a:rPr>
              <a:t>, Alfonso. </a:t>
            </a:r>
            <a:r>
              <a:rPr lang="es-PR" sz="1400" i="1" noProof="0" dirty="0" smtClean="0">
                <a:latin typeface="Candara" panose="020E0502030303020204" pitchFamily="34" charset="0"/>
                <a:cs typeface="Calibri" pitchFamily="34" charset="0"/>
              </a:rPr>
              <a:t>Nuevo Diccionario De La Biblia.</a:t>
            </a:r>
            <a:r>
              <a:rPr lang="es-PR" sz="1400" noProof="0" dirty="0" smtClean="0">
                <a:latin typeface="Candara" panose="020E0502030303020204" pitchFamily="34" charset="0"/>
                <a:cs typeface="Calibri" pitchFamily="34" charset="0"/>
              </a:rPr>
              <a:t> Miami: Editorial </a:t>
            </a:r>
            <a:r>
              <a:rPr lang="es-PR" sz="1400" noProof="0" dirty="0" err="1" smtClean="0">
                <a:latin typeface="Candara" panose="020E0502030303020204" pitchFamily="34" charset="0"/>
                <a:cs typeface="Calibri" pitchFamily="34" charset="0"/>
              </a:rPr>
              <a:t>Unilit</a:t>
            </a:r>
            <a:r>
              <a:rPr lang="es-PR" sz="1400" noProof="0" dirty="0" smtClean="0">
                <a:latin typeface="Candara" panose="020E0502030303020204" pitchFamily="34" charset="0"/>
                <a:cs typeface="Calibri" pitchFamily="34" charset="0"/>
              </a:rPr>
              <a:t>, 2003.</a:t>
            </a:r>
          </a:p>
          <a:p>
            <a:pPr>
              <a:lnSpc>
                <a:spcPct val="80000"/>
              </a:lnSpc>
              <a:spcAft>
                <a:spcPts val="600"/>
              </a:spcAft>
              <a:buNone/>
            </a:pPr>
            <a:r>
              <a:rPr lang="es-PR" sz="1400" i="1" noProof="0" dirty="0" smtClean="0">
                <a:latin typeface="Candara" panose="020E0502030303020204" pitchFamily="34" charset="0"/>
                <a:cs typeface="Calibri" pitchFamily="34" charset="0"/>
              </a:rPr>
              <a:t>Mapas De La Biblia Caribe</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anose="020E0502030303020204" pitchFamily="34" charset="0"/>
                <a:cs typeface="Calibri" pitchFamily="34" charset="0"/>
              </a:rPr>
              <a:t>Martínez, Mario, et al, eds. </a:t>
            </a:r>
            <a:r>
              <a:rPr lang="es-PR" sz="1400" i="1" noProof="0" dirty="0" smtClean="0">
                <a:latin typeface="Candara" panose="020E0502030303020204" pitchFamily="34" charset="0"/>
                <a:cs typeface="Calibri" pitchFamily="34" charset="0"/>
              </a:rPr>
              <a:t>El Expositor Bíblico: La Biblia, Libro por Libro</a:t>
            </a:r>
            <a:r>
              <a:rPr lang="es-PR" sz="1400" noProof="0" dirty="0" smtClean="0">
                <a:latin typeface="Candara" panose="020E0502030303020204" pitchFamily="34" charset="0"/>
                <a:cs typeface="Calibri" pitchFamily="34" charset="0"/>
              </a:rPr>
              <a:t>, Maestros de jóvenes y Adultos, Volumen 2, 5nta Ed. El Paso, Texas: Casa Bautista de Publicaciones, 2007, c1995.</a:t>
            </a:r>
          </a:p>
          <a:p>
            <a:pPr>
              <a:lnSpc>
                <a:spcPct val="80000"/>
              </a:lnSpc>
              <a:spcAft>
                <a:spcPts val="600"/>
              </a:spcAft>
              <a:buNone/>
            </a:pPr>
            <a:r>
              <a:rPr lang="es-PR" sz="1400" noProof="0" dirty="0" smtClean="0">
                <a:latin typeface="Candara" panose="020E0502030303020204" pitchFamily="34" charset="0"/>
                <a:cs typeface="Calibri" pitchFamily="34" charset="0"/>
              </a:rPr>
              <a:t>Nelson, </a:t>
            </a:r>
            <a:r>
              <a:rPr lang="es-PR" sz="1400" noProof="0" dirty="0" err="1" smtClean="0">
                <a:latin typeface="Candara" panose="020E0502030303020204" pitchFamily="34" charset="0"/>
                <a:cs typeface="Calibri" pitchFamily="34" charset="0"/>
              </a:rPr>
              <a:t>Wilton</a:t>
            </a:r>
            <a:r>
              <a:rPr lang="es-PR" sz="1400" noProof="0" dirty="0" smtClean="0">
                <a:latin typeface="Candara" panose="020E0502030303020204" pitchFamily="34" charset="0"/>
                <a:cs typeface="Calibri" pitchFamily="34" charset="0"/>
              </a:rPr>
              <a:t> M. y Juan Rojas Mayo, </a:t>
            </a:r>
            <a:r>
              <a:rPr lang="es-PR" sz="1400" i="1" noProof="0" dirty="0" smtClean="0">
                <a:latin typeface="Candara" panose="020E0502030303020204" pitchFamily="34" charset="0"/>
                <a:cs typeface="Calibri" pitchFamily="34" charset="0"/>
              </a:rPr>
              <a:t>Nelson Nuevo Diccionario Ilustrado De La Biblia</a:t>
            </a:r>
            <a:r>
              <a:rPr lang="es-PR" sz="1400" noProof="0" dirty="0" smtClean="0">
                <a:latin typeface="Candara" panose="020E0502030303020204" pitchFamily="34" charset="0"/>
                <a:cs typeface="Calibri" pitchFamily="34" charset="0"/>
              </a:rPr>
              <a:t>, </a:t>
            </a:r>
            <a:r>
              <a:rPr lang="es-PR" sz="1400" noProof="0" dirty="0" err="1" smtClean="0">
                <a:latin typeface="Candara" panose="020E0502030303020204" pitchFamily="34" charset="0"/>
                <a:cs typeface="Calibri" pitchFamily="34" charset="0"/>
              </a:rPr>
              <a:t>electronic</a:t>
            </a:r>
            <a:r>
              <a:rPr lang="es-PR" sz="1400" noProof="0" dirty="0" smtClean="0">
                <a:latin typeface="Candara" panose="020E0502030303020204" pitchFamily="34" charset="0"/>
                <a:cs typeface="Calibri" pitchFamily="34" charset="0"/>
              </a:rPr>
              <a:t> ed. Nashville: Editorial Caribe, 2000, c1998.</a:t>
            </a:r>
          </a:p>
          <a:p>
            <a:pPr>
              <a:lnSpc>
                <a:spcPct val="80000"/>
              </a:lnSpc>
              <a:spcAft>
                <a:spcPts val="600"/>
              </a:spcAft>
              <a:buNone/>
            </a:pPr>
            <a:r>
              <a:rPr lang="es-PR" sz="1400" dirty="0" smtClean="0">
                <a:latin typeface="Candara" panose="020E0502030303020204" pitchFamily="34" charset="0"/>
                <a:cs typeface="Calibri" pitchFamily="34" charset="0"/>
              </a:rPr>
              <a:t>Vine, W.E. </a:t>
            </a:r>
            <a:r>
              <a:rPr lang="es-PR" sz="1400" i="1" dirty="0" smtClean="0">
                <a:latin typeface="Candara" panose="020E0502030303020204" pitchFamily="34" charset="0"/>
                <a:cs typeface="Calibri" pitchFamily="34" charset="0"/>
              </a:rPr>
              <a:t>Vine Diccionario Expositivo De Palabras Del Antiguo Y Del Nuevo Testamento Exhaustivo</a:t>
            </a: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electronic</a:t>
            </a:r>
            <a:r>
              <a:rPr lang="es-PR" sz="1400" dirty="0" smtClean="0">
                <a:latin typeface="Candara" panose="020E0502030303020204" pitchFamily="34" charset="0"/>
                <a:cs typeface="Calibri" pitchFamily="34" charset="0"/>
              </a:rPr>
              <a:t> ed. Nashville: Editorial Caribe, 2000, c1999.</a:t>
            </a:r>
          </a:p>
          <a:p>
            <a:pPr marL="0" indent="0">
              <a:buNone/>
            </a:pPr>
            <a:r>
              <a:rPr lang="es-ES" sz="1400" dirty="0" smtClean="0">
                <a:latin typeface="Candara" panose="020E0502030303020204" pitchFamily="34" charset="0"/>
                <a:cs typeface="Calibri" pitchFamily="34" charset="0"/>
              </a:rPr>
              <a:t> </a:t>
            </a:r>
            <a:r>
              <a:rPr lang="es-ES" sz="1400" dirty="0" err="1">
                <a:latin typeface="Candara" panose="020E0502030303020204" pitchFamily="34" charset="0"/>
                <a:cs typeface="Calibri" pitchFamily="34" charset="0"/>
              </a:rPr>
              <a:t>Walvoord</a:t>
            </a:r>
            <a:r>
              <a:rPr lang="es-ES" sz="1400" dirty="0">
                <a:latin typeface="Candara" panose="020E0502030303020204" pitchFamily="34" charset="0"/>
                <a:cs typeface="Calibri" pitchFamily="34" charset="0"/>
              </a:rPr>
              <a:t>, John F., y Roy B. </a:t>
            </a:r>
            <a:r>
              <a:rPr lang="es-ES" sz="1400" dirty="0" err="1">
                <a:latin typeface="Candara" panose="020E0502030303020204" pitchFamily="34" charset="0"/>
                <a:cs typeface="Calibri" pitchFamily="34" charset="0"/>
              </a:rPr>
              <a:t>Zuck</a:t>
            </a:r>
            <a:r>
              <a:rPr lang="es-ES" sz="1400" dirty="0">
                <a:latin typeface="Candara" panose="020E0502030303020204" pitchFamily="34" charset="0"/>
                <a:cs typeface="Calibri" pitchFamily="34" charset="0"/>
              </a:rPr>
              <a:t>. El conocimiento </a:t>
            </a:r>
            <a:r>
              <a:rPr lang="es-ES" sz="1400" dirty="0" err="1">
                <a:latin typeface="Candara" panose="020E0502030303020204" pitchFamily="34" charset="0"/>
                <a:cs typeface="Calibri" pitchFamily="34" charset="0"/>
              </a:rPr>
              <a:t>bíblico</a:t>
            </a:r>
            <a:r>
              <a:rPr lang="es-ES" sz="1400" dirty="0">
                <a:latin typeface="Candara" panose="020E0502030303020204" pitchFamily="34" charset="0"/>
                <a:cs typeface="Calibri" pitchFamily="34" charset="0"/>
              </a:rPr>
              <a:t>, un comentario expositivo: Antiguo Testamento, </a:t>
            </a:r>
            <a:r>
              <a:rPr lang="es-ES" sz="1400" dirty="0" smtClean="0">
                <a:latin typeface="Candara" panose="020E0502030303020204" pitchFamily="34" charset="0"/>
                <a:cs typeface="Calibri" pitchFamily="34" charset="0"/>
              </a:rPr>
              <a:t>Puebla</a:t>
            </a:r>
            <a:r>
              <a:rPr lang="es-ES" sz="1400" dirty="0">
                <a:latin typeface="Candara" panose="020E0502030303020204" pitchFamily="34" charset="0"/>
                <a:cs typeface="Calibri" pitchFamily="34" charset="0"/>
              </a:rPr>
              <a:t>, </a:t>
            </a:r>
            <a:r>
              <a:rPr lang="es-ES" sz="1400" dirty="0" err="1">
                <a:latin typeface="Candara" panose="020E0502030303020204" pitchFamily="34" charset="0"/>
                <a:cs typeface="Calibri" pitchFamily="34" charset="0"/>
              </a:rPr>
              <a:t>México</a:t>
            </a:r>
            <a:r>
              <a:rPr lang="es-ES" sz="1400" dirty="0">
                <a:latin typeface="Candara" panose="020E0502030303020204" pitchFamily="34" charset="0"/>
                <a:cs typeface="Calibri" pitchFamily="34" charset="0"/>
              </a:rPr>
              <a:t>: Ediciones Las </a:t>
            </a:r>
            <a:r>
              <a:rPr lang="es-ES" sz="1400" dirty="0" err="1">
                <a:latin typeface="Candara" panose="020E0502030303020204" pitchFamily="34" charset="0"/>
                <a:cs typeface="Calibri" pitchFamily="34" charset="0"/>
              </a:rPr>
              <a:t>Américas</a:t>
            </a:r>
            <a:r>
              <a:rPr lang="es-ES" sz="1400" dirty="0">
                <a:latin typeface="Candara" panose="020E0502030303020204" pitchFamily="34" charset="0"/>
                <a:cs typeface="Calibri" pitchFamily="34" charset="0"/>
              </a:rPr>
              <a:t>, A.C., 1999. </a:t>
            </a:r>
            <a:r>
              <a:rPr lang="es-ES" sz="1400" dirty="0" err="1">
                <a:latin typeface="Candara" panose="020E0502030303020204" pitchFamily="34" charset="0"/>
                <a:cs typeface="Calibri" pitchFamily="34" charset="0"/>
              </a:rPr>
              <a:t>Print</a:t>
            </a:r>
            <a:r>
              <a:rPr lang="es-ES" sz="1400" dirty="0">
                <a:latin typeface="Candara" panose="020E0502030303020204" pitchFamily="34" charset="0"/>
                <a:cs typeface="Calibri" pitchFamily="34" charset="0"/>
              </a:rPr>
              <a:t>.</a:t>
            </a:r>
          </a:p>
          <a:p>
            <a:pPr marL="0" indent="0">
              <a:buNone/>
            </a:pPr>
            <a:r>
              <a:rPr lang="es-PR" sz="1400" dirty="0" smtClean="0">
                <a:latin typeface="Candara" panose="020E0502030303020204" pitchFamily="34" charset="0"/>
                <a:cs typeface="Calibri" pitchFamily="34" charset="0"/>
              </a:rPr>
              <a:t> Carro, D., Poe, J. T., </a:t>
            </a:r>
            <a:r>
              <a:rPr lang="es-PR" sz="1400" dirty="0" err="1" smtClean="0">
                <a:latin typeface="Candara" panose="020E0502030303020204" pitchFamily="34" charset="0"/>
                <a:cs typeface="Calibri" pitchFamily="34" charset="0"/>
              </a:rPr>
              <a:t>Zorzoli</a:t>
            </a:r>
            <a:r>
              <a:rPr lang="es-PR" sz="1400" dirty="0" smtClean="0">
                <a:latin typeface="Candara" panose="020E0502030303020204" pitchFamily="34" charset="0"/>
                <a:cs typeface="Calibri" pitchFamily="34" charset="0"/>
              </a:rPr>
              <a:t>, R. O., &amp; Editorial Mundo Hispano (El Paso, T. (1993-). Comentario </a:t>
            </a:r>
            <a:r>
              <a:rPr lang="es-PR" sz="1400" dirty="0" err="1" smtClean="0">
                <a:latin typeface="Candara" panose="020E0502030303020204" pitchFamily="34" charset="0"/>
                <a:cs typeface="Calibri" pitchFamily="34" charset="0"/>
              </a:rPr>
              <a:t>bı́blico</a:t>
            </a:r>
            <a:r>
              <a:rPr lang="es-PR" sz="1400" dirty="0" smtClean="0">
                <a:latin typeface="Candara" panose="020E0502030303020204" pitchFamily="34" charset="0"/>
                <a:cs typeface="Calibri" pitchFamily="34" charset="0"/>
              </a:rPr>
              <a:t> mundo hispano </a:t>
            </a:r>
            <a:r>
              <a:rPr lang="es-PR" sz="1400" dirty="0" err="1" smtClean="0">
                <a:latin typeface="Candara" panose="020E0502030303020204" pitchFamily="34" charset="0"/>
                <a:cs typeface="Calibri" pitchFamily="34" charset="0"/>
              </a:rPr>
              <a:t>Exodo</a:t>
            </a:r>
            <a:r>
              <a:rPr lang="es-PR" sz="1400" dirty="0" smtClean="0">
                <a:latin typeface="Candara" panose="020E0502030303020204" pitchFamily="34" charset="0"/>
                <a:cs typeface="Calibri" pitchFamily="34" charset="0"/>
              </a:rPr>
              <a:t> (1. ed.) (26). El Paso, TX: Editorial Mundo Hispano.</a:t>
            </a:r>
          </a:p>
          <a:p>
            <a:pPr marL="0" indent="0">
              <a:buNone/>
            </a:pP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Wiersbe</a:t>
            </a:r>
            <a:r>
              <a:rPr lang="es-PR" sz="1400" dirty="0" smtClean="0">
                <a:latin typeface="Candara" panose="020E0502030303020204" pitchFamily="34" charset="0"/>
                <a:cs typeface="Calibri" pitchFamily="34" charset="0"/>
              </a:rPr>
              <a:t>, W. W. (1995). Bosquejos expositivos de la Biblia: Antiguo y Nuevo Testamento (</a:t>
            </a:r>
            <a:r>
              <a:rPr lang="es-PR" sz="1400" dirty="0" err="1" smtClean="0">
                <a:latin typeface="Candara" panose="020E0502030303020204" pitchFamily="34" charset="0"/>
                <a:cs typeface="Calibri" pitchFamily="34" charset="0"/>
              </a:rPr>
              <a:t>electronic</a:t>
            </a:r>
            <a:r>
              <a:rPr lang="es-PR" sz="1400" dirty="0" smtClean="0">
                <a:latin typeface="Candara" panose="020E0502030303020204" pitchFamily="34" charset="0"/>
                <a:cs typeface="Calibri" pitchFamily="34" charset="0"/>
              </a:rPr>
              <a:t> ed.). Nashville: Editorial Caribe.</a:t>
            </a:r>
          </a:p>
          <a:p>
            <a:pPr marL="0" indent="0">
              <a:buNone/>
            </a:pPr>
            <a:r>
              <a:rPr lang="es-PR" sz="1400" dirty="0" smtClean="0">
                <a:latin typeface="Candara" panose="020E0502030303020204" pitchFamily="34" charset="0"/>
                <a:cs typeface="Calibri" pitchFamily="34" charset="0"/>
              </a:rPr>
              <a:t> </a:t>
            </a:r>
            <a:r>
              <a:rPr lang="es-PR" sz="1400" dirty="0" err="1" smtClean="0">
                <a:latin typeface="Candara" panose="020E0502030303020204" pitchFamily="34" charset="0"/>
                <a:cs typeface="Calibri" pitchFamily="34" charset="0"/>
              </a:rPr>
              <a:t>MacDonald</a:t>
            </a:r>
            <a:r>
              <a:rPr lang="es-PR" sz="1400" dirty="0" smtClean="0">
                <a:latin typeface="Candara" panose="020E0502030303020204" pitchFamily="34" charset="0"/>
                <a:cs typeface="Calibri" pitchFamily="34" charset="0"/>
              </a:rPr>
              <a:t>, W. (2004). Comentario Bíblico de William </a:t>
            </a:r>
            <a:r>
              <a:rPr lang="es-PR" sz="1400" dirty="0" err="1" smtClean="0">
                <a:latin typeface="Candara" panose="020E0502030303020204" pitchFamily="34" charset="0"/>
                <a:cs typeface="Calibri" pitchFamily="34" charset="0"/>
              </a:rPr>
              <a:t>MacDonald</a:t>
            </a:r>
            <a:r>
              <a:rPr lang="es-PR" sz="1400" dirty="0" smtClean="0">
                <a:latin typeface="Candara" panose="020E0502030303020204" pitchFamily="34" charset="0"/>
                <a:cs typeface="Calibri" pitchFamily="34" charset="0"/>
              </a:rPr>
              <a:t>: Antiguo Testamento y Nuevo Testamento (46). </a:t>
            </a:r>
            <a:r>
              <a:rPr lang="es-PR" sz="1400" dirty="0" err="1" smtClean="0">
                <a:latin typeface="Candara" panose="020E0502030303020204" pitchFamily="34" charset="0"/>
                <a:cs typeface="Calibri" pitchFamily="34" charset="0"/>
              </a:rPr>
              <a:t>Viladecavalls</a:t>
            </a:r>
            <a:r>
              <a:rPr lang="es-PR" sz="1400" dirty="0" smtClean="0">
                <a:latin typeface="Candara" panose="020E0502030303020204" pitchFamily="34" charset="0"/>
                <a:cs typeface="Calibri" pitchFamily="34" charset="0"/>
              </a:rPr>
              <a:t> (Barcelona), </a:t>
            </a:r>
            <a:r>
              <a:rPr lang="es-PR" sz="1400" dirty="0" err="1" smtClean="0">
                <a:latin typeface="Candara" panose="020E0502030303020204" pitchFamily="34" charset="0"/>
                <a:cs typeface="Calibri" pitchFamily="34" charset="0"/>
              </a:rPr>
              <a:t>Espa±a</a:t>
            </a:r>
            <a:r>
              <a:rPr lang="es-PR" sz="1400" dirty="0" smtClean="0">
                <a:latin typeface="Candara" panose="020E0502030303020204" pitchFamily="34" charset="0"/>
                <a:cs typeface="Calibri" pitchFamily="34" charset="0"/>
              </a:rPr>
              <a:t>: Editorial CLIE</a:t>
            </a:r>
            <a:r>
              <a:rPr lang="es-PR" sz="1400" dirty="0">
                <a:latin typeface="Candara" panose="020E0502030303020204" pitchFamily="34" charset="0"/>
                <a:cs typeface="Calibri" pitchFamily="34" charset="0"/>
              </a:rPr>
              <a:t>. φ</a:t>
            </a:r>
            <a:endParaRPr lang="es-PR" sz="1400" dirty="0" smtClean="0">
              <a:latin typeface="Candara" panose="020E0502030303020204" pitchFamily="34" charset="0"/>
              <a:cs typeface="Calibri" pitchFamily="34" charset="0"/>
            </a:endParaRPr>
          </a:p>
          <a:p>
            <a:pPr marL="0" indent="0">
              <a:buNone/>
            </a:pPr>
            <a:r>
              <a:rPr lang="es-PR" sz="1400" dirty="0" err="1" smtClean="0">
                <a:latin typeface="Candara" panose="020E0502030303020204" pitchFamily="34" charset="0"/>
                <a:cs typeface="Calibri" pitchFamily="34" charset="0"/>
              </a:rPr>
              <a:t>Gillis</a:t>
            </a:r>
            <a:r>
              <a:rPr lang="es-PR" sz="1400" dirty="0" smtClean="0">
                <a:latin typeface="Candara" panose="020E0502030303020204" pitchFamily="34" charset="0"/>
                <a:cs typeface="Calibri" pitchFamily="34" charset="0"/>
              </a:rPr>
              <a:t>, C. (1991). El Antiguo Testamento: Un Comentario Sobre Su Historia y Literatura, Tomos I-V (╔x 14.21). El Paso, TX: Casa Bautista De Publicaciones.</a:t>
            </a:r>
          </a:p>
          <a:p>
            <a:pPr marL="0" indent="0">
              <a:buNone/>
            </a:pPr>
            <a:r>
              <a:rPr lang="es-PR" sz="1400" dirty="0" err="1" smtClean="0">
                <a:latin typeface="Candara" panose="020E0502030303020204" pitchFamily="34" charset="0"/>
                <a:cs typeface="Calibri" pitchFamily="34" charset="0"/>
              </a:rPr>
              <a:t>Bartley</a:t>
            </a:r>
            <a:r>
              <a:rPr lang="es-PR" sz="1400" dirty="0">
                <a:latin typeface="Candara" panose="020E0502030303020204" pitchFamily="34" charset="0"/>
                <a:cs typeface="Calibri" pitchFamily="34" charset="0"/>
              </a:rPr>
              <a:t>, James et al. Comentario </a:t>
            </a:r>
            <a:r>
              <a:rPr lang="es-PR" sz="1400" dirty="0" err="1">
                <a:latin typeface="Candara" panose="020E0502030303020204" pitchFamily="34" charset="0"/>
                <a:cs typeface="Calibri" pitchFamily="34" charset="0"/>
              </a:rPr>
              <a:t>bı́blico</a:t>
            </a:r>
            <a:r>
              <a:rPr lang="es-PR" sz="1400" dirty="0">
                <a:latin typeface="Candara" panose="020E0502030303020204" pitchFamily="34" charset="0"/>
                <a:cs typeface="Calibri" pitchFamily="34" charset="0"/>
              </a:rPr>
              <a:t> mundo hispano: </a:t>
            </a:r>
            <a:r>
              <a:rPr lang="es-PR" sz="1400" dirty="0" smtClean="0">
                <a:latin typeface="Candara" panose="020E0502030303020204" pitchFamily="34" charset="0"/>
                <a:cs typeface="Calibri" pitchFamily="34" charset="0"/>
              </a:rPr>
              <a:t>Job. </a:t>
            </a:r>
            <a:r>
              <a:rPr lang="es-PR" sz="1400" dirty="0">
                <a:latin typeface="Candara" panose="020E0502030303020204" pitchFamily="34" charset="0"/>
                <a:cs typeface="Calibri" pitchFamily="34" charset="0"/>
              </a:rPr>
              <a:t>1. ed. El Paso, TX: Editorial Mundo Hispano, 2004. </a:t>
            </a:r>
            <a:r>
              <a:rPr lang="es-PR" sz="1400" dirty="0" err="1">
                <a:latin typeface="Candara" panose="020E0502030303020204" pitchFamily="34" charset="0"/>
                <a:cs typeface="Calibri" pitchFamily="34" charset="0"/>
              </a:rPr>
              <a:t>Print</a:t>
            </a:r>
            <a:r>
              <a:rPr lang="es-PR" sz="1400" dirty="0" smtClean="0">
                <a:latin typeface="Candara" panose="020E0502030303020204" pitchFamily="34" charset="0"/>
                <a:cs typeface="Calibri" pitchFamily="34" charset="0"/>
              </a:rPr>
              <a:t>.</a:t>
            </a:r>
          </a:p>
          <a:p>
            <a:pPr marL="0" indent="0">
              <a:buNone/>
            </a:pPr>
            <a:r>
              <a:rPr lang="es-PR" sz="1400" dirty="0">
                <a:latin typeface="Candara" panose="020E0502030303020204" pitchFamily="34" charset="0"/>
                <a:cs typeface="Calibri" pitchFamily="34" charset="0"/>
              </a:rPr>
              <a:t> Cevallos, Juan Carlos. Comentario </a:t>
            </a:r>
            <a:r>
              <a:rPr lang="es-PR" sz="1400" dirty="0" err="1">
                <a:latin typeface="Candara" panose="020E0502030303020204" pitchFamily="34" charset="0"/>
                <a:cs typeface="Calibri" pitchFamily="34" charset="0"/>
              </a:rPr>
              <a:t>Bφblico</a:t>
            </a:r>
            <a:r>
              <a:rPr lang="es-PR" sz="1400" dirty="0">
                <a:latin typeface="Candara" panose="020E0502030303020204" pitchFamily="34" charset="0"/>
                <a:cs typeface="Calibri" pitchFamily="34" charset="0"/>
              </a:rPr>
              <a:t> Mundo Hispano tomo 7: Juan Carlos Cevallos y </a:t>
            </a:r>
            <a:r>
              <a:rPr lang="es-PR" sz="1400" dirty="0" err="1">
                <a:latin typeface="Candara" panose="020E0502030303020204" pitchFamily="34" charset="0"/>
                <a:cs typeface="Calibri" pitchFamily="34" charset="0"/>
              </a:rPr>
              <a:t>Rubén</a:t>
            </a:r>
            <a:r>
              <a:rPr lang="es-PR" sz="1400" dirty="0">
                <a:latin typeface="Candara" panose="020E0502030303020204" pitchFamily="34" charset="0"/>
                <a:cs typeface="Calibri" pitchFamily="34" charset="0"/>
              </a:rPr>
              <a:t> O </a:t>
            </a:r>
            <a:r>
              <a:rPr lang="es-PR" sz="1400" dirty="0" err="1">
                <a:latin typeface="Candara" panose="020E0502030303020204" pitchFamily="34" charset="0"/>
                <a:cs typeface="Calibri" pitchFamily="34" charset="0"/>
              </a:rPr>
              <a:t>Zorzoli</a:t>
            </a:r>
            <a:r>
              <a:rPr lang="es-PR" sz="1400" dirty="0">
                <a:latin typeface="Candara" panose="020E0502030303020204" pitchFamily="34" charset="0"/>
                <a:cs typeface="Calibri" pitchFamily="34" charset="0"/>
              </a:rPr>
              <a:t>.; editores generales, Juan Carlos Cevallos y </a:t>
            </a:r>
            <a:r>
              <a:rPr lang="es-PR" sz="1400" dirty="0" err="1">
                <a:latin typeface="Candara" panose="020E0502030303020204" pitchFamily="34" charset="0"/>
                <a:cs typeface="Calibri" pitchFamily="34" charset="0"/>
              </a:rPr>
              <a:t>Rubén</a:t>
            </a:r>
            <a:r>
              <a:rPr lang="es-PR" sz="1400" dirty="0">
                <a:latin typeface="Candara" panose="020E0502030303020204" pitchFamily="34" charset="0"/>
                <a:cs typeface="Calibri" pitchFamily="34" charset="0"/>
              </a:rPr>
              <a:t> O </a:t>
            </a:r>
            <a:r>
              <a:rPr lang="es-PR" sz="1400" dirty="0" err="1">
                <a:latin typeface="Candara" panose="020E0502030303020204" pitchFamily="34" charset="0"/>
                <a:cs typeface="Calibri" pitchFamily="34" charset="0"/>
              </a:rPr>
              <a:t>Zorzoli</a:t>
            </a:r>
            <a:r>
              <a:rPr lang="es-PR" sz="1400" dirty="0">
                <a:latin typeface="Candara" panose="020E0502030303020204" pitchFamily="34" charset="0"/>
                <a:cs typeface="Calibri" pitchFamily="34" charset="0"/>
              </a:rPr>
              <a:t>. El Paso, TX: Editorial Mundo Hispano, 2005. </a:t>
            </a:r>
            <a:r>
              <a:rPr lang="es-PR" sz="1400" dirty="0" err="1">
                <a:latin typeface="Candara" panose="020E0502030303020204" pitchFamily="34" charset="0"/>
                <a:cs typeface="Calibri" pitchFamily="34" charset="0"/>
              </a:rPr>
              <a:t>Print</a:t>
            </a:r>
            <a:r>
              <a:rPr lang="es-PR" sz="1400" dirty="0">
                <a:latin typeface="Candara" panose="020E0502030303020204" pitchFamily="34" charset="0"/>
                <a:cs typeface="Calibri" pitchFamily="34" charset="0"/>
              </a:rPr>
              <a:t>.</a:t>
            </a:r>
          </a:p>
          <a:p>
            <a:pPr marL="0" indent="0">
              <a:buNone/>
            </a:pPr>
            <a:r>
              <a:rPr lang="es-PR" sz="1400" dirty="0" smtClean="0">
                <a:latin typeface="Candara" panose="020E0502030303020204" pitchFamily="34" charset="0"/>
                <a:cs typeface="Calibri" pitchFamily="34" charset="0"/>
              </a:rPr>
              <a:t>(</a:t>
            </a:r>
            <a:r>
              <a:rPr lang="es-PR" sz="1400" dirty="0" err="1">
                <a:latin typeface="Candara" panose="020E0502030303020204" pitchFamily="34" charset="0"/>
                <a:cs typeface="Calibri" pitchFamily="34" charset="0"/>
              </a:rPr>
              <a:t>Encyclopedia</a:t>
            </a:r>
            <a:r>
              <a:rPr lang="es-PR" sz="1400" dirty="0">
                <a:latin typeface="Candara" panose="020E0502030303020204" pitchFamily="34" charset="0"/>
                <a:cs typeface="Calibri" pitchFamily="34" charset="0"/>
              </a:rPr>
              <a:t> of </a:t>
            </a:r>
            <a:r>
              <a:rPr lang="es-PR" sz="1400" dirty="0" err="1">
                <a:latin typeface="Candara" panose="020E0502030303020204" pitchFamily="34" charset="0"/>
                <a:cs typeface="Calibri" pitchFamily="34" charset="0"/>
              </a:rPr>
              <a:t>Bible</a:t>
            </a:r>
            <a:r>
              <a:rPr lang="es-PR" sz="1400" dirty="0">
                <a:latin typeface="Candara" panose="020E0502030303020204" pitchFamily="34" charset="0"/>
                <a:cs typeface="Calibri" pitchFamily="34" charset="0"/>
              </a:rPr>
              <a:t> </a:t>
            </a:r>
            <a:r>
              <a:rPr lang="es-PR" sz="1400" dirty="0" err="1">
                <a:latin typeface="Candara" panose="020E0502030303020204" pitchFamily="34" charset="0"/>
                <a:cs typeface="Calibri" pitchFamily="34" charset="0"/>
              </a:rPr>
              <a:t>Difficulties</a:t>
            </a:r>
            <a:r>
              <a:rPr lang="es-PR" sz="1400" dirty="0">
                <a:latin typeface="Candara" panose="020E0502030303020204" pitchFamily="34" charset="0"/>
                <a:cs typeface="Calibri" pitchFamily="34" charset="0"/>
              </a:rPr>
              <a:t>, “Enciclopedia de dificultades bíblicas”. Grand Rapids: </a:t>
            </a:r>
            <a:r>
              <a:rPr lang="es-PR" sz="1400" dirty="0" err="1">
                <a:latin typeface="Candara" panose="020E0502030303020204" pitchFamily="34" charset="0"/>
                <a:cs typeface="Calibri" pitchFamily="34" charset="0"/>
              </a:rPr>
              <a:t>Zondervan</a:t>
            </a:r>
            <a:r>
              <a:rPr lang="es-PR" sz="1400" dirty="0">
                <a:latin typeface="Candara" panose="020E0502030303020204" pitchFamily="34" charset="0"/>
                <a:cs typeface="Calibri" pitchFamily="34" charset="0"/>
              </a:rPr>
              <a:t> Publishing </a:t>
            </a:r>
            <a:r>
              <a:rPr lang="es-PR" sz="1400" dirty="0" err="1">
                <a:latin typeface="Candara" panose="020E0502030303020204" pitchFamily="34" charset="0"/>
                <a:cs typeface="Calibri" pitchFamily="34" charset="0"/>
              </a:rPr>
              <a:t>House</a:t>
            </a:r>
            <a:r>
              <a:rPr lang="es-PR" sz="1400" dirty="0">
                <a:latin typeface="Candara" panose="020E0502030303020204" pitchFamily="34" charset="0"/>
                <a:cs typeface="Calibri" pitchFamily="34" charset="0"/>
              </a:rPr>
              <a:t>, 1982, p. 252</a:t>
            </a:r>
            <a:r>
              <a:rPr lang="es-PR" sz="1400" dirty="0" smtClean="0">
                <a:latin typeface="Candara" panose="020E0502030303020204" pitchFamily="34" charset="0"/>
                <a:cs typeface="Calibri" pitchFamily="34" charset="0"/>
              </a:rPr>
              <a:t>).</a:t>
            </a:r>
          </a:p>
          <a:p>
            <a:pPr marL="0" indent="0">
              <a:buNone/>
            </a:pPr>
            <a:r>
              <a:rPr lang="es-PR" sz="1400" dirty="0">
                <a:latin typeface="Candara" panose="020E0502030303020204" pitchFamily="34" charset="0"/>
                <a:cs typeface="Calibri" pitchFamily="34" charset="0"/>
              </a:rPr>
              <a:t> </a:t>
            </a:r>
            <a:r>
              <a:rPr lang="es-PR" sz="1400" dirty="0" err="1">
                <a:latin typeface="Candara" panose="020E0502030303020204" pitchFamily="34" charset="0"/>
                <a:cs typeface="Calibri" pitchFamily="34" charset="0"/>
              </a:rPr>
              <a:t>Hoff</a:t>
            </a:r>
            <a:r>
              <a:rPr lang="es-PR" sz="1400" dirty="0">
                <a:latin typeface="Candara" panose="020E0502030303020204" pitchFamily="34" charset="0"/>
                <a:cs typeface="Calibri" pitchFamily="34" charset="0"/>
              </a:rPr>
              <a:t>, Pablo. Libros </a:t>
            </a:r>
            <a:r>
              <a:rPr lang="es-PR" sz="1400" dirty="0" err="1">
                <a:latin typeface="Candara" panose="020E0502030303020204" pitchFamily="34" charset="0"/>
                <a:cs typeface="Calibri" pitchFamily="34" charset="0"/>
              </a:rPr>
              <a:t>poéticos</a:t>
            </a:r>
            <a:r>
              <a:rPr lang="es-PR" sz="1400" dirty="0">
                <a:latin typeface="Candara" panose="020E0502030303020204" pitchFamily="34" charset="0"/>
                <a:cs typeface="Calibri" pitchFamily="34" charset="0"/>
              </a:rPr>
              <a:t>: </a:t>
            </a:r>
            <a:r>
              <a:rPr lang="es-PR" sz="1400" dirty="0" err="1">
                <a:latin typeface="Candara" panose="020E0502030303020204" pitchFamily="34" charset="0"/>
                <a:cs typeface="Calibri" pitchFamily="34" charset="0"/>
              </a:rPr>
              <a:t>Poesía</a:t>
            </a:r>
            <a:r>
              <a:rPr lang="es-PR" sz="1400" dirty="0">
                <a:latin typeface="Candara" panose="020E0502030303020204" pitchFamily="34" charset="0"/>
                <a:cs typeface="Calibri" pitchFamily="34" charset="0"/>
              </a:rPr>
              <a:t> y </a:t>
            </a:r>
            <a:r>
              <a:rPr lang="es-PR" sz="1400" dirty="0" err="1">
                <a:latin typeface="Candara" panose="020E0502030303020204" pitchFamily="34" charset="0"/>
                <a:cs typeface="Calibri" pitchFamily="34" charset="0"/>
              </a:rPr>
              <a:t>sabiduría</a:t>
            </a:r>
            <a:r>
              <a:rPr lang="es-PR" sz="1400" dirty="0">
                <a:latin typeface="Candara" panose="020E0502030303020204" pitchFamily="34" charset="0"/>
                <a:cs typeface="Calibri" pitchFamily="34" charset="0"/>
              </a:rPr>
              <a:t> de Israel. Miami, FL: Editorial Vida, 1998. </a:t>
            </a:r>
            <a:r>
              <a:rPr lang="es-PR" sz="1400" dirty="0" err="1">
                <a:latin typeface="Candara" panose="020E0502030303020204" pitchFamily="34" charset="0"/>
                <a:cs typeface="Calibri" pitchFamily="34" charset="0"/>
              </a:rPr>
              <a:t>Print</a:t>
            </a:r>
            <a:r>
              <a:rPr lang="es-PR" sz="1400" dirty="0" smtClean="0">
                <a:latin typeface="Candara" panose="020E0502030303020204" pitchFamily="34" charset="0"/>
                <a:cs typeface="Calibri" pitchFamily="34" charset="0"/>
              </a:rPr>
              <a:t>.</a:t>
            </a:r>
          </a:p>
          <a:p>
            <a:pPr marL="0" indent="0">
              <a:buNone/>
            </a:pPr>
            <a:r>
              <a:rPr lang="es-PR" sz="1400" dirty="0">
                <a:latin typeface="Candara" panose="020E0502030303020204" pitchFamily="34" charset="0"/>
                <a:cs typeface="Calibri" pitchFamily="34" charset="0"/>
              </a:rPr>
              <a:t> </a:t>
            </a:r>
            <a:r>
              <a:rPr lang="es-PR" sz="1400" dirty="0" err="1">
                <a:latin typeface="Candara" panose="020E0502030303020204" pitchFamily="34" charset="0"/>
                <a:cs typeface="Calibri" pitchFamily="34" charset="0"/>
              </a:rPr>
              <a:t>Porter</a:t>
            </a:r>
            <a:r>
              <a:rPr lang="es-PR" sz="1400" dirty="0">
                <a:latin typeface="Candara" panose="020E0502030303020204" pitchFamily="34" charset="0"/>
                <a:cs typeface="Calibri" pitchFamily="34" charset="0"/>
              </a:rPr>
              <a:t>, Rafael. Estudios </a:t>
            </a:r>
            <a:r>
              <a:rPr lang="es-PR" sz="1400" dirty="0" err="1">
                <a:latin typeface="Candara" panose="020E0502030303020204" pitchFamily="34" charset="0"/>
                <a:cs typeface="Calibri" pitchFamily="34" charset="0"/>
              </a:rPr>
              <a:t>Bı́blicos</a:t>
            </a:r>
            <a:r>
              <a:rPr lang="es-PR" sz="1400" dirty="0">
                <a:latin typeface="Candara" panose="020E0502030303020204" pitchFamily="34" charset="0"/>
                <a:cs typeface="Calibri" pitchFamily="34" charset="0"/>
              </a:rPr>
              <a:t> ELA: Salvos por la fe (Romanos parte I). Puebla, Pue., </a:t>
            </a:r>
            <a:r>
              <a:rPr lang="es-PR" sz="1400" dirty="0" err="1">
                <a:latin typeface="Candara" panose="020E0502030303020204" pitchFamily="34" charset="0"/>
                <a:cs typeface="Calibri" pitchFamily="34" charset="0"/>
              </a:rPr>
              <a:t>México</a:t>
            </a:r>
            <a:r>
              <a:rPr lang="es-PR" sz="1400" dirty="0">
                <a:latin typeface="Candara" panose="020E0502030303020204" pitchFamily="34" charset="0"/>
                <a:cs typeface="Calibri" pitchFamily="34" charset="0"/>
              </a:rPr>
              <a:t>: Ediciones Las </a:t>
            </a:r>
            <a:r>
              <a:rPr lang="es-PR" sz="1400" dirty="0" err="1">
                <a:latin typeface="Candara" panose="020E0502030303020204" pitchFamily="34" charset="0"/>
                <a:cs typeface="Calibri" pitchFamily="34" charset="0"/>
              </a:rPr>
              <a:t>Américas</a:t>
            </a:r>
            <a:r>
              <a:rPr lang="es-PR" sz="1400" dirty="0">
                <a:latin typeface="Candara" panose="020E0502030303020204" pitchFamily="34" charset="0"/>
                <a:cs typeface="Calibri" pitchFamily="34" charset="0"/>
              </a:rPr>
              <a:t>, A. C., 1987. </a:t>
            </a:r>
            <a:r>
              <a:rPr lang="es-PR" sz="1400" dirty="0" err="1">
                <a:latin typeface="Candara" panose="020E0502030303020204" pitchFamily="34" charset="0"/>
                <a:cs typeface="Calibri" pitchFamily="34" charset="0"/>
              </a:rPr>
              <a:t>Print</a:t>
            </a:r>
            <a:r>
              <a:rPr lang="es-PR" sz="1400" dirty="0">
                <a:latin typeface="Candara" panose="020E0502030303020204" pitchFamily="34" charset="0"/>
                <a:cs typeface="Calibri" pitchFamily="34" charset="0"/>
              </a:rPr>
              <a:t>.</a:t>
            </a:r>
          </a:p>
          <a:p>
            <a:pPr marL="0" lvl="1" indent="0">
              <a:buClr>
                <a:schemeClr val="folHlink"/>
              </a:buClr>
              <a:buSzPct val="60000"/>
              <a:buNone/>
            </a:pPr>
            <a:r>
              <a:rPr lang="es-PR" sz="1400" dirty="0">
                <a:latin typeface="Candara" panose="020E0502030303020204" pitchFamily="34" charset="0"/>
                <a:cs typeface="Calibri" pitchFamily="34" charset="0"/>
              </a:rPr>
              <a:t> </a:t>
            </a:r>
            <a:r>
              <a:rPr lang="es-PR" sz="1400" dirty="0" err="1">
                <a:latin typeface="Candara" panose="020E0502030303020204" pitchFamily="34" charset="0"/>
                <a:cs typeface="Calibri" pitchFamily="34" charset="0"/>
              </a:rPr>
              <a:t>Hayford</a:t>
            </a:r>
            <a:r>
              <a:rPr lang="es-PR" sz="1400" dirty="0">
                <a:latin typeface="Candara" panose="020E0502030303020204" pitchFamily="34" charset="0"/>
                <a:cs typeface="Calibri" pitchFamily="34" charset="0"/>
              </a:rPr>
              <a:t>, Jack W. Estudio de Romanos: Vida en el reino. </a:t>
            </a:r>
            <a:r>
              <a:rPr lang="es-PR" sz="1400" dirty="0" err="1">
                <a:latin typeface="Candara" panose="020E0502030303020204" pitchFamily="34" charset="0"/>
                <a:cs typeface="Calibri" pitchFamily="34" charset="0"/>
              </a:rPr>
              <a:t>electronic</a:t>
            </a:r>
            <a:r>
              <a:rPr lang="es-PR" sz="1400" dirty="0">
                <a:latin typeface="Candara" panose="020E0502030303020204" pitchFamily="34" charset="0"/>
                <a:cs typeface="Calibri" pitchFamily="34" charset="0"/>
              </a:rPr>
              <a:t> ed. Nashville: Editorial Caribe, 1994. </a:t>
            </a:r>
            <a:r>
              <a:rPr lang="es-PR" sz="1400" dirty="0" err="1">
                <a:latin typeface="Candara" panose="020E0502030303020204" pitchFamily="34" charset="0"/>
                <a:cs typeface="Calibri" pitchFamily="34" charset="0"/>
              </a:rPr>
              <a:t>Print</a:t>
            </a:r>
            <a:r>
              <a:rPr lang="es-PR" sz="1400" dirty="0">
                <a:latin typeface="Candara" panose="020E0502030303020204" pitchFamily="34" charset="0"/>
                <a:cs typeface="Calibri" pitchFamily="34" charset="0"/>
              </a:rPr>
              <a:t>. Plenitud del </a:t>
            </a:r>
            <a:r>
              <a:rPr lang="es-PR" sz="1400" dirty="0" err="1">
                <a:latin typeface="Candara" panose="020E0502030303020204" pitchFamily="34" charset="0"/>
                <a:cs typeface="Calibri" pitchFamily="34" charset="0"/>
              </a:rPr>
              <a:t>Espiritu</a:t>
            </a:r>
            <a:r>
              <a:rPr lang="es-PR" sz="1400" dirty="0">
                <a:latin typeface="Candara" panose="020E0502030303020204" pitchFamily="34" charset="0"/>
                <a:cs typeface="Calibri" pitchFamily="34" charset="0"/>
              </a:rPr>
              <a:t> </a:t>
            </a:r>
            <a:r>
              <a:rPr lang="es-PR" sz="1400" dirty="0" err="1">
                <a:latin typeface="Candara" panose="020E0502030303020204" pitchFamily="34" charset="0"/>
                <a:cs typeface="Calibri" pitchFamily="34" charset="0"/>
              </a:rPr>
              <a:t>Guias</a:t>
            </a:r>
            <a:r>
              <a:rPr lang="es-PR" sz="1400" dirty="0">
                <a:latin typeface="Candara" panose="020E0502030303020204" pitchFamily="34" charset="0"/>
                <a:cs typeface="Calibri" pitchFamily="34" charset="0"/>
              </a:rPr>
              <a:t> para explorar la Biblia</a:t>
            </a:r>
            <a:r>
              <a:rPr lang="es-PR" sz="1400" dirty="0" smtClean="0">
                <a:latin typeface="Candara" panose="020E0502030303020204" pitchFamily="34" charset="0"/>
                <a:cs typeface="Calibri" pitchFamily="34" charset="0"/>
              </a:rPr>
              <a:t>.</a:t>
            </a:r>
          </a:p>
          <a:p>
            <a:pPr marL="0" lvl="1" indent="0">
              <a:buClr>
                <a:schemeClr val="folHlink"/>
              </a:buClr>
              <a:buSzPct val="60000"/>
              <a:buNone/>
            </a:pPr>
            <a:endParaRPr lang="es-PR" sz="1400" dirty="0" smtClean="0">
              <a:latin typeface="Candara" panose="020E0502030303020204" pitchFamily="34" charset="0"/>
              <a:cs typeface="Calibri" pitchFamily="34" charset="0"/>
            </a:endParaRPr>
          </a:p>
          <a:p>
            <a:pPr marL="0" lvl="1" indent="0">
              <a:buClr>
                <a:schemeClr val="folHlink"/>
              </a:buClr>
              <a:buSzPct val="60000"/>
              <a:buNone/>
            </a:pPr>
            <a:endParaRPr lang="es-PR" sz="1400" dirty="0" smtClean="0">
              <a:latin typeface="Candara" panose="020E0502030303020204" pitchFamily="34" charset="0"/>
              <a:cs typeface="Calibri" pitchFamily="34" charset="0"/>
            </a:endParaRPr>
          </a:p>
          <a:p>
            <a:pPr>
              <a:lnSpc>
                <a:spcPct val="80000"/>
              </a:lnSpc>
              <a:spcAft>
                <a:spcPts val="600"/>
              </a:spcAft>
              <a:buNone/>
            </a:pPr>
            <a:endParaRPr lang="es-PR" sz="1400" noProof="0" dirty="0" smtClean="0">
              <a:latin typeface="Candara" panose="020E0502030303020204" pitchFamily="34" charset="0"/>
              <a:cs typeface="Calibri" pitchFamily="34" charset="0"/>
            </a:endParaRPr>
          </a:p>
          <a:p>
            <a:pPr>
              <a:lnSpc>
                <a:spcPct val="80000"/>
              </a:lnSpc>
              <a:spcAft>
                <a:spcPts val="600"/>
              </a:spcAft>
              <a:buNone/>
            </a:pPr>
            <a:endParaRPr lang="es-PR" sz="1400" noProof="0" dirty="0" smtClean="0">
              <a:latin typeface="Candara" panose="020E0502030303020204"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36</a:t>
            </a:fld>
            <a:endParaRPr lang="en-US" sz="1400">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0" y="0"/>
            <a:ext cx="9144000" cy="6858000"/>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37</a:t>
            </a:fld>
            <a:endParaRPr lang="en-US">
              <a:solidFill>
                <a:srgbClr val="000000"/>
              </a:solidFill>
            </a:endParaRPr>
          </a:p>
        </p:txBody>
      </p:sp>
      <p:sp>
        <p:nvSpPr>
          <p:cNvPr id="238596" name="Rectangle 4"/>
          <p:cNvSpPr>
            <a:spLocks noGrp="1" noChangeArrowheads="1"/>
          </p:cNvSpPr>
          <p:nvPr>
            <p:ph type="body" sz="half" idx="4294967295"/>
          </p:nvPr>
        </p:nvSpPr>
        <p:spPr>
          <a:xfrm>
            <a:off x="133526" y="991299"/>
            <a:ext cx="8870950" cy="3429000"/>
          </a:xfrm>
          <a:solidFill>
            <a:schemeClr val="tx1">
              <a:alpha val="72000"/>
            </a:schemeClr>
          </a:solidFill>
          <a:ln/>
          <a:effectLst>
            <a:softEdge rad="127000"/>
          </a:effectLst>
        </p:spPr>
        <p:txBody>
          <a:bodyPr anchor="ctr"/>
          <a:lstStyle/>
          <a:p>
            <a:pPr marL="0" indent="0" algn="ctr">
              <a:buFontTx/>
              <a:buNone/>
            </a:pPr>
            <a:r>
              <a:rPr lang="es-ES" sz="47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Gracias a Dios que nos da la Victoria</a:t>
            </a:r>
          </a:p>
          <a:p>
            <a:pPr marL="0" indent="0" algn="ctr">
              <a:buFontTx/>
              <a:buNone/>
            </a:pPr>
            <a:r>
              <a:rPr lang="es-PR" sz="47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(Salmos 18, 68, 144)</a:t>
            </a:r>
          </a:p>
          <a:p>
            <a:pPr marL="0" indent="0" algn="ctr">
              <a:buFontTx/>
              <a:buNone/>
            </a:pPr>
            <a:r>
              <a:rPr lang="es-PR" sz="4700" dirty="0" smtClean="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rPr>
              <a:t>5 de mayo de 2015</a:t>
            </a:r>
            <a:endParaRPr lang="es-PR" sz="4700" dirty="0">
              <a:solidFill>
                <a:schemeClr val="bg1"/>
              </a:solidFill>
              <a:effectLst>
                <a:outerShdw blurRad="38100" dist="38100" dir="2700000" algn="tl">
                  <a:srgbClr val="000000">
                    <a:alpha val="43137"/>
                  </a:srgbClr>
                </a:outerShdw>
              </a:effectLst>
              <a:latin typeface="Candara" panose="020E0502030303020204" pitchFamily="34" charset="0"/>
              <a:cs typeface="Calibri" pitchFamily="34" charset="0"/>
            </a:endParaRP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solidFill>
                  <a:srgbClr val="000000"/>
                </a:solidFill>
                <a:effectLst>
                  <a:outerShdw blurRad="38100" dist="38100" dir="2700000" algn="tl">
                    <a:srgbClr val="000000">
                      <a:alpha val="43137"/>
                    </a:srgbClr>
                  </a:outerShdw>
                </a:effectLst>
                <a:latin typeface="Candara" pitchFamily="34" charset="0"/>
              </a:rPr>
              <a:t>Iglesia Bíblica Bautista de </a:t>
            </a:r>
            <a:r>
              <a:rPr lang="es-PR" smtClean="0">
                <a:solidFill>
                  <a:srgbClr val="000000"/>
                </a:solidFill>
                <a:effectLst>
                  <a:outerShdw blurRad="38100" dist="38100" dir="2700000" algn="tl">
                    <a:srgbClr val="000000">
                      <a:alpha val="43137"/>
                    </a:srgbClr>
                  </a:outerShdw>
                </a:effectLst>
                <a:latin typeface="Candara" pitchFamily="34" charset="0"/>
              </a:rPr>
              <a:t>Aguadilla</a:t>
            </a:r>
            <a:endParaRPr lang="es-PR">
              <a:solidFill>
                <a:srgbClr val="000000"/>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000000"/>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000000"/>
                </a:solidFill>
                <a:effectLst>
                  <a:outerShdw blurRad="38100" dist="38100" dir="2700000" algn="tl">
                    <a:srgbClr val="000000">
                      <a:alpha val="43137"/>
                    </a:srgbClr>
                  </a:outerShdw>
                </a:effectLst>
                <a:latin typeface="Candara" pitchFamily="34" charset="0"/>
              </a:rPr>
              <a:t>®</a:t>
            </a:r>
            <a:endParaRPr lang="en-US" dirty="0">
              <a:solidFill>
                <a:srgbClr val="000000"/>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01113"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275704" y="14942"/>
            <a:ext cx="4586593" cy="961415"/>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t" anchorCtr="0" compatLnSpc="1">
            <a:prstTxWarp prst="textNoShape">
              <a:avLst/>
            </a:prstTxWarp>
          </a:bodyPr>
          <a:lstStyle>
            <a:lvl1pPr marL="0" indent="0" algn="ctr">
              <a:spcBef>
                <a:spcPct val="20000"/>
              </a:spcBef>
              <a:buClr>
                <a:schemeClr val="folHlink"/>
              </a:buClr>
              <a:buSzPct val="60000"/>
              <a:buFontTx/>
              <a:buNone/>
              <a:defRPr sz="4800">
                <a:solidFill>
                  <a:schemeClr val="bg1"/>
                </a:solidFill>
                <a:effectLst>
                  <a:outerShdw blurRad="38100" dist="38100" dir="2700000" algn="tl">
                    <a:srgbClr val="000000">
                      <a:alpha val="43137"/>
                    </a:srgbClr>
                  </a:outerShdw>
                </a:effectLst>
                <a:latin typeface="Candara" pitchFamily="34" charset="0"/>
                <a:cs typeface="Calibri" pitchFamily="34" charset="0"/>
              </a:defRPr>
            </a:lvl1pPr>
            <a:lvl2pPr marL="742950" indent="-285750">
              <a:spcBef>
                <a:spcPct val="20000"/>
              </a:spcBef>
              <a:buClr>
                <a:schemeClr val="hlink"/>
              </a:buClr>
              <a:buSzPct val="55000"/>
              <a:buFont typeface="Wingdings" pitchFamily="2" charset="2"/>
              <a:buChar char="n"/>
              <a:defRPr sz="2800">
                <a:latin typeface="+mn-lt"/>
                <a:cs typeface="+mn-cs"/>
              </a:defRPr>
            </a:lvl2pPr>
            <a:lvl3pPr marL="1143000" indent="-228600">
              <a:spcBef>
                <a:spcPct val="20000"/>
              </a:spcBef>
              <a:buClr>
                <a:schemeClr val="folHlink"/>
              </a:buClr>
              <a:buSzPct val="50000"/>
              <a:buFont typeface="Wingdings" pitchFamily="2" charset="2"/>
              <a:buChar char="n"/>
              <a:defRPr sz="2400">
                <a:latin typeface="+mn-lt"/>
                <a:cs typeface="+mn-cs"/>
              </a:defRPr>
            </a:lvl3pPr>
            <a:lvl4pPr marL="1600200" indent="-228600">
              <a:spcBef>
                <a:spcPct val="20000"/>
              </a:spcBef>
              <a:buClr>
                <a:schemeClr val="accent2"/>
              </a:buClr>
              <a:buSzPct val="55000"/>
              <a:buFont typeface="Wingdings" pitchFamily="2" charset="2"/>
              <a:buChar char="n"/>
              <a:defRPr sz="2000">
                <a:latin typeface="+mn-lt"/>
                <a:cs typeface="+mn-cs"/>
              </a:defRPr>
            </a:lvl4pPr>
            <a:lvl5pPr marL="2057400" indent="-228600">
              <a:spcBef>
                <a:spcPct val="20000"/>
              </a:spcBef>
              <a:buClr>
                <a:schemeClr val="accent1"/>
              </a:buClr>
              <a:buSzPct val="50000"/>
              <a:buFont typeface="Wingdings" pitchFamily="2" charset="2"/>
              <a:buChar char="n"/>
              <a:defRPr sz="2000">
                <a:latin typeface="+mn-lt"/>
                <a:cs typeface="+mn-cs"/>
              </a:defRPr>
            </a:lvl5pPr>
            <a:lvl6pPr marL="2514600" indent="-228600" fontAlgn="base">
              <a:spcBef>
                <a:spcPct val="20000"/>
              </a:spcBef>
              <a:spcAft>
                <a:spcPct val="0"/>
              </a:spcAft>
              <a:buClr>
                <a:schemeClr val="accent1"/>
              </a:buClr>
              <a:buSzPct val="50000"/>
              <a:buFont typeface="Wingdings" pitchFamily="2" charset="2"/>
              <a:buChar char="n"/>
              <a:defRPr sz="2000">
                <a:latin typeface="+mn-lt"/>
                <a:cs typeface="+mn-cs"/>
              </a:defRPr>
            </a:lvl6pPr>
            <a:lvl7pPr marL="2971800" indent="-228600" fontAlgn="base">
              <a:spcBef>
                <a:spcPct val="20000"/>
              </a:spcBef>
              <a:spcAft>
                <a:spcPct val="0"/>
              </a:spcAft>
              <a:buClr>
                <a:schemeClr val="accent1"/>
              </a:buClr>
              <a:buSzPct val="50000"/>
              <a:buFont typeface="Wingdings" pitchFamily="2" charset="2"/>
              <a:buChar char="n"/>
              <a:defRPr sz="2000">
                <a:latin typeface="+mn-lt"/>
                <a:cs typeface="+mn-cs"/>
              </a:defRPr>
            </a:lvl7pPr>
            <a:lvl8pPr marL="3429000" indent="-228600" fontAlgn="base">
              <a:spcBef>
                <a:spcPct val="20000"/>
              </a:spcBef>
              <a:spcAft>
                <a:spcPct val="0"/>
              </a:spcAft>
              <a:buClr>
                <a:schemeClr val="accent1"/>
              </a:buClr>
              <a:buSzPct val="50000"/>
              <a:buFont typeface="Wingdings" pitchFamily="2" charset="2"/>
              <a:buChar char="n"/>
              <a:defRPr sz="2000">
                <a:latin typeface="+mn-lt"/>
                <a:cs typeface="+mn-cs"/>
              </a:defRPr>
            </a:lvl8pPr>
            <a:lvl9pPr marL="3886200" indent="-228600" fontAlgn="base">
              <a:spcBef>
                <a:spcPct val="20000"/>
              </a:spcBef>
              <a:spcAft>
                <a:spcPct val="0"/>
              </a:spcAft>
              <a:buClr>
                <a:schemeClr val="accent1"/>
              </a:buClr>
              <a:buSzPct val="50000"/>
              <a:buFont typeface="Wingdings" pitchFamily="2" charset="2"/>
              <a:buChar char="n"/>
              <a:defRPr sz="2000">
                <a:latin typeface="+mn-lt"/>
                <a:cs typeface="+mn-cs"/>
              </a:defRPr>
            </a:lvl9pPr>
          </a:lstStyle>
          <a:p>
            <a:r>
              <a:rPr lang="en-US" dirty="0" err="1"/>
              <a:t>Próximo</a:t>
            </a:r>
            <a:r>
              <a:rPr lang="en-US" dirty="0"/>
              <a:t> </a:t>
            </a:r>
            <a:r>
              <a:rPr lang="en-US" dirty="0" err="1"/>
              <a:t>Estudio</a:t>
            </a:r>
            <a:endParaRPr lang="en-US" dirty="0"/>
          </a:p>
        </p:txBody>
      </p:sp>
    </p:spTree>
    <p:extLst>
      <p:ext uri="{BB962C8B-B14F-4D97-AF65-F5344CB8AC3E}">
        <p14:creationId xmlns:p14="http://schemas.microsoft.com/office/powerpoint/2010/main" val="257057072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38</a:t>
            </a:fld>
            <a:endParaRPr lang="en-US">
              <a:solidFill>
                <a:srgbClr val="000000"/>
              </a:solidFill>
            </a:endParaRPr>
          </a:p>
        </p:txBody>
      </p:sp>
      <p:pic>
        <p:nvPicPr>
          <p:cNvPr id="17410" name="Picture 2" descr="IBB"/>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09600" y="145214"/>
            <a:ext cx="7924800" cy="663658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anose="020E0502030303020204" pitchFamily="34" charset="0"/>
                <a:cs typeface="Calibri" pitchFamily="34" charset="0"/>
              </a:rPr>
              <a:t>Bosquejo de Estudio</a:t>
            </a:r>
            <a:endParaRPr lang="es-PR" noProof="0" dirty="0">
              <a:latin typeface="Candara" panose="020E0502030303020204" pitchFamily="34" charset="0"/>
              <a:cs typeface="Calibri" pitchFamily="34" charset="0"/>
            </a:endParaRPr>
          </a:p>
        </p:txBody>
      </p:sp>
      <p:sp>
        <p:nvSpPr>
          <p:cNvPr id="317443" name="Rectangle 3"/>
          <p:cNvSpPr>
            <a:spLocks noGrp="1" noChangeArrowheads="1"/>
          </p:cNvSpPr>
          <p:nvPr>
            <p:ph type="body" idx="1"/>
          </p:nvPr>
        </p:nvSpPr>
        <p:spPr>
          <a:xfrm>
            <a:off x="762000" y="1905000"/>
            <a:ext cx="8001000" cy="4876800"/>
          </a:xfrm>
          <a:noFill/>
          <a:effectLst>
            <a:outerShdw blurRad="50800" dist="38100" dir="2700000" algn="tl" rotWithShape="0">
              <a:prstClr val="black">
                <a:alpha val="40000"/>
              </a:prstClr>
            </a:outerShdw>
          </a:effectLst>
        </p:spPr>
        <p:txBody>
          <a:bodyPr>
            <a:normAutofit fontScale="85000" lnSpcReduction="10000"/>
          </a:bodyPr>
          <a:lstStyle/>
          <a:p>
            <a:r>
              <a:rPr lang="es-PR" sz="3600" dirty="0" smtClean="0">
                <a:latin typeface="Candara" panose="020E0502030303020204" pitchFamily="34" charset="0"/>
                <a:cs typeface="Calibri" pitchFamily="34" charset="0"/>
              </a:rPr>
              <a:t>La alegría de alabar a Dios por su bondad</a:t>
            </a:r>
            <a:endParaRPr lang="es-PR" sz="3600" dirty="0">
              <a:latin typeface="Candara" panose="020E0502030303020204" pitchFamily="34" charset="0"/>
              <a:cs typeface="Calibri" pitchFamily="34" charset="0"/>
            </a:endParaRPr>
          </a:p>
          <a:p>
            <a:pPr lvl="1"/>
            <a:r>
              <a:rPr lang="es-PR" sz="3200" dirty="0" smtClean="0">
                <a:solidFill>
                  <a:srgbClr val="FF0000"/>
                </a:solidFill>
                <a:latin typeface="Candara" panose="020E0502030303020204" pitchFamily="34" charset="0"/>
                <a:cs typeface="Calibri" pitchFamily="34" charset="0"/>
              </a:rPr>
              <a:t>Salmo 92.1-3</a:t>
            </a:r>
          </a:p>
          <a:p>
            <a:r>
              <a:rPr lang="es-PR" sz="3600" dirty="0" smtClean="0">
                <a:latin typeface="Candara" panose="020E0502030303020204" pitchFamily="34" charset="0"/>
                <a:cs typeface="Calibri" pitchFamily="34" charset="0"/>
              </a:rPr>
              <a:t>La prosperidad de los malvados es pasajera</a:t>
            </a:r>
          </a:p>
          <a:p>
            <a:pPr lvl="1"/>
            <a:r>
              <a:rPr lang="es-PR" sz="3200" dirty="0" smtClean="0">
                <a:solidFill>
                  <a:srgbClr val="FF0000"/>
                </a:solidFill>
                <a:latin typeface="Candara" panose="020E0502030303020204" pitchFamily="34" charset="0"/>
                <a:cs typeface="Calibri" pitchFamily="34" charset="0"/>
              </a:rPr>
              <a:t>Salmo 92.4-9</a:t>
            </a:r>
          </a:p>
          <a:p>
            <a:r>
              <a:rPr lang="es-PR" sz="3600" dirty="0" smtClean="0">
                <a:latin typeface="Candara" panose="020E0502030303020204" pitchFamily="34" charset="0"/>
                <a:cs typeface="Calibri" pitchFamily="34" charset="0"/>
              </a:rPr>
              <a:t>La fuerza dada por Dios produce resultados</a:t>
            </a:r>
          </a:p>
          <a:p>
            <a:pPr lvl="1"/>
            <a:r>
              <a:rPr lang="es-PR" sz="3200" dirty="0" smtClean="0">
                <a:solidFill>
                  <a:srgbClr val="FF0000"/>
                </a:solidFill>
                <a:latin typeface="Candara" panose="020E0502030303020204" pitchFamily="34" charset="0"/>
                <a:cs typeface="Calibri" pitchFamily="34" charset="0"/>
              </a:rPr>
              <a:t>Salmo 92.10-11</a:t>
            </a:r>
          </a:p>
          <a:p>
            <a:r>
              <a:rPr lang="es-PR" sz="3600" dirty="0" smtClean="0">
                <a:latin typeface="Candara" panose="020E0502030303020204" pitchFamily="34" charset="0"/>
                <a:cs typeface="Calibri" pitchFamily="34" charset="0"/>
              </a:rPr>
              <a:t>El resultado feliz de seguir al Dios bondadoso</a:t>
            </a:r>
          </a:p>
          <a:p>
            <a:pPr lvl="1"/>
            <a:r>
              <a:rPr lang="es-PR" sz="3200" dirty="0" smtClean="0">
                <a:solidFill>
                  <a:srgbClr val="FF0000"/>
                </a:solidFill>
                <a:latin typeface="Candara" panose="020E0502030303020204" pitchFamily="34" charset="0"/>
                <a:cs typeface="Calibri" pitchFamily="34" charset="0"/>
              </a:rPr>
              <a:t>Salmo 92.12-15</a:t>
            </a:r>
            <a:endParaRPr lang="es-PR" sz="3600" dirty="0" smtClean="0">
              <a:solidFill>
                <a:srgbClr val="FF0000"/>
              </a:solidFill>
              <a:latin typeface="Candara" panose="020E0502030303020204" pitchFamily="34" charset="0"/>
              <a:cs typeface="Calibri" pitchFamily="34" charset="0"/>
            </a:endParaRP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dirty="0">
              <a:solidFill>
                <a:srgbClr val="000000"/>
              </a:solidFill>
            </a:endParaRPr>
          </a:p>
        </p:txBody>
      </p:sp>
    </p:spTree>
    <p:extLst>
      <p:ext uri="{BB962C8B-B14F-4D97-AF65-F5344CB8AC3E}">
        <p14:creationId xmlns:p14="http://schemas.microsoft.com/office/powerpoint/2010/main" val="2935050747"/>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smtClean="0">
                <a:latin typeface="Candara" panose="020E0502030303020204" pitchFamily="34" charset="0"/>
                <a:cs typeface="Calibri" pitchFamily="34" charset="0"/>
              </a:rPr>
              <a:t>Introducción al </a:t>
            </a:r>
            <a:r>
              <a:rPr lang="es-PR" dirty="0" smtClean="0">
                <a:solidFill>
                  <a:srgbClr val="FF0000"/>
                </a:solidFill>
                <a:latin typeface="Candara" panose="020E0502030303020204" pitchFamily="34" charset="0"/>
                <a:cs typeface="Calibri" pitchFamily="34" charset="0"/>
              </a:rPr>
              <a:t>Salmo 92</a:t>
            </a:r>
            <a:endParaRPr lang="es-PR" sz="4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2057400"/>
            <a:ext cx="5181599" cy="4643438"/>
          </a:xfrm>
          <a:noFill/>
          <a:ln w="9525">
            <a:noFill/>
            <a:miter lim="800000"/>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normAutofit/>
          </a:bodyPr>
          <a:lstStyle/>
          <a:p>
            <a:r>
              <a:rPr lang="es-PR" dirty="0">
                <a:latin typeface="Candara" panose="020E0502030303020204" pitchFamily="34" charset="0"/>
              </a:rPr>
              <a:t>Es el único Salmo que el título, en </a:t>
            </a:r>
            <a:r>
              <a:rPr lang="es-PR" dirty="0" smtClean="0">
                <a:latin typeface="Candara" panose="020E0502030303020204" pitchFamily="34" charset="0"/>
              </a:rPr>
              <a:t>hebreo, </a:t>
            </a:r>
            <a:r>
              <a:rPr lang="es-PR" dirty="0">
                <a:latin typeface="Candara" panose="020E0502030303020204" pitchFamily="34" charset="0"/>
              </a:rPr>
              <a:t>dice para el día de </a:t>
            </a:r>
            <a:r>
              <a:rPr lang="es-PR" dirty="0" smtClean="0">
                <a:latin typeface="Candara" panose="020E0502030303020204" pitchFamily="34" charset="0"/>
              </a:rPr>
              <a:t>sábado.</a:t>
            </a:r>
          </a:p>
          <a:p>
            <a:r>
              <a:rPr lang="es-PR" dirty="0">
                <a:latin typeface="Candara" panose="020E0502030303020204" pitchFamily="34" charset="0"/>
              </a:rPr>
              <a:t>En cuanto a su género, el Salmo se clasifica como una súplica individual y el subgénero de canciones de acción de gracias. </a:t>
            </a:r>
            <a:endParaRPr lang="es-PR" dirty="0" smtClean="0">
              <a:latin typeface="Candara" panose="020E0502030303020204" pitchFamily="34" charset="0"/>
            </a:endParaRPr>
          </a:p>
        </p:txBody>
      </p:sp>
      <p:pic>
        <p:nvPicPr>
          <p:cNvPr id="1026" name="Picture 2" descr="http://fc02.deviantart.net/fs12/f/2006/313/a/f/Scroll.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3753" y="2143703"/>
            <a:ext cx="4576796" cy="3430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6510285"/>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smtClean="0">
                <a:latin typeface="Candara" panose="020E0502030303020204" pitchFamily="34" charset="0"/>
                <a:cs typeface="Calibri" pitchFamily="34" charset="0"/>
              </a:rPr>
              <a:t>Introducción al </a:t>
            </a:r>
            <a:r>
              <a:rPr lang="es-PR" dirty="0" smtClean="0">
                <a:solidFill>
                  <a:srgbClr val="FF0000"/>
                </a:solidFill>
                <a:latin typeface="Candara" panose="020E0502030303020204" pitchFamily="34" charset="0"/>
                <a:cs typeface="Calibri" pitchFamily="34" charset="0"/>
              </a:rPr>
              <a:t>Salmo 92</a:t>
            </a:r>
            <a:endParaRPr lang="es-PR" sz="4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2057400"/>
            <a:ext cx="5181599" cy="4643438"/>
          </a:xfrm>
          <a:noFill/>
          <a:ln w="9525">
            <a:noFill/>
            <a:miter lim="800000"/>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normAutofit fontScale="92500" lnSpcReduction="10000"/>
          </a:bodyPr>
          <a:lstStyle/>
          <a:p>
            <a:r>
              <a:rPr lang="es-PR" dirty="0" smtClean="0">
                <a:latin typeface="Candara" panose="020E0502030303020204" pitchFamily="34" charset="0"/>
              </a:rPr>
              <a:t>Pero</a:t>
            </a:r>
            <a:r>
              <a:rPr lang="es-PR" dirty="0">
                <a:latin typeface="Candara" panose="020E0502030303020204" pitchFamily="34" charset="0"/>
              </a:rPr>
              <a:t>, como muchos otros salmos, éste contiene elementos de varios géneros. </a:t>
            </a:r>
            <a:endParaRPr lang="es-PR" dirty="0" smtClean="0">
              <a:latin typeface="Candara" panose="020E0502030303020204" pitchFamily="34" charset="0"/>
            </a:endParaRPr>
          </a:p>
          <a:p>
            <a:r>
              <a:rPr lang="es-PR" dirty="0" smtClean="0">
                <a:latin typeface="Candara" panose="020E0502030303020204" pitchFamily="34" charset="0"/>
              </a:rPr>
              <a:t>Los </a:t>
            </a:r>
            <a:r>
              <a:rPr lang="es-PR" dirty="0">
                <a:solidFill>
                  <a:srgbClr val="FF0000"/>
                </a:solidFill>
                <a:latin typeface="Candara" panose="020E0502030303020204" pitchFamily="34" charset="0"/>
              </a:rPr>
              <a:t>vv. 4, 10 </a:t>
            </a:r>
            <a:r>
              <a:rPr lang="es-PR" dirty="0">
                <a:latin typeface="Candara" panose="020E0502030303020204" pitchFamily="34" charset="0"/>
              </a:rPr>
              <a:t>y </a:t>
            </a:r>
            <a:r>
              <a:rPr lang="es-PR" dirty="0">
                <a:solidFill>
                  <a:srgbClr val="FF0000"/>
                </a:solidFill>
                <a:latin typeface="Candara" panose="020E0502030303020204" pitchFamily="34" charset="0"/>
              </a:rPr>
              <a:t>11 </a:t>
            </a:r>
            <a:r>
              <a:rPr lang="es-PR" dirty="0">
                <a:latin typeface="Candara" panose="020E0502030303020204" pitchFamily="34" charset="0"/>
              </a:rPr>
              <a:t>son alabanza de acción de gracias; los </a:t>
            </a:r>
            <a:r>
              <a:rPr lang="es-PR" dirty="0">
                <a:solidFill>
                  <a:srgbClr val="FF0000"/>
                </a:solidFill>
                <a:latin typeface="Candara" panose="020E0502030303020204" pitchFamily="34" charset="0"/>
              </a:rPr>
              <a:t>vv. 5, 8 </a:t>
            </a:r>
            <a:r>
              <a:rPr lang="es-PR" dirty="0">
                <a:latin typeface="Candara" panose="020E0502030303020204" pitchFamily="34" charset="0"/>
              </a:rPr>
              <a:t>y </a:t>
            </a:r>
            <a:r>
              <a:rPr lang="es-PR" dirty="0">
                <a:solidFill>
                  <a:srgbClr val="FF0000"/>
                </a:solidFill>
                <a:latin typeface="Candara" panose="020E0502030303020204" pitchFamily="34" charset="0"/>
              </a:rPr>
              <a:t>9 </a:t>
            </a:r>
            <a:r>
              <a:rPr lang="es-PR" dirty="0">
                <a:latin typeface="Candara" panose="020E0502030303020204" pitchFamily="34" charset="0"/>
              </a:rPr>
              <a:t>son más como un himno; y los </a:t>
            </a:r>
            <a:r>
              <a:rPr lang="es-PR" dirty="0">
                <a:solidFill>
                  <a:srgbClr val="FF0000"/>
                </a:solidFill>
                <a:latin typeface="Candara" panose="020E0502030303020204" pitchFamily="34" charset="0"/>
              </a:rPr>
              <a:t>vv. 6, 7 </a:t>
            </a:r>
            <a:r>
              <a:rPr lang="es-PR" dirty="0">
                <a:latin typeface="Candara" panose="020E0502030303020204" pitchFamily="34" charset="0"/>
              </a:rPr>
              <a:t>y </a:t>
            </a:r>
            <a:r>
              <a:rPr lang="es-PR" dirty="0">
                <a:solidFill>
                  <a:srgbClr val="FF0000"/>
                </a:solidFill>
                <a:latin typeface="Candara" panose="020E0502030303020204" pitchFamily="34" charset="0"/>
              </a:rPr>
              <a:t>12–15 </a:t>
            </a:r>
            <a:r>
              <a:rPr lang="es-PR" dirty="0">
                <a:latin typeface="Candara" panose="020E0502030303020204" pitchFamily="34" charset="0"/>
              </a:rPr>
              <a:t>son más como poesía sapiencial</a:t>
            </a:r>
            <a:r>
              <a:rPr lang="es-PR" dirty="0" smtClean="0">
                <a:latin typeface="Candara" panose="020E0502030303020204" pitchFamily="34" charset="0"/>
              </a:rPr>
              <a:t>.</a:t>
            </a:r>
            <a:endParaRPr lang="es-PR" dirty="0">
              <a:latin typeface="Candara" panose="020E0502030303020204" pitchFamily="34" charset="0"/>
            </a:endParaRPr>
          </a:p>
        </p:txBody>
      </p:sp>
      <p:pic>
        <p:nvPicPr>
          <p:cNvPr id="1026" name="Picture 2" descr="http://fc02.deviantart.net/fs12/f/2006/313/a/f/Scroll.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3753" y="2143703"/>
            <a:ext cx="4576796" cy="3430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7818579"/>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dirty="0" smtClean="0">
                <a:latin typeface="Candara" panose="020E0502030303020204" pitchFamily="34" charset="0"/>
                <a:cs typeface="Calibri" pitchFamily="34" charset="0"/>
              </a:rPr>
              <a:t>Introducción al </a:t>
            </a:r>
            <a:r>
              <a:rPr lang="es-PR" dirty="0" smtClean="0">
                <a:solidFill>
                  <a:srgbClr val="FF0000"/>
                </a:solidFill>
                <a:latin typeface="Candara" panose="020E0502030303020204" pitchFamily="34" charset="0"/>
                <a:cs typeface="Calibri" pitchFamily="34" charset="0"/>
              </a:rPr>
              <a:t>Salmo 92</a:t>
            </a:r>
            <a:endParaRPr lang="es-PR" sz="4000" dirty="0">
              <a:solidFill>
                <a:srgbClr val="FF0000"/>
              </a:solidFill>
              <a:latin typeface="Candara" panose="020E0502030303020204"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2057400"/>
            <a:ext cx="5181599" cy="4643438"/>
          </a:xfrm>
          <a:noFill/>
          <a:ln w="9525">
            <a:noFill/>
            <a:miter lim="800000"/>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normAutofit fontScale="92500" lnSpcReduction="10000"/>
          </a:bodyPr>
          <a:lstStyle/>
          <a:p>
            <a:r>
              <a:rPr lang="es-PR" dirty="0">
                <a:latin typeface="Candara" panose="020E0502030303020204" pitchFamily="34" charset="0"/>
              </a:rPr>
              <a:t>Uno puede encontrar una estructura bien elaborada de quiasmo: </a:t>
            </a:r>
            <a:endParaRPr lang="es-PR" dirty="0" smtClean="0">
              <a:latin typeface="Candara" panose="020E0502030303020204" pitchFamily="34" charset="0"/>
            </a:endParaRPr>
          </a:p>
          <a:p>
            <a:pPr lvl="1"/>
            <a:r>
              <a:rPr lang="es-PR" dirty="0" smtClean="0">
                <a:latin typeface="Candara" panose="020E0502030303020204" pitchFamily="34" charset="0"/>
              </a:rPr>
              <a:t>A </a:t>
            </a:r>
            <a:r>
              <a:rPr lang="es-PR" dirty="0">
                <a:latin typeface="Candara" panose="020E0502030303020204" pitchFamily="34" charset="0"/>
              </a:rPr>
              <a:t>= 1–3; </a:t>
            </a:r>
            <a:endParaRPr lang="es-PR" dirty="0" smtClean="0">
              <a:latin typeface="Candara" panose="020E0502030303020204" pitchFamily="34" charset="0"/>
            </a:endParaRPr>
          </a:p>
          <a:p>
            <a:pPr lvl="1"/>
            <a:r>
              <a:rPr lang="es-PR" dirty="0" smtClean="0">
                <a:latin typeface="Candara" panose="020E0502030303020204" pitchFamily="34" charset="0"/>
              </a:rPr>
              <a:t>B </a:t>
            </a:r>
            <a:r>
              <a:rPr lang="es-PR" dirty="0">
                <a:latin typeface="Candara" panose="020E0502030303020204" pitchFamily="34" charset="0"/>
              </a:rPr>
              <a:t>= 4–6; </a:t>
            </a:r>
            <a:endParaRPr lang="es-PR" dirty="0" smtClean="0">
              <a:latin typeface="Candara" panose="020E0502030303020204" pitchFamily="34" charset="0"/>
            </a:endParaRPr>
          </a:p>
          <a:p>
            <a:pPr lvl="1"/>
            <a:r>
              <a:rPr lang="es-PR" dirty="0" smtClean="0">
                <a:latin typeface="Candara" panose="020E0502030303020204" pitchFamily="34" charset="0"/>
              </a:rPr>
              <a:t>C </a:t>
            </a:r>
            <a:r>
              <a:rPr lang="es-PR" dirty="0">
                <a:latin typeface="Candara" panose="020E0502030303020204" pitchFamily="34" charset="0"/>
              </a:rPr>
              <a:t>= 7; </a:t>
            </a:r>
            <a:endParaRPr lang="es-PR" dirty="0" smtClean="0">
              <a:latin typeface="Candara" panose="020E0502030303020204" pitchFamily="34" charset="0"/>
            </a:endParaRPr>
          </a:p>
          <a:p>
            <a:pPr lvl="1"/>
            <a:r>
              <a:rPr lang="es-PR" dirty="0" smtClean="0">
                <a:latin typeface="Candara" panose="020E0502030303020204" pitchFamily="34" charset="0"/>
              </a:rPr>
              <a:t>D </a:t>
            </a:r>
            <a:r>
              <a:rPr lang="es-PR" dirty="0">
                <a:latin typeface="Candara" panose="020E0502030303020204" pitchFamily="34" charset="0"/>
              </a:rPr>
              <a:t>= 8 (la médula del Salmo); </a:t>
            </a:r>
            <a:endParaRPr lang="es-PR" dirty="0" smtClean="0">
              <a:latin typeface="Candara" panose="020E0502030303020204" pitchFamily="34" charset="0"/>
            </a:endParaRPr>
          </a:p>
          <a:p>
            <a:pPr lvl="1"/>
            <a:r>
              <a:rPr lang="es-PR" dirty="0" smtClean="0">
                <a:latin typeface="Candara" panose="020E0502030303020204" pitchFamily="34" charset="0"/>
              </a:rPr>
              <a:t>C</a:t>
            </a:r>
            <a:r>
              <a:rPr lang="es-PR" dirty="0">
                <a:latin typeface="Candara" panose="020E0502030303020204" pitchFamily="34" charset="0"/>
              </a:rPr>
              <a:t>’ = 9; </a:t>
            </a:r>
            <a:endParaRPr lang="es-PR" dirty="0" smtClean="0">
              <a:latin typeface="Candara" panose="020E0502030303020204" pitchFamily="34" charset="0"/>
            </a:endParaRPr>
          </a:p>
          <a:p>
            <a:pPr lvl="1"/>
            <a:r>
              <a:rPr lang="es-PR" dirty="0" smtClean="0">
                <a:latin typeface="Candara" panose="020E0502030303020204" pitchFamily="34" charset="0"/>
              </a:rPr>
              <a:t>B</a:t>
            </a:r>
            <a:r>
              <a:rPr lang="es-PR" dirty="0">
                <a:latin typeface="Candara" panose="020E0502030303020204" pitchFamily="34" charset="0"/>
              </a:rPr>
              <a:t>’ = 10, 11; </a:t>
            </a:r>
            <a:endParaRPr lang="es-PR" dirty="0" smtClean="0">
              <a:latin typeface="Candara" panose="020E0502030303020204" pitchFamily="34" charset="0"/>
            </a:endParaRPr>
          </a:p>
          <a:p>
            <a:pPr lvl="1"/>
            <a:r>
              <a:rPr lang="es-PR" dirty="0" smtClean="0">
                <a:latin typeface="Candara" panose="020E0502030303020204" pitchFamily="34" charset="0"/>
              </a:rPr>
              <a:t>A</a:t>
            </a:r>
            <a:r>
              <a:rPr lang="es-PR" dirty="0">
                <a:latin typeface="Candara" panose="020E0502030303020204" pitchFamily="34" charset="0"/>
              </a:rPr>
              <a:t>’ = 12–15; </a:t>
            </a:r>
          </a:p>
        </p:txBody>
      </p:sp>
      <p:pic>
        <p:nvPicPr>
          <p:cNvPr id="1026" name="Picture 2" descr="http://fc02.deviantart.net/fs12/f/2006/313/a/f/Scroll.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3753" y="2143703"/>
            <a:ext cx="4576796" cy="34303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5454785"/>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5">
                <a:lumMod val="50000"/>
              </a:schemeClr>
            </a:gs>
            <a:gs pos="48000">
              <a:schemeClr val="accent5">
                <a:lumMod val="50000"/>
              </a:schemeClr>
            </a:gs>
            <a:gs pos="100000">
              <a:srgbClr val="00B0F0"/>
            </a:gs>
          </a:gsLst>
          <a:lin ang="1620000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362200"/>
            <a:ext cx="7793037" cy="1462087"/>
          </a:xfrm>
        </p:spPr>
        <p:txBody>
          <a:bodyPr/>
          <a:lstStyle/>
          <a:p>
            <a:pPr algn="ctr"/>
            <a:r>
              <a:rPr lang="es-PR" sz="6000" dirty="0" smtClean="0">
                <a:solidFill>
                  <a:schemeClr val="bg1"/>
                </a:solidFill>
                <a:effectLst>
                  <a:outerShdw blurRad="38100" dist="38100" dir="2700000" algn="tl">
                    <a:srgbClr val="000000">
                      <a:alpha val="43137"/>
                    </a:srgbClr>
                  </a:outerShdw>
                </a:effectLst>
                <a:latin typeface="Candara" panose="020E0502030303020204" pitchFamily="34" charset="0"/>
              </a:rPr>
              <a:t>Bueno es alabarte, Jehová</a:t>
            </a:r>
            <a:endParaRPr lang="es-PR" sz="6000" dirty="0">
              <a:solidFill>
                <a:schemeClr val="bg1"/>
              </a:solidFill>
              <a:effectLst>
                <a:outerShdw blurRad="38100" dist="38100" dir="2700000" algn="tl">
                  <a:srgbClr val="000000">
                    <a:alpha val="43137"/>
                  </a:srgbClr>
                </a:outerShdw>
              </a:effectLst>
              <a:latin typeface="Candara" panose="020E0502030303020204" pitchFamily="34" charset="0"/>
            </a:endParaRPr>
          </a:p>
        </p:txBody>
      </p:sp>
      <p:sp>
        <p:nvSpPr>
          <p:cNvPr id="3" name="Slide Number Placeholder 2"/>
          <p:cNvSpPr>
            <a:spLocks noGrp="1"/>
          </p:cNvSpPr>
          <p:nvPr>
            <p:ph type="sldNum" sz="quarter" idx="12"/>
          </p:nvPr>
        </p:nvSpPr>
        <p:spPr/>
        <p:txBody>
          <a:bodyPr/>
          <a:lstStyle/>
          <a:p>
            <a:fld id="{2D4F163F-9188-4589-9629-C6C2491F6D6D}" type="slidenum">
              <a:rPr lang="en-US" smtClean="0"/>
              <a:pPr/>
              <a:t>8</a:t>
            </a:fld>
            <a:endParaRPr lang="en-US"/>
          </a:p>
        </p:txBody>
      </p:sp>
    </p:spTree>
    <p:extLst>
      <p:ext uri="{BB962C8B-B14F-4D97-AF65-F5344CB8AC3E}">
        <p14:creationId xmlns:p14="http://schemas.microsoft.com/office/powerpoint/2010/main" val="917507239"/>
      </p:ext>
    </p:extLst>
  </p:cSld>
  <p:clrMapOvr>
    <a:masterClrMapping/>
  </p:clrMapOvr>
  <p:transition>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anose="020E0502030303020204" pitchFamily="34" charset="0"/>
                <a:cs typeface="Calibri" pitchFamily="34" charset="0"/>
              </a:rPr>
              <a:t>La alegría de alabar a Dios por su </a:t>
            </a:r>
            <a:r>
              <a:rPr lang="es-PR" sz="4800" dirty="0" smtClean="0">
                <a:latin typeface="Candara" panose="020E0502030303020204" pitchFamily="34" charset="0"/>
                <a:cs typeface="Calibri" pitchFamily="34" charset="0"/>
              </a:rPr>
              <a:t>bondad  </a:t>
            </a:r>
            <a:r>
              <a:rPr lang="es-PR" sz="4800" dirty="0" smtClean="0">
                <a:solidFill>
                  <a:srgbClr val="FF0000"/>
                </a:solidFill>
                <a:latin typeface="Candara" panose="020E0502030303020204" pitchFamily="34" charset="0"/>
                <a:cs typeface="Calibri" pitchFamily="34" charset="0"/>
              </a:rPr>
              <a:t>Salmo </a:t>
            </a:r>
            <a:r>
              <a:rPr lang="es-PR" sz="4800" dirty="0">
                <a:solidFill>
                  <a:srgbClr val="FF0000"/>
                </a:solidFill>
                <a:latin typeface="Candara" panose="020E0502030303020204" pitchFamily="34" charset="0"/>
                <a:cs typeface="Calibri" pitchFamily="34" charset="0"/>
              </a:rPr>
              <a:t>92.1-3</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chemeClr val="bg1"/>
                </a:solidFill>
              </a:rPr>
              <a:pPr algn="r">
                <a:defRPr/>
              </a:pPr>
              <a:t>9</a:t>
            </a:fld>
            <a:endParaRPr lang="en-US" sz="1400" dirty="0">
              <a:solidFill>
                <a:schemeClr val="bg1"/>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5" name="Picture 4"/>
          <p:cNvPicPr>
            <a:picLocks noChangeAspect="1"/>
          </p:cNvPicPr>
          <p:nvPr/>
        </p:nvPicPr>
        <p:blipFill>
          <a:blip r:embed="rId3"/>
          <a:stretch>
            <a:fillRect/>
          </a:stretch>
        </p:blipFill>
        <p:spPr>
          <a:xfrm>
            <a:off x="0" y="1676401"/>
            <a:ext cx="9144000" cy="5212080"/>
          </a:xfrm>
          <a:prstGeom prst="rect">
            <a:avLst/>
          </a:prstGeom>
        </p:spPr>
      </p:pic>
    </p:spTree>
    <p:extLst>
      <p:ext uri="{BB962C8B-B14F-4D97-AF65-F5344CB8AC3E}">
        <p14:creationId xmlns:p14="http://schemas.microsoft.com/office/powerpoint/2010/main" val="2294192011"/>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2278</Words>
  <Application>Microsoft Office PowerPoint</Application>
  <PresentationFormat>On-screen Show (4:3)</PresentationFormat>
  <Paragraphs>258</Paragraphs>
  <Slides>38</Slides>
  <Notes>33</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38</vt:i4>
      </vt:variant>
    </vt:vector>
  </HeadingPairs>
  <TitlesOfParts>
    <vt:vector size="49" baseType="lpstr">
      <vt:lpstr>Arial</vt:lpstr>
      <vt:lpstr>Calibri</vt:lpstr>
      <vt:lpstr>Candara</vt:lpstr>
      <vt:lpstr>Tahoma</vt:lpstr>
      <vt:lpstr>Wingdings</vt:lpstr>
      <vt:lpstr>Blends</vt:lpstr>
      <vt:lpstr>2_Blends</vt:lpstr>
      <vt:lpstr>3_Blends</vt:lpstr>
      <vt:lpstr>8_Blends</vt:lpstr>
      <vt:lpstr>64_Blends</vt:lpstr>
      <vt:lpstr>1_Blends</vt:lpstr>
      <vt:lpstr>PowerPoint Presentation</vt:lpstr>
      <vt:lpstr>Contexto</vt:lpstr>
      <vt:lpstr>Versículo Clave:</vt:lpstr>
      <vt:lpstr>Bosquejo de Estudio</vt:lpstr>
      <vt:lpstr>Introducción al Salmo 92</vt:lpstr>
      <vt:lpstr>Introducción al Salmo 92</vt:lpstr>
      <vt:lpstr>Introducción al Salmo 92</vt:lpstr>
      <vt:lpstr>Bueno es alabarte, Jehová</vt:lpstr>
      <vt:lpstr>La alegría de alabar a Dios por su bondad  Salmo 92.1-3</vt:lpstr>
      <vt:lpstr>La alegría de alabar a Dios por su bondad  Salmo 92.1-3</vt:lpstr>
      <vt:lpstr>La alegría de alabar a Dios por su bondad  Salmo 92.1-3</vt:lpstr>
      <vt:lpstr>La alegría de alabar a Dios por su bondad  Salmo 92.1-3</vt:lpstr>
      <vt:lpstr>La alegría de alabar a Dios por su bondad  Salmo 92.1-3</vt:lpstr>
      <vt:lpstr>Himno #47  Grandes y Maravillosas</vt:lpstr>
      <vt:lpstr>La prosperidad de los malvados es pasajera  Salmo 92.4-9</vt:lpstr>
      <vt:lpstr>La prosperidad de los malvados es pasajera  Salmo 92.4-9</vt:lpstr>
      <vt:lpstr>La prosperidad de los malvados es pasajera  Salmo 92.4-9</vt:lpstr>
      <vt:lpstr>La prosperidad de los malvados es pasajera  Salmo 92.4-9</vt:lpstr>
      <vt:lpstr>La prosperidad de los malvados es pasajera  Salmo 92.4-9</vt:lpstr>
      <vt:lpstr>Himno #81  Lo Que Respira</vt:lpstr>
      <vt:lpstr>La fuerza dada por Dios produce resultados  Salmo 92.10-11</vt:lpstr>
      <vt:lpstr>La fuerza dada por Dios produce resultados  Salmo 92.10-11</vt:lpstr>
      <vt:lpstr>La fuerza dada por Dios produce resultados  Salmo 92.10-11</vt:lpstr>
      <vt:lpstr>La fuerza dada por Dios produce resultados  Salmo 92.10-11</vt:lpstr>
      <vt:lpstr>El Justo Florecerá como la Palmera</vt:lpstr>
      <vt:lpstr>El resultado feliz de seguir al Dios bondadoso  Salmo 92.12-15</vt:lpstr>
      <vt:lpstr>El resultado feliz de seguir al Dios bondadoso  Salmo 92.12-15</vt:lpstr>
      <vt:lpstr>El resultado feliz de seguir al Dios bondadoso  Salmo 92.12-15</vt:lpstr>
      <vt:lpstr>El resultado feliz de seguir al Dios bondadoso  Salmo 92.12-15</vt:lpstr>
      <vt:lpstr>El resultado feliz de seguir al Dios bondadoso  Salmo 92.12-15</vt:lpstr>
      <vt:lpstr>Himno #81  Lo Que Respira</vt:lpstr>
      <vt:lpstr>Aplicaciones</vt:lpstr>
      <vt:lpstr>Aplicaciones</vt:lpstr>
      <vt:lpstr>Aplicaciones</vt:lpstr>
      <vt:lpstr>Aplicaciones</vt:lpstr>
      <vt:lpstr>Bibliografía</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Salmos</dc:title>
  <dc:creator/>
  <cp:lastModifiedBy/>
  <cp:revision>1</cp:revision>
  <dcterms:created xsi:type="dcterms:W3CDTF">2015-01-27T01:07:11Z</dcterms:created>
  <dcterms:modified xsi:type="dcterms:W3CDTF">2015-05-02T16:10:15Z</dcterms:modified>
</cp:coreProperties>
</file>