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29"/>
  </p:notesMasterIdLst>
  <p:handoutMasterIdLst>
    <p:handoutMasterId r:id="rId30"/>
  </p:handoutMasterIdLst>
  <p:sldIdLst>
    <p:sldId id="901" r:id="rId3"/>
    <p:sldId id="1627" r:id="rId4"/>
    <p:sldId id="530" r:id="rId5"/>
    <p:sldId id="1315" r:id="rId6"/>
    <p:sldId id="1645" r:id="rId7"/>
    <p:sldId id="1265" r:id="rId8"/>
    <p:sldId id="1632" r:id="rId9"/>
    <p:sldId id="1633" r:id="rId10"/>
    <p:sldId id="1309" r:id="rId11"/>
    <p:sldId id="1595" r:id="rId12"/>
    <p:sldId id="1733" r:id="rId13"/>
    <p:sldId id="1738" r:id="rId14"/>
    <p:sldId id="757" r:id="rId15"/>
    <p:sldId id="1284" r:id="rId16"/>
    <p:sldId id="1737" r:id="rId17"/>
    <p:sldId id="1735" r:id="rId18"/>
    <p:sldId id="1322" r:id="rId19"/>
    <p:sldId id="1610" r:id="rId20"/>
    <p:sldId id="1724" r:id="rId21"/>
    <p:sldId id="1739" r:id="rId22"/>
    <p:sldId id="1370" r:id="rId23"/>
    <p:sldId id="1694" r:id="rId24"/>
    <p:sldId id="1736" r:id="rId25"/>
    <p:sldId id="542" r:id="rId26"/>
    <p:sldId id="1371" r:id="rId27"/>
    <p:sldId id="269" r:id="rId2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A50021"/>
    <a:srgbClr val="285633"/>
    <a:srgbClr val="502604"/>
    <a:srgbClr val="660066"/>
    <a:srgbClr val="996633"/>
    <a:srgbClr val="104C2D"/>
    <a:srgbClr val="1D7D42"/>
    <a:srgbClr val="990099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3476" autoAdjust="0"/>
  </p:normalViewPr>
  <p:slideViewPr>
    <p:cSldViewPr>
      <p:cViewPr varScale="1">
        <p:scale>
          <a:sx n="68" d="100"/>
          <a:sy n="68" d="100"/>
        </p:scale>
        <p:origin x="122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781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4067" tIns="47034" rIns="94067" bIns="4703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4067" tIns="47034" rIns="94067" bIns="47034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4067" tIns="47034" rIns="94067" bIns="4703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6"/>
            <a:ext cx="3037840" cy="464820"/>
          </a:xfrm>
          <a:prstGeom prst="rect">
            <a:avLst/>
          </a:prstGeom>
        </p:spPr>
        <p:txBody>
          <a:bodyPr vert="horz" lIns="94067" tIns="47034" rIns="94067" bIns="47034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9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1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6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9" y="8829966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487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873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2169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2"/>
            <a:ext cx="3037840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063" tIns="47032" rIns="94063" bIns="47032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24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25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26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5025" cy="3484563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528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645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392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6/7/2015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5" r="11562"/>
          <a:stretch/>
        </p:blipFill>
        <p:spPr>
          <a:xfrm>
            <a:off x="0" y="-35815"/>
            <a:ext cx="9144000" cy="6893815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7: Cantos de confesión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22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“La dicha del perdón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    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(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Salmos</a:t>
            </a:r>
            <a:r>
              <a:rPr kumimoji="0" lang="es-PR" sz="36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32; 79; 85; 116; 130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 de junio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2015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1534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“Bienaventurado aquel cuya transgresión ha sido perdonada, y cubierto su pecado. Bienaventurado el hombre a quien Jehová no culpa de iniquidad, Y en cuyo espíritu no hay engaño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8077200" cy="1462087"/>
          </a:xfrm>
        </p:spPr>
        <p:txBody>
          <a:bodyPr/>
          <a:lstStyle/>
          <a:p>
            <a:pPr marL="401638" indent="-401638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s-PR" sz="3600" dirty="0"/>
              <a:t>La felicidad del perdón</a:t>
            </a:r>
            <a:r>
              <a:rPr lang="en-US" sz="3600" dirty="0"/>
              <a:t> y la </a:t>
            </a:r>
            <a:r>
              <a:rPr lang="es-PR" sz="3600" dirty="0"/>
              <a:t>transparencia</a:t>
            </a:r>
            <a:r>
              <a:rPr lang="en-US" sz="3600" dirty="0"/>
              <a:t> personal </a:t>
            </a:r>
            <a:r>
              <a:rPr lang="es-PR" sz="3600" dirty="0"/>
              <a:t>(</a:t>
            </a:r>
            <a:r>
              <a:rPr lang="es-PR" sz="3600" dirty="0" smtClean="0"/>
              <a:t>Sal. </a:t>
            </a:r>
            <a:r>
              <a:rPr lang="es-PR" sz="3600" dirty="0"/>
              <a:t>32:1, 2</a:t>
            </a:r>
            <a:r>
              <a:rPr lang="es-PR" sz="3600" dirty="0" smtClean="0"/>
              <a:t>)</a:t>
            </a:r>
            <a:endParaRPr lang="es-PR" sz="3600" dirty="0"/>
          </a:p>
        </p:txBody>
      </p:sp>
    </p:spTree>
    <p:extLst>
      <p:ext uri="{BB962C8B-B14F-4D97-AF65-F5344CB8AC3E}">
        <p14:creationId xmlns:p14="http://schemas.microsoft.com/office/powerpoint/2010/main" val="12310919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El costo de pecar</a:t>
            </a:r>
          </a:p>
          <a:p>
            <a:pPr lvl="1"/>
            <a:r>
              <a:rPr lang="es-ES" dirty="0"/>
              <a:t>Caer en la lujuria y el adulterio parecen ser actos momentáneos, pero qué tremendo precio pagó David. </a:t>
            </a:r>
            <a:endParaRPr lang="es-ES" dirty="0" smtClean="0"/>
          </a:p>
          <a:p>
            <a:pPr lvl="1"/>
            <a:r>
              <a:rPr lang="es-ES" dirty="0" smtClean="0"/>
              <a:t>Como </a:t>
            </a:r>
            <a:r>
              <a:rPr lang="es-ES" dirty="0"/>
              <a:t>lo veremos en el </a:t>
            </a:r>
            <a:r>
              <a:rPr lang="es-ES" dirty="0">
                <a:solidFill>
                  <a:schemeClr val="tx2"/>
                </a:solidFill>
              </a:rPr>
              <a:t>Salmo 32.3–4</a:t>
            </a:r>
            <a:r>
              <a:rPr lang="es-ES" dirty="0"/>
              <a:t>, David pagó físicamente por sus pecados y se enfermó. </a:t>
            </a:r>
            <a:endParaRPr lang="es-ES" dirty="0" smtClean="0"/>
          </a:p>
          <a:p>
            <a:pPr lvl="1"/>
            <a:r>
              <a:rPr lang="es-ES" dirty="0" smtClean="0"/>
              <a:t>Pero </a:t>
            </a:r>
            <a:r>
              <a:rPr lang="es-ES" dirty="0"/>
              <a:t>el costo espiritual también fue grande. Perdió la pureza de corazón (</a:t>
            </a:r>
            <a:r>
              <a:rPr lang="es-ES" dirty="0">
                <a:solidFill>
                  <a:schemeClr val="tx2"/>
                </a:solidFill>
              </a:rPr>
              <a:t>vv. 1–2</a:t>
            </a:r>
            <a:r>
              <a:rPr lang="es-ES" dirty="0"/>
              <a:t>) y por consiguiente necesitaba que le lavaran y limpiaran (</a:t>
            </a:r>
            <a:r>
              <a:rPr lang="es-ES" dirty="0">
                <a:solidFill>
                  <a:schemeClr val="tx2"/>
                </a:solidFill>
              </a:rPr>
              <a:t>v. 7</a:t>
            </a:r>
            <a:r>
              <a:rPr lang="es-ES" dirty="0"/>
              <a:t>). </a:t>
            </a:r>
            <a:r>
              <a:rPr lang="es-ES" dirty="0" smtClean="0"/>
              <a:t>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8077200" cy="1462087"/>
          </a:xfrm>
        </p:spPr>
        <p:txBody>
          <a:bodyPr/>
          <a:lstStyle/>
          <a:p>
            <a:pPr marL="401638" indent="-401638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s-PR" sz="3600" dirty="0"/>
              <a:t>La felicidad del perdón</a:t>
            </a:r>
            <a:r>
              <a:rPr lang="en-US" sz="3600" dirty="0"/>
              <a:t> y la </a:t>
            </a:r>
            <a:r>
              <a:rPr lang="es-PR" sz="3600" dirty="0"/>
              <a:t>transparencia</a:t>
            </a:r>
            <a:r>
              <a:rPr lang="en-US" sz="3600" dirty="0"/>
              <a:t> personal </a:t>
            </a:r>
            <a:r>
              <a:rPr lang="es-PR" sz="3600" dirty="0"/>
              <a:t>(</a:t>
            </a:r>
            <a:r>
              <a:rPr lang="es-PR" sz="3600" dirty="0" smtClean="0"/>
              <a:t>Sal. </a:t>
            </a:r>
            <a:r>
              <a:rPr lang="es-PR" sz="3600" dirty="0"/>
              <a:t>32:1, 2</a:t>
            </a:r>
            <a:r>
              <a:rPr lang="es-PR" sz="3600" dirty="0" smtClean="0"/>
              <a:t>)</a:t>
            </a:r>
            <a:endParaRPr lang="es-PR" sz="3600" dirty="0"/>
          </a:p>
        </p:txBody>
      </p:sp>
    </p:spTree>
    <p:extLst>
      <p:ext uri="{BB962C8B-B14F-4D97-AF65-F5344CB8AC3E}">
        <p14:creationId xmlns:p14="http://schemas.microsoft.com/office/powerpoint/2010/main" val="10014558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El costo de pecar</a:t>
            </a:r>
          </a:p>
          <a:p>
            <a:pPr lvl="1"/>
            <a:r>
              <a:rPr lang="es-ES" dirty="0" smtClean="0"/>
              <a:t>Nótense </a:t>
            </a:r>
            <a:r>
              <a:rPr lang="es-ES" dirty="0"/>
              <a:t>las palabras que usó aquí para el pecado: transgresiones quiere decir actos de rebelión, desafiarlo cruzando la línea que Él ha trazado; iniquidad significa corazón torcido, perversidad; pecado significa errar el blanco, fracasar al no satisfacer la norma de Dios</a:t>
            </a:r>
            <a:r>
              <a:rPr lang="es-ES" dirty="0" smtClean="0"/>
              <a:t>. 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8077200" cy="1462087"/>
          </a:xfrm>
        </p:spPr>
        <p:txBody>
          <a:bodyPr/>
          <a:lstStyle/>
          <a:p>
            <a:pPr marL="401638" indent="-401638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s-PR" sz="3600" dirty="0"/>
              <a:t>La felicidad del perdón</a:t>
            </a:r>
            <a:r>
              <a:rPr lang="en-US" sz="3600" dirty="0"/>
              <a:t> y la </a:t>
            </a:r>
            <a:r>
              <a:rPr lang="es-PR" sz="3600" dirty="0"/>
              <a:t>transparencia</a:t>
            </a:r>
            <a:r>
              <a:rPr lang="en-US" sz="3600" dirty="0"/>
              <a:t> personal </a:t>
            </a:r>
            <a:r>
              <a:rPr lang="es-PR" sz="3600" dirty="0"/>
              <a:t>(</a:t>
            </a:r>
            <a:r>
              <a:rPr lang="es-PR" sz="3600" dirty="0" smtClean="0"/>
              <a:t>Sal. </a:t>
            </a:r>
            <a:r>
              <a:rPr lang="es-PR" sz="3600" dirty="0"/>
              <a:t>32:1, 2</a:t>
            </a:r>
            <a:r>
              <a:rPr lang="es-PR" sz="3600" dirty="0" smtClean="0"/>
              <a:t>)</a:t>
            </a:r>
            <a:endParaRPr lang="es-PR" sz="3600" dirty="0"/>
          </a:p>
        </p:txBody>
      </p:sp>
    </p:spTree>
    <p:extLst>
      <p:ext uri="{BB962C8B-B14F-4D97-AF65-F5344CB8AC3E}">
        <p14:creationId xmlns:p14="http://schemas.microsoft.com/office/powerpoint/2010/main" val="40087220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8001000" cy="1462087"/>
          </a:xfrm>
        </p:spPr>
        <p:txBody>
          <a:bodyPr/>
          <a:lstStyle/>
          <a:p>
            <a:pPr marL="569913" indent="-569913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sz="3600" dirty="0"/>
              <a:t>El contraste de dos formas de </a:t>
            </a:r>
            <a:r>
              <a:rPr lang="es-PR" sz="3600" dirty="0" smtClean="0"/>
              <a:t> enfrentar </a:t>
            </a:r>
            <a:r>
              <a:rPr lang="es-PR" sz="3600" dirty="0"/>
              <a:t>el pecado (Salmo 32:3-7</a:t>
            </a:r>
            <a:r>
              <a:rPr lang="es-PR" sz="3600" dirty="0" smtClean="0"/>
              <a:t>)</a:t>
            </a:r>
            <a:endParaRPr lang="es-PR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267744"/>
            <a:ext cx="5257800" cy="39433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3058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“Mientras callé, se envejecieron mis huesos En mi gemir todo el día. Porque de día y de noche se agravó sobre mí tu mano; Se volvió mi verdor en sequedades de verano</a:t>
            </a:r>
            <a:r>
              <a:rPr lang="es-ES" dirty="0" smtClean="0"/>
              <a:t>.</a:t>
            </a:r>
          </a:p>
          <a:p>
            <a:pPr marL="0" indent="0">
              <a:buNone/>
            </a:pPr>
            <a:r>
              <a:rPr lang="es-ES" dirty="0" smtClean="0"/>
              <a:t>Mi </a:t>
            </a:r>
            <a:r>
              <a:rPr lang="es-ES" dirty="0"/>
              <a:t>pecado te declaré, y no encubrí mi iniquidad. Dije: Confesaré mis transgresiones a Jehová; Y tú perdonaste la maldad de mi pecado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8001000" cy="1462087"/>
          </a:xfrm>
        </p:spPr>
        <p:txBody>
          <a:bodyPr/>
          <a:lstStyle/>
          <a:p>
            <a:pPr marL="569913" indent="-569913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sz="3600" dirty="0"/>
              <a:t>El contraste de dos formas de </a:t>
            </a:r>
            <a:r>
              <a:rPr lang="es-PR" sz="3600" dirty="0" smtClean="0"/>
              <a:t> enfrentar </a:t>
            </a:r>
            <a:r>
              <a:rPr lang="es-PR" sz="3600" dirty="0"/>
              <a:t>el pecado (Salmo 32:3-7</a:t>
            </a:r>
            <a:r>
              <a:rPr lang="es-PR" sz="3600" dirty="0" smtClean="0"/>
              <a:t>)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3058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Por </a:t>
            </a:r>
            <a:r>
              <a:rPr lang="es-ES" dirty="0"/>
              <a:t>esto orará a ti todo santo en el tiempo en que puedas ser hallado; Ciertamente en la inundación de muchas aguas no llegarán éstas a él. Tú eres mi refugio; me guardarás de la angustia; Con cánticos de liberación me rodearás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8001000" cy="1462087"/>
          </a:xfrm>
        </p:spPr>
        <p:txBody>
          <a:bodyPr/>
          <a:lstStyle/>
          <a:p>
            <a:pPr marL="569913" indent="-569913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sz="3600" dirty="0"/>
              <a:t>El contraste de dos formas de </a:t>
            </a:r>
            <a:r>
              <a:rPr lang="es-PR" sz="3600" dirty="0" smtClean="0"/>
              <a:t> enfrentar </a:t>
            </a:r>
            <a:r>
              <a:rPr lang="es-PR" sz="3600" dirty="0"/>
              <a:t>el pecado (Salmo 32:3-7</a:t>
            </a:r>
            <a:r>
              <a:rPr lang="es-PR" sz="3600" dirty="0" smtClean="0"/>
              <a:t>)</a:t>
            </a:r>
            <a:endParaRPr lang="es-PR" sz="3600" dirty="0"/>
          </a:p>
        </p:txBody>
      </p:sp>
    </p:spTree>
    <p:extLst>
      <p:ext uri="{BB962C8B-B14F-4D97-AF65-F5344CB8AC3E}">
        <p14:creationId xmlns:p14="http://schemas.microsoft.com/office/powerpoint/2010/main" val="14928295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305800" cy="3200400"/>
          </a:xfrm>
        </p:spPr>
        <p:txBody>
          <a:bodyPr/>
          <a:lstStyle/>
          <a:p>
            <a:r>
              <a:rPr lang="es-ES" dirty="0"/>
              <a:t>Los ojos de David también quedaron afectados; todo lo que veía eran sus pecados (</a:t>
            </a:r>
            <a:r>
              <a:rPr lang="es-ES" dirty="0">
                <a:solidFill>
                  <a:schemeClr val="tx2"/>
                </a:solidFill>
              </a:rPr>
              <a:t>v. 3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Por </a:t>
            </a:r>
            <a:r>
              <a:rPr lang="es-ES" dirty="0"/>
              <a:t>lo general, los que tienen la conciencia sucia están a la defensiva, preguntándose cuánto sabrán los demás</a:t>
            </a:r>
            <a:r>
              <a:rPr lang="es-ES" dirty="0" smtClean="0"/>
              <a:t>. </a:t>
            </a:r>
          </a:p>
          <a:p>
            <a:pPr lvl="1"/>
            <a:r>
              <a:rPr lang="es-ES" dirty="0"/>
              <a:t>Su mente quedó afectada, porque suplicaba sabiduría (</a:t>
            </a:r>
            <a:r>
              <a:rPr lang="es-ES" dirty="0">
                <a:solidFill>
                  <a:schemeClr val="tx2"/>
                </a:solidFill>
              </a:rPr>
              <a:t>v. 6</a:t>
            </a:r>
            <a:r>
              <a:rPr lang="es-ES" dirty="0" smtClean="0"/>
              <a:t>). 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8001000" cy="1462087"/>
          </a:xfrm>
        </p:spPr>
        <p:txBody>
          <a:bodyPr/>
          <a:lstStyle/>
          <a:p>
            <a:pPr marL="569913" indent="-569913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sz="3600" dirty="0"/>
              <a:t>El contraste de dos formas de </a:t>
            </a:r>
            <a:r>
              <a:rPr lang="es-PR" sz="3600" dirty="0" smtClean="0"/>
              <a:t> enfrentar </a:t>
            </a:r>
            <a:r>
              <a:rPr lang="es-PR" sz="3600" dirty="0"/>
              <a:t>el pecado (Salmo 32:3-7</a:t>
            </a:r>
            <a:r>
              <a:rPr lang="es-PR" sz="3600" dirty="0" smtClean="0"/>
              <a:t>)</a:t>
            </a:r>
            <a:endParaRPr lang="es-PR" sz="3600" dirty="0"/>
          </a:p>
        </p:txBody>
      </p:sp>
    </p:spTree>
    <p:extLst>
      <p:ext uri="{BB962C8B-B14F-4D97-AF65-F5344CB8AC3E}">
        <p14:creationId xmlns:p14="http://schemas.microsoft.com/office/powerpoint/2010/main" val="2044655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6962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3600" dirty="0"/>
              <a:t>El consejo de Dios y Su acción </a:t>
            </a:r>
            <a:r>
              <a:rPr lang="es-PR" sz="3600" dirty="0" smtClean="0"/>
              <a:t>en </a:t>
            </a:r>
            <a:r>
              <a:rPr lang="es-PR" sz="3600" dirty="0"/>
              <a:t>Sus seguidores (</a:t>
            </a:r>
            <a:r>
              <a:rPr lang="es-PR" sz="3600" dirty="0" smtClean="0"/>
              <a:t>Sal.32:8-11</a:t>
            </a:r>
            <a:r>
              <a:rPr lang="es-PR" sz="3600" dirty="0"/>
              <a:t>)</a:t>
            </a:r>
            <a:endParaRPr lang="es-PR" sz="36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2205038"/>
            <a:ext cx="6400800" cy="42672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49249" y="2286000"/>
            <a:ext cx="8489951" cy="41148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“Te haré entender, y te enseñaré el camino en que debes andar; Sobre ti fijaré mis ojos. No seáis como el caballo, o como el mulo, sin entendimiento, Que han de ser sujetados con cabestro y con freno, Porque si no, no se acercan a ti. Muchos dolores habrá para el impío; Mas al que espera en Jehová, le rodea la misericordia. Alegraos en Jehová y gozaos, justos; Y cantad con júbilo todos vosotros los rectos de corazón</a:t>
            </a:r>
            <a:r>
              <a:rPr lang="es-ES" sz="2800" dirty="0" smtClean="0"/>
              <a:t>.”</a:t>
            </a:r>
            <a:endParaRPr lang="es-ES" sz="2800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6962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3600" dirty="0"/>
              <a:t>El consejo de Dios y Su acción </a:t>
            </a:r>
            <a:r>
              <a:rPr lang="es-PR" sz="3600" dirty="0" smtClean="0"/>
              <a:t>en </a:t>
            </a:r>
            <a:r>
              <a:rPr lang="es-PR" sz="3600" dirty="0"/>
              <a:t>Sus seguidores (</a:t>
            </a:r>
            <a:r>
              <a:rPr lang="es-PR" sz="3600" dirty="0" smtClean="0"/>
              <a:t>Sal.32:8-11</a:t>
            </a:r>
            <a:r>
              <a:rPr lang="es-PR" sz="3600" dirty="0"/>
              <a:t>)</a:t>
            </a:r>
            <a:endParaRPr lang="es-PR" sz="3600" dirty="0" smtClean="0"/>
          </a:p>
        </p:txBody>
      </p:sp>
    </p:spTree>
    <p:extLst>
      <p:ext uri="{BB962C8B-B14F-4D97-AF65-F5344CB8AC3E}">
        <p14:creationId xmlns:p14="http://schemas.microsoft.com/office/powerpoint/2010/main" val="621884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89950" cy="4114800"/>
          </a:xfrm>
        </p:spPr>
        <p:txBody>
          <a:bodyPr/>
          <a:lstStyle/>
          <a:p>
            <a:r>
              <a:rPr lang="es-ES" dirty="0"/>
              <a:t>El pecado también afectó sus oídos, porque perdió el sonido del gozo y la alegría (</a:t>
            </a:r>
            <a:r>
              <a:rPr lang="es-ES" dirty="0">
                <a:solidFill>
                  <a:schemeClr val="tx2"/>
                </a:solidFill>
              </a:rPr>
              <a:t>v. 8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Nada </a:t>
            </a:r>
            <a:r>
              <a:rPr lang="es-ES" dirty="0"/>
              <a:t>le suena bien a alguien que está fuera de la comunión con Dios.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ser interior (corazón y espíritu, </a:t>
            </a:r>
            <a:r>
              <a:rPr lang="es-ES" dirty="0">
                <a:solidFill>
                  <a:schemeClr val="tx2"/>
                </a:solidFill>
              </a:rPr>
              <a:t>v. 10</a:t>
            </a:r>
            <a:r>
              <a:rPr lang="es-ES" dirty="0"/>
              <a:t>) estaba fuera de la comunión con Dios </a:t>
            </a:r>
            <a:r>
              <a:rPr lang="es-ES" dirty="0" smtClean="0"/>
              <a:t>(</a:t>
            </a:r>
            <a:r>
              <a:rPr lang="es-ES" dirty="0">
                <a:solidFill>
                  <a:schemeClr val="tx2"/>
                </a:solidFill>
              </a:rPr>
              <a:t>v. 11</a:t>
            </a:r>
            <a:r>
              <a:rPr lang="es-ES" dirty="0" smtClean="0"/>
              <a:t>) </a:t>
            </a:r>
            <a:r>
              <a:rPr lang="es-ES" dirty="0"/>
              <a:t>y no había alegría. </a:t>
            </a:r>
            <a:r>
              <a:rPr lang="es-ES" dirty="0" smtClean="0"/>
              <a:t>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6962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3600" dirty="0"/>
              <a:t>El consejo de Dios y Su acción </a:t>
            </a:r>
            <a:r>
              <a:rPr lang="es-PR" sz="3600" dirty="0" smtClean="0"/>
              <a:t>en </a:t>
            </a:r>
            <a:r>
              <a:rPr lang="es-PR" sz="3600" dirty="0"/>
              <a:t>Sus seguidores (</a:t>
            </a:r>
            <a:r>
              <a:rPr lang="es-PR" sz="3600" dirty="0" smtClean="0"/>
              <a:t>Sal.32:8-11</a:t>
            </a:r>
            <a:r>
              <a:rPr lang="es-PR" sz="3600" dirty="0"/>
              <a:t>)</a:t>
            </a:r>
            <a:endParaRPr lang="es-PR" sz="3600" dirty="0" smtClean="0"/>
          </a:p>
        </p:txBody>
      </p:sp>
    </p:spTree>
    <p:extLst>
      <p:ext uri="{BB962C8B-B14F-4D97-AF65-F5344CB8AC3E}">
        <p14:creationId xmlns:p14="http://schemas.microsoft.com/office/powerpoint/2010/main" val="40447702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38600" y="0"/>
            <a:ext cx="5105400" cy="6858000"/>
          </a:xfrm>
          <a:prstGeom prst="rect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114800" y="308312"/>
            <a:ext cx="50292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PR" dirty="0" smtClean="0"/>
              <a:t>Unidad 5: Cantos de alabanza</a:t>
            </a:r>
          </a:p>
          <a:p>
            <a:pPr marL="625475" indent="-392113">
              <a:spcAft>
                <a:spcPts val="0"/>
              </a:spcAft>
              <a:buFont typeface="+mj-lt"/>
              <a:buAutoNum type="arabicPeriod" startAt="14"/>
              <a:tabLst>
                <a:tab pos="1082675" algn="l"/>
              </a:tabLst>
            </a:pPr>
            <a:r>
              <a:rPr lang="es-PR" dirty="0" smtClean="0"/>
              <a:t>Alabanzas por Su grandeza</a:t>
            </a:r>
          </a:p>
          <a:p>
            <a:pPr marL="625475" indent="-392113">
              <a:spcAft>
                <a:spcPts val="0"/>
              </a:spcAft>
              <a:buAutoNum type="arabicPeriod" startAt="14"/>
              <a:tabLst>
                <a:tab pos="1082675" algn="l"/>
              </a:tabLst>
            </a:pPr>
            <a:r>
              <a:rPr lang="es-PR" dirty="0"/>
              <a:t>Alabanzas por </a:t>
            </a:r>
            <a:r>
              <a:rPr lang="es-PR" dirty="0" smtClean="0"/>
              <a:t>Su poder</a:t>
            </a:r>
          </a:p>
          <a:p>
            <a:pPr marL="625475" indent="-392113">
              <a:buAutoNum type="arabicPeriod" startAt="14"/>
              <a:tabLst>
                <a:tab pos="1082675" algn="l"/>
              </a:tabLst>
            </a:pPr>
            <a:r>
              <a:rPr lang="es-PR" dirty="0"/>
              <a:t>Alabanzas por </a:t>
            </a:r>
            <a:r>
              <a:rPr lang="es-PR" dirty="0" smtClean="0"/>
              <a:t>Su bondad</a:t>
            </a:r>
          </a:p>
          <a:p>
            <a:pPr>
              <a:tabLst>
                <a:tab pos="914400" algn="l"/>
              </a:tabLst>
            </a:pPr>
            <a:endParaRPr lang="es-PR" dirty="0" smtClean="0"/>
          </a:p>
          <a:p>
            <a:pPr algn="ctr">
              <a:spcAft>
                <a:spcPts val="600"/>
              </a:spcAft>
            </a:pPr>
            <a:r>
              <a:rPr lang="es-PR" dirty="0"/>
              <a:t>Unidad </a:t>
            </a:r>
            <a:r>
              <a:rPr lang="es-PR" dirty="0" smtClean="0"/>
              <a:t>6: </a:t>
            </a:r>
            <a:r>
              <a:rPr lang="es-PR" dirty="0"/>
              <a:t>Cantos de </a:t>
            </a:r>
            <a:r>
              <a:rPr lang="es-PR" dirty="0" smtClean="0"/>
              <a:t>gratitud</a:t>
            </a:r>
            <a:endParaRPr lang="es-PR" dirty="0"/>
          </a:p>
          <a:p>
            <a:pPr marL="625475" indent="-392113">
              <a:buFont typeface="+mj-lt"/>
              <a:buAutoNum type="arabicPeriod" startAt="17"/>
              <a:tabLst>
                <a:tab pos="1082675" algn="l"/>
              </a:tabLst>
            </a:pPr>
            <a:r>
              <a:rPr lang="es-PR" dirty="0" smtClean="0"/>
              <a:t>Gracias a Dios que nos da la victoria</a:t>
            </a:r>
            <a:endParaRPr lang="es-PR" dirty="0"/>
          </a:p>
          <a:p>
            <a:pPr marL="625475" indent="-392113">
              <a:buAutoNum type="arabicPeriod" startAt="17"/>
              <a:tabLst>
                <a:tab pos="1082675" algn="l"/>
              </a:tabLst>
            </a:pPr>
            <a:r>
              <a:rPr lang="es-PR" dirty="0"/>
              <a:t>Gracias a </a:t>
            </a:r>
            <a:r>
              <a:rPr lang="es-PR" dirty="0" smtClean="0"/>
              <a:t>Dios por Su </a:t>
            </a:r>
            <a:r>
              <a:rPr lang="es-PR" dirty="0" err="1" smtClean="0"/>
              <a:t>liberaci</a:t>
            </a:r>
            <a:r>
              <a:rPr lang="en-US" dirty="0" err="1" smtClean="0"/>
              <a:t>ón</a:t>
            </a:r>
            <a:endParaRPr lang="es-PR" dirty="0"/>
          </a:p>
          <a:p>
            <a:pPr marL="625475" indent="-392113">
              <a:buFontTx/>
              <a:buAutoNum type="arabicPeriod" startAt="17"/>
              <a:tabLst>
                <a:tab pos="1082675" algn="l"/>
              </a:tabLst>
            </a:pPr>
            <a:r>
              <a:rPr lang="es-PR" dirty="0"/>
              <a:t>Gracias a Dios por Su </a:t>
            </a:r>
            <a:r>
              <a:rPr lang="en-US" dirty="0" err="1" smtClean="0"/>
              <a:t>eterna</a:t>
            </a:r>
            <a:r>
              <a:rPr lang="en-US" dirty="0" smtClean="0"/>
              <a:t> </a:t>
            </a:r>
            <a:r>
              <a:rPr lang="en-US" dirty="0" err="1" smtClean="0"/>
              <a:t>misericordia</a:t>
            </a:r>
            <a:endParaRPr lang="es-PR" dirty="0" smtClean="0"/>
          </a:p>
          <a:p>
            <a:pPr marL="625475" indent="-392113">
              <a:buAutoNum type="arabicPeriod" startAt="17"/>
              <a:tabLst>
                <a:tab pos="1082675" algn="l"/>
              </a:tabLst>
            </a:pPr>
            <a:endParaRPr lang="es-PR" dirty="0"/>
          </a:p>
          <a:p>
            <a:pPr algn="ctr">
              <a:spcAft>
                <a:spcPts val="600"/>
              </a:spcAft>
            </a:pPr>
            <a:r>
              <a:rPr lang="es-PR" dirty="0"/>
              <a:t>Unidad </a:t>
            </a:r>
            <a:r>
              <a:rPr lang="es-PR" dirty="0" smtClean="0"/>
              <a:t>7: </a:t>
            </a:r>
            <a:r>
              <a:rPr lang="es-PR" dirty="0"/>
              <a:t>Cantos de </a:t>
            </a:r>
            <a:r>
              <a:rPr lang="es-PR" dirty="0" err="1" smtClean="0"/>
              <a:t>confesi</a:t>
            </a:r>
            <a:r>
              <a:rPr lang="en-US" dirty="0" err="1" smtClean="0"/>
              <a:t>ón</a:t>
            </a:r>
            <a:endParaRPr lang="es-PR" dirty="0"/>
          </a:p>
          <a:p>
            <a:pPr marL="625475" indent="-392113">
              <a:buFont typeface="+mj-lt"/>
              <a:buAutoNum type="arabicPeriod" startAt="20"/>
              <a:tabLst>
                <a:tab pos="1082675" algn="l"/>
              </a:tabLst>
            </a:pPr>
            <a:r>
              <a:rPr lang="es-PR" dirty="0" smtClean="0"/>
              <a:t>Cuando se ha perdido la paz</a:t>
            </a:r>
            <a:endParaRPr lang="es-PR" dirty="0"/>
          </a:p>
          <a:p>
            <a:pPr marL="625475" indent="-392113">
              <a:buAutoNum type="arabicPeriod" startAt="20"/>
              <a:tabLst>
                <a:tab pos="1082675" algn="l"/>
              </a:tabLst>
            </a:pPr>
            <a:r>
              <a:rPr lang="es-PR" dirty="0" smtClean="0"/>
              <a:t>Un </a:t>
            </a:r>
            <a:r>
              <a:rPr lang="es-PR" dirty="0" err="1" smtClean="0"/>
              <a:t>coraz</a:t>
            </a:r>
            <a:r>
              <a:rPr lang="en-US" dirty="0" err="1" smtClean="0"/>
              <a:t>ón</a:t>
            </a:r>
            <a:r>
              <a:rPr lang="en-US" dirty="0" smtClean="0"/>
              <a:t> triste y </a:t>
            </a:r>
            <a:r>
              <a:rPr lang="en-US" dirty="0" err="1" smtClean="0"/>
              <a:t>humillado</a:t>
            </a:r>
            <a:endParaRPr lang="es-PR" dirty="0"/>
          </a:p>
          <a:p>
            <a:pPr marL="625475" indent="-392113">
              <a:buAutoNum type="arabicPeriod" startAt="20"/>
              <a:tabLst>
                <a:tab pos="1082675" algn="l"/>
              </a:tabLst>
            </a:pPr>
            <a:r>
              <a:rPr lang="es-PR" dirty="0" smtClean="0"/>
              <a:t>La dicha del perdón</a:t>
            </a:r>
            <a:endParaRPr lang="es-PR" dirty="0"/>
          </a:p>
          <a:p>
            <a:pPr marL="625475" indent="-392113">
              <a:buAutoNum type="arabicPeriod" startAt="20"/>
              <a:tabLst>
                <a:tab pos="1082675" algn="l"/>
              </a:tabLst>
            </a:pPr>
            <a:endParaRPr lang="es-PR" dirty="0" smtClean="0"/>
          </a:p>
          <a:p>
            <a:pPr algn="ctr">
              <a:spcAft>
                <a:spcPts val="600"/>
              </a:spcAft>
            </a:pPr>
            <a:r>
              <a:rPr lang="es-PR" dirty="0"/>
              <a:t>Unidad </a:t>
            </a:r>
            <a:r>
              <a:rPr lang="es-PR" dirty="0" smtClean="0"/>
              <a:t>8: </a:t>
            </a:r>
            <a:r>
              <a:rPr lang="es-PR" dirty="0"/>
              <a:t>Cantos de </a:t>
            </a:r>
            <a:r>
              <a:rPr lang="es-PR" dirty="0" smtClean="0"/>
              <a:t>confianza</a:t>
            </a:r>
            <a:endParaRPr lang="es-PR" dirty="0"/>
          </a:p>
          <a:p>
            <a:pPr marL="625475" indent="-392113">
              <a:buFont typeface="+mj-lt"/>
              <a:buAutoNum type="arabicPeriod" startAt="23"/>
              <a:tabLst>
                <a:tab pos="1082675" algn="l"/>
              </a:tabLst>
            </a:pPr>
            <a:r>
              <a:rPr lang="es-PR" dirty="0" smtClean="0"/>
              <a:t>Dios es mi pastor</a:t>
            </a:r>
            <a:endParaRPr lang="es-PR" dirty="0"/>
          </a:p>
          <a:p>
            <a:pPr marL="625475" indent="-392113">
              <a:buAutoNum type="arabicPeriod" startAt="23"/>
              <a:tabLst>
                <a:tab pos="1082675" algn="l"/>
              </a:tabLst>
            </a:pPr>
            <a:r>
              <a:rPr lang="es-PR" dirty="0"/>
              <a:t>Dios es mi </a:t>
            </a:r>
            <a:r>
              <a:rPr lang="es-PR" dirty="0" smtClean="0"/>
              <a:t>luz y mi </a:t>
            </a:r>
            <a:r>
              <a:rPr lang="es-PR" dirty="0" err="1" smtClean="0"/>
              <a:t>salvaci</a:t>
            </a:r>
            <a:r>
              <a:rPr lang="en-US" dirty="0" err="1" smtClean="0"/>
              <a:t>ón</a:t>
            </a:r>
            <a:endParaRPr lang="en-US" dirty="0"/>
          </a:p>
          <a:p>
            <a:pPr marL="625475" indent="-392113">
              <a:buAutoNum type="arabicPeriod" startAt="23"/>
              <a:tabLst>
                <a:tab pos="1082675" algn="l"/>
              </a:tabLst>
            </a:pPr>
            <a:r>
              <a:rPr lang="es-PR" dirty="0"/>
              <a:t>Dios es </a:t>
            </a:r>
            <a:r>
              <a:rPr lang="es-PR" dirty="0" smtClean="0"/>
              <a:t>mi único refugio</a:t>
            </a:r>
          </a:p>
          <a:p>
            <a:pPr marL="625475" indent="-392113">
              <a:buAutoNum type="arabicPeriod" startAt="23"/>
              <a:tabLst>
                <a:tab pos="1082675" algn="l"/>
              </a:tabLst>
            </a:pPr>
            <a:r>
              <a:rPr lang="es-PR" dirty="0"/>
              <a:t>Dios es </a:t>
            </a:r>
            <a:r>
              <a:rPr lang="es-PR" dirty="0" smtClean="0"/>
              <a:t>mi protector</a:t>
            </a:r>
            <a:endParaRPr lang="es-PR" dirty="0"/>
          </a:p>
        </p:txBody>
      </p:sp>
      <p:sp>
        <p:nvSpPr>
          <p:cNvPr id="6" name="TextBox 5"/>
          <p:cNvSpPr txBox="1"/>
          <p:nvPr/>
        </p:nvSpPr>
        <p:spPr>
          <a:xfrm>
            <a:off x="137955" y="5715000"/>
            <a:ext cx="3824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EL Expositor </a:t>
            </a:r>
            <a:r>
              <a:rPr lang="es-PR" dirty="0" smtClean="0"/>
              <a:t>Bíblico</a:t>
            </a:r>
            <a:r>
              <a:rPr lang="en-US" dirty="0" smtClean="0"/>
              <a:t>: La </a:t>
            </a:r>
            <a:r>
              <a:rPr lang="es-PR" dirty="0" smtClean="0"/>
              <a:t>Biblia Libro </a:t>
            </a:r>
          </a:p>
          <a:p>
            <a:pPr algn="ctr"/>
            <a:r>
              <a:rPr lang="es-PR" dirty="0" smtClean="0"/>
              <a:t>por Libro</a:t>
            </a:r>
            <a:r>
              <a:rPr lang="en-US" dirty="0" smtClean="0"/>
              <a:t>, Vol. 6.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038600" cy="553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3436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89950" cy="4114800"/>
          </a:xfrm>
        </p:spPr>
        <p:txBody>
          <a:bodyPr/>
          <a:lstStyle/>
          <a:p>
            <a:r>
              <a:rPr lang="es-ES" dirty="0" smtClean="0"/>
              <a:t>Dios </a:t>
            </a:r>
            <a:r>
              <a:rPr lang="es-ES" dirty="0"/>
              <a:t>no retira su Espíritu Santo cuando pecamos (</a:t>
            </a:r>
            <a:r>
              <a:rPr lang="es-ES" dirty="0" err="1">
                <a:solidFill>
                  <a:schemeClr val="tx2"/>
                </a:solidFill>
              </a:rPr>
              <a:t>Jn</a:t>
            </a:r>
            <a:r>
              <a:rPr lang="es-ES" dirty="0">
                <a:solidFill>
                  <a:schemeClr val="tx2"/>
                </a:solidFill>
              </a:rPr>
              <a:t> 14.16</a:t>
            </a:r>
            <a:r>
              <a:rPr lang="es-ES" dirty="0"/>
              <a:t>), pero sí entristecemos al Espíritu y por consiguiente perdemos su comunión y ayuda (</a:t>
            </a:r>
            <a:r>
              <a:rPr lang="es-ES" dirty="0" err="1">
                <a:solidFill>
                  <a:schemeClr val="tx2"/>
                </a:solidFill>
              </a:rPr>
              <a:t>Ef</a:t>
            </a:r>
            <a:r>
              <a:rPr lang="es-ES" dirty="0">
                <a:solidFill>
                  <a:schemeClr val="tx2"/>
                </a:solidFill>
              </a:rPr>
              <a:t> 4.30–32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¡</a:t>
            </a:r>
            <a:r>
              <a:rPr lang="es-ES" dirty="0"/>
              <a:t>Nunca olvidemos el alto costo de pecar</a:t>
            </a:r>
            <a:r>
              <a:rPr lang="es-ES" dirty="0" smtClean="0"/>
              <a:t>! 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6962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3600" dirty="0"/>
              <a:t>El consejo de Dios y Su acción </a:t>
            </a:r>
            <a:r>
              <a:rPr lang="es-PR" sz="3600" dirty="0" smtClean="0"/>
              <a:t>en </a:t>
            </a:r>
            <a:r>
              <a:rPr lang="es-PR" sz="3600" dirty="0"/>
              <a:t>Sus seguidores (</a:t>
            </a:r>
            <a:r>
              <a:rPr lang="es-PR" sz="3600" dirty="0" smtClean="0"/>
              <a:t>Sal.32:8-11</a:t>
            </a:r>
            <a:r>
              <a:rPr lang="es-PR" sz="3600" dirty="0"/>
              <a:t>)</a:t>
            </a:r>
            <a:endParaRPr lang="es-PR" sz="3600" dirty="0" smtClean="0"/>
          </a:p>
        </p:txBody>
      </p:sp>
    </p:spTree>
    <p:extLst>
      <p:ext uri="{BB962C8B-B14F-4D97-AF65-F5344CB8AC3E}">
        <p14:creationId xmlns:p14="http://schemas.microsoft.com/office/powerpoint/2010/main" val="34508708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La dicha del perdón es para todo aquel que siente el deseo de arrepentirse de su pecado y pedir el perdón del Señor</a:t>
            </a:r>
            <a:r>
              <a:rPr lang="en-US" sz="3600" dirty="0" smtClean="0"/>
              <a:t>.</a:t>
            </a:r>
            <a:endParaRPr lang="es-PR" sz="3600" dirty="0" smtClean="0"/>
          </a:p>
          <a:p>
            <a:pPr lvl="1">
              <a:spcAft>
                <a:spcPts val="600"/>
              </a:spcAft>
            </a:pPr>
            <a:r>
              <a:rPr lang="es-PR" dirty="0" smtClean="0"/>
              <a:t>Esta es la invitación constante de Dios.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El pecado afecta íntegramente a la persona</a:t>
            </a:r>
            <a:r>
              <a:rPr lang="en-US" sz="3600" dirty="0" smtClean="0"/>
              <a:t>.</a:t>
            </a:r>
            <a:endParaRPr lang="es-PR" sz="3600" dirty="0" smtClean="0"/>
          </a:p>
          <a:p>
            <a:pPr lvl="1">
              <a:spcAft>
                <a:spcPts val="600"/>
              </a:spcAft>
            </a:pPr>
            <a:r>
              <a:rPr lang="es-PR" dirty="0" smtClean="0"/>
              <a:t>La ciencia ha confirmado lo que el salmista afirma. La salud se afecta por el pecado.</a:t>
            </a:r>
          </a:p>
          <a:p>
            <a:pPr lvl="1">
              <a:spcAft>
                <a:spcPts val="600"/>
              </a:spcAft>
            </a:pPr>
            <a:r>
              <a:rPr lang="es-PR" dirty="0" smtClean="0"/>
              <a:t>El lenguaje [figurado] “se envejecieron mis huesos en gemir todo el día […]” demuestra como el pecado y su efecto toman preso al cuerpo, las emociones y el espíritu.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340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El pecado puede mantener a una persona en postración</a:t>
            </a:r>
            <a:r>
              <a:rPr lang="en-US" sz="3600" dirty="0" smtClean="0"/>
              <a:t>.</a:t>
            </a:r>
            <a:endParaRPr lang="es-PR" sz="3600" dirty="0" smtClean="0"/>
          </a:p>
          <a:p>
            <a:pPr lvl="1">
              <a:spcAft>
                <a:spcPts val="600"/>
              </a:spcAft>
            </a:pPr>
            <a:r>
              <a:rPr lang="es-PR" dirty="0" smtClean="0"/>
              <a:t>Hay una relación directa entre el mal y algunas enfermedades.</a:t>
            </a:r>
          </a:p>
          <a:p>
            <a:pPr lvl="1">
              <a:spcAft>
                <a:spcPts val="600"/>
              </a:spcAft>
            </a:pPr>
            <a:r>
              <a:rPr lang="es-PR" dirty="0" smtClean="0"/>
              <a:t>La confesión a Dios de un pecado logra la restauración y la sanidad moral y espiritual.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092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dirty="0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093913"/>
            <a:ext cx="8534400" cy="4459287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800" dirty="0" err="1" smtClean="0"/>
              <a:t>Stanton</a:t>
            </a:r>
            <a:r>
              <a:rPr lang="es-PR" sz="1800" dirty="0"/>
              <a:t>, Ted O., et al, eds. </a:t>
            </a:r>
            <a:r>
              <a:rPr lang="es-PR" sz="1800" i="1" dirty="0"/>
              <a:t>El Expositor Bíblico: La Biblia, Libro por Libro</a:t>
            </a:r>
            <a:r>
              <a:rPr lang="es-PR" sz="1800" dirty="0"/>
              <a:t>, Maestros de jóvenes y Adultos, Volumen </a:t>
            </a:r>
            <a:r>
              <a:rPr lang="es-PR" sz="1800" dirty="0" smtClean="0"/>
              <a:t>6. 4ta </a:t>
            </a:r>
            <a:r>
              <a:rPr lang="es-PR" sz="1800" dirty="0"/>
              <a:t>Ed. El Paso, Texas: Casa Bautista de Publicaciones, </a:t>
            </a:r>
            <a:r>
              <a:rPr lang="es-PR" sz="1800" dirty="0" smtClean="0"/>
              <a:t>2000, c1996. 162-168.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 err="1"/>
              <a:t>Wiersbe</a:t>
            </a:r>
            <a:r>
              <a:rPr lang="es-ES" sz="1800" dirty="0"/>
              <a:t>, Warren W. Bosquejos expositivos de la Biblia: Antiguo y Nuevo Testamento. </a:t>
            </a:r>
            <a:r>
              <a:rPr lang="es-ES" sz="1800" dirty="0" err="1"/>
              <a:t>electronic</a:t>
            </a:r>
            <a:r>
              <a:rPr lang="es-ES" sz="1800" dirty="0"/>
              <a:t> ed. Nashville: Editorial Caribe, 1995. </a:t>
            </a:r>
            <a:r>
              <a:rPr lang="es-ES" sz="1800" dirty="0" err="1"/>
              <a:t>Print</a:t>
            </a:r>
            <a:r>
              <a:rPr lang="es-ES" sz="1800" dirty="0" smtClean="0"/>
              <a:t>.</a:t>
            </a:r>
            <a:endParaRPr lang="es-PR" sz="18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8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8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800" dirty="0" smtClean="0">
                <a:hlinkClick r:id="rId4"/>
              </a:rPr>
              <a:t>http://st-takla.org/Gallery/Bible/Illustrations/Bible-Slides/OT/Hosea.html</a:t>
            </a:r>
            <a:endParaRPr lang="en-US" sz="18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25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6)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>
                <a:solidFill>
                  <a:schemeClr val="tx2"/>
                </a:solidFill>
                <a:latin typeface="Candara" pitchFamily="34" charset="0"/>
              </a:rPr>
              <a:t>Unidad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8: Cantos de confianza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23: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“Dios es mi pastor”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Salmos 11; 16; 23; 28; 71:17-24; 80:1-7)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de junio de 2015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26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3581400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Salmos</a:t>
            </a:r>
          </a:p>
          <a:p>
            <a:pPr lvl="1" eaLnBrk="1" hangingPunct="1"/>
            <a:r>
              <a:rPr lang="es-PR" dirty="0" smtClean="0"/>
              <a:t>32; 79; 85; 116; 130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Salmo 32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209800"/>
            <a:ext cx="2781300" cy="416016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286000"/>
            <a:ext cx="3886200" cy="2362200"/>
          </a:xfrm>
        </p:spPr>
        <p:txBody>
          <a:bodyPr/>
          <a:lstStyle/>
          <a:p>
            <a:r>
              <a:rPr lang="es-ES" sz="2800" dirty="0"/>
              <a:t>“Bienaventurado aquel cuya transgresión ha sido perdonada, y cubierto su pecado.” (</a:t>
            </a:r>
            <a:r>
              <a:rPr lang="es-ES" sz="2800" dirty="0">
                <a:solidFill>
                  <a:schemeClr val="tx2"/>
                </a:solidFill>
              </a:rPr>
              <a:t>Salmo 32.1, RVR60</a:t>
            </a:r>
            <a:r>
              <a:rPr lang="es-ES" sz="2800" dirty="0"/>
              <a:t>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3400" y="2438400"/>
            <a:ext cx="4343401" cy="32131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8229600" cy="4114800"/>
          </a:xfrm>
        </p:spPr>
        <p:txBody>
          <a:bodyPr/>
          <a:lstStyle/>
          <a:p>
            <a:r>
              <a:rPr lang="es-PR" dirty="0" smtClean="0"/>
              <a:t>Cada persona es responsable frente a Dios por su vida. La experiencia de confesar los pecados a Dios produce perdón y alegría.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Verdad Central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9833" y="-7776"/>
            <a:ext cx="2474167" cy="183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24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715376" cy="4267200"/>
          </a:xfrm>
        </p:spPr>
        <p:txBody>
          <a:bodyPr>
            <a:noAutofit/>
          </a:bodyPr>
          <a:lstStyle/>
          <a:p>
            <a:pPr marL="401638" indent="-401638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La felicidad del perdón</a:t>
            </a:r>
            <a:r>
              <a:rPr lang="en-US" sz="3600" dirty="0" smtClean="0"/>
              <a:t> y la </a:t>
            </a:r>
            <a:r>
              <a:rPr lang="es-PR" sz="3600" dirty="0" smtClean="0"/>
              <a:t>transparencia</a:t>
            </a:r>
            <a:r>
              <a:rPr lang="en-US" sz="3600" dirty="0" smtClean="0"/>
              <a:t> personal </a:t>
            </a:r>
            <a:r>
              <a:rPr lang="es-PR" sz="3600" dirty="0" smtClean="0"/>
              <a:t>(</a:t>
            </a:r>
            <a:r>
              <a:rPr lang="es-PR" sz="3600" dirty="0" smtClean="0">
                <a:solidFill>
                  <a:schemeClr val="tx2"/>
                </a:solidFill>
              </a:rPr>
              <a:t>Salmo 32:1, 2</a:t>
            </a:r>
            <a:r>
              <a:rPr lang="es-PR" sz="3600" dirty="0" smtClean="0"/>
              <a:t>)</a:t>
            </a:r>
          </a:p>
          <a:p>
            <a:pPr marL="401638" indent="-401638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El contraste de dos formas de enfrentar el pecado (</a:t>
            </a:r>
            <a:r>
              <a:rPr lang="es-PR" sz="3600" dirty="0">
                <a:solidFill>
                  <a:schemeClr val="tx2"/>
                </a:solidFill>
              </a:rPr>
              <a:t>Salmo </a:t>
            </a:r>
            <a:r>
              <a:rPr lang="es-PR" sz="3600" dirty="0" smtClean="0">
                <a:solidFill>
                  <a:schemeClr val="tx2"/>
                </a:solidFill>
              </a:rPr>
              <a:t>32:3-7</a:t>
            </a:r>
            <a:r>
              <a:rPr lang="es-PR" sz="3600" dirty="0" smtClean="0"/>
              <a:t>)</a:t>
            </a:r>
          </a:p>
          <a:p>
            <a:pPr marL="401638" indent="-401638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El consejo de Dios y Su acción en la vida de Sus seguidores (</a:t>
            </a:r>
            <a:r>
              <a:rPr lang="es-PR" sz="3600" dirty="0">
                <a:solidFill>
                  <a:schemeClr val="tx2"/>
                </a:solidFill>
              </a:rPr>
              <a:t>Salmo </a:t>
            </a:r>
            <a:r>
              <a:rPr lang="es-PR" sz="3600" dirty="0" smtClean="0">
                <a:solidFill>
                  <a:schemeClr val="tx2"/>
                </a:solidFill>
              </a:rPr>
              <a:t>32:8-11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17496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489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Salmo 32</a:t>
            </a:r>
            <a:endParaRPr lang="es-N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650288" cy="4114800"/>
          </a:xfrm>
        </p:spPr>
        <p:txBody>
          <a:bodyPr/>
          <a:lstStyle/>
          <a:p>
            <a:r>
              <a:rPr lang="es-ES" dirty="0"/>
              <a:t>El antecedente de </a:t>
            </a:r>
            <a:r>
              <a:rPr lang="es-ES" dirty="0" smtClean="0"/>
              <a:t>[este] salmo </a:t>
            </a:r>
            <a:r>
              <a:rPr lang="es-ES" dirty="0"/>
              <a:t>es </a:t>
            </a:r>
            <a:r>
              <a:rPr lang="es-ES" dirty="0">
                <a:solidFill>
                  <a:schemeClr val="tx2"/>
                </a:solidFill>
              </a:rPr>
              <a:t>2 Samuel 11–12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David </a:t>
            </a:r>
            <a:r>
              <a:rPr lang="es-ES" dirty="0"/>
              <a:t>deseó la mujer de su prójimo, cometió adulterio, emborrachó al esposo, le mandó matar y luego escondió todo el asunto al menos por un año. </a:t>
            </a:r>
            <a:endParaRPr lang="es-ES" dirty="0" smtClean="0"/>
          </a:p>
          <a:p>
            <a:pPr lvl="1"/>
            <a:r>
              <a:rPr lang="es-ES" dirty="0" smtClean="0"/>
              <a:t>No </a:t>
            </a:r>
            <a:r>
              <a:rPr lang="es-ES" dirty="0"/>
              <a:t>era un jovencito cuando cayó en estos pecados; era un hombre maduro, gobernando un gran reino. </a:t>
            </a:r>
            <a:r>
              <a:rPr lang="es-ES" dirty="0" smtClean="0"/>
              <a:t>El </a:t>
            </a:r>
            <a:r>
              <a:rPr lang="es-ES" dirty="0" smtClean="0">
                <a:solidFill>
                  <a:schemeClr val="tx2"/>
                </a:solidFill>
              </a:rPr>
              <a:t>Salmo </a:t>
            </a:r>
            <a:r>
              <a:rPr lang="es-ES" dirty="0">
                <a:solidFill>
                  <a:schemeClr val="tx2"/>
                </a:solidFill>
              </a:rPr>
              <a:t>32</a:t>
            </a:r>
            <a:r>
              <a:rPr lang="es-ES" dirty="0"/>
              <a:t> su canto de perdón</a:t>
            </a:r>
            <a:r>
              <a:rPr lang="es-ES" dirty="0" smtClean="0"/>
              <a:t>. (</a:t>
            </a:r>
            <a:r>
              <a:rPr lang="es-ES" dirty="0" err="1" smtClean="0"/>
              <a:t>Wiersbe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895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8077200" cy="1462087"/>
          </a:xfrm>
        </p:spPr>
        <p:txBody>
          <a:bodyPr/>
          <a:lstStyle/>
          <a:p>
            <a:pPr marL="401638" indent="-401638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s-PR" sz="3600" dirty="0"/>
              <a:t>La felicidad del perdón</a:t>
            </a:r>
            <a:r>
              <a:rPr lang="en-US" sz="3600" dirty="0"/>
              <a:t> y la </a:t>
            </a:r>
            <a:r>
              <a:rPr lang="es-PR" sz="3600" dirty="0"/>
              <a:t>transparencia</a:t>
            </a:r>
            <a:r>
              <a:rPr lang="en-US" sz="3600" dirty="0"/>
              <a:t> personal </a:t>
            </a:r>
            <a:r>
              <a:rPr lang="es-PR" sz="3600" dirty="0"/>
              <a:t>(</a:t>
            </a:r>
            <a:r>
              <a:rPr lang="es-PR" sz="3600" dirty="0" smtClean="0"/>
              <a:t>Sal. </a:t>
            </a:r>
            <a:r>
              <a:rPr lang="es-PR" sz="3600" dirty="0"/>
              <a:t>32:1, 2</a:t>
            </a:r>
            <a:r>
              <a:rPr lang="es-PR" sz="3600" dirty="0" smtClean="0"/>
              <a:t>)</a:t>
            </a:r>
            <a:endParaRPr lang="es-PR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000" y="2138362"/>
            <a:ext cx="4820607" cy="441483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88815</TotalTime>
  <Words>1366</Words>
  <Application>Microsoft Office PowerPoint</Application>
  <PresentationFormat>On-screen Show (4:3)</PresentationFormat>
  <Paragraphs>161</Paragraphs>
  <Slides>26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PowerPoint Presentation</vt:lpstr>
      <vt:lpstr>Contexto</vt:lpstr>
      <vt:lpstr>Texto clave</vt:lpstr>
      <vt:lpstr>Verdad Central</vt:lpstr>
      <vt:lpstr>Bosquejo de Estudio</vt:lpstr>
      <vt:lpstr>PowerPoint Presentation</vt:lpstr>
      <vt:lpstr>Salmo 32</vt:lpstr>
      <vt:lpstr>La felicidad del perdón y la transparencia personal (Sal. 32:1, 2)</vt:lpstr>
      <vt:lpstr>La felicidad del perdón y la transparencia personal (Sal. 32:1, 2)</vt:lpstr>
      <vt:lpstr>La felicidad del perdón y la transparencia personal (Sal. 32:1, 2)</vt:lpstr>
      <vt:lpstr>La felicidad del perdón y la transparencia personal (Sal. 32:1, 2)</vt:lpstr>
      <vt:lpstr>El contraste de dos formas de  enfrentar el pecado (Salmo 32:3-7)</vt:lpstr>
      <vt:lpstr>El contraste de dos formas de  enfrentar el pecado (Salmo 32:3-7)</vt:lpstr>
      <vt:lpstr>El contraste de dos formas de  enfrentar el pecado (Salmo 32:3-7)</vt:lpstr>
      <vt:lpstr>El contraste de dos formas de  enfrentar el pecado (Salmo 32:3-7)</vt:lpstr>
      <vt:lpstr>El consejo de Dios y Su acción en Sus seguidores (Sal.32:8-11)</vt:lpstr>
      <vt:lpstr>El consejo de Dios y Su acción en Sus seguidores (Sal.32:8-11)</vt:lpstr>
      <vt:lpstr>El consejo de Dios y Su acción en Sus seguidores (Sal.32:8-11)</vt:lpstr>
      <vt:lpstr>El consejo de Dios y Su acción en Sus seguidores (Sal.32:8-11)</vt:lpstr>
      <vt:lpstr>Aplicaciones</vt:lpstr>
      <vt:lpstr>Aplicaciones</vt:lpstr>
      <vt:lpstr>Aplicaciones</vt:lpstr>
      <vt:lpstr>Bibliografía</vt:lpstr>
      <vt:lpstr>Próximo Estudio (Libro 6)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Salmos</dc:title>
  <dc:creator>JRIVERA</dc:creator>
  <cp:lastModifiedBy>Tito</cp:lastModifiedBy>
  <cp:revision>3282</cp:revision>
  <cp:lastPrinted>2015-03-10T23:05:30Z</cp:lastPrinted>
  <dcterms:created xsi:type="dcterms:W3CDTF">2007-01-24T21:53:34Z</dcterms:created>
  <dcterms:modified xsi:type="dcterms:W3CDTF">2015-06-07T23:39:42Z</dcterms:modified>
</cp:coreProperties>
</file>