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7" r:id="rId6"/>
  </p:sldMasterIdLst>
  <p:notesMasterIdLst>
    <p:notesMasterId r:id="rId49"/>
  </p:notesMasterIdLst>
  <p:handoutMasterIdLst>
    <p:handoutMasterId r:id="rId50"/>
  </p:handoutMasterIdLst>
  <p:sldIdLst>
    <p:sldId id="4364" r:id="rId7"/>
    <p:sldId id="565" r:id="rId8"/>
    <p:sldId id="566" r:id="rId9"/>
    <p:sldId id="3416" r:id="rId10"/>
    <p:sldId id="4323" r:id="rId11"/>
    <p:sldId id="4438" r:id="rId12"/>
    <p:sldId id="4474" r:id="rId13"/>
    <p:sldId id="4442" r:id="rId14"/>
    <p:sldId id="4440" r:id="rId15"/>
    <p:sldId id="4475" r:id="rId16"/>
    <p:sldId id="3486" r:id="rId17"/>
    <p:sldId id="3686" r:id="rId18"/>
    <p:sldId id="4477" r:id="rId19"/>
    <p:sldId id="4478" r:id="rId20"/>
    <p:sldId id="4479" r:id="rId21"/>
    <p:sldId id="4480" r:id="rId22"/>
    <p:sldId id="4496" r:id="rId23"/>
    <p:sldId id="4481" r:id="rId24"/>
    <p:sldId id="3930" r:id="rId25"/>
    <p:sldId id="4430" r:id="rId26"/>
    <p:sldId id="4482" r:id="rId27"/>
    <p:sldId id="4483" r:id="rId28"/>
    <p:sldId id="4484" r:id="rId29"/>
    <p:sldId id="4485" r:id="rId30"/>
    <p:sldId id="4486" r:id="rId31"/>
    <p:sldId id="4487" r:id="rId32"/>
    <p:sldId id="3441" r:id="rId33"/>
    <p:sldId id="4146" r:id="rId34"/>
    <p:sldId id="4488" r:id="rId35"/>
    <p:sldId id="4489" r:id="rId36"/>
    <p:sldId id="4490" r:id="rId37"/>
    <p:sldId id="4491" r:id="rId38"/>
    <p:sldId id="4492" r:id="rId39"/>
    <p:sldId id="4493" r:id="rId40"/>
    <p:sldId id="4494" r:id="rId41"/>
    <p:sldId id="4456" r:id="rId42"/>
    <p:sldId id="4320" r:id="rId43"/>
    <p:sldId id="4321" r:id="rId44"/>
    <p:sldId id="4476" r:id="rId45"/>
    <p:sldId id="1391" r:id="rId46"/>
    <p:sldId id="4471" r:id="rId47"/>
    <p:sldId id="627" r:id="rId48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1254" autoAdjust="0"/>
  </p:normalViewPr>
  <p:slideViewPr>
    <p:cSldViewPr>
      <p:cViewPr varScale="1">
        <p:scale>
          <a:sx n="116" d="100"/>
          <a:sy n="116" d="100"/>
        </p:scale>
        <p:origin x="12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2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2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6/8/2015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2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41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06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228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99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72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099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872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88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228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85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924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11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916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38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575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8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56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7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7418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5374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252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504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0811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487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401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8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5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08706" y="8893153"/>
            <a:ext cx="3066733" cy="4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25" tIns="46962" rIns="93925" bIns="4696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990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88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44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90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127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6/8/2015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1008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6588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306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9838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34511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440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0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8715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5541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5259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538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6048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0629"/>
            <a:ext cx="9144000" cy="5715000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599" y="198715"/>
            <a:ext cx="8686800" cy="4191000"/>
          </a:xfrm>
          <a:solidFill>
            <a:schemeClr val="tx1">
              <a:alpha val="32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Estudio #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23 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Dios es mi Pastor</a:t>
            </a:r>
            <a:endParaRPr lang="es-ES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11, 16, 23, 28, 71 y 80)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9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junio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715000"/>
            <a:ext cx="9143999" cy="397430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8: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Cantos de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Confianza</a:t>
            </a:r>
            <a:endParaRPr lang="es-P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250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23: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lindo poema combina imágenes contrastantes que cubren los mayores aspectos de la vida al aire libre, bajo techo, la paz, el peligro, la posibilidad del mal, la perspectiva del bien y épocas de refuerzo para el alma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781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7927"/>
            <a:ext cx="9144000" cy="520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8794751" cy="4719638"/>
          </a:xfrm>
        </p:spPr>
        <p:txBody>
          <a:bodyPr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“</a:t>
            </a:r>
            <a:r>
              <a:rPr lang="en-US" i="1" dirty="0" err="1">
                <a:latin typeface="Candara" panose="020E0502030303020204" pitchFamily="34" charset="0"/>
              </a:rPr>
              <a:t>Jehová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es</a:t>
            </a:r>
            <a:r>
              <a:rPr lang="en-US" i="1" dirty="0">
                <a:latin typeface="Candara" panose="020E0502030303020204" pitchFamily="34" charset="0"/>
              </a:rPr>
              <a:t> mi pastor; nada me </a:t>
            </a:r>
            <a:r>
              <a:rPr lang="en-US" i="1" dirty="0" err="1">
                <a:latin typeface="Candara" panose="020E0502030303020204" pitchFamily="34" charset="0"/>
              </a:rPr>
              <a:t>faltará</a:t>
            </a:r>
            <a:r>
              <a:rPr lang="en-US" i="1" dirty="0">
                <a:latin typeface="Candara" panose="020E0502030303020204" pitchFamily="34" charset="0"/>
              </a:rPr>
              <a:t>. </a:t>
            </a:r>
            <a:r>
              <a:rPr lang="en-US" i="1" dirty="0" err="1">
                <a:latin typeface="Candara" panose="020E0502030303020204" pitchFamily="34" charset="0"/>
              </a:rPr>
              <a:t>En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lugares</a:t>
            </a:r>
            <a:r>
              <a:rPr lang="en-US" i="1" dirty="0">
                <a:latin typeface="Candara" panose="020E0502030303020204" pitchFamily="34" charset="0"/>
              </a:rPr>
              <a:t> de </a:t>
            </a:r>
            <a:r>
              <a:rPr lang="en-US" i="1" dirty="0" err="1">
                <a:latin typeface="Candara" panose="020E0502030303020204" pitchFamily="34" charset="0"/>
              </a:rPr>
              <a:t>delicados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pastos</a:t>
            </a:r>
            <a:r>
              <a:rPr lang="en-US" i="1" dirty="0">
                <a:latin typeface="Candara" panose="020E0502030303020204" pitchFamily="34" charset="0"/>
              </a:rPr>
              <a:t> me </a:t>
            </a:r>
            <a:r>
              <a:rPr lang="en-US" i="1" dirty="0" err="1">
                <a:latin typeface="Candara" panose="020E0502030303020204" pitchFamily="34" charset="0"/>
              </a:rPr>
              <a:t>hará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descansar</a:t>
            </a:r>
            <a:r>
              <a:rPr lang="en-US" i="1" dirty="0">
                <a:latin typeface="Candara" panose="020E0502030303020204" pitchFamily="34" charset="0"/>
              </a:rPr>
              <a:t>; Junto a </a:t>
            </a:r>
            <a:r>
              <a:rPr lang="en-US" i="1" dirty="0" err="1">
                <a:latin typeface="Candara" panose="020E0502030303020204" pitchFamily="34" charset="0"/>
              </a:rPr>
              <a:t>aguas</a:t>
            </a:r>
            <a:r>
              <a:rPr lang="en-US" i="1" dirty="0">
                <a:latin typeface="Candara" panose="020E0502030303020204" pitchFamily="34" charset="0"/>
              </a:rPr>
              <a:t> de </a:t>
            </a:r>
            <a:r>
              <a:rPr lang="en-US" i="1" dirty="0" err="1">
                <a:latin typeface="Candara" panose="020E0502030303020204" pitchFamily="34" charset="0"/>
              </a:rPr>
              <a:t>reposo</a:t>
            </a:r>
            <a:r>
              <a:rPr lang="en-US" i="1" dirty="0">
                <a:latin typeface="Candara" panose="020E0502030303020204" pitchFamily="34" charset="0"/>
              </a:rPr>
              <a:t> me </a:t>
            </a:r>
            <a:r>
              <a:rPr lang="en-US" i="1" dirty="0" err="1">
                <a:latin typeface="Candara" panose="020E0502030303020204" pitchFamily="34" charset="0"/>
              </a:rPr>
              <a:t>pastoreará</a:t>
            </a:r>
            <a:r>
              <a:rPr lang="en-US" i="1" dirty="0">
                <a:latin typeface="Candara" panose="020E0502030303020204" pitchFamily="34" charset="0"/>
              </a:rPr>
              <a:t>. </a:t>
            </a:r>
            <a:r>
              <a:rPr lang="en-US" i="1" dirty="0" err="1">
                <a:latin typeface="Candara" panose="020E0502030303020204" pitchFamily="34" charset="0"/>
              </a:rPr>
              <a:t>Confortará</a:t>
            </a:r>
            <a:r>
              <a:rPr lang="en-US" i="1" dirty="0">
                <a:latin typeface="Candara" panose="020E0502030303020204" pitchFamily="34" charset="0"/>
              </a:rPr>
              <a:t> mi alma; Me </a:t>
            </a:r>
            <a:r>
              <a:rPr lang="en-US" i="1" dirty="0" err="1">
                <a:latin typeface="Candara" panose="020E0502030303020204" pitchFamily="34" charset="0"/>
              </a:rPr>
              <a:t>guiará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por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sendas</a:t>
            </a:r>
            <a:r>
              <a:rPr lang="en-US" i="1" dirty="0">
                <a:latin typeface="Candara" panose="020E0502030303020204" pitchFamily="34" charset="0"/>
              </a:rPr>
              <a:t> de </a:t>
            </a:r>
            <a:r>
              <a:rPr lang="en-US" i="1" dirty="0" err="1">
                <a:latin typeface="Candara" panose="020E0502030303020204" pitchFamily="34" charset="0"/>
              </a:rPr>
              <a:t>justicia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por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amor</a:t>
            </a:r>
            <a:r>
              <a:rPr lang="en-US" i="1" dirty="0">
                <a:latin typeface="Candara" panose="020E0502030303020204" pitchFamily="34" charset="0"/>
              </a:rPr>
              <a:t> de </a:t>
            </a:r>
            <a:r>
              <a:rPr lang="en-US" i="1" dirty="0" err="1">
                <a:latin typeface="Candara" panose="020E0502030303020204" pitchFamily="34" charset="0"/>
              </a:rPr>
              <a:t>su</a:t>
            </a:r>
            <a:r>
              <a:rPr lang="en-US" i="1" dirty="0">
                <a:latin typeface="Candara" panose="020E0502030303020204" pitchFamily="34" charset="0"/>
              </a:rPr>
              <a:t> </a:t>
            </a:r>
            <a:r>
              <a:rPr lang="en-US" i="1" dirty="0" err="1">
                <a:latin typeface="Candara" panose="020E0502030303020204" pitchFamily="34" charset="0"/>
              </a:rPr>
              <a:t>nombre</a:t>
            </a:r>
            <a:r>
              <a:rPr lang="en-US" i="1" dirty="0">
                <a:latin typeface="Candara" panose="020E0502030303020204" pitchFamily="34" charset="0"/>
              </a:rPr>
              <a:t>.</a:t>
            </a:r>
            <a:r>
              <a:rPr lang="en-US" dirty="0">
                <a:latin typeface="Candara" panose="020E0502030303020204" pitchFamily="34" charset="0"/>
              </a:rPr>
              <a:t>” </a:t>
            </a:r>
            <a:endParaRPr lang="en-U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Candara" panose="020E0502030303020204" pitchFamily="34" charset="0"/>
              </a:rPr>
              <a:t>Salmo</a:t>
            </a:r>
            <a:r>
              <a:rPr lang="en-US" dirty="0">
                <a:solidFill>
                  <a:srgbClr val="FF0000"/>
                </a:solidFill>
                <a:latin typeface="Candara" panose="020E0502030303020204" pitchFamily="34" charset="0"/>
              </a:rPr>
              <a:t> 23.1–3, RVR60) </a:t>
            </a: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23:1</a:t>
            </a:r>
            <a:r>
              <a:rPr lang="es-ES" dirty="0">
                <a:latin typeface="Candara" panose="020E0502030303020204" pitchFamily="34" charset="0"/>
              </a:rPr>
              <a:t> A pesar de su popularidad mundial, el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Salmo 23 </a:t>
            </a:r>
            <a:r>
              <a:rPr lang="es-ES" dirty="0">
                <a:latin typeface="Candara" panose="020E0502030303020204" pitchFamily="34" charset="0"/>
              </a:rPr>
              <a:t>no es para todos.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aplicable sólo a los que tienen derecho a decir: «Jehová es mi pastor».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verdad que el Buen Pastor murió por todos, pero sólo son Sus ovejas los que realmente le han recibido por un acto de fe personal.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7534" r="14197"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235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Su </a:t>
            </a:r>
            <a:r>
              <a:rPr lang="es-ES" dirty="0">
                <a:latin typeface="Candara" panose="020E0502030303020204" pitchFamily="34" charset="0"/>
              </a:rPr>
              <a:t>obra para salvar es suficiente para todos, pero es eficaz sólo para aquellos que realmente han confiado en Él.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Entonces</a:t>
            </a:r>
            <a:r>
              <a:rPr lang="es-ES" dirty="0">
                <a:latin typeface="Candara" panose="020E0502030303020204" pitchFamily="34" charset="0"/>
              </a:rPr>
              <a:t>, todo depende del adjetivo posesivo «mi».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 </a:t>
            </a:r>
            <a:r>
              <a:rPr lang="es-ES" dirty="0">
                <a:latin typeface="Candara" panose="020E0502030303020204" pitchFamily="34" charset="0"/>
              </a:rPr>
              <a:t>menos que Él sea mi Pastor, el resto del Salmo no es para mí.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otra parte, si Él realmente es mío y yo soy Suyo, ¡entonces todo lo tengo en Él</a:t>
            </a:r>
            <a:r>
              <a:rPr lang="es-ES" dirty="0" smtClean="0">
                <a:latin typeface="Candara" panose="020E0502030303020204" pitchFamily="34" charset="0"/>
              </a:rPr>
              <a:t>!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7534" r="14197"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538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23:2</a:t>
            </a:r>
            <a:r>
              <a:rPr lang="es-ES" dirty="0">
                <a:latin typeface="Candara" panose="020E0502030303020204" pitchFamily="34" charset="0"/>
              </a:rPr>
              <a:t> No me faltará comida para alma o cuerpo, porque Él me hace descansar en lugares de delicados pastos.</a:t>
            </a:r>
          </a:p>
          <a:p>
            <a:r>
              <a:rPr lang="es-ES" dirty="0">
                <a:latin typeface="Candara" panose="020E0502030303020204" pitchFamily="34" charset="0"/>
              </a:rPr>
              <a:t>No me faltará refrigerio, porque Él me pastorea junto a aguas de reposo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6507"/>
          <a:stretch/>
        </p:blipFill>
        <p:spPr>
          <a:xfrm>
            <a:off x="5112252" y="1826419"/>
            <a:ext cx="403174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288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23:3</a:t>
            </a:r>
            <a:r>
              <a:rPr lang="es-ES" dirty="0">
                <a:latin typeface="Candara" panose="020E0502030303020204" pitchFamily="34" charset="0"/>
              </a:rPr>
              <a:t> No me faltará vitalidad porque Él confortará («</a:t>
            </a:r>
            <a:r>
              <a:rPr lang="es-ES" dirty="0" smtClean="0">
                <a:latin typeface="Candara" panose="020E0502030303020204" pitchFamily="34" charset="0"/>
              </a:rPr>
              <a:t>restaura») </a:t>
            </a:r>
            <a:r>
              <a:rPr lang="es-ES" dirty="0">
                <a:latin typeface="Candara" panose="020E0502030303020204" pitchFamily="34" charset="0"/>
              </a:rPr>
              <a:t>mi alma.</a:t>
            </a:r>
          </a:p>
          <a:p>
            <a:r>
              <a:rPr lang="es-ES" dirty="0">
                <a:latin typeface="Candara" panose="020E0502030303020204" pitchFamily="34" charset="0"/>
              </a:rPr>
              <a:t>No me faltará dirección moral porque Él me guía por sendas de justicia por amor de Su nombre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091" y="1828800"/>
            <a:ext cx="3334909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671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Sonreímos </a:t>
            </a:r>
            <a:r>
              <a:rPr lang="es-ES" dirty="0">
                <a:latin typeface="Candara" panose="020E0502030303020204" pitchFamily="34" charset="0"/>
              </a:rPr>
              <a:t>ante el joven al cual le entró pánico cuando tenía que recitar este Salmo, y salió con esta versión novedosa: «Jehová es mi pastor, no debo preocuparme».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091" y="1828800"/>
            <a:ext cx="3334909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699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protección cuidadosa de Dios 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23.1-3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Pero </a:t>
            </a:r>
            <a:r>
              <a:rPr lang="es-ES" dirty="0">
                <a:latin typeface="Candara" panose="020E0502030303020204" pitchFamily="34" charset="0"/>
              </a:rPr>
              <a:t>tenía más razón que error.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dijo las palabras correctas pero sí dio el sentido correcto.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Si </a:t>
            </a:r>
            <a:r>
              <a:rPr lang="es-ES" dirty="0">
                <a:latin typeface="Candara" panose="020E0502030303020204" pitchFamily="34" charset="0"/>
              </a:rPr>
              <a:t>el Señor es nuestro Pastor, ¡no tenemos por qué estar preocupados</a:t>
            </a:r>
            <a:r>
              <a:rPr lang="es-ES" dirty="0" smtClean="0">
                <a:latin typeface="Candara" panose="020E0502030303020204" pitchFamily="34" charset="0"/>
              </a:rPr>
              <a:t>!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091" y="1828800"/>
            <a:ext cx="3334909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580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00201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8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1110"/>
          <a:stretch/>
        </p:blipFill>
        <p:spPr>
          <a:xfrm>
            <a:off x="-793" y="0"/>
            <a:ext cx="9144793" cy="6858528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solidFill>
                  <a:schemeClr val="bg1"/>
                </a:solidFill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914400"/>
            <a:ext cx="4215714" cy="685800"/>
          </a:xfr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Salmos 11, 16, 23, 28, 71 y 80</a:t>
            </a:r>
            <a:endParaRPr lang="es-PR" sz="360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Candara" panose="020E0502030303020204" pitchFamily="34" charset="0"/>
              </a:rPr>
              <a:t>“</a:t>
            </a:r>
            <a:r>
              <a:rPr lang="es-ES" sz="3600" i="1" dirty="0">
                <a:latin typeface="Candara" panose="020E0502030303020204" pitchFamily="34" charset="0"/>
              </a:rPr>
              <a:t>Aunque ande en valle de sombra de muerte, No temeré mal alguno, porque tú estarás conmigo; Tu vara y tu cayado me infundirán aliento.</a:t>
            </a:r>
            <a:r>
              <a:rPr lang="es-ES" sz="3600" dirty="0">
                <a:latin typeface="Candara" panose="020E0502030303020204" pitchFamily="34" charset="0"/>
              </a:rPr>
              <a:t>” </a:t>
            </a:r>
            <a:endParaRPr lang="es-ES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Salmo 23.4, RVR60) </a:t>
            </a:r>
          </a:p>
        </p:txBody>
      </p:sp>
    </p:spTree>
    <p:extLst>
      <p:ext uri="{BB962C8B-B14F-4D97-AF65-F5344CB8AC3E}">
        <p14:creationId xmlns:p14="http://schemas.microsoft.com/office/powerpoint/2010/main" val="2867550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28599" y="1948249"/>
            <a:ext cx="5518151" cy="4719638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23:4</a:t>
            </a:r>
            <a:r>
              <a:rPr lang="es-ES" dirty="0">
                <a:latin typeface="Candara" panose="020E0502030303020204" pitchFamily="34" charset="0"/>
              </a:rPr>
              <a:t> Y no hay por qué temer la muerte.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el valle de sombra de muerte no hay por qué temer, porque el Pastor estará ahí mismo a nuestro lado.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aguijón de la muerte es el pecado, pecado no confesado y no perdonado.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98612"/>
            <a:ext cx="3200400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71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7244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Pero </a:t>
            </a:r>
            <a:r>
              <a:rPr lang="es-ES" dirty="0">
                <a:latin typeface="Candara" panose="020E0502030303020204" pitchFamily="34" charset="0"/>
              </a:rPr>
              <a:t>Cristo ha quitado el aguijón de la muerte del creyente.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Él </a:t>
            </a:r>
            <a:r>
              <a:rPr lang="es-ES" dirty="0">
                <a:latin typeface="Candara" panose="020E0502030303020204" pitchFamily="34" charset="0"/>
              </a:rPr>
              <a:t>ha traspuesto para siempre todos nuestros pecados.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¡</a:t>
            </a:r>
            <a:r>
              <a:rPr lang="es-ES" dirty="0">
                <a:latin typeface="Candara" panose="020E0502030303020204" pitchFamily="34" charset="0"/>
              </a:rPr>
              <a:t>Ahora lo peor que nos puede hacer la muerte es realmente lo mejor que nos podría acontecer</a:t>
            </a:r>
            <a:r>
              <a:rPr lang="es-ES" dirty="0" smtClean="0">
                <a:latin typeface="Candara" panose="020E0502030303020204" pitchFamily="34" charset="0"/>
              </a:rPr>
              <a:t>!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98612"/>
            <a:ext cx="3200400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128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153400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Así </a:t>
            </a:r>
            <a:r>
              <a:rPr lang="es-ES" dirty="0">
                <a:latin typeface="Candara" panose="020E0502030303020204" pitchFamily="34" charset="0"/>
              </a:rPr>
              <a:t>podríamos cantar:</a:t>
            </a:r>
          </a:p>
          <a:p>
            <a:pPr marL="400050" lvl="1" indent="0">
              <a:buNone/>
            </a:pPr>
            <a:r>
              <a:rPr lang="es-ES" i="1" dirty="0">
                <a:latin typeface="Candara" panose="020E0502030303020204" pitchFamily="34" charset="0"/>
              </a:rPr>
              <a:t>«Oh muerte, oh sepulcro, ya no temo vuestro </a:t>
            </a:r>
            <a:r>
              <a:rPr lang="es-ES" i="1" dirty="0" smtClean="0">
                <a:latin typeface="Candara" panose="020E0502030303020204" pitchFamily="34" charset="0"/>
              </a:rPr>
              <a:t>poder; La </a:t>
            </a:r>
            <a:r>
              <a:rPr lang="es-ES" i="1" dirty="0">
                <a:latin typeface="Candara" panose="020E0502030303020204" pitchFamily="34" charset="0"/>
              </a:rPr>
              <a:t>deuda fue </a:t>
            </a:r>
            <a:r>
              <a:rPr lang="es-ES" i="1" dirty="0" smtClean="0">
                <a:latin typeface="Candara" panose="020E0502030303020204" pitchFamily="34" charset="0"/>
              </a:rPr>
              <a:t>pagada.</a:t>
            </a:r>
          </a:p>
          <a:p>
            <a:pPr marL="400050" lvl="1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Sobre </a:t>
            </a:r>
            <a:r>
              <a:rPr lang="es-ES" i="1" dirty="0">
                <a:latin typeface="Candara" panose="020E0502030303020204" pitchFamily="34" charset="0"/>
              </a:rPr>
              <a:t>Jesús en aquella hora oscura y </a:t>
            </a:r>
            <a:r>
              <a:rPr lang="es-ES" i="1" dirty="0" smtClean="0">
                <a:latin typeface="Candara" panose="020E0502030303020204" pitchFamily="34" charset="0"/>
              </a:rPr>
              <a:t>terrible, nuestros </a:t>
            </a:r>
            <a:r>
              <a:rPr lang="es-ES" i="1" dirty="0">
                <a:latin typeface="Candara" panose="020E0502030303020204" pitchFamily="34" charset="0"/>
              </a:rPr>
              <a:t>pecados fueron cargados»</a:t>
            </a:r>
            <a:r>
              <a:rPr lang="es-ES" dirty="0">
                <a:latin typeface="Candara" panose="020E0502030303020204" pitchFamily="34" charset="0"/>
              </a:rPr>
              <a:t>.</a:t>
            </a:r>
          </a:p>
          <a:p>
            <a:pPr marL="0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 			</a:t>
            </a:r>
            <a:r>
              <a:rPr lang="es-ES" sz="2800" i="1" dirty="0" smtClean="0">
                <a:latin typeface="Candara" panose="020E0502030303020204" pitchFamily="34" charset="0"/>
              </a:rPr>
              <a:t>- Margaret </a:t>
            </a:r>
            <a:r>
              <a:rPr lang="es-ES" sz="2800" i="1" dirty="0">
                <a:latin typeface="Candara" panose="020E0502030303020204" pitchFamily="34" charset="0"/>
              </a:rPr>
              <a:t>L. </a:t>
            </a:r>
            <a:r>
              <a:rPr lang="es-ES" sz="2800" i="1" dirty="0" smtClean="0">
                <a:latin typeface="Candara" panose="020E0502030303020204" pitchFamily="34" charset="0"/>
              </a:rPr>
              <a:t>Carson</a:t>
            </a:r>
            <a:endParaRPr lang="es-ES" sz="2800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2158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Es verdad que los cristianos pueden contemplar la muerte con cierto presentimiento acerca de los sufrimientos que tan a menudo acompañan la muerte.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Como </a:t>
            </a:r>
            <a:r>
              <a:rPr lang="es-ES" dirty="0">
                <a:latin typeface="Candara" panose="020E0502030303020204" pitchFamily="34" charset="0"/>
              </a:rPr>
              <a:t>se escuchó antiguamente a </a:t>
            </a:r>
            <a:r>
              <a:rPr lang="es-ES" dirty="0" smtClean="0">
                <a:latin typeface="Candara" panose="020E0502030303020204" pitchFamily="34" charset="0"/>
              </a:rPr>
              <a:t>un santo </a:t>
            </a:r>
            <a:r>
              <a:rPr lang="es-ES" dirty="0">
                <a:latin typeface="Candara" panose="020E0502030303020204" pitchFamily="34" charset="0"/>
              </a:rPr>
              <a:t>decir: «No me importa que el Señor pliegue mi tienda, ¡pero espero que lo haga suavemente</a:t>
            </a:r>
            <a:r>
              <a:rPr lang="es-ES" dirty="0" smtClean="0">
                <a:latin typeface="Candara" panose="020E0502030303020204" pitchFamily="34" charset="0"/>
              </a:rPr>
              <a:t>!»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98612"/>
            <a:ext cx="3200400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80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También es verdad que normalmente no obtenemos de Dios gracia para morir hasta que la necesitamos.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Pero </a:t>
            </a:r>
            <a:r>
              <a:rPr lang="es-ES" dirty="0">
                <a:latin typeface="Candara" panose="020E0502030303020204" pitchFamily="34" charset="0"/>
              </a:rPr>
              <a:t>permanece esta verdad, que para nosotros la muerte ha perdido su terror porque sabemos que morir significa ir a estar con Cristo, y esto es mucho mejor.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«</a:t>
            </a:r>
            <a:r>
              <a:rPr lang="es-ES" dirty="0">
                <a:latin typeface="Candara" panose="020E0502030303020204" pitchFamily="34" charset="0"/>
              </a:rPr>
              <a:t>Morir es ganancia</a:t>
            </a:r>
            <a:r>
              <a:rPr lang="es-ES" dirty="0" smtClean="0">
                <a:latin typeface="Candara" panose="020E0502030303020204" pitchFamily="34" charset="0"/>
              </a:rPr>
              <a:t>».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98612"/>
            <a:ext cx="3200400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394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Confianza en la relación sustentadora de Dios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La vara y el cayado del Pastor son motivos de consuelo, protección y dirección.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Cuando </a:t>
            </a:r>
            <a:r>
              <a:rPr lang="es-ES" dirty="0">
                <a:latin typeface="Candara" panose="020E0502030303020204" pitchFamily="34" charset="0"/>
              </a:rPr>
              <a:t>sea necesario Él también puede usar la vara para corregirnos.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mayoría de las ovejas necesita de vez en cuando este ministerio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98612"/>
            <a:ext cx="3200400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910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23.5-6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38883"/>
            <a:ext cx="9144000" cy="521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Aderezas mesa delante de mí en presencia de mis angustiadores; Unges mi cabeza con aceite; mi copa está rebosando. Ciertamente el bien y la misericordia me seguirán todos los días de mi vida, Y en la casa de Jehová moraré por largos días.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(Salmo 23.5–6,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697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23:5</a:t>
            </a:r>
            <a:r>
              <a:rPr lang="es-ES" dirty="0">
                <a:latin typeface="Candara" panose="020E0502030303020204" pitchFamily="34" charset="0"/>
              </a:rPr>
              <a:t> Mientras tanto, el Pastor nos prepara una mesa en presencia de nuestros enemigos.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Sobre </a:t>
            </a:r>
            <a:r>
              <a:rPr lang="es-ES" dirty="0">
                <a:latin typeface="Candara" panose="020E0502030303020204" pitchFamily="34" charset="0"/>
              </a:rPr>
              <a:t>la mesa están puestas todas las bendiciones espirituales que Él compró por nosotros con Su propia sangre preciosa.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4251" y="1822622"/>
            <a:ext cx="4349749" cy="503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738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6238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6858000" cy="5638800"/>
          </a:xfrm>
        </p:spPr>
        <p:txBody>
          <a:bodyPr>
            <a:normAutofit/>
          </a:bodyPr>
          <a:lstStyle/>
          <a:p>
            <a:r>
              <a:rPr lang="es-ES" sz="4000" dirty="0">
                <a:latin typeface="Candara" panose="020E0502030303020204" pitchFamily="34" charset="0"/>
              </a:rPr>
              <a:t>“</a:t>
            </a:r>
            <a:r>
              <a:rPr lang="es-ES" sz="4000" i="1" dirty="0">
                <a:latin typeface="Candara" panose="020E0502030303020204" pitchFamily="34" charset="0"/>
              </a:rPr>
              <a:t>Aunque ande en valle de sombra de muerte, No temeré mal alguno, porque tú estarás conmigo; Tu vara y tu cayado me infundirán aliento.</a:t>
            </a:r>
            <a:r>
              <a:rPr lang="es-ES" sz="4000" dirty="0">
                <a:latin typeface="Candara" panose="020E0502030303020204" pitchFamily="34" charset="0"/>
              </a:rPr>
              <a:t>” </a:t>
            </a:r>
            <a:endParaRPr lang="es-ES" sz="4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	(</a:t>
            </a:r>
            <a:r>
              <a:rPr lang="es-ES" sz="4000" dirty="0">
                <a:solidFill>
                  <a:srgbClr val="FF0000"/>
                </a:solidFill>
                <a:latin typeface="Candara" panose="020E0502030303020204" pitchFamily="34" charset="0"/>
              </a:rPr>
              <a:t>Salmo 23.4, RVR60) </a:t>
            </a:r>
          </a:p>
          <a:p>
            <a:pPr marL="0" indent="0">
              <a:buNone/>
            </a:pPr>
            <a:endParaRPr lang="es-ES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mesa ilustra todo lo que es nuestro en Cristo.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Aunque </a:t>
            </a:r>
            <a:r>
              <a:rPr lang="es-ES" dirty="0">
                <a:latin typeface="Candara" panose="020E0502030303020204" pitchFamily="34" charset="0"/>
              </a:rPr>
              <a:t>estemos rodeados de enemigos, disfrutamos estas bendiciones en paz y seguridad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330"/>
          <a:stretch/>
        </p:blipFill>
        <p:spPr>
          <a:xfrm>
            <a:off x="4876800" y="1821452"/>
            <a:ext cx="4273378" cy="50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697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J. H. </a:t>
            </a:r>
            <a:r>
              <a:rPr lang="es-ES" dirty="0" err="1">
                <a:latin typeface="Candara" panose="020E0502030303020204" pitchFamily="34" charset="0"/>
              </a:rPr>
              <a:t>Jowett</a:t>
            </a:r>
            <a:r>
              <a:rPr lang="es-ES" dirty="0">
                <a:latin typeface="Candara" panose="020E0502030303020204" pitchFamily="34" charset="0"/>
              </a:rPr>
              <a:t> ilustra esto:</a:t>
            </a:r>
          </a:p>
          <a:p>
            <a:pPr marL="400050" lvl="1" indent="0">
              <a:buNone/>
            </a:pPr>
            <a:r>
              <a:rPr lang="es-ES" i="1" dirty="0">
                <a:latin typeface="Candara" panose="020E0502030303020204" pitchFamily="34" charset="0"/>
              </a:rPr>
              <a:t>«La hospitalidad medio oriental garantiza la seguridad del huésped. Alrededor suyo se junta todo lo que es sagrado y reverenciado acerca de la hospitalidad, para defenderle. Le introduce en la tienda, pone la comida delante suyo, y sus perseguidores evadidos se quedan a la puerta con mala cara</a:t>
            </a:r>
            <a:r>
              <a:rPr lang="es-ES" i="1" dirty="0" smtClean="0">
                <a:latin typeface="Candara" panose="020E0502030303020204" pitchFamily="34" charset="0"/>
              </a:rPr>
              <a:t>».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9253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También Él unge nuestra cabeza con aceite.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>
                <a:latin typeface="Candara" panose="020E0502030303020204" pitchFamily="34" charset="0"/>
              </a:rPr>
              <a:t>pastores ungen las cabezas de sus ovejas para suavizar los rasguños y las heridas.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Para </a:t>
            </a:r>
            <a:r>
              <a:rPr lang="es-ES" dirty="0">
                <a:latin typeface="Candara" panose="020E0502030303020204" pitchFamily="34" charset="0"/>
              </a:rPr>
              <a:t>los sacerdotes, el aceite representa su consagración para la obra.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Para </a:t>
            </a:r>
            <a:r>
              <a:rPr lang="es-ES" dirty="0">
                <a:latin typeface="Candara" panose="020E0502030303020204" pitchFamily="34" charset="0"/>
              </a:rPr>
              <a:t>los reyes el aceite de la unción se relaciona con la coronación.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829524"/>
            <a:ext cx="3353365" cy="502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635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Todo </a:t>
            </a:r>
            <a:r>
              <a:rPr lang="es-ES" dirty="0">
                <a:latin typeface="Candara" panose="020E0502030303020204" pitchFamily="34" charset="0"/>
              </a:rPr>
              <a:t>creyente es ungido con el Espíritu Santo desde el momento que recibe al Salvador.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Esta </a:t>
            </a:r>
            <a:r>
              <a:rPr lang="es-ES" dirty="0">
                <a:latin typeface="Candara" panose="020E0502030303020204" pitchFamily="34" charset="0"/>
              </a:rPr>
              <a:t>unción le proporciona y garantiza el ministerio del Espíritu Santo como Maestro (el Magisterio del Espíritu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829524"/>
            <a:ext cx="3353365" cy="502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381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Cuando pensamos en todas las riquezas de la gracia que tenemos en Cristo Jesús, irrumpimos en reconocimiento agradecido: «mi copa está rebosando</a:t>
            </a:r>
            <a:r>
              <a:rPr lang="es-ES" dirty="0" smtClean="0">
                <a:latin typeface="Candara" panose="020E0502030303020204" pitchFamily="34" charset="0"/>
              </a:rPr>
              <a:t>».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829524"/>
            <a:ext cx="3353365" cy="502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773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794750" cy="4795838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s-ES" sz="3200" i="1" dirty="0">
                <a:latin typeface="Candara" panose="020E0502030303020204" pitchFamily="34" charset="0"/>
              </a:rPr>
              <a:t>«Su amor no tiene </a:t>
            </a:r>
            <a:r>
              <a:rPr lang="es-ES" sz="3200" i="1" dirty="0" smtClean="0">
                <a:latin typeface="Candara" panose="020E0502030303020204" pitchFamily="34" charset="0"/>
              </a:rPr>
              <a:t>límite, Su </a:t>
            </a:r>
            <a:r>
              <a:rPr lang="es-ES" sz="3200" i="1" dirty="0">
                <a:latin typeface="Candara" panose="020E0502030303020204" pitchFamily="34" charset="0"/>
              </a:rPr>
              <a:t>gracia no tiene </a:t>
            </a:r>
            <a:r>
              <a:rPr lang="es-ES" sz="3200" i="1" dirty="0" smtClean="0">
                <a:latin typeface="Candara" panose="020E0502030303020204" pitchFamily="34" charset="0"/>
              </a:rPr>
              <a:t>medida, Su </a:t>
            </a:r>
            <a:r>
              <a:rPr lang="es-ES" sz="3200" i="1" dirty="0">
                <a:latin typeface="Candara" panose="020E0502030303020204" pitchFamily="34" charset="0"/>
              </a:rPr>
              <a:t>poder está sin frontera entre los seres </a:t>
            </a:r>
            <a:r>
              <a:rPr lang="es-ES" sz="3200" i="1" dirty="0" smtClean="0">
                <a:latin typeface="Candara" panose="020E0502030303020204" pitchFamily="34" charset="0"/>
              </a:rPr>
              <a:t>humanos: Porque </a:t>
            </a:r>
            <a:r>
              <a:rPr lang="es-ES" sz="3200" i="1" dirty="0">
                <a:latin typeface="Candara" panose="020E0502030303020204" pitchFamily="34" charset="0"/>
              </a:rPr>
              <a:t>de Sus infinitas riquezas en </a:t>
            </a:r>
            <a:r>
              <a:rPr lang="es-ES" sz="3200" i="1" dirty="0" smtClean="0">
                <a:latin typeface="Candara" panose="020E0502030303020204" pitchFamily="34" charset="0"/>
              </a:rPr>
              <a:t>Jesús Él </a:t>
            </a:r>
            <a:r>
              <a:rPr lang="es-ES" sz="3200" i="1" dirty="0">
                <a:latin typeface="Candara" panose="020E0502030303020204" pitchFamily="34" charset="0"/>
              </a:rPr>
              <a:t>da, y da, y de nuevo nos da.»</a:t>
            </a:r>
          </a:p>
          <a:p>
            <a:pPr marL="0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			</a:t>
            </a:r>
            <a:r>
              <a:rPr lang="es-ES" dirty="0" smtClean="0">
                <a:latin typeface="Candara" panose="020E0502030303020204" pitchFamily="34" charset="0"/>
              </a:rPr>
              <a:t>- </a:t>
            </a:r>
            <a:r>
              <a:rPr lang="es-ES" dirty="0" err="1" smtClean="0">
                <a:latin typeface="Candara" panose="020E0502030303020204" pitchFamily="34" charset="0"/>
              </a:rPr>
              <a:t>Annie</a:t>
            </a:r>
            <a:r>
              <a:rPr lang="es-ES" dirty="0" smtClean="0">
                <a:latin typeface="Candara" panose="020E0502030303020204" pitchFamily="34" charset="0"/>
              </a:rPr>
              <a:t> </a:t>
            </a:r>
            <a:r>
              <a:rPr lang="es-ES" dirty="0">
                <a:latin typeface="Candara" panose="020E0502030303020204" pitchFamily="34" charset="0"/>
              </a:rPr>
              <a:t>Johnson </a:t>
            </a:r>
            <a:r>
              <a:rPr lang="es-ES" dirty="0" smtClean="0">
                <a:latin typeface="Candara" panose="020E0502030303020204" pitchFamily="34" charset="0"/>
              </a:rPr>
              <a:t>Flint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Confianza en la afirmación y aprecio de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23.5-6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569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 smtClean="0">
                <a:latin typeface="Candara" panose="020E0502030303020204" pitchFamily="34" charset="0"/>
              </a:rPr>
              <a:t>cuidado, la protecci</a:t>
            </a:r>
            <a:r>
              <a:rPr lang="es-PR" dirty="0" smtClean="0">
                <a:latin typeface="Candara" panose="020E0502030303020204" pitchFamily="34" charset="0"/>
              </a:rPr>
              <a:t>ón y la guía de Dios son manifestaciones de su amor.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Son constantes y “hechas a la medida” de nuestra necesidad.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figura del pastor de ovejas como un símbolo de Dios y su cuidado amoroso es el más conocido en la Biblia.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Se usa tanto en el Antiguo como en el Nuevo Testamento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pueblo de Israel era un pueblo pastoril y diariamente podía experimentar la realidad de esta imagen.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834" y="-130629"/>
            <a:ext cx="3013166" cy="188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22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imagen de anfitrión que invita a comer en su casa refleja la solidaridad de Dios con su seguidor.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Las bendiciones adicionales recibidas son prueba del abundante amor y bondad de Dios que estarán constantemente con quienes le aman y confían en El.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834" y="-130629"/>
            <a:ext cx="3013166" cy="188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637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Estos salmos reflejan las características</a:t>
            </a:r>
            <a:r>
              <a:rPr lang="es-PR" dirty="0" smtClean="0">
                <a:latin typeface="Candara" panose="020E0502030303020204" pitchFamily="34" charset="0"/>
              </a:rPr>
              <a:t> de Dios en su relación con su pueblo.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amor leal y la fidelidad de Dios sobresalen en este salmo y pueden ser nuestra experiencia constante y creciente si le seguimos fielmente.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834" y="-130629"/>
            <a:ext cx="3013166" cy="188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75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salmo 23, el más amado universalmente, nos da oportunidades de ministrar a otras personas.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Su mensaje tan sentido llega a los corazones del entristecido, de la persona que tiene miedo, o le falta confianza para encarar la vida.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Aprenderlo de memoria trae consuelo a uno mismo y ser el medio de bendición a otros en momentos de necesidad.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834" y="-130629"/>
            <a:ext cx="3013166" cy="188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391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4038"/>
            <a:ext cx="8382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Confianza en la protección cuidadosa de Dios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23.1-3</a:t>
            </a:r>
            <a:endParaRPr lang="es-PR" sz="32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Confianza en la relación sustentadora de </a:t>
            </a:r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Dios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23.4</a:t>
            </a:r>
            <a:endParaRPr lang="es-PR" sz="32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Confianza en la afirmación y aprecio de Dios</a:t>
            </a:r>
            <a:endParaRPr lang="es-PR" sz="36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23.5-6</a:t>
            </a:r>
            <a:endParaRPr lang="es-PR" sz="36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Puebla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Porter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Rafael. Estudios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ELA: Salvos por la fe (Romanos parte I). Puebla, Pue.,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A. C., 1987.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Hayford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Jack W. Estudio de Romanos: Vida en el reino.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ed. Nashville: Editorial Caribe, 1994.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Plenitud del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Espiritu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Guias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para explorar la Biblia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8119" cy="6861812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431370"/>
            <a:ext cx="4495800" cy="5410200"/>
          </a:xfr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es-ES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Dios en mi Luz y mi Salvación</a:t>
            </a:r>
            <a:endParaRPr lang="es-ES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(Salmos </a:t>
            </a: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27, 46, 56, 61, 86 y 97)</a:t>
            </a:r>
            <a:endParaRPr lang="es-PR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16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junio 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5433" y="6472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33900" y="7937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  <p:sp>
        <p:nvSpPr>
          <p:cNvPr id="3" name="AutoShape 2" descr="http://distantshores.org/images/rg/19/19_Ps_52_01_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90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23: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Este Salmo es a la vez una alabanza y un mensaje de fe.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uno de los salmos favoritos en la liturgia, en la himnología y en la vida devocional privada.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Bien </a:t>
            </a:r>
            <a:r>
              <a:rPr lang="es-ES" dirty="0">
                <a:latin typeface="Candara" panose="020E0502030303020204" pitchFamily="34" charset="0"/>
              </a:rPr>
              <a:t>pudo haber sido escrito por David, pues era pastor y había vivido muchos momentos de peligro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102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23: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El Salmo es sencillo y a la vez profundo.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sencillo porque la vida del pastor era bien conocida; el pastor es protector y guía; va delante de sus ovejas; ellas tienen que confiar en él y seguirle.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410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23: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motivo de Dios como pastor de su pueblo se encuentra en muchos pasajes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74:1; 77:20; 78:52; 79:13; 80:1; 95:7; 100:3;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40:11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el NT Jesús dijo: Yo soy el buen pastor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Juan 10:11</a:t>
            </a:r>
            <a:r>
              <a:rPr lang="es-ES" dirty="0">
                <a:latin typeface="Candara" panose="020E0502030303020204" pitchFamily="34" charset="0"/>
              </a:rPr>
              <a:t>; </a:t>
            </a:r>
            <a:r>
              <a:rPr lang="es-ES" dirty="0" smtClean="0">
                <a:latin typeface="Candara" panose="020E0502030303020204" pitchFamily="34" charset="0"/>
              </a:rPr>
              <a:t>vea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Pedro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2:25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358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23: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Se encuentran ecos del éxodo en palabras como guiará y descansar que se encuentran en </a:t>
            </a:r>
            <a:r>
              <a:rPr lang="es-ES" dirty="0" smtClean="0">
                <a:latin typeface="Candara" panose="020E0502030303020204" pitchFamily="34" charset="0"/>
              </a:rPr>
              <a:t>Éxodo </a:t>
            </a:r>
            <a:r>
              <a:rPr lang="es-ES" dirty="0">
                <a:latin typeface="Candara" panose="020E0502030303020204" pitchFamily="34" charset="0"/>
              </a:rPr>
              <a:t>y Números.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 </a:t>
            </a:r>
            <a:r>
              <a:rPr lang="es-ES" dirty="0">
                <a:latin typeface="Candara" panose="020E0502030303020204" pitchFamily="34" charset="0"/>
              </a:rPr>
              <a:t>modo que el Salmo nos hace recordar los actos de Dios en el pasado y nos señala hacia Jesucristo que es nuestro buen pastor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862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23: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 salmo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El poema también contiene la metáfora del anfitrión.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dos partes del Salmo contienen detalles lingüísticos que las unen.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5145" r="17358"/>
          <a:stretch/>
        </p:blipFill>
        <p:spPr>
          <a:xfrm>
            <a:off x="5105400" y="1826172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86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2609</Words>
  <Application>Microsoft Office PowerPoint</Application>
  <PresentationFormat>On-screen Show (4:3)</PresentationFormat>
  <Paragraphs>311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1_Blends</vt:lpstr>
      <vt:lpstr>PowerPoint Presentation</vt:lpstr>
      <vt:lpstr>Contexto</vt:lpstr>
      <vt:lpstr>Versículo Clave:</vt:lpstr>
      <vt:lpstr>Bosquejo de Estudio</vt:lpstr>
      <vt:lpstr>Salmo 23: Un salmo de confianza</vt:lpstr>
      <vt:lpstr>Salmo 23: Un salmo de confianza</vt:lpstr>
      <vt:lpstr>Salmo 23: Un salmo de confianza</vt:lpstr>
      <vt:lpstr>Salmo 23: Un salmo de confianza</vt:lpstr>
      <vt:lpstr>Salmo 23: Un salmo de confianza</vt:lpstr>
      <vt:lpstr>Salmo 23: Un salmo de confianza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protección cuidadosa de Dios  Salmo 23.1-3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relación sustentadora de Dios  Salmo 23.4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Confianza en la afirmación y aprecio de Dios  Salmo 23.5-6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/>
  <cp:lastModifiedBy/>
  <cp:revision>1</cp:revision>
  <dcterms:created xsi:type="dcterms:W3CDTF">2015-01-27T01:07:11Z</dcterms:created>
  <dcterms:modified xsi:type="dcterms:W3CDTF">2015-06-09T01:44:20Z</dcterms:modified>
</cp:coreProperties>
</file>