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7" r:id="rId6"/>
  </p:sldMasterIdLst>
  <p:notesMasterIdLst>
    <p:notesMasterId r:id="rId49"/>
  </p:notesMasterIdLst>
  <p:handoutMasterIdLst>
    <p:handoutMasterId r:id="rId50"/>
  </p:handoutMasterIdLst>
  <p:sldIdLst>
    <p:sldId id="4364" r:id="rId7"/>
    <p:sldId id="565" r:id="rId8"/>
    <p:sldId id="566" r:id="rId9"/>
    <p:sldId id="3416" r:id="rId10"/>
    <p:sldId id="4323" r:id="rId11"/>
    <p:sldId id="4525" r:id="rId12"/>
    <p:sldId id="4520" r:id="rId13"/>
    <p:sldId id="4521" r:id="rId14"/>
    <p:sldId id="4523" r:id="rId15"/>
    <p:sldId id="4524" r:id="rId16"/>
    <p:sldId id="3486" r:id="rId17"/>
    <p:sldId id="3686" r:id="rId18"/>
    <p:sldId id="4529" r:id="rId19"/>
    <p:sldId id="4530" r:id="rId20"/>
    <p:sldId id="4531" r:id="rId21"/>
    <p:sldId id="3930" r:id="rId22"/>
    <p:sldId id="4430" r:id="rId23"/>
    <p:sldId id="4528" r:id="rId24"/>
    <p:sldId id="4532" r:id="rId25"/>
    <p:sldId id="4533" r:id="rId26"/>
    <p:sldId id="3441" r:id="rId27"/>
    <p:sldId id="4146" r:id="rId28"/>
    <p:sldId id="4534" r:id="rId29"/>
    <p:sldId id="4535" r:id="rId30"/>
    <p:sldId id="4500" r:id="rId31"/>
    <p:sldId id="4501" r:id="rId32"/>
    <p:sldId id="4536" r:id="rId33"/>
    <p:sldId id="4537" r:id="rId34"/>
    <p:sldId id="4517" r:id="rId35"/>
    <p:sldId id="4538" r:id="rId36"/>
    <p:sldId id="4539" r:id="rId37"/>
    <p:sldId id="4540" r:id="rId38"/>
    <p:sldId id="4541" r:id="rId39"/>
    <p:sldId id="4542" r:id="rId40"/>
    <p:sldId id="4543" r:id="rId41"/>
    <p:sldId id="4544" r:id="rId42"/>
    <p:sldId id="4515" r:id="rId43"/>
    <p:sldId id="4526" r:id="rId44"/>
    <p:sldId id="4527" r:id="rId45"/>
    <p:sldId id="1391" r:id="rId46"/>
    <p:sldId id="4471" r:id="rId47"/>
    <p:sldId id="627" r:id="rId48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D5DDA3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115" autoAdjust="0"/>
    <p:restoredTop sz="91254" autoAdjust="0"/>
  </p:normalViewPr>
  <p:slideViewPr>
    <p:cSldViewPr>
      <p:cViewPr varScale="1">
        <p:scale>
          <a:sx n="116" d="100"/>
          <a:sy n="116" d="100"/>
        </p:scale>
        <p:origin x="12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98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6/29/2015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2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60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455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02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94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88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228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4418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4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35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551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664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903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4720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364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56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7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4212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1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880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115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026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414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731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088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789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17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08706" y="8893153"/>
            <a:ext cx="3066733" cy="4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25" tIns="46962" rIns="93925" bIns="4696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990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11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733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01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7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6/29/2015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1008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6588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306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9838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34511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440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0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8715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5541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5259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538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6048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4493491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599" y="198715"/>
            <a:ext cx="8686800" cy="4191000"/>
          </a:xfrm>
          <a:solidFill>
            <a:schemeClr val="tx1">
              <a:alpha val="32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Estudio #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26 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Dios es mi 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Protector</a:t>
            </a:r>
            <a:endParaRPr lang="es-ES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91, 3, 20, 31, 108 y 121)</a:t>
            </a: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30 de 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junio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715000"/>
            <a:ext cx="9143999" cy="397430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8: Cantos de Confianza</a:t>
            </a:r>
            <a:endParaRPr lang="es-P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250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es-ES" dirty="0"/>
              <a:t>La mayoría de los teólogos </a:t>
            </a:r>
            <a:r>
              <a:rPr lang="es-ES" dirty="0" smtClean="0"/>
              <a:t>dicen </a:t>
            </a:r>
            <a:r>
              <a:rPr lang="es-ES" dirty="0"/>
              <a:t>que el Salmo es mesiánico. </a:t>
            </a:r>
            <a:endParaRPr lang="es-ES" dirty="0" smtClean="0"/>
          </a:p>
          <a:p>
            <a:r>
              <a:rPr lang="es-ES" dirty="0" smtClean="0"/>
              <a:t>Y </a:t>
            </a:r>
            <a:r>
              <a:rPr lang="es-ES" dirty="0"/>
              <a:t>por supuesto, tienen razón. </a:t>
            </a:r>
            <a:endParaRPr lang="es-ES" dirty="0" smtClean="0"/>
          </a:p>
          <a:p>
            <a:r>
              <a:rPr lang="es-ES" dirty="0" smtClean="0"/>
              <a:t>Su </a:t>
            </a:r>
            <a:r>
              <a:rPr lang="es-ES" dirty="0"/>
              <a:t>interpretación primaria tiene que ver con nuestro maravilloso Señor Jesucristo. </a:t>
            </a:r>
            <a:endParaRPr lang="es-ES" dirty="0" smtClean="0"/>
          </a:p>
          <a:p>
            <a:r>
              <a:rPr lang="es-ES" dirty="0" smtClean="0"/>
              <a:t>Y </a:t>
            </a:r>
            <a:r>
              <a:rPr lang="es-ES" dirty="0"/>
              <a:t>vamos a estudiarlo desde esa perspectiva, pero todo el tiempo recordaremos que en un sentido menor, nosotros podemos apropiar los versículos para nosotros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807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La relación que produce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66103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La relación que produce seguridad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91.1-2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8794751" cy="4719638"/>
          </a:xfrm>
        </p:spPr>
        <p:txBody>
          <a:bodyPr>
            <a:normAutofit/>
          </a:bodyPr>
          <a:lstStyle/>
          <a:p>
            <a:r>
              <a:rPr lang="es-ES" dirty="0"/>
              <a:t>“</a:t>
            </a:r>
            <a:r>
              <a:rPr lang="es-ES" i="1" dirty="0"/>
              <a:t>El que habita al abrigo del Altísimo Morará bajo la sombra del Omnipotente. Diré yo a Jehová: Esperanza mía, y castillo mío; Mi Dios, en quien confiaré.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	</a:t>
            </a:r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dirty="0">
                <a:solidFill>
                  <a:srgbClr val="FF0000"/>
                </a:solidFill>
              </a:rPr>
              <a:t>Salmo 91.1–2, RVR60) </a:t>
            </a: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La relación que produce seguridad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91.1-2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5181601" cy="4719638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solidFill>
                  <a:srgbClr val="FF0000"/>
                </a:solidFill>
              </a:rPr>
              <a:t>91:1–2. </a:t>
            </a:r>
            <a:r>
              <a:rPr lang="es-ES" dirty="0"/>
              <a:t>El salmista expresó su gran confianza en el hecho de que cualquiera que confía en el Altísimo encuentra en él seguridad y protección.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títulos atribuidos a Dios en el </a:t>
            </a:r>
            <a:r>
              <a:rPr lang="es-ES" dirty="0">
                <a:solidFill>
                  <a:srgbClr val="FF0000"/>
                </a:solidFill>
              </a:rPr>
              <a:t>v. 1 </a:t>
            </a:r>
            <a:r>
              <a:rPr lang="es-ES" dirty="0"/>
              <a:t>(el Altísimo y el </a:t>
            </a:r>
            <a:r>
              <a:rPr lang="es-ES" dirty="0" smtClean="0"/>
              <a:t>Omnipotente </a:t>
            </a:r>
            <a:r>
              <a:rPr lang="es-ES" i="1" dirty="0" smtClean="0"/>
              <a:t>= </a:t>
            </a:r>
            <a:r>
              <a:rPr lang="es-ES" i="1" dirty="0" err="1" smtClean="0"/>
              <a:t>Shaddai</a:t>
            </a:r>
            <a:r>
              <a:rPr lang="es-ES" i="1" dirty="0" smtClean="0"/>
              <a:t>, </a:t>
            </a:r>
            <a:r>
              <a:rPr lang="es-ES" dirty="0" smtClean="0"/>
              <a:t>vea </a:t>
            </a:r>
            <a:r>
              <a:rPr lang="es-ES" dirty="0" smtClean="0">
                <a:solidFill>
                  <a:srgbClr val="FF0000"/>
                </a:solidFill>
              </a:rPr>
              <a:t>Génesis 17.1</a:t>
            </a:r>
            <a:r>
              <a:rPr lang="es-ES" dirty="0" smtClean="0"/>
              <a:t>) </a:t>
            </a:r>
            <a:r>
              <a:rPr lang="es-ES" dirty="0"/>
              <a:t>son significativos, porque hacen hincapié en su poder como gobernante soberano del mundo. </a:t>
            </a:r>
            <a:endParaRPr lang="es-E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795338"/>
            <a:ext cx="3886199" cy="508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015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La relación que produce seguridad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91.1-2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5181601" cy="471963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Las imágenes expresadas en los términos abrigo y sombra retratan de manera vívida la protección divina. </a:t>
            </a:r>
            <a:endParaRPr lang="es-ES" dirty="0" smtClean="0"/>
          </a:p>
          <a:p>
            <a:r>
              <a:rPr lang="es-ES" dirty="0" smtClean="0"/>
              <a:t>“</a:t>
            </a:r>
            <a:r>
              <a:rPr lang="es-ES" dirty="0"/>
              <a:t>Abrigo” (</a:t>
            </a:r>
            <a:r>
              <a:rPr lang="es-ES" dirty="0" err="1"/>
              <a:t>sēṯer</a:t>
            </a:r>
            <a:r>
              <a:rPr lang="es-ES" dirty="0"/>
              <a:t>) es un lugar de refugio (usado también en </a:t>
            </a:r>
            <a:r>
              <a:rPr lang="es-ES" dirty="0" smtClean="0">
                <a:solidFill>
                  <a:srgbClr val="FF0000"/>
                </a:solidFill>
              </a:rPr>
              <a:t>Salmo </a:t>
            </a:r>
            <a:r>
              <a:rPr lang="es-ES" dirty="0">
                <a:solidFill>
                  <a:srgbClr val="FF0000"/>
                </a:solidFill>
              </a:rPr>
              <a:t>27:5 </a:t>
            </a:r>
            <a:r>
              <a:rPr lang="es-ES" dirty="0"/>
              <a:t>“lo reservado”; </a:t>
            </a:r>
            <a:r>
              <a:rPr lang="es-ES" dirty="0">
                <a:solidFill>
                  <a:srgbClr val="FF0000"/>
                </a:solidFill>
              </a:rPr>
              <a:t>32:7 </a:t>
            </a:r>
            <a:r>
              <a:rPr lang="es-ES" dirty="0"/>
              <a:t>“refugio”; </a:t>
            </a:r>
            <a:r>
              <a:rPr lang="es-ES" dirty="0">
                <a:solidFill>
                  <a:srgbClr val="FF0000"/>
                </a:solidFill>
              </a:rPr>
              <a:t>119:114</a:t>
            </a:r>
            <a:r>
              <a:rPr lang="es-ES" dirty="0"/>
              <a:t>, “escondedero”).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“sombra”, quizá la que proyectan las alas de un ave </a:t>
            </a:r>
            <a:r>
              <a:rPr lang="es-ES" dirty="0" smtClean="0"/>
              <a:t>(</a:t>
            </a:r>
            <a:r>
              <a:rPr lang="es-ES" dirty="0" smtClean="0">
                <a:solidFill>
                  <a:srgbClr val="FF0000"/>
                </a:solidFill>
              </a:rPr>
              <a:t>91:4</a:t>
            </a:r>
            <a:r>
              <a:rPr lang="es-ES" dirty="0"/>
              <a:t>), describe también el cuidado y protección divinos, así como bienestar. </a:t>
            </a:r>
            <a:endParaRPr lang="es-E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795338"/>
            <a:ext cx="3886199" cy="508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04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La relación que produce seguridad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91.1-2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5181601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Dios </a:t>
            </a:r>
            <a:r>
              <a:rPr lang="es-ES" dirty="0"/>
              <a:t>es también la esperanza del creyente </a:t>
            </a:r>
            <a:r>
              <a:rPr lang="es-ES" dirty="0" smtClean="0"/>
              <a:t>(</a:t>
            </a:r>
            <a:r>
              <a:rPr lang="es-ES" i="1" dirty="0" err="1" smtClean="0"/>
              <a:t>maḥseh</a:t>
            </a:r>
            <a:r>
              <a:rPr lang="es-ES" dirty="0"/>
              <a:t>, “refugio ante los peligros”; </a:t>
            </a:r>
            <a:r>
              <a:rPr lang="es-ES" dirty="0" smtClean="0">
                <a:solidFill>
                  <a:srgbClr val="FF0000"/>
                </a:solidFill>
              </a:rPr>
              <a:t>v</a:t>
            </a:r>
            <a:r>
              <a:rPr lang="es-ES" dirty="0">
                <a:solidFill>
                  <a:srgbClr val="FF0000"/>
                </a:solidFill>
              </a:rPr>
              <a:t>. </a:t>
            </a:r>
            <a:r>
              <a:rPr lang="es-ES" dirty="0" smtClean="0">
                <a:solidFill>
                  <a:srgbClr val="FF0000"/>
                </a:solidFill>
              </a:rPr>
              <a:t>9</a:t>
            </a:r>
            <a:r>
              <a:rPr lang="es-ES" dirty="0" smtClean="0"/>
              <a:t>) </a:t>
            </a:r>
            <a:r>
              <a:rPr lang="es-ES" dirty="0"/>
              <a:t>y su castillo (</a:t>
            </a:r>
            <a:r>
              <a:rPr lang="es-ES" i="1" dirty="0" err="1"/>
              <a:t>meṣûḏâh</a:t>
            </a:r>
            <a:r>
              <a:rPr lang="es-ES" dirty="0"/>
              <a:t>, “fuerte protección”; usada en </a:t>
            </a:r>
            <a:r>
              <a:rPr lang="es-ES" dirty="0">
                <a:solidFill>
                  <a:srgbClr val="FF0000"/>
                </a:solidFill>
              </a:rPr>
              <a:t>18:2; 31:3; 71:3; 144:2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>
                <a:solidFill>
                  <a:srgbClr val="FF0000"/>
                </a:solidFill>
              </a:rPr>
              <a:t>91:1–2</a:t>
            </a:r>
            <a:r>
              <a:rPr lang="es-ES" dirty="0"/>
              <a:t> se expresa admirablemente el hecho de que la seguridad de la vida se encuentra en el Señor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795338"/>
            <a:ext cx="3886199" cy="508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73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La constante protección frente al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peligro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91.3-8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92877"/>
            <a:ext cx="9144000" cy="5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8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La constante protección frente al peligro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91.3-8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85000" lnSpcReduction="20000"/>
          </a:bodyPr>
          <a:lstStyle/>
          <a:p>
            <a:r>
              <a:rPr lang="es-ES" sz="3600" dirty="0"/>
              <a:t>“</a:t>
            </a:r>
            <a:r>
              <a:rPr lang="es-ES" sz="3600" i="1" dirty="0"/>
              <a:t>El te librará del lazo del cazador, De la peste destructora. Con sus plumas te cubrirá, Y debajo de sus alas estarás seguro; Escudo y adarga es su verdad. No temerás el terror nocturno, Ni saeta que vuele de día, Ni pestilencia que ande en oscuridad, Ni mortandad que en medio del día destruya. Caerán a tu lado mil, Y diez mil a tu diestra; Mas a ti no llegará. Ciertamente con tus ojos mirarás Y verás la recompensa de los impíos.</a:t>
            </a:r>
            <a:r>
              <a:rPr lang="es-ES" sz="3600" dirty="0"/>
              <a:t>” </a:t>
            </a:r>
            <a:r>
              <a:rPr lang="es-ES" sz="3600" dirty="0">
                <a:solidFill>
                  <a:srgbClr val="FF0000"/>
                </a:solidFill>
              </a:rPr>
              <a:t>(Salmo 91.3–8, RVR60) </a:t>
            </a:r>
          </a:p>
        </p:txBody>
      </p:sp>
    </p:spTree>
    <p:extLst>
      <p:ext uri="{BB962C8B-B14F-4D97-AF65-F5344CB8AC3E}">
        <p14:creationId xmlns:p14="http://schemas.microsoft.com/office/powerpoint/2010/main" val="2867550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La constante protección frente al peligro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91.3-8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FF0000"/>
                </a:solidFill>
              </a:rPr>
              <a:t>91:3–8. </a:t>
            </a:r>
            <a:r>
              <a:rPr lang="es-ES" dirty="0"/>
              <a:t>El escritor enumeró las maneras en que Dios libra al creyente de diversos ataques atemorizantes: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dirty="0"/>
              <a:t>1) Libra al creyente del lazo del cazador (</a:t>
            </a:r>
            <a:r>
              <a:rPr lang="es-ES" dirty="0">
                <a:solidFill>
                  <a:srgbClr val="FF0000"/>
                </a:solidFill>
              </a:rPr>
              <a:t>v. 3a</a:t>
            </a:r>
            <a:r>
              <a:rPr lang="es-ES" dirty="0"/>
              <a:t>; </a:t>
            </a:r>
            <a:r>
              <a:rPr lang="es-ES" dirty="0" smtClean="0">
                <a:solidFill>
                  <a:srgbClr val="FF0000"/>
                </a:solidFill>
              </a:rPr>
              <a:t>salmo 124:7</a:t>
            </a:r>
            <a:r>
              <a:rPr lang="es-ES" dirty="0"/>
              <a:t>), figura que describe los intentos malvados de privarlo de la vida.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dirty="0"/>
              <a:t>2) Dios lo libra de la peste destructora (</a:t>
            </a:r>
            <a:r>
              <a:rPr lang="es-ES" dirty="0">
                <a:solidFill>
                  <a:srgbClr val="FF0000"/>
                </a:solidFill>
              </a:rPr>
              <a:t>91:3b</a:t>
            </a:r>
            <a:r>
              <a:rPr lang="es-ES" dirty="0"/>
              <a:t>). </a:t>
            </a:r>
            <a:endParaRPr lang="es-E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63818"/>
            <a:ext cx="3124200" cy="509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739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La constante protección frente al peligro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91.3-8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(</a:t>
            </a:r>
            <a:r>
              <a:rPr lang="es-ES" dirty="0"/>
              <a:t>3) Lo cubre con sus alas (</a:t>
            </a:r>
            <a:r>
              <a:rPr lang="es-ES" dirty="0">
                <a:solidFill>
                  <a:srgbClr val="FF0000"/>
                </a:solidFill>
              </a:rPr>
              <a:t>v. 4a</a:t>
            </a:r>
            <a:r>
              <a:rPr lang="es-ES" dirty="0"/>
              <a:t>), figura que expresa los conceptos de seguridad y bienestar </a:t>
            </a:r>
            <a:r>
              <a:rPr lang="es-ES" dirty="0" smtClean="0"/>
              <a:t>(vea </a:t>
            </a:r>
            <a:r>
              <a:rPr lang="es-ES" dirty="0" smtClean="0">
                <a:solidFill>
                  <a:srgbClr val="FF0000"/>
                </a:solidFill>
              </a:rPr>
              <a:t>17:8</a:t>
            </a:r>
            <a:r>
              <a:rPr lang="es-ES" dirty="0">
                <a:solidFill>
                  <a:srgbClr val="FF0000"/>
                </a:solidFill>
              </a:rPr>
              <a:t>; 36:7; 57:1; 61:4; 63:7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dirty="0"/>
              <a:t>4) Además, lo protege con su verdad (“fidelidad”, </a:t>
            </a:r>
            <a:r>
              <a:rPr lang="es-ES" dirty="0" smtClean="0">
                <a:solidFill>
                  <a:srgbClr val="FF0000"/>
                </a:solidFill>
              </a:rPr>
              <a:t>91:4b</a:t>
            </a:r>
            <a:r>
              <a:rPr lang="es-ES" dirty="0"/>
              <a:t>), expresión descrita aquí con la metáfora que comunican las palabras escudo y adarga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63818"/>
            <a:ext cx="3124200" cy="509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745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19713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6311" y="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solidFill>
                  <a:schemeClr val="bg1"/>
                </a:solidFill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152400"/>
            <a:ext cx="4215714" cy="685800"/>
          </a:xfr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91</a:t>
            </a:r>
            <a:endParaRPr lang="es-PR" sz="360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La constante protección frente al peligro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91.3-8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Como resultado de la protección divina de esas cuatro formas, el que confía en el Señor no temerá el terror nocturno, los ataques de día, ni la pestilencia o la mortandad (</a:t>
            </a:r>
            <a:r>
              <a:rPr lang="es-ES" dirty="0">
                <a:solidFill>
                  <a:srgbClr val="FF0000"/>
                </a:solidFill>
              </a:rPr>
              <a:t>vv. 5–6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destrucción que pueda causar la derrota de miles, no afectará al creyente que confía en Dios; más bien, verá la destrucción de los impíos (</a:t>
            </a:r>
            <a:r>
              <a:rPr lang="es-ES" dirty="0">
                <a:solidFill>
                  <a:srgbClr val="FF0000"/>
                </a:solidFill>
              </a:rPr>
              <a:t>vv. 7–8</a:t>
            </a:r>
            <a:r>
              <a:rPr lang="es-ES" dirty="0" smtClean="0"/>
              <a:t>).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63818"/>
            <a:ext cx="3124200" cy="509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980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Cuidados adicionales dados por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Dios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91.9-13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14487"/>
            <a:ext cx="9144000" cy="524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“</a:t>
            </a:r>
            <a:r>
              <a:rPr lang="es-ES" i="1" dirty="0"/>
              <a:t>Porque has puesto a Jehová, que es mi esperanza, Al Altísimo por tu habitación, No te sobrevendrá mal, Ni plaga tocará tu morada. Pues a sus ángeles mandará acerca de ti, Que te guarden en todos tus caminos. En las manos te llevarán, Para que tu pie no tropiece en piedra. Sobre el león y el áspid pisarás; Hollarás al cachorro del león y al dragón.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	</a:t>
            </a:r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dirty="0">
                <a:solidFill>
                  <a:srgbClr val="FF0000"/>
                </a:solidFill>
              </a:rPr>
              <a:t>Salmo 91.9–13,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Cuidados adicionales dados por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91.9-13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697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 fontScale="92500"/>
          </a:bodyPr>
          <a:lstStyle/>
          <a:p>
            <a:r>
              <a:rPr lang="es-ES" dirty="0">
                <a:solidFill>
                  <a:srgbClr val="FF0000"/>
                </a:solidFill>
              </a:rPr>
              <a:t>91:9–13</a:t>
            </a:r>
            <a:r>
              <a:rPr lang="es-ES" dirty="0"/>
              <a:t>. El salmista explicó que ningún daño o desastre puede sobrevenir a quienes han encontrado a Dios como su refugio (</a:t>
            </a:r>
            <a:r>
              <a:rPr lang="es-ES" i="1" dirty="0" err="1"/>
              <a:t>maḥseh</a:t>
            </a:r>
            <a:r>
              <a:rPr lang="es-ES" dirty="0"/>
              <a:t>, “refugio del peligro”; </a:t>
            </a:r>
            <a:r>
              <a:rPr lang="es-ES" dirty="0" smtClean="0"/>
              <a:t>vea </a:t>
            </a:r>
            <a:r>
              <a:rPr lang="es-ES" dirty="0" smtClean="0">
                <a:solidFill>
                  <a:srgbClr val="FF0000"/>
                </a:solidFill>
              </a:rPr>
              <a:t>v</a:t>
            </a:r>
            <a:r>
              <a:rPr lang="es-ES" dirty="0">
                <a:solidFill>
                  <a:srgbClr val="FF0000"/>
                </a:solidFill>
              </a:rPr>
              <a:t>. </a:t>
            </a:r>
            <a:r>
              <a:rPr lang="es-ES" dirty="0" smtClean="0">
                <a:solidFill>
                  <a:srgbClr val="FF0000"/>
                </a:solidFill>
              </a:rPr>
              <a:t>2</a:t>
            </a:r>
            <a:r>
              <a:rPr lang="es-ES" dirty="0" smtClean="0"/>
              <a:t>) </a:t>
            </a:r>
            <a:r>
              <a:rPr lang="es-ES" dirty="0"/>
              <a:t>porque él ha comisionado a los ángeles para cuidarlos. </a:t>
            </a:r>
            <a:endParaRPr lang="es-ES" dirty="0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Cuidados adicionales dados por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91.9-13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1828800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476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952999" cy="479583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Los </a:t>
            </a:r>
            <a:r>
              <a:rPr lang="es-ES" dirty="0"/>
              <a:t>ángeles protegen a los creyentes de los daños físicos y les dan fuerza para superar las adversidades, que se describen como leones salvajes y serpientes peligrosas. </a:t>
            </a:r>
            <a:endParaRPr lang="es-ES" dirty="0" smtClean="0"/>
          </a:p>
          <a:p>
            <a:r>
              <a:rPr lang="es-ES" dirty="0" smtClean="0"/>
              <a:t>Cuando </a:t>
            </a:r>
            <a:r>
              <a:rPr lang="es-ES" dirty="0"/>
              <a:t>Satanás tentó a Cristo citó </a:t>
            </a:r>
            <a:r>
              <a:rPr lang="es-ES" dirty="0">
                <a:solidFill>
                  <a:srgbClr val="FF0000"/>
                </a:solidFill>
              </a:rPr>
              <a:t>Salmos 91:11–12</a:t>
            </a:r>
            <a:r>
              <a:rPr lang="es-ES" dirty="0"/>
              <a:t> (</a:t>
            </a:r>
            <a:r>
              <a:rPr lang="es-ES" dirty="0" smtClean="0">
                <a:solidFill>
                  <a:srgbClr val="FF0000"/>
                </a:solidFill>
              </a:rPr>
              <a:t>Mateo </a:t>
            </a:r>
            <a:r>
              <a:rPr lang="es-ES" dirty="0">
                <a:solidFill>
                  <a:srgbClr val="FF0000"/>
                </a:solidFill>
              </a:rPr>
              <a:t>4:6</a:t>
            </a:r>
            <a:r>
              <a:rPr lang="es-ES" dirty="0"/>
              <a:t>), lo cual demuestra que incluso las promesas más maravillosas de Dios pueden ser aplicadas de manera insensata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Cuidados adicionales dados por Dios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91.9-13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1828800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330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Dios bendice a quienes confían en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Él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91.14-16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69775"/>
            <a:ext cx="9144000" cy="51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492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ES" dirty="0"/>
              <a:t>“</a:t>
            </a:r>
            <a:r>
              <a:rPr lang="es-ES" i="1" dirty="0"/>
              <a:t>Por cuanto en mí ha puesto su amor, yo también lo libraré; Le pondré en alto, por cuanto ha conocido mi nombre. Me invocará, y yo le responderé; Con él estaré yo en la angustia; Lo libraré y le glorificaré. Lo saciaré de larga vida, Y le mostraré mi salvación.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	</a:t>
            </a:r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dirty="0">
                <a:solidFill>
                  <a:srgbClr val="FF0000"/>
                </a:solidFill>
              </a:rPr>
              <a:t>Salmo 91.14–16,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Dios bendice a quienes confían en Él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91.14-16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633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876799" cy="47958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solidFill>
                  <a:srgbClr val="FF0000"/>
                </a:solidFill>
              </a:rPr>
              <a:t>91:14–16. </a:t>
            </a:r>
            <a:r>
              <a:rPr lang="es-ES" dirty="0"/>
              <a:t>El salmista escribió como si Dios mismo le hablara para confirmar su fe.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respuesta al amor del salmista, el Señor prometió rescatarlo del peligro, protegerlo de sufrir daño, estar con él en su angustia, honrarlo y saciarlo de bienes. </a:t>
            </a:r>
            <a:endParaRPr lang="es-ES" dirty="0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Dios bendice a quienes confían en Él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91.14-16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799" y="1785285"/>
            <a:ext cx="4267201" cy="507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177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876799" cy="4795838"/>
          </a:xfrm>
        </p:spPr>
        <p:txBody>
          <a:bodyPr>
            <a:normAutofit/>
          </a:bodyPr>
          <a:lstStyle/>
          <a:p>
            <a:r>
              <a:rPr lang="es-ES" dirty="0" smtClean="0"/>
              <a:t>Todos </a:t>
            </a:r>
            <a:r>
              <a:rPr lang="es-ES" dirty="0"/>
              <a:t>los tipos de amenazas que se mencionan en este salmo son inefectivas para el que descansa bajo la sombra del Omnipotente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Dios bendice a quienes confían en Él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91.14-16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799" y="1785285"/>
            <a:ext cx="4267201" cy="507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138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Las </a:t>
            </a:r>
            <a:r>
              <a:rPr lang="en-US" dirty="0" err="1" smtClean="0">
                <a:latin typeface="Candara" panose="020E0502030303020204" pitchFamily="34" charset="0"/>
              </a:rPr>
              <a:t>nueve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garantías</a:t>
            </a:r>
            <a:r>
              <a:rPr lang="en-US" dirty="0" smtClean="0">
                <a:latin typeface="Candara" panose="020E0502030303020204" pitchFamily="34" charset="0"/>
              </a:rPr>
              <a:t> de la </a:t>
            </a:r>
            <a:r>
              <a:rPr lang="en-US" dirty="0" err="1" smtClean="0">
                <a:latin typeface="Candara" panose="020E0502030303020204" pitchFamily="34" charset="0"/>
              </a:rPr>
              <a:t>segurida</a:t>
            </a:r>
            <a:r>
              <a:rPr lang="en-US" dirty="0" smtClean="0">
                <a:latin typeface="Candara" panose="020E0502030303020204" pitchFamily="34" charset="0"/>
              </a:rPr>
              <a:t> que </a:t>
            </a:r>
            <a:r>
              <a:rPr lang="en-US" dirty="0" err="1" smtClean="0">
                <a:latin typeface="Candara" panose="020E0502030303020204" pitchFamily="34" charset="0"/>
              </a:rPr>
              <a:t>podemos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tener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en</a:t>
            </a:r>
            <a:r>
              <a:rPr lang="en-US" dirty="0" smtClean="0">
                <a:latin typeface="Candara" panose="020E0502030303020204" pitchFamily="34" charset="0"/>
              </a:rPr>
              <a:t> el </a:t>
            </a:r>
            <a:r>
              <a:rPr lang="en-US" dirty="0" err="1" smtClean="0">
                <a:latin typeface="Candara" panose="020E0502030303020204" pitchFamily="34" charset="0"/>
              </a:rPr>
              <a:t>Señor</a:t>
            </a:r>
            <a:r>
              <a:rPr lang="en-US" dirty="0" smtClean="0">
                <a:latin typeface="Candara" panose="020E0502030303020204" pitchFamily="34" charset="0"/>
              </a:rPr>
              <a:t>:</a:t>
            </a:r>
            <a:endParaRPr lang="en-US" dirty="0" smtClean="0">
              <a:latin typeface="Candara" panose="020E0502030303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u="sng" dirty="0"/>
              <a:t>Rescate de peligros ocultos.</a:t>
            </a:r>
            <a:r>
              <a:rPr lang="es-ES" i="1" dirty="0"/>
              <a:t> </a:t>
            </a:r>
            <a:r>
              <a:rPr lang="es-ES" dirty="0"/>
              <a:t>El lazo del cazador habla del complot malvado del enemigo para atrapar a los </a:t>
            </a:r>
            <a:r>
              <a:rPr lang="es-ES" dirty="0" smtClean="0"/>
              <a:t>incautos. (</a:t>
            </a:r>
            <a:r>
              <a:rPr lang="es-ES" dirty="0" smtClean="0">
                <a:solidFill>
                  <a:srgbClr val="FF0000"/>
                </a:solidFill>
              </a:rPr>
              <a:t>v. 3</a:t>
            </a:r>
            <a:r>
              <a:rPr lang="es-ES" dirty="0" smtClean="0"/>
              <a:t>)</a:t>
            </a:r>
            <a:endParaRPr lang="es-ES" dirty="0"/>
          </a:p>
          <a:p>
            <a:pPr marL="514350" indent="-514350">
              <a:buFont typeface="+mj-lt"/>
              <a:buAutoNum type="arabicPeriod"/>
            </a:pPr>
            <a:r>
              <a:rPr lang="en-US" u="sng" dirty="0"/>
              <a:t> </a:t>
            </a:r>
            <a:r>
              <a:rPr lang="es-ES" u="sng" dirty="0"/>
              <a:t>Inmunidad de enfermedad mortal.</a:t>
            </a:r>
            <a:r>
              <a:rPr lang="es-ES" dirty="0"/>
              <a:t> En el caso de nuestro Señor, no hay razón para creer que Él jamás hubiese estado enfermo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v. 3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7260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6238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6858000" cy="5638800"/>
          </a:xfrm>
        </p:spPr>
        <p:txBody>
          <a:bodyPr>
            <a:normAutofit/>
          </a:bodyPr>
          <a:lstStyle/>
          <a:p>
            <a:r>
              <a:rPr lang="es-ES" sz="4000" dirty="0"/>
              <a:t>“</a:t>
            </a:r>
            <a:r>
              <a:rPr lang="es-ES" sz="4000" i="1" dirty="0"/>
              <a:t>El que habita al abrigo del Altísimo Morará bajo la sombra del Omnipotente. Diré yo a Jehová: Esperanza mía, y castillo mío; Mi Dios, en quien confiaré.</a:t>
            </a:r>
            <a:r>
              <a:rPr lang="es-ES" sz="4000" dirty="0"/>
              <a:t>” </a:t>
            </a:r>
            <a:endParaRPr lang="es-ES" sz="4000" dirty="0" smtClean="0"/>
          </a:p>
          <a:p>
            <a:pPr marL="0" indent="0">
              <a:buNone/>
            </a:pPr>
            <a:r>
              <a:rPr lang="es-ES" sz="4000" dirty="0">
                <a:solidFill>
                  <a:srgbClr val="FF0000"/>
                </a:solidFill>
              </a:rPr>
              <a:t>	</a:t>
            </a:r>
            <a:r>
              <a:rPr lang="es-ES" sz="4000" dirty="0" smtClean="0">
                <a:solidFill>
                  <a:srgbClr val="FF0000"/>
                </a:solidFill>
              </a:rPr>
              <a:t>(</a:t>
            </a:r>
            <a:r>
              <a:rPr lang="es-ES" sz="4000" dirty="0">
                <a:solidFill>
                  <a:srgbClr val="FF0000"/>
                </a:solidFill>
              </a:rPr>
              <a:t>Salmo 91.1–2,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s-ES" u="sng" dirty="0" smtClean="0"/>
              <a:t>Cobertura </a:t>
            </a:r>
            <a:r>
              <a:rPr lang="es-ES" u="sng" dirty="0"/>
              <a:t>y refugio en el Altísimo.</a:t>
            </a:r>
            <a:r>
              <a:rPr lang="es-ES" dirty="0"/>
              <a:t> El cuidado tierno y personal de Dios es comparado al cuidado de un ave con sus </a:t>
            </a:r>
            <a:r>
              <a:rPr lang="es-ES" dirty="0" smtClean="0"/>
              <a:t>polluelos. (</a:t>
            </a:r>
            <a:r>
              <a:rPr lang="es-ES" dirty="0" smtClean="0">
                <a:solidFill>
                  <a:srgbClr val="FF0000"/>
                </a:solidFill>
              </a:rPr>
              <a:t>v. 4</a:t>
            </a:r>
            <a:r>
              <a:rPr lang="es-ES" dirty="0" smtClean="0"/>
              <a:t>)</a:t>
            </a:r>
            <a:endParaRPr lang="es-ES" u="sng" dirty="0"/>
          </a:p>
          <a:p>
            <a:pPr marL="514350" indent="-514350">
              <a:buFont typeface="+mj-lt"/>
              <a:buAutoNum type="arabicPeriod" startAt="3"/>
            </a:pPr>
            <a:r>
              <a:rPr lang="es-ES" u="sng" dirty="0"/>
              <a:t>Protección en la fidelidad de Dios.</a:t>
            </a:r>
            <a:r>
              <a:rPr lang="es-ES" dirty="0"/>
              <a:t> Sus promesas son seguras. Lo que Él ha dicho, esto hará. Esto es para el creyente escudo y adarga</a:t>
            </a:r>
            <a:r>
              <a:rPr lang="es-ES" dirty="0" smtClean="0"/>
              <a:t>. </a:t>
            </a:r>
            <a:r>
              <a:rPr lang="es-ES" dirty="0"/>
              <a:t>(</a:t>
            </a:r>
            <a:r>
              <a:rPr lang="es-ES" dirty="0">
                <a:solidFill>
                  <a:srgbClr val="FF0000"/>
                </a:solidFill>
              </a:rPr>
              <a:t>v. 4</a:t>
            </a:r>
            <a:r>
              <a:rPr lang="es-ES" dirty="0" smtClean="0"/>
              <a:t>)</a:t>
            </a:r>
            <a:endParaRPr lang="es-ES" u="sng" dirty="0"/>
          </a:p>
        </p:txBody>
      </p:sp>
    </p:spTree>
    <p:extLst>
      <p:ext uri="{BB962C8B-B14F-4D97-AF65-F5344CB8AC3E}">
        <p14:creationId xmlns:p14="http://schemas.microsoft.com/office/powerpoint/2010/main" val="3887689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s-ES" u="sng" dirty="0"/>
              <a:t>Libertad del temor. </a:t>
            </a:r>
            <a:r>
              <a:rPr lang="es-ES" dirty="0"/>
              <a:t>Aquí menciona cuatro tipos de peligros que suele ocasionar el </a:t>
            </a:r>
            <a:r>
              <a:rPr lang="es-ES" dirty="0" smtClean="0"/>
              <a:t>temor. (</a:t>
            </a:r>
            <a:r>
              <a:rPr lang="es-ES" dirty="0" smtClean="0">
                <a:solidFill>
                  <a:srgbClr val="FF0000"/>
                </a:solidFill>
              </a:rPr>
              <a:t>v. 5</a:t>
            </a:r>
            <a:r>
              <a:rPr lang="es-ES" dirty="0" smtClean="0"/>
              <a:t>):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dirty="0"/>
              <a:t>Los ataques nocturnos del enemigo son especialmente atemorizantes porque es difícil identificar de dónde </a:t>
            </a:r>
            <a:r>
              <a:rPr lang="es-ES" dirty="0" smtClean="0"/>
              <a:t>vienen.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dirty="0"/>
              <a:t>La flecha que vuela de día puede entenderse como un misil o, en forma figurada: «los complots malvados y las difamaciones de los malos</a:t>
            </a:r>
            <a:r>
              <a:rPr lang="es-ES" dirty="0" smtClean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3368635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s-ES" u="sng" dirty="0"/>
              <a:t>Libertad del temor. </a:t>
            </a:r>
            <a:r>
              <a:rPr lang="es-ES" dirty="0"/>
              <a:t>Aquí menciona cuatro tipos de peligros que suele ocasionar el </a:t>
            </a:r>
            <a:r>
              <a:rPr lang="es-ES" dirty="0" smtClean="0"/>
              <a:t>temor. (</a:t>
            </a:r>
            <a:r>
              <a:rPr lang="es-ES" dirty="0" smtClean="0">
                <a:solidFill>
                  <a:srgbClr val="FF0000"/>
                </a:solidFill>
              </a:rPr>
              <a:t>v. 5</a:t>
            </a:r>
            <a:r>
              <a:rPr lang="es-ES" dirty="0" smtClean="0"/>
              <a:t>):</a:t>
            </a:r>
          </a:p>
          <a:p>
            <a:pPr marL="914400" lvl="1" indent="-514350">
              <a:buFont typeface="+mj-lt"/>
              <a:buAutoNum type="arabicPeriod" startAt="3"/>
            </a:pPr>
            <a:r>
              <a:rPr lang="es-ES" dirty="0" smtClean="0"/>
              <a:t>La </a:t>
            </a:r>
            <a:r>
              <a:rPr lang="es-ES" dirty="0"/>
              <a:t>pestilencia que anda en tinieblas también puede tomarse tanto literal como figuradamente. La enfermedad física prospera donde están ausentes los rayos del sol, y la maldad moral también se cría en las tinieblas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v.6</a:t>
            </a:r>
            <a:r>
              <a:rPr lang="es-ES" dirty="0" smtClean="0"/>
              <a:t>)</a:t>
            </a:r>
          </a:p>
          <a:p>
            <a:pPr marL="914400" lvl="1" indent="-514350">
              <a:buFont typeface="+mj-lt"/>
              <a:buAutoNum type="arabicPeriod" startAt="3"/>
            </a:pPr>
            <a:r>
              <a:rPr lang="es-ES" dirty="0"/>
              <a:t>«La mortandad que en medio del día destruye», es algo no especificado, y quizá lo mejor es dejarlo así, para que la promesa tenga la más amplia aplicación posible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6610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s-ES" u="sng" dirty="0"/>
              <a:t>Seguridad aun en medio de la masacre. </a:t>
            </a:r>
            <a:r>
              <a:rPr lang="es-ES" dirty="0"/>
              <a:t>Incluso donde hay gran mortandad, el Amado del Señor está absolutamente seguro. Cuando sean castigados los impíos, Él será solamente un espectador, libre de la posibilidad de ser dañado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vv. 7-8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7138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s-ES" u="sng" dirty="0"/>
              <a:t>Seguridad contra la calamidad. </a:t>
            </a:r>
            <a:r>
              <a:rPr lang="es-ES" dirty="0"/>
              <a:t>El Salvador hizo al Altísimo Su refugio, Su morada, por lo tanto, ningún desastre le tocará y ninguna calamidad le alcanzará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vv. 9-10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81193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s-ES" u="sng" dirty="0"/>
              <a:t>Guardado por compañías de ángeles. </a:t>
            </a:r>
            <a:r>
              <a:rPr lang="es-ES" dirty="0"/>
              <a:t>Éste es el pasaje que Satanás citó al Señor Jesús al tentarle a que se tirara desde el pináculo del templo (</a:t>
            </a:r>
            <a:r>
              <a:rPr lang="es-ES" dirty="0" smtClean="0">
                <a:solidFill>
                  <a:srgbClr val="FF0000"/>
                </a:solidFill>
              </a:rPr>
              <a:t>Lucas </a:t>
            </a:r>
            <a:r>
              <a:rPr lang="es-ES" dirty="0">
                <a:solidFill>
                  <a:srgbClr val="FF0000"/>
                </a:solidFill>
              </a:rPr>
              <a:t>4:10–11</a:t>
            </a:r>
            <a:r>
              <a:rPr lang="es-ES" dirty="0"/>
              <a:t>). </a:t>
            </a:r>
            <a:r>
              <a:rPr lang="es-ES" dirty="0" smtClean="0"/>
              <a:t>Jesús </a:t>
            </a:r>
            <a:r>
              <a:rPr lang="es-ES" dirty="0"/>
              <a:t>no negó que los versículos se aplicaran a Él, pero sí negó que pudieran ser empleados como pretexto para tentar a Dios. Dios no le había dicho de echarse abajo desde el pináculo del templo. Si lo hubiera hecho, el Salvador hubiera actuado fuera de la voluntad divina, y entonces la promesa de protección no hubiera sido válida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vv. 11-12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26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s-ES" u="sng" dirty="0"/>
              <a:t>Victoria sobre el león y el áspid. </a:t>
            </a:r>
            <a:r>
              <a:rPr lang="es-ES" dirty="0"/>
              <a:t>Es interesante que Satanás se paró antes de llegar a este versículo. Si lo hubiera citado, ¡estaría describiendo su propia perdición! El diablo es representado en las Escrituras como león rugiente (</a:t>
            </a:r>
            <a:r>
              <a:rPr lang="es-ES" dirty="0">
                <a:solidFill>
                  <a:srgbClr val="FF0000"/>
                </a:solidFill>
              </a:rPr>
              <a:t>1 </a:t>
            </a:r>
            <a:r>
              <a:rPr lang="es-ES" dirty="0" smtClean="0">
                <a:solidFill>
                  <a:srgbClr val="FF0000"/>
                </a:solidFill>
              </a:rPr>
              <a:t>Pedro </a:t>
            </a:r>
            <a:r>
              <a:rPr lang="es-ES" dirty="0">
                <a:solidFill>
                  <a:srgbClr val="FF0000"/>
                </a:solidFill>
              </a:rPr>
              <a:t>5:8</a:t>
            </a:r>
            <a:r>
              <a:rPr lang="es-ES" dirty="0"/>
              <a:t>) y como serpiente antigua (</a:t>
            </a:r>
            <a:r>
              <a:rPr lang="es-ES" dirty="0" smtClean="0">
                <a:solidFill>
                  <a:srgbClr val="FF0000"/>
                </a:solidFill>
              </a:rPr>
              <a:t>Apocalipsis </a:t>
            </a:r>
            <a:r>
              <a:rPr lang="es-ES" dirty="0">
                <a:solidFill>
                  <a:srgbClr val="FF0000"/>
                </a:solidFill>
              </a:rPr>
              <a:t>12:9</a:t>
            </a:r>
            <a:r>
              <a:rPr lang="es-ES" dirty="0"/>
              <a:t>). Como león, es el ruidoso y horrible perseguidor que emplea la violencia física. Como serpiente, emplea estrategias astutas para engañar y destruir</a:t>
            </a:r>
            <a:r>
              <a:rPr lang="es-ES" dirty="0" smtClean="0"/>
              <a:t>. (</a:t>
            </a:r>
            <a:r>
              <a:rPr lang="es-ES" dirty="0" smtClean="0">
                <a:solidFill>
                  <a:srgbClr val="FF0000"/>
                </a:solidFill>
              </a:rPr>
              <a:t>v. 13</a:t>
            </a:r>
            <a:r>
              <a:rPr lang="es-ES" dirty="0" smtClean="0"/>
              <a:t>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03121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Tener confianza en Dios da una perspectiva distinta a </a:t>
            </a:r>
            <a:r>
              <a:rPr lang="es-PR" dirty="0" smtClean="0">
                <a:latin typeface="Candara" panose="020E0502030303020204" pitchFamily="34" charset="0"/>
              </a:rPr>
              <a:t>la vida.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Tanto si es un viaje peligroso o un lugar seguro, la protección de Dioses real para la persona que confía en Él.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7" y="1"/>
            <a:ext cx="3566442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70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Para recibir las bendiciones de Dios uno tiene que tener una relación íntima co</a:t>
            </a:r>
            <a:r>
              <a:rPr lang="es-PR" dirty="0" smtClean="0">
                <a:latin typeface="Candara" panose="020E0502030303020204" pitchFamily="34" charset="0"/>
              </a:rPr>
              <a:t>n Él.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“El qu</a:t>
            </a:r>
            <a:r>
              <a:rPr lang="es-PR" dirty="0" smtClean="0">
                <a:latin typeface="Candara" panose="020E0502030303020204" pitchFamily="34" charset="0"/>
              </a:rPr>
              <a:t>e vive bajo la sombra” protectora de Dios es la persona que ha establecido una relación especial con Él, no una relación ocasional o parcial, sino total y permanente.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7" y="1"/>
            <a:ext cx="3566442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3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profunda relación co</a:t>
            </a:r>
            <a:r>
              <a:rPr lang="es-PR" dirty="0" smtClean="0">
                <a:latin typeface="Candara" panose="020E0502030303020204" pitchFamily="34" charset="0"/>
              </a:rPr>
              <a:t>n Dios brinda protección frente a los peligros.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Sean estos reales o imaginarios, Dios toma control de todas las cosas que debilitan física, emocional y espiritualmente.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7" y="1"/>
            <a:ext cx="3566442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292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4038"/>
            <a:ext cx="8382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La relación que produce seguridad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91.1-2</a:t>
            </a:r>
            <a:endParaRPr lang="es-PR" sz="32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La constante protección frente al peligro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91.3-8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Cuidados adicionales dados por Dios</a:t>
            </a:r>
            <a:endParaRPr lang="es-PR" sz="36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91.9-13</a:t>
            </a:r>
            <a:endParaRPr lang="es-PR" sz="32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Dios bendice a quienes confían en Él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91.14-16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Puebla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Porter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Rafael. Estudios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ELA: Salvos por la fe (Romanos parte I). Puebla, Pue.,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A. C., 1987.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Hayford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Jack W. Estudio de Romanos: Vida en el reino.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ed. Nashville: Editorial Caribe, 1994.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Plenitud del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Espiritu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Guias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para explorar la Biblia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0375" y="1431370"/>
            <a:ext cx="8683625" cy="5410200"/>
          </a:xfr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es-ES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Dios Acusa a Su Pueblo</a:t>
            </a:r>
            <a:endParaRPr lang="es-ES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(Isaías 1 a 5)</a:t>
            </a:r>
            <a:endParaRPr lang="es-PR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julio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5433" y="6472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0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  <p:sp>
        <p:nvSpPr>
          <p:cNvPr id="3" name="AutoShape 2" descr="http://distantshores.org/images/rg/19/19_Ps_52_01_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90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es-ES" dirty="0"/>
              <a:t>En 1922, en las islas </a:t>
            </a:r>
            <a:r>
              <a:rPr lang="es-ES" dirty="0" err="1"/>
              <a:t>Hébridas</a:t>
            </a:r>
            <a:r>
              <a:rPr lang="es-ES" dirty="0"/>
              <a:t> Occidentales, un niño de cinco años se estaba muriendo de difteria. </a:t>
            </a:r>
            <a:endParaRPr lang="es-ES" dirty="0" smtClean="0"/>
          </a:p>
          <a:p>
            <a:r>
              <a:rPr lang="es-ES" dirty="0" smtClean="0"/>
              <a:t>Una </a:t>
            </a:r>
            <a:r>
              <a:rPr lang="es-ES" dirty="0"/>
              <a:t>membrana mucosa se estaba formando en su garganta, y su respiración se volvía cada vez más difícil. </a:t>
            </a:r>
            <a:endParaRPr lang="es-ES" dirty="0" smtClean="0"/>
          </a:p>
          <a:p>
            <a:r>
              <a:rPr lang="es-ES" dirty="0" smtClean="0"/>
              <a:t>Su </a:t>
            </a:r>
            <a:r>
              <a:rPr lang="es-ES" dirty="0"/>
              <a:t>madre cristiana volvió de él el rostro para no ver su último suspiro. En ese mismo momento alguien llamó a la puerta. </a:t>
            </a:r>
            <a:endParaRPr lang="es-E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3028" y="1828800"/>
            <a:ext cx="3700971" cy="50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102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s-ES" dirty="0" smtClean="0"/>
              <a:t>Era </a:t>
            </a:r>
            <a:r>
              <a:rPr lang="es-ES" dirty="0"/>
              <a:t>su cuñado del pueblo de al lado. Dijo: «Solamente he venido para decirte que no tienes que preocuparte por el niño. </a:t>
            </a:r>
            <a:endParaRPr lang="es-ES" dirty="0" smtClean="0"/>
          </a:p>
          <a:p>
            <a:r>
              <a:rPr lang="es-ES" dirty="0" smtClean="0"/>
              <a:t>Se recuperará, y un día Dios salvará su alma». </a:t>
            </a:r>
          </a:p>
          <a:p>
            <a:r>
              <a:rPr lang="es-ES" dirty="0" smtClean="0"/>
              <a:t>Ella </a:t>
            </a:r>
            <a:r>
              <a:rPr lang="es-ES" dirty="0"/>
              <a:t>estaba aturdida e incrédula: «¿Qué te hace decir esto</a:t>
            </a:r>
            <a:r>
              <a:rPr lang="es-ES" dirty="0" smtClean="0"/>
              <a:t>?»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3028" y="1828800"/>
            <a:ext cx="3700971" cy="50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340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/>
              <a:t>Entonces él se explicó. </a:t>
            </a:r>
            <a:endParaRPr lang="es-ES" dirty="0" smtClean="0"/>
          </a:p>
          <a:p>
            <a:r>
              <a:rPr lang="es-ES" dirty="0" smtClean="0"/>
              <a:t>Estaba </a:t>
            </a:r>
            <a:r>
              <a:rPr lang="es-ES" dirty="0"/>
              <a:t>sentado en su casa al lado del hogar, leyendo el </a:t>
            </a:r>
            <a:r>
              <a:rPr lang="es-ES" dirty="0">
                <a:solidFill>
                  <a:srgbClr val="FF0000"/>
                </a:solidFill>
              </a:rPr>
              <a:t>Salmo 91</a:t>
            </a:r>
            <a:r>
              <a:rPr lang="es-ES" dirty="0"/>
              <a:t>, cuando Dios le habló claramente, impresionándole con el texto de los últimos tres versículos</a:t>
            </a:r>
            <a:r>
              <a:rPr lang="es-ES" dirty="0" smtClean="0"/>
              <a:t>: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974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s-ES" dirty="0"/>
              <a:t>“</a:t>
            </a:r>
            <a:r>
              <a:rPr lang="es-ES" i="1" dirty="0"/>
              <a:t>Por cuanto en mí ha puesto su amor, yo también lo libraré; Le pondré en alto, por cuanto ha conocido mi nombre. Me invocará, y yo le responderé; Con él estaré yo en la angustia; Lo libraré y le glorificaré. Lo saciaré de larga vida, Y le mostraré mi salvación.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dirty="0">
                <a:solidFill>
                  <a:srgbClr val="FF0000"/>
                </a:solidFill>
              </a:rPr>
              <a:t>Salmo 91.14–16, RVR60)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116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91: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 smtClean="0">
                <a:latin typeface="Candara" panose="020E0502030303020204" pitchFamily="34" charset="0"/>
              </a:rPr>
              <a:t>confesión de protección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s-ES" dirty="0" smtClean="0"/>
              <a:t>William </a:t>
            </a:r>
            <a:r>
              <a:rPr lang="es-ES" dirty="0" err="1" smtClean="0"/>
              <a:t>MacDonald</a:t>
            </a:r>
            <a:r>
              <a:rPr lang="es-ES" dirty="0" smtClean="0"/>
              <a:t> era aquel </a:t>
            </a:r>
            <a:r>
              <a:rPr lang="es-ES" dirty="0"/>
              <a:t>niño. </a:t>
            </a:r>
            <a:endParaRPr lang="es-ES" dirty="0" smtClean="0"/>
          </a:p>
          <a:p>
            <a:r>
              <a:rPr lang="es-ES" dirty="0" smtClean="0"/>
              <a:t>Dios le </a:t>
            </a:r>
            <a:r>
              <a:rPr lang="es-ES" dirty="0"/>
              <a:t>libró aquella noche de la muerte; salvó </a:t>
            </a:r>
            <a:r>
              <a:rPr lang="es-ES" dirty="0" smtClean="0"/>
              <a:t>su </a:t>
            </a:r>
            <a:r>
              <a:rPr lang="es-ES" dirty="0"/>
              <a:t>alma trece años más tarde, y </a:t>
            </a:r>
            <a:r>
              <a:rPr lang="es-ES" dirty="0" smtClean="0"/>
              <a:t>le concedió </a:t>
            </a:r>
            <a:r>
              <a:rPr lang="es-ES" dirty="0"/>
              <a:t>una vida larga. </a:t>
            </a:r>
            <a:endParaRPr lang="es-ES" dirty="0" smtClean="0"/>
          </a:p>
          <a:p>
            <a:r>
              <a:rPr lang="es-ES" dirty="0" smtClean="0"/>
              <a:t>Así </a:t>
            </a:r>
            <a:r>
              <a:rPr lang="es-ES" dirty="0"/>
              <a:t>que, comprenderás por qué </a:t>
            </a:r>
            <a:r>
              <a:rPr lang="es-ES" dirty="0" smtClean="0"/>
              <a:t>él dice que este </a:t>
            </a:r>
            <a:r>
              <a:rPr lang="es-ES" dirty="0"/>
              <a:t>es </a:t>
            </a:r>
            <a:r>
              <a:rPr lang="es-ES" dirty="0" smtClean="0"/>
              <a:t>su </a:t>
            </a:r>
            <a:r>
              <a:rPr lang="es-ES" dirty="0"/>
              <a:t>salmo. </a:t>
            </a:r>
            <a:endParaRPr lang="es-ES" dirty="0" smtClean="0"/>
          </a:p>
        </p:txBody>
      </p:sp>
      <p:pic>
        <p:nvPicPr>
          <p:cNvPr id="1026" name="Picture 2" descr="http://timoteus-forlag.com/wordpress/wp-content/uploads/2012/08/Bill8-208x3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99151" y="2590800"/>
            <a:ext cx="2286000" cy="32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7139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2920</Words>
  <Application>Microsoft Office PowerPoint</Application>
  <PresentationFormat>On-screen Show (4:3)</PresentationFormat>
  <Paragraphs>300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1_Blends</vt:lpstr>
      <vt:lpstr>PowerPoint Presentation</vt:lpstr>
      <vt:lpstr>Contexto</vt:lpstr>
      <vt:lpstr>Versículo Clave:</vt:lpstr>
      <vt:lpstr>Bosquejo de Estudio</vt:lpstr>
      <vt:lpstr>Salmo 91: Una confesión de protección</vt:lpstr>
      <vt:lpstr>Salmo 91: Una confesión de protección</vt:lpstr>
      <vt:lpstr>Salmo 91: Una confesión de protección</vt:lpstr>
      <vt:lpstr>Salmo 91: Una confesión de protección</vt:lpstr>
      <vt:lpstr>Salmo 91: Una confesión de protección</vt:lpstr>
      <vt:lpstr>Salmo 91: Una confesión de protección</vt:lpstr>
      <vt:lpstr>La relación que produce seguridad  Salmo 91.1-2</vt:lpstr>
      <vt:lpstr>La relación que produce seguridad  Salmo 91.1-2</vt:lpstr>
      <vt:lpstr>La relación que produce seguridad  Salmo 91.1-2</vt:lpstr>
      <vt:lpstr>La relación que produce seguridad  Salmo 91.1-2</vt:lpstr>
      <vt:lpstr>La relación que produce seguridad  Salmo 91.1-2</vt:lpstr>
      <vt:lpstr>La constante protección frente al peligro  Salmo 91.3-8</vt:lpstr>
      <vt:lpstr>La constante protección frente al peligro  Salmo 91.3-8</vt:lpstr>
      <vt:lpstr>La constante protección frente al peligro  Salmo 91.3-8</vt:lpstr>
      <vt:lpstr>La constante protección frente al peligro  Salmo 91.3-8</vt:lpstr>
      <vt:lpstr>La constante protección frente al peligro  Salmo 91.3-8</vt:lpstr>
      <vt:lpstr>Cuidados adicionales dados por Dios  Salmo 91.9-13</vt:lpstr>
      <vt:lpstr>Cuidados adicionales dados por Dios  Salmo 91.9-13</vt:lpstr>
      <vt:lpstr>Cuidados adicionales dados por Dios  Salmo 91.9-13</vt:lpstr>
      <vt:lpstr>Cuidados adicionales dados por Dios  Salmo 91.9-13</vt:lpstr>
      <vt:lpstr>Dios bendice a quienes confían en Él  Salmo 91.14-16</vt:lpstr>
      <vt:lpstr>Dios bendice a quienes confían en Él  Salmo 91.14-16</vt:lpstr>
      <vt:lpstr>Dios bendice a quienes confían en Él  Salmo 91.14-16</vt:lpstr>
      <vt:lpstr>Dios bendice a quienes confían en Él  Salmo 91.14-16</vt:lpstr>
      <vt:lpstr>Resumen</vt:lpstr>
      <vt:lpstr>Resumen</vt:lpstr>
      <vt:lpstr>Resumen</vt:lpstr>
      <vt:lpstr>Resumen</vt:lpstr>
      <vt:lpstr>Resumen</vt:lpstr>
      <vt:lpstr>Resumen</vt:lpstr>
      <vt:lpstr>Resumen</vt:lpstr>
      <vt:lpstr>Resumen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/>
  <cp:lastModifiedBy/>
  <cp:revision>1</cp:revision>
  <dcterms:created xsi:type="dcterms:W3CDTF">2015-01-27T01:07:11Z</dcterms:created>
  <dcterms:modified xsi:type="dcterms:W3CDTF">2015-06-30T02:27:18Z</dcterms:modified>
</cp:coreProperties>
</file>