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88" r:id="rId2"/>
    <p:sldMasterId id="2147483700" r:id="rId3"/>
  </p:sldMasterIdLst>
  <p:notesMasterIdLst>
    <p:notesMasterId r:id="rId27"/>
  </p:notesMasterIdLst>
  <p:sldIdLst>
    <p:sldId id="794" r:id="rId4"/>
    <p:sldId id="1085" r:id="rId5"/>
    <p:sldId id="804" r:id="rId6"/>
    <p:sldId id="416" r:id="rId7"/>
    <p:sldId id="287" r:id="rId8"/>
    <p:sldId id="622" r:id="rId9"/>
    <p:sldId id="1094" r:id="rId10"/>
    <p:sldId id="1090" r:id="rId11"/>
    <p:sldId id="1086" r:id="rId12"/>
    <p:sldId id="1093" r:id="rId13"/>
    <p:sldId id="1067" r:id="rId14"/>
    <p:sldId id="652" r:id="rId15"/>
    <p:sldId id="1084" r:id="rId16"/>
    <p:sldId id="1091" r:id="rId17"/>
    <p:sldId id="1073" r:id="rId18"/>
    <p:sldId id="655" r:id="rId19"/>
    <p:sldId id="922" r:id="rId20"/>
    <p:sldId id="1092" r:id="rId21"/>
    <p:sldId id="1089" r:id="rId22"/>
    <p:sldId id="749" r:id="rId23"/>
    <p:sldId id="561" r:id="rId24"/>
    <p:sldId id="924" r:id="rId25"/>
    <p:sldId id="908"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a:srgbClr val="663300"/>
    <a:srgbClr val="993B07"/>
    <a:srgbClr val="285633"/>
    <a:srgbClr val="FFFFD1"/>
    <a:srgbClr val="CB7935"/>
    <a:srgbClr val="A6925A"/>
    <a:srgbClr val="CC9900"/>
    <a:srgbClr val="303030"/>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15" autoAdjust="0"/>
    <p:restoredTop sz="96709" autoAdjust="0"/>
  </p:normalViewPr>
  <p:slideViewPr>
    <p:cSldViewPr>
      <p:cViewPr varScale="1">
        <p:scale>
          <a:sx n="38" d="100"/>
          <a:sy n="38" d="100"/>
        </p:scale>
        <p:origin x="442" y="29"/>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241140943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2256483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1466467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5</a:t>
            </a:fld>
            <a:endParaRPr lang="en-US"/>
          </a:p>
        </p:txBody>
      </p:sp>
    </p:spTree>
    <p:extLst>
      <p:ext uri="{BB962C8B-B14F-4D97-AF65-F5344CB8AC3E}">
        <p14:creationId xmlns:p14="http://schemas.microsoft.com/office/powerpoint/2010/main" val="3065273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679016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12</a:t>
            </a:fld>
            <a:endParaRPr lang="en-US"/>
          </a:p>
        </p:txBody>
      </p:sp>
    </p:spTree>
    <p:extLst>
      <p:ext uri="{BB962C8B-B14F-4D97-AF65-F5344CB8AC3E}">
        <p14:creationId xmlns:p14="http://schemas.microsoft.com/office/powerpoint/2010/main" val="41694184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16</a:t>
            </a:fld>
            <a:endParaRPr lang="en-US"/>
          </a:p>
        </p:txBody>
      </p:sp>
    </p:spTree>
    <p:extLst>
      <p:ext uri="{BB962C8B-B14F-4D97-AF65-F5344CB8AC3E}">
        <p14:creationId xmlns:p14="http://schemas.microsoft.com/office/powerpoint/2010/main" val="42020946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22</a:t>
            </a:fld>
            <a:endParaRPr lang="en-US"/>
          </a:p>
        </p:txBody>
      </p:sp>
    </p:spTree>
    <p:extLst>
      <p:ext uri="{BB962C8B-B14F-4D97-AF65-F5344CB8AC3E}">
        <p14:creationId xmlns:p14="http://schemas.microsoft.com/office/powerpoint/2010/main" val="3431339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23</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277103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5.xml"/><Relationship Id="rId6" Type="http://schemas.openxmlformats.org/officeDocument/2006/relationships/image" Target="../media/image3.jpeg"/><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dsmedia.org/resources/illustrations/sweet-publishing/"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http://images.artelista.com/artelista/obras/big/9/7/2/7730546294720509.jpg"/>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Lst>
          </a:blip>
          <a:srcRect/>
          <a:stretch>
            <a:fillRect/>
          </a:stretch>
        </p:blipFill>
        <p:spPr bwMode="auto">
          <a:xfrm>
            <a:off x="0" y="0"/>
            <a:ext cx="9180854" cy="6858000"/>
          </a:xfrm>
          <a:prstGeom prst="rect">
            <a:avLst/>
          </a:prstGeom>
          <a:solidFill>
            <a:schemeClr val="bg2">
              <a:lumMod val="50000"/>
            </a:schemeClr>
          </a:solidFill>
        </p:spPr>
      </p:pic>
      <p:sp>
        <p:nvSpPr>
          <p:cNvPr id="6" name="Text Box 5"/>
          <p:cNvSpPr txBox="1">
            <a:spLocks noChangeArrowheads="1"/>
          </p:cNvSpPr>
          <p:nvPr/>
        </p:nvSpPr>
        <p:spPr bwMode="auto">
          <a:xfrm>
            <a:off x="7315200" y="6019800"/>
            <a:ext cx="1828800" cy="584775"/>
          </a:xfrm>
          <a:prstGeom prst="rect">
            <a:avLst/>
          </a:prstGeom>
          <a:solidFill>
            <a:schemeClr val="bg2">
              <a:lumMod val="50000"/>
              <a:alpha val="55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762000" y="685800"/>
            <a:ext cx="7696200" cy="2057400"/>
          </a:xfrm>
          <a:prstGeom prst="rect">
            <a:avLst/>
          </a:prstGeom>
          <a:solidFill>
            <a:schemeClr val="bg2">
              <a:lumMod val="50000"/>
              <a:alpha val="55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1</a:t>
            </a:r>
            <a:r>
              <a:rPr kumimoji="0" lang="es-PR" sz="4400" b="0" i="0" u="none" strike="noStrike" kern="1200" cap="none" spc="0" normalizeH="0" baseline="30000" noProof="0" dirty="0" smtClean="0">
                <a:ln>
                  <a:noFill/>
                </a:ln>
                <a:effectLst/>
                <a:uLnTx/>
                <a:uFillTx/>
                <a:latin typeface="+mj-lt"/>
                <a:ea typeface="+mj-ea"/>
                <a:cs typeface="+mj-cs"/>
              </a:rPr>
              <a:t>er</a:t>
            </a:r>
            <a:r>
              <a:rPr kumimoji="0" lang="es-PR" sz="4400" b="0" i="0" u="none" strike="noStrike" kern="1200" cap="none" spc="0" normalizeH="0" baseline="0" noProof="0" dirty="0" smtClean="0">
                <a:ln>
                  <a:noFill/>
                </a:ln>
                <a:effectLst/>
                <a:uLnTx/>
                <a:uFillTx/>
                <a:latin typeface="+mj-lt"/>
                <a:ea typeface="+mj-ea"/>
                <a:cs typeface="+mj-cs"/>
              </a:rPr>
              <a:t> Trimestre/Tema </a:t>
            </a:r>
            <a:r>
              <a:rPr lang="es-PR" sz="4400" dirty="0" smtClean="0">
                <a:latin typeface="+mj-lt"/>
              </a:rPr>
              <a:t>3:               Cristo es el centro</a:t>
            </a:r>
            <a:endParaRPr kumimoji="0" lang="es-PR" sz="4400" b="0" i="0" u="none" strike="noStrike" kern="1200" cap="none" spc="0" normalizeH="0" baseline="0" noProof="0" dirty="0" smtClean="0">
              <a:ln>
                <a:noFill/>
              </a:ln>
              <a:effectLst/>
              <a:uLnTx/>
              <a:uFillTx/>
              <a:latin typeface="+mj-lt"/>
              <a:ea typeface="+mj-ea"/>
              <a:cs typeface="+mj-cs"/>
            </a:endParaRPr>
          </a:p>
        </p:txBody>
      </p:sp>
      <p:sp>
        <p:nvSpPr>
          <p:cNvPr id="8" name="Rectangle 3"/>
          <p:cNvSpPr txBox="1">
            <a:spLocks noChangeArrowheads="1"/>
          </p:cNvSpPr>
          <p:nvPr/>
        </p:nvSpPr>
        <p:spPr>
          <a:xfrm>
            <a:off x="762000" y="2895600"/>
            <a:ext cx="7696200" cy="2971800"/>
          </a:xfrm>
          <a:prstGeom prst="rect">
            <a:avLst/>
          </a:prstGeom>
          <a:solidFill>
            <a:schemeClr val="bg2">
              <a:lumMod val="50000"/>
              <a:alpha val="55000"/>
            </a:schemeClr>
          </a:solidFill>
          <a:ln/>
        </p:spPr>
        <p:txBody>
          <a:bodyPr vert="horz" lIns="91440" tIns="45720" rIns="91440" bIns="45720" rtlCol="0" anchor="ctr">
            <a:normAutofit/>
          </a:bodyPr>
          <a:lstStyle/>
          <a:p>
            <a:pPr marL="401638" indent="-234950" algn="ctr">
              <a:spcAft>
                <a:spcPts val="600"/>
              </a:spcAft>
              <a:buNone/>
            </a:pPr>
            <a:r>
              <a:rPr lang="es-PR" sz="4400" dirty="0" smtClean="0">
                <a:latin typeface="+mn-lt"/>
              </a:rPr>
              <a:t>“Centro de mi iglesia”</a:t>
            </a:r>
          </a:p>
          <a:p>
            <a:pPr marL="401638" marR="0" lvl="0" indent="-234950" algn="ctr" defTabSz="914400" rtl="0" eaLnBrk="1" fontAlgn="auto" latinLnBrk="0" hangingPunct="1">
              <a:lnSpc>
                <a:spcPct val="100000"/>
              </a:lnSpc>
              <a:spcBef>
                <a:spcPct val="20000"/>
              </a:spcBef>
              <a:spcAft>
                <a:spcPts val="600"/>
              </a:spcAft>
              <a:buClrTx/>
              <a:buSzTx/>
              <a:buFont typeface="Arial" pitchFamily="34" charset="0"/>
              <a:buNone/>
              <a:tabLst/>
              <a:defRPr/>
            </a:pPr>
            <a:r>
              <a:rPr lang="es-PR" sz="3600" dirty="0" smtClean="0">
                <a:latin typeface="+mn-lt"/>
                <a:cs typeface="+mn-cs"/>
              </a:rPr>
              <a:t>10</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febrero </a:t>
            </a:r>
            <a:r>
              <a:rPr kumimoji="0" lang="es-PR" sz="3600" b="0" i="0" u="none" strike="noStrike" kern="1200" cap="none" spc="0" normalizeH="0" baseline="0" noProof="0" dirty="0" smtClean="0">
                <a:ln>
                  <a:noFill/>
                </a:ln>
                <a:effectLst/>
                <a:uLnTx/>
                <a:uFillTx/>
                <a:latin typeface="+mn-lt"/>
                <a:ea typeface="+mn-ea"/>
                <a:cs typeface="+mn-cs"/>
              </a:rPr>
              <a:t>de 2013</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kumimoji="0" lang="es-PR" sz="2800" b="0" i="0" u="none" strike="noStrike" kern="1200" cap="none" spc="0" normalizeH="0" baseline="0" noProof="0" dirty="0" smtClean="0">
                <a:ln>
                  <a:noFill/>
                </a:ln>
                <a:effectLst/>
                <a:uLnTx/>
                <a:uFillTx/>
                <a:latin typeface="+mn-lt"/>
                <a:ea typeface="+mn-ea"/>
                <a:cs typeface="+mn-cs"/>
              </a:rPr>
              <a:t>(</a:t>
            </a:r>
            <a:r>
              <a:rPr lang="es-PR" sz="2800" dirty="0" smtClean="0">
                <a:latin typeface="+mn-lt"/>
                <a:cs typeface="+mn-cs"/>
              </a:rPr>
              <a:t>Colosenses 1:24-2:7</a:t>
            </a:r>
            <a:r>
              <a:rPr kumimoji="0" lang="es-PR" sz="2800" b="0" i="0" u="none" strike="noStrike" kern="1200" cap="none" spc="0" normalizeH="0" baseline="0" noProof="0" dirty="0" smtClean="0">
                <a:ln>
                  <a:noFill/>
                </a:ln>
                <a:effectLst/>
                <a:uLnTx/>
                <a:uFillTx/>
                <a:latin typeface="+mn-lt"/>
                <a:ea typeface="+mn-ea"/>
                <a:cs typeface="+mn-cs"/>
              </a:rPr>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019800"/>
            <a:ext cx="2438400" cy="584775"/>
          </a:xfrm>
          <a:prstGeom prst="rect">
            <a:avLst/>
          </a:prstGeom>
          <a:solidFill>
            <a:schemeClr val="bg2">
              <a:lumMod val="50000"/>
              <a:alpha val="55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5" cstate="screen"/>
          <a:srcRect/>
          <a:stretch>
            <a:fillRect/>
          </a:stretch>
        </p:blipFill>
        <p:spPr bwMode="auto">
          <a:xfrm>
            <a:off x="1828800" y="63759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21E7F7E-33AA-4283-8B9E-027FB821B55F}" type="slidenum">
              <a:rPr lang="en-US" smtClean="0"/>
              <a:pPr/>
              <a:t>10</a:t>
            </a:fld>
            <a:endParaRPr lang="en-US"/>
          </a:p>
        </p:txBody>
      </p:sp>
      <p:pic>
        <p:nvPicPr>
          <p:cNvPr id="69634" name="Picture 2" descr="http://sphotos-h.ak.fbcdn.net/hphotos-ak-prn1/531882_380620052035688_1120012783_n.jpg"/>
          <p:cNvPicPr>
            <a:picLocks noChangeAspect="1" noChangeArrowheads="1"/>
          </p:cNvPicPr>
          <p:nvPr/>
        </p:nvPicPr>
        <p:blipFill>
          <a:blip r:embed="rId2" cstate="screen"/>
          <a:srcRect/>
          <a:stretch>
            <a:fillRect/>
          </a:stretch>
        </p:blipFill>
        <p:spPr bwMode="auto">
          <a:xfrm>
            <a:off x="2286000" y="0"/>
            <a:ext cx="4400549" cy="68580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533400" y="2209800"/>
            <a:ext cx="8153400" cy="3200400"/>
          </a:xfrm>
        </p:spPr>
        <p:txBody>
          <a:bodyPr/>
          <a:lstStyle/>
          <a:p>
            <a:r>
              <a:rPr lang="es-PR" dirty="0" smtClean="0"/>
              <a:t>¿Cómo podemos saber si Cristo es el centro del mensaje de nuestra iglesia? ¿Lo es?</a:t>
            </a:r>
          </a:p>
        </p:txBody>
      </p:sp>
      <p:sp>
        <p:nvSpPr>
          <p:cNvPr id="10" name="Rectangle 3"/>
          <p:cNvSpPr>
            <a:spLocks noGrp="1" noChangeArrowheads="1"/>
          </p:cNvSpPr>
          <p:nvPr>
            <p:ph type="title"/>
          </p:nvPr>
        </p:nvSpPr>
        <p:spPr>
          <a:xfrm>
            <a:off x="914400" y="609600"/>
            <a:ext cx="8001000" cy="1004888"/>
          </a:xfrm>
        </p:spPr>
        <p:txBody>
          <a:bodyPr/>
          <a:lstStyle/>
          <a:p>
            <a:pPr marL="742950" indent="-742950">
              <a:spcAft>
                <a:spcPts val="600"/>
              </a:spcAft>
              <a:buFont typeface="+mj-lt"/>
              <a:buAutoNum type="arabicPeriod"/>
            </a:pPr>
            <a:r>
              <a:rPr lang="es-PR" dirty="0" smtClean="0"/>
              <a:t>¿Cuál es nuestro mensaje?                (Colosenses 1:24-27)</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a:p>
        </p:txBody>
      </p:sp>
      <p:sp>
        <p:nvSpPr>
          <p:cNvPr id="327683" name="Rectangle 3"/>
          <p:cNvSpPr>
            <a:spLocks noGrp="1" noChangeArrowheads="1"/>
          </p:cNvSpPr>
          <p:nvPr>
            <p:ph type="title"/>
          </p:nvPr>
        </p:nvSpPr>
        <p:spPr>
          <a:xfrm>
            <a:off x="914400" y="685800"/>
            <a:ext cx="7848600" cy="914400"/>
          </a:xfrm>
        </p:spPr>
        <p:txBody>
          <a:bodyPr/>
          <a:lstStyle/>
          <a:p>
            <a:pPr marL="742950" indent="-742950">
              <a:spcAft>
                <a:spcPts val="600"/>
              </a:spcAft>
              <a:buFont typeface="+mj-lt"/>
              <a:buAutoNum type="arabicPeriod" startAt="2"/>
            </a:pPr>
            <a:r>
              <a:rPr lang="es-PR" dirty="0" smtClean="0"/>
              <a:t>Creciendo espiritualmente (Colosenses 1:28-2:3)</a:t>
            </a:r>
          </a:p>
        </p:txBody>
      </p:sp>
      <p:pic>
        <p:nvPicPr>
          <p:cNvPr id="17410" name="Picture 2" descr="http://www.truthbook.com/images/site_images/James_Tissot_You_Follow_Me_for_the_Miracles_700.jpg"/>
          <p:cNvPicPr>
            <a:picLocks noChangeAspect="1" noChangeArrowheads="1"/>
          </p:cNvPicPr>
          <p:nvPr/>
        </p:nvPicPr>
        <p:blipFill>
          <a:blip r:embed="rId3" cstate="screen"/>
          <a:srcRect/>
          <a:stretch>
            <a:fillRect/>
          </a:stretch>
        </p:blipFill>
        <p:spPr bwMode="auto">
          <a:xfrm>
            <a:off x="1447800" y="1905000"/>
            <a:ext cx="6362700" cy="4799294"/>
          </a:xfrm>
          <a:prstGeom prst="rect">
            <a:avLst/>
          </a:prstGeom>
          <a:noFill/>
        </p:spPr>
      </p:pic>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a:p>
        </p:txBody>
      </p:sp>
      <p:sp>
        <p:nvSpPr>
          <p:cNvPr id="327682" name="Rectangle 2"/>
          <p:cNvSpPr>
            <a:spLocks noGrp="1" noChangeArrowheads="1"/>
          </p:cNvSpPr>
          <p:nvPr>
            <p:ph type="body" idx="1"/>
          </p:nvPr>
        </p:nvSpPr>
        <p:spPr>
          <a:xfrm>
            <a:off x="152400" y="2057400"/>
            <a:ext cx="8610600" cy="4419600"/>
          </a:xfrm>
        </p:spPr>
        <p:txBody>
          <a:bodyPr/>
          <a:lstStyle/>
          <a:p>
            <a:pPr>
              <a:buNone/>
            </a:pPr>
            <a:r>
              <a:rPr lang="es-ES" dirty="0" smtClean="0"/>
              <a:t>	"a quien anunciamos, amonestando a todo hombre, y enseñando a todo hombre en toda sabiduría, a fin de presentar perfecto en Cristo Jesús a todo hombre; para lo cual también trabajo, luchando según la potencia de él, la cual actúa poderosamente en mí. Porque quiero que sepáis cuán gran lucha sostengo por vosotros, y por los que están en </a:t>
            </a:r>
            <a:r>
              <a:rPr lang="es-ES" dirty="0" err="1" smtClean="0"/>
              <a:t>Laodicea</a:t>
            </a:r>
            <a:r>
              <a:rPr lang="es-ES" dirty="0" smtClean="0"/>
              <a:t>..."</a:t>
            </a:r>
          </a:p>
        </p:txBody>
      </p:sp>
      <p:sp>
        <p:nvSpPr>
          <p:cNvPr id="7" name="Rectangle 3"/>
          <p:cNvSpPr>
            <a:spLocks noGrp="1" noChangeArrowheads="1"/>
          </p:cNvSpPr>
          <p:nvPr>
            <p:ph type="title"/>
          </p:nvPr>
        </p:nvSpPr>
        <p:spPr>
          <a:xfrm>
            <a:off x="914400" y="685800"/>
            <a:ext cx="7848600" cy="914400"/>
          </a:xfrm>
        </p:spPr>
        <p:txBody>
          <a:bodyPr/>
          <a:lstStyle/>
          <a:p>
            <a:pPr marL="742950" indent="-742950">
              <a:spcAft>
                <a:spcPts val="600"/>
              </a:spcAft>
              <a:buFont typeface="+mj-lt"/>
              <a:buAutoNum type="arabicPeriod" startAt="2"/>
            </a:pPr>
            <a:r>
              <a:rPr lang="es-PR" dirty="0" smtClean="0"/>
              <a:t>Creciendo espiritualmente (Colosenses 1:28-2:3)</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a:p>
        </p:txBody>
      </p:sp>
      <p:sp>
        <p:nvSpPr>
          <p:cNvPr id="327682" name="Rectangle 2"/>
          <p:cNvSpPr>
            <a:spLocks noGrp="1" noChangeArrowheads="1"/>
          </p:cNvSpPr>
          <p:nvPr>
            <p:ph type="body" idx="1"/>
          </p:nvPr>
        </p:nvSpPr>
        <p:spPr>
          <a:xfrm>
            <a:off x="152400" y="2057400"/>
            <a:ext cx="8610600" cy="4419600"/>
          </a:xfrm>
        </p:spPr>
        <p:txBody>
          <a:bodyPr/>
          <a:lstStyle/>
          <a:p>
            <a:pPr>
              <a:buNone/>
            </a:pPr>
            <a:r>
              <a:rPr lang="es-ES" dirty="0" smtClean="0"/>
              <a:t>	"...y por todos los que nunca han visto mi rostro; para que sean consolados sus corazones, unidos en amor, hasta alcanzar todas las riquezas de pleno entendimiento, a fin de conocer el misterio de Dios el Padre, y de Cristo, en quien están escondidos todos los tesoros de la sabiduría y del conocimiento."</a:t>
            </a:r>
          </a:p>
        </p:txBody>
      </p:sp>
      <p:sp>
        <p:nvSpPr>
          <p:cNvPr id="7" name="Rectangle 3"/>
          <p:cNvSpPr>
            <a:spLocks noGrp="1" noChangeArrowheads="1"/>
          </p:cNvSpPr>
          <p:nvPr>
            <p:ph type="title"/>
          </p:nvPr>
        </p:nvSpPr>
        <p:spPr>
          <a:xfrm>
            <a:off x="914400" y="685800"/>
            <a:ext cx="7848600" cy="914400"/>
          </a:xfrm>
        </p:spPr>
        <p:txBody>
          <a:bodyPr/>
          <a:lstStyle/>
          <a:p>
            <a:pPr marL="742950" indent="-742950">
              <a:spcAft>
                <a:spcPts val="600"/>
              </a:spcAft>
              <a:buFont typeface="+mj-lt"/>
              <a:buAutoNum type="arabicPeriod" startAt="2"/>
            </a:pPr>
            <a:r>
              <a:rPr lang="es-PR" dirty="0" smtClean="0"/>
              <a:t>Creciendo espiritualmente (Colosenses 1:28-2:3)</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a:p>
        </p:txBody>
      </p:sp>
      <p:sp>
        <p:nvSpPr>
          <p:cNvPr id="327682" name="Rectangle 2"/>
          <p:cNvSpPr>
            <a:spLocks noGrp="1" noChangeArrowheads="1"/>
          </p:cNvSpPr>
          <p:nvPr>
            <p:ph type="body" idx="1"/>
          </p:nvPr>
        </p:nvSpPr>
        <p:spPr>
          <a:xfrm>
            <a:off x="228600" y="2133600"/>
            <a:ext cx="8610600" cy="4419600"/>
          </a:xfrm>
        </p:spPr>
        <p:txBody>
          <a:bodyPr/>
          <a:lstStyle/>
          <a:p>
            <a:r>
              <a:rPr lang="es-ES" dirty="0" smtClean="0"/>
              <a:t>¿Qué es la madurez espiritual?</a:t>
            </a:r>
            <a:endParaRPr lang="es-PR" dirty="0" smtClean="0"/>
          </a:p>
        </p:txBody>
      </p:sp>
      <p:sp>
        <p:nvSpPr>
          <p:cNvPr id="7" name="Rectangle 3"/>
          <p:cNvSpPr>
            <a:spLocks noGrp="1" noChangeArrowheads="1"/>
          </p:cNvSpPr>
          <p:nvPr>
            <p:ph type="title"/>
          </p:nvPr>
        </p:nvSpPr>
        <p:spPr>
          <a:xfrm>
            <a:off x="914400" y="685800"/>
            <a:ext cx="7848600" cy="914400"/>
          </a:xfrm>
        </p:spPr>
        <p:txBody>
          <a:bodyPr/>
          <a:lstStyle/>
          <a:p>
            <a:pPr marL="742950" indent="-742950">
              <a:spcAft>
                <a:spcPts val="600"/>
              </a:spcAft>
              <a:buFont typeface="+mj-lt"/>
              <a:buAutoNum type="arabicPeriod" startAt="2"/>
            </a:pPr>
            <a:r>
              <a:rPr lang="es-PR" dirty="0" smtClean="0"/>
              <a:t>Creciendo espiritualmente (Colosenses 1:28-2:3)</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a:p>
        </p:txBody>
      </p:sp>
      <p:sp>
        <p:nvSpPr>
          <p:cNvPr id="9" name="Title 5"/>
          <p:cNvSpPr>
            <a:spLocks noGrp="1"/>
          </p:cNvSpPr>
          <p:nvPr>
            <p:ph type="title"/>
          </p:nvPr>
        </p:nvSpPr>
        <p:spPr>
          <a:xfrm>
            <a:off x="990600" y="152400"/>
            <a:ext cx="8153400" cy="1462087"/>
          </a:xfrm>
        </p:spPr>
        <p:txBody>
          <a:bodyPr/>
          <a:lstStyle/>
          <a:p>
            <a:pPr marL="742950" indent="-742950">
              <a:buFont typeface="+mj-lt"/>
              <a:buAutoNum type="arabicPeriod" startAt="3"/>
            </a:pPr>
            <a:r>
              <a:rPr lang="es-PR" dirty="0" smtClean="0"/>
              <a:t>¿Estamos poniendo en práctica? (Colosenses 2:4-7)</a:t>
            </a:r>
            <a:endParaRPr lang="en-US" b="1" dirty="0"/>
          </a:p>
        </p:txBody>
      </p:sp>
      <p:pic>
        <p:nvPicPr>
          <p:cNvPr id="13314" name="Picture 2" descr="http://www.truthbook.com/images/site_images/James_Tissot_People_Seek_Christ_to_Make_Him_King_525.jpg"/>
          <p:cNvPicPr>
            <a:picLocks noChangeAspect="1" noChangeArrowheads="1"/>
          </p:cNvPicPr>
          <p:nvPr/>
        </p:nvPicPr>
        <p:blipFill>
          <a:blip r:embed="rId3" cstate="screen"/>
          <a:srcRect/>
          <a:stretch>
            <a:fillRect/>
          </a:stretch>
        </p:blipFill>
        <p:spPr bwMode="auto">
          <a:xfrm>
            <a:off x="1524000" y="1981200"/>
            <a:ext cx="6079191" cy="4724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a:p>
        </p:txBody>
      </p:sp>
      <p:sp>
        <p:nvSpPr>
          <p:cNvPr id="327682" name="Rectangle 2"/>
          <p:cNvSpPr>
            <a:spLocks noGrp="1" noChangeArrowheads="1"/>
          </p:cNvSpPr>
          <p:nvPr>
            <p:ph type="body" idx="1"/>
          </p:nvPr>
        </p:nvSpPr>
        <p:spPr>
          <a:xfrm>
            <a:off x="304800" y="2170114"/>
            <a:ext cx="8458200" cy="3925886"/>
          </a:xfrm>
        </p:spPr>
        <p:txBody>
          <a:bodyPr/>
          <a:lstStyle/>
          <a:p>
            <a:pPr>
              <a:buNone/>
            </a:pPr>
            <a:r>
              <a:rPr lang="es-ES" dirty="0" smtClean="0"/>
              <a:t>	"Y esto lo digo para que nadie os engañe con palabras persuasivas. Porque aunque estoy ausente en cuerpo, no obstante en espíritu estoy con vosotros, gozándome y mirando vuestro buen orden y la firmeza de vuestra fe en Cristo. Por tanto, de la manera que habéis recibido al Señor Jesucristo, andad en él..."</a:t>
            </a:r>
            <a:endParaRPr lang="es-ES" sz="3000" dirty="0" smtClean="0"/>
          </a:p>
        </p:txBody>
      </p:sp>
      <p:sp>
        <p:nvSpPr>
          <p:cNvPr id="6" name="Title 5"/>
          <p:cNvSpPr>
            <a:spLocks noGrp="1"/>
          </p:cNvSpPr>
          <p:nvPr>
            <p:ph type="title"/>
          </p:nvPr>
        </p:nvSpPr>
        <p:spPr>
          <a:xfrm>
            <a:off x="990600" y="152400"/>
            <a:ext cx="8153400" cy="1462087"/>
          </a:xfrm>
        </p:spPr>
        <p:txBody>
          <a:bodyPr/>
          <a:lstStyle/>
          <a:p>
            <a:pPr marL="742950" indent="-742950">
              <a:buFont typeface="+mj-lt"/>
              <a:buAutoNum type="arabicPeriod" startAt="3"/>
            </a:pPr>
            <a:r>
              <a:rPr lang="es-PR" dirty="0" smtClean="0"/>
              <a:t>¿Estamos poniendo en práctica? (Colosenses 2:4-7)</a:t>
            </a:r>
            <a:endParaRPr lang="en-US" b="1" dirty="0"/>
          </a:p>
        </p:txBody>
      </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a:p>
        </p:txBody>
      </p:sp>
      <p:sp>
        <p:nvSpPr>
          <p:cNvPr id="327682" name="Rectangle 2"/>
          <p:cNvSpPr>
            <a:spLocks noGrp="1" noChangeArrowheads="1"/>
          </p:cNvSpPr>
          <p:nvPr>
            <p:ph type="body" idx="1"/>
          </p:nvPr>
        </p:nvSpPr>
        <p:spPr>
          <a:xfrm>
            <a:off x="304800" y="2170114"/>
            <a:ext cx="8458200" cy="3925886"/>
          </a:xfrm>
        </p:spPr>
        <p:txBody>
          <a:bodyPr/>
          <a:lstStyle/>
          <a:p>
            <a:pPr>
              <a:buNone/>
            </a:pPr>
            <a:r>
              <a:rPr lang="es-ES" dirty="0" smtClean="0"/>
              <a:t>	"...arraigados y sobreedificados en él, y confirmados en la fe, así como habéis sido enseñados, abundando en acciones de gracias."</a:t>
            </a:r>
            <a:endParaRPr lang="es-ES" sz="3000" dirty="0" smtClean="0"/>
          </a:p>
        </p:txBody>
      </p:sp>
      <p:sp>
        <p:nvSpPr>
          <p:cNvPr id="6" name="Title 5"/>
          <p:cNvSpPr>
            <a:spLocks noGrp="1"/>
          </p:cNvSpPr>
          <p:nvPr>
            <p:ph type="title"/>
          </p:nvPr>
        </p:nvSpPr>
        <p:spPr>
          <a:xfrm>
            <a:off x="990600" y="152400"/>
            <a:ext cx="8153400" cy="1462087"/>
          </a:xfrm>
        </p:spPr>
        <p:txBody>
          <a:bodyPr/>
          <a:lstStyle/>
          <a:p>
            <a:pPr marL="742950" indent="-742950">
              <a:buFont typeface="+mj-lt"/>
              <a:buAutoNum type="arabicPeriod" startAt="3"/>
            </a:pPr>
            <a:r>
              <a:rPr lang="es-PR" dirty="0" smtClean="0"/>
              <a:t>¿Estamos poniendo en práctica? (Colosenses 2:4-7)</a:t>
            </a:r>
            <a:endParaRPr lang="en-US" b="1" dirty="0"/>
          </a:p>
        </p:txBody>
      </p:sp>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a:p>
        </p:txBody>
      </p:sp>
      <p:sp>
        <p:nvSpPr>
          <p:cNvPr id="327682" name="Rectangle 2"/>
          <p:cNvSpPr>
            <a:spLocks noGrp="1" noChangeArrowheads="1"/>
          </p:cNvSpPr>
          <p:nvPr>
            <p:ph type="body" idx="1"/>
          </p:nvPr>
        </p:nvSpPr>
        <p:spPr>
          <a:xfrm>
            <a:off x="304800" y="2170114"/>
            <a:ext cx="8458200" cy="3925886"/>
          </a:xfrm>
        </p:spPr>
        <p:txBody>
          <a:bodyPr/>
          <a:lstStyle/>
          <a:p>
            <a:r>
              <a:rPr lang="es-PR" sz="3000" dirty="0" smtClean="0"/>
              <a:t>¿Puede un creyente verdadero vivir de manera tal que no refleje la influencia de Cristo? Explique.</a:t>
            </a:r>
          </a:p>
        </p:txBody>
      </p:sp>
      <p:sp>
        <p:nvSpPr>
          <p:cNvPr id="6" name="Title 5"/>
          <p:cNvSpPr>
            <a:spLocks noGrp="1"/>
          </p:cNvSpPr>
          <p:nvPr>
            <p:ph type="title"/>
          </p:nvPr>
        </p:nvSpPr>
        <p:spPr>
          <a:xfrm>
            <a:off x="990600" y="152400"/>
            <a:ext cx="8153400" cy="1462087"/>
          </a:xfrm>
        </p:spPr>
        <p:txBody>
          <a:bodyPr/>
          <a:lstStyle/>
          <a:p>
            <a:pPr marL="742950" indent="-742950">
              <a:buFont typeface="+mj-lt"/>
              <a:buAutoNum type="arabicPeriod" startAt="3"/>
            </a:pPr>
            <a:r>
              <a:rPr lang="es-PR" dirty="0" smtClean="0"/>
              <a:t>¿Estamos poniendo en práctica? (Colosenses 2:4-7)</a:t>
            </a:r>
            <a:endParaRPr lang="en-US" b="1" dirty="0"/>
          </a:p>
        </p:txBody>
      </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pic>
        <p:nvPicPr>
          <p:cNvPr id="27650" name="Picture 2" descr="http://sphotos-e.ak.fbcdn.net/hphotos-ak-prn1/537364_374239182673775_1359962486_n.jpg"/>
          <p:cNvPicPr>
            <a:picLocks noChangeAspect="1" noChangeArrowheads="1"/>
          </p:cNvPicPr>
          <p:nvPr/>
        </p:nvPicPr>
        <p:blipFill>
          <a:blip r:embed="rId2" cstate="screen"/>
          <a:srcRect t="1988" b="10845"/>
          <a:stretch>
            <a:fillRect/>
          </a:stretch>
        </p:blipFill>
        <p:spPr bwMode="auto">
          <a:xfrm>
            <a:off x="0" y="0"/>
            <a:ext cx="9144000" cy="68580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523BFE90-5635-4207-AE16-0DA8D39B530F}" type="slidenum">
              <a:rPr lang="en-US"/>
              <a:pPr/>
              <a:t>20</a:t>
            </a:fld>
            <a:endParaRPr lang="en-US" dirty="0"/>
          </a:p>
        </p:txBody>
      </p:sp>
      <p:sp>
        <p:nvSpPr>
          <p:cNvPr id="107522" name="Rectangle 2"/>
          <p:cNvSpPr>
            <a:spLocks noGrp="1" noChangeArrowheads="1"/>
          </p:cNvSpPr>
          <p:nvPr>
            <p:ph type="title"/>
          </p:nvPr>
        </p:nvSpPr>
        <p:spPr/>
        <p:txBody>
          <a:bodyPr/>
          <a:lstStyle/>
          <a:p>
            <a:r>
              <a:rPr lang="es-PR" dirty="0"/>
              <a:t>Aplicación a la Vida</a:t>
            </a:r>
          </a:p>
        </p:txBody>
      </p:sp>
      <p:sp>
        <p:nvSpPr>
          <p:cNvPr id="107523" name="Rectangle 3"/>
          <p:cNvSpPr>
            <a:spLocks noGrp="1" noChangeArrowheads="1"/>
          </p:cNvSpPr>
          <p:nvPr>
            <p:ph type="body" idx="1"/>
          </p:nvPr>
        </p:nvSpPr>
        <p:spPr>
          <a:xfrm>
            <a:off x="228600" y="1981200"/>
            <a:ext cx="8305800" cy="2514600"/>
          </a:xfrm>
        </p:spPr>
        <p:txBody>
          <a:bodyPr/>
          <a:lstStyle/>
          <a:p>
            <a:pPr>
              <a:spcAft>
                <a:spcPts val="600"/>
              </a:spcAft>
            </a:pPr>
            <a:r>
              <a:rPr lang="es-PR" sz="2800" dirty="0" smtClean="0"/>
              <a:t>Los cristianos tenemos la responsabilidad de comunicar las buenas nuevas de salvación a las personas de todas partes.</a:t>
            </a:r>
          </a:p>
          <a:p>
            <a:pPr>
              <a:spcAft>
                <a:spcPts val="600"/>
              </a:spcAft>
            </a:pPr>
            <a:r>
              <a:rPr lang="es-PR" sz="2800" dirty="0" smtClean="0"/>
              <a:t>La presencia de Cristo en los creyentes les permite trabajar con eficiencia para Él.</a:t>
            </a:r>
          </a:p>
          <a:p>
            <a:pPr>
              <a:spcAft>
                <a:spcPts val="600"/>
              </a:spcAft>
            </a:pPr>
            <a:r>
              <a:rPr lang="es-PR" sz="2800" dirty="0" smtClean="0"/>
              <a:t>Los cristianos tienen la oportunidad de crear y mantener un ambiente de aliento  y amor en sus iglesias.</a:t>
            </a:r>
          </a:p>
          <a:p>
            <a:pPr>
              <a:spcAft>
                <a:spcPts val="600"/>
              </a:spcAft>
            </a:pPr>
            <a:endParaRPr lang="es-PR" sz="2800" dirty="0" smtClean="0"/>
          </a:p>
        </p:txBody>
      </p:sp>
      <p:pic>
        <p:nvPicPr>
          <p:cNvPr id="107524" name="Picture 4" descr="doveg"/>
          <p:cNvPicPr>
            <a:picLocks noChangeAspect="1" noChangeArrowheads="1"/>
          </p:cNvPicPr>
          <p:nvPr/>
        </p:nvPicPr>
        <p:blipFill>
          <a:blip r:embed="rId2" cstate="screen"/>
          <a:srcRect/>
          <a:stretch>
            <a:fillRect/>
          </a:stretch>
        </p:blipFill>
        <p:spPr bwMode="auto">
          <a:xfrm>
            <a:off x="7620000" y="533400"/>
            <a:ext cx="1143000" cy="1295400"/>
          </a:xfrm>
          <a:prstGeom prst="rect">
            <a:avLst/>
          </a:prstGeom>
          <a:noFill/>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7523">
                                            <p:txEl>
                                              <p:pRg st="0" end="0"/>
                                            </p:txEl>
                                          </p:spTgt>
                                        </p:tgtEl>
                                        <p:attrNameLst>
                                          <p:attrName>style.visibility</p:attrName>
                                        </p:attrNameLst>
                                      </p:cBhvr>
                                      <p:to>
                                        <p:strVal val="visible"/>
                                      </p:to>
                                    </p:set>
                                    <p:animEffect transition="in" filter="dissolve">
                                      <p:cBhvr>
                                        <p:cTn id="7" dur="2000"/>
                                        <p:tgtEl>
                                          <p:spTgt spid="1075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7523">
                                            <p:txEl>
                                              <p:pRg st="1" end="1"/>
                                            </p:txEl>
                                          </p:spTgt>
                                        </p:tgtEl>
                                        <p:attrNameLst>
                                          <p:attrName>style.visibility</p:attrName>
                                        </p:attrNameLst>
                                      </p:cBhvr>
                                      <p:to>
                                        <p:strVal val="visible"/>
                                      </p:to>
                                    </p:set>
                                    <p:animEffect transition="in" filter="dissolve">
                                      <p:cBhvr>
                                        <p:cTn id="12" dur="2000"/>
                                        <p:tgtEl>
                                          <p:spTgt spid="1075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07523">
                                            <p:txEl>
                                              <p:pRg st="2" end="2"/>
                                            </p:txEl>
                                          </p:spTgt>
                                        </p:tgtEl>
                                        <p:attrNameLst>
                                          <p:attrName>style.visibility</p:attrName>
                                        </p:attrNameLst>
                                      </p:cBhvr>
                                      <p:to>
                                        <p:strVal val="visible"/>
                                      </p:to>
                                    </p:set>
                                    <p:animEffect transition="in" filter="dissolve">
                                      <p:cBhvr>
                                        <p:cTn id="17" dur="2000"/>
                                        <p:tgtEl>
                                          <p:spTgt spid="1075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21</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170113"/>
            <a:ext cx="8305800" cy="4230687"/>
          </a:xfrm>
        </p:spPr>
        <p:txBody>
          <a:bodyPr/>
          <a:lstStyle/>
          <a:p>
            <a:pPr marL="342900" lvl="1" indent="-342900">
              <a:lnSpc>
                <a:spcPct val="90000"/>
              </a:lnSpc>
              <a:spcAft>
                <a:spcPts val="1200"/>
              </a:spcAft>
              <a:buClr>
                <a:schemeClr val="folHlink"/>
              </a:buClr>
              <a:buSzPct val="60000"/>
              <a:buNone/>
            </a:pPr>
            <a:r>
              <a:rPr lang="es-PR" sz="1800" dirty="0" smtClean="0"/>
              <a:t>Douglas, J.D. </a:t>
            </a:r>
            <a:r>
              <a:rPr lang="es-PR" sz="1800" i="1" dirty="0" smtClean="0"/>
              <a:t>Nuevo Diccionario Bíblico : Primera Edición.</a:t>
            </a:r>
            <a:r>
              <a:rPr lang="es-PR" sz="1800" dirty="0" smtClean="0"/>
              <a:t> Miami: Sociedades </a:t>
            </a:r>
            <a:r>
              <a:rPr lang="es-PR" sz="1800" dirty="0" err="1" smtClean="0"/>
              <a:t>Bı́blicas</a:t>
            </a:r>
            <a:r>
              <a:rPr lang="es-PR" sz="1800" dirty="0" smtClean="0"/>
              <a:t> Unidas, 2000.</a:t>
            </a:r>
          </a:p>
          <a:p>
            <a:pPr marL="342900" lvl="1" indent="-342900">
              <a:lnSpc>
                <a:spcPct val="90000"/>
              </a:lnSpc>
              <a:spcAft>
                <a:spcPts val="1200"/>
              </a:spcAft>
              <a:buClr>
                <a:schemeClr val="folHlink"/>
              </a:buClr>
              <a:buSzPct val="60000"/>
              <a:buNone/>
            </a:pPr>
            <a:r>
              <a:rPr lang="es-PR" sz="1800" dirty="0" smtClean="0"/>
              <a:t>Fernández, Óscar J. et al. Eds. </a:t>
            </a:r>
            <a:r>
              <a:rPr lang="es-PR" sz="1800" i="1" dirty="0" smtClean="0"/>
              <a:t>Estudios Bíblicos </a:t>
            </a:r>
            <a:r>
              <a:rPr lang="es-PR" sz="1800" i="1" dirty="0" err="1" smtClean="0"/>
              <a:t>Lifeway</a:t>
            </a:r>
            <a:r>
              <a:rPr lang="es-PR" sz="1800" i="1" dirty="0" smtClean="0"/>
              <a:t> para Adultos. </a:t>
            </a:r>
            <a:r>
              <a:rPr lang="es-PR" sz="1800" dirty="0" smtClean="0"/>
              <a:t>Vol. 12, Núm. 2.</a:t>
            </a:r>
            <a:r>
              <a:rPr lang="es-PR" sz="1800" i="1" dirty="0" smtClean="0"/>
              <a:t>  </a:t>
            </a:r>
            <a:r>
              <a:rPr lang="es-PR" sz="1800" dirty="0" smtClean="0"/>
              <a:t>Nashville, TN: </a:t>
            </a:r>
            <a:r>
              <a:rPr lang="es-PR" sz="1800" dirty="0" err="1" smtClean="0"/>
              <a:t>Lifeway</a:t>
            </a:r>
            <a:r>
              <a:rPr lang="es-PR" sz="1800" dirty="0" smtClean="0"/>
              <a:t> </a:t>
            </a:r>
            <a:r>
              <a:rPr lang="es-PR" sz="1800" dirty="0" err="1" smtClean="0"/>
              <a:t>Church</a:t>
            </a:r>
            <a:r>
              <a:rPr lang="es-PR" sz="1800" dirty="0" smtClean="0"/>
              <a:t> </a:t>
            </a:r>
            <a:r>
              <a:rPr lang="es-PR" sz="1800" dirty="0" err="1" smtClean="0"/>
              <a:t>Resources</a:t>
            </a:r>
            <a:r>
              <a:rPr lang="es-PR" sz="1800" dirty="0" smtClean="0"/>
              <a:t>, 2012. 100-118.</a:t>
            </a:r>
          </a:p>
          <a:p>
            <a:pPr marL="342900" lvl="1" indent="-342900">
              <a:lnSpc>
                <a:spcPct val="90000"/>
              </a:lnSpc>
              <a:spcAft>
                <a:spcPts val="1200"/>
              </a:spcAft>
              <a:buClr>
                <a:schemeClr val="folHlink"/>
              </a:buClr>
              <a:buSzPct val="60000"/>
              <a:buNone/>
            </a:pPr>
            <a:r>
              <a:rPr lang="es-PR" sz="1800" dirty="0" err="1" smtClean="0"/>
              <a:t>Lockward</a:t>
            </a:r>
            <a:r>
              <a:rPr lang="es-PR" sz="1800" dirty="0" smtClean="0"/>
              <a:t>, Alfonso. </a:t>
            </a:r>
            <a:r>
              <a:rPr lang="es-PR" sz="1800" i="1" dirty="0" smtClean="0"/>
              <a:t>Nuevo Diccionario De La Biblia.</a:t>
            </a:r>
            <a:r>
              <a:rPr lang="es-PR" sz="1800" dirty="0" smtClean="0"/>
              <a:t> Miami: Editorial </a:t>
            </a:r>
            <a:r>
              <a:rPr lang="es-PR" sz="1800" dirty="0" err="1" smtClean="0"/>
              <a:t>Unilit</a:t>
            </a:r>
            <a:r>
              <a:rPr lang="es-PR" sz="1800" dirty="0" smtClean="0"/>
              <a:t>, 2003.</a:t>
            </a:r>
          </a:p>
          <a:p>
            <a:pPr marL="342900" lvl="1" indent="-342900">
              <a:lnSpc>
                <a:spcPct val="90000"/>
              </a:lnSpc>
              <a:spcAft>
                <a:spcPts val="1200"/>
              </a:spcAft>
              <a:buClr>
                <a:schemeClr val="folHlink"/>
              </a:buClr>
              <a:buSzPct val="60000"/>
              <a:buNone/>
            </a:pPr>
            <a:r>
              <a:rPr lang="es-ES" sz="1800" dirty="0" err="1" smtClean="0"/>
              <a:t>Porter</a:t>
            </a:r>
            <a:r>
              <a:rPr lang="es-ES" sz="1800" dirty="0" smtClean="0"/>
              <a:t>, Rafael. </a:t>
            </a:r>
            <a:r>
              <a:rPr lang="es-ES" sz="1800" i="1" dirty="0" smtClean="0"/>
              <a:t>Estudios </a:t>
            </a:r>
            <a:r>
              <a:rPr lang="es-ES" sz="1800" i="1" dirty="0" err="1" smtClean="0"/>
              <a:t>Bı́blicos</a:t>
            </a:r>
            <a:r>
              <a:rPr lang="es-ES" sz="1800" i="1" dirty="0" smtClean="0"/>
              <a:t> ELA: ¿Qué </a:t>
            </a:r>
            <a:r>
              <a:rPr lang="es-ES" sz="1800" i="1" dirty="0" err="1" smtClean="0"/>
              <a:t>Más</a:t>
            </a:r>
            <a:r>
              <a:rPr lang="es-ES" sz="1800" i="1" dirty="0" smtClean="0"/>
              <a:t> Quieres? (Colosenses).</a:t>
            </a:r>
            <a:r>
              <a:rPr lang="es-ES" sz="1800" dirty="0" smtClean="0"/>
              <a:t> Puebla, </a:t>
            </a:r>
            <a:r>
              <a:rPr lang="es-ES" sz="1800" dirty="0" err="1" smtClean="0"/>
              <a:t>México</a:t>
            </a:r>
            <a:r>
              <a:rPr lang="es-ES" sz="1800" dirty="0" smtClean="0"/>
              <a:t>: Ediciones Las </a:t>
            </a:r>
            <a:r>
              <a:rPr lang="es-ES" sz="1800" dirty="0" err="1" smtClean="0"/>
              <a:t>Américas</a:t>
            </a:r>
            <a:r>
              <a:rPr lang="es-ES" sz="1800" dirty="0" smtClean="0"/>
              <a:t>, A. C., 1990.</a:t>
            </a:r>
            <a:endParaRPr lang="es-PR" sz="1800" dirty="0" smtClean="0"/>
          </a:p>
          <a:p>
            <a:pPr>
              <a:lnSpc>
                <a:spcPct val="90000"/>
              </a:lnSpc>
              <a:spcAft>
                <a:spcPts val="600"/>
              </a:spcAft>
              <a:buNone/>
            </a:pPr>
            <a:r>
              <a:rPr lang="es-PR" sz="1800" dirty="0" smtClean="0"/>
              <a:t>Reina Valera Revisada (1960). Miami: Sociedades Bíblicas Unidas, 1998.</a:t>
            </a:r>
          </a:p>
          <a:p>
            <a:pPr>
              <a:lnSpc>
                <a:spcPct val="90000"/>
              </a:lnSpc>
              <a:spcAft>
                <a:spcPts val="600"/>
              </a:spcAft>
              <a:buNone/>
            </a:pPr>
            <a:r>
              <a:rPr lang="es-PR" sz="1800" dirty="0" smtClean="0"/>
              <a:t>Vine, W.E. </a:t>
            </a:r>
            <a:r>
              <a:rPr lang="es-PR" sz="1800" i="1" dirty="0" smtClean="0"/>
              <a:t>Vine Diccionario Expositivo De Palabras Del Antiguo Y Del Nuevo Testamento Exhaustivo</a:t>
            </a:r>
            <a:r>
              <a:rPr lang="es-PR" sz="1800" dirty="0" smtClean="0"/>
              <a:t>, </a:t>
            </a:r>
            <a:r>
              <a:rPr lang="es-PR" sz="1800" dirty="0" err="1" smtClean="0"/>
              <a:t>electronic</a:t>
            </a:r>
            <a:r>
              <a:rPr lang="es-PR" sz="1800" dirty="0" smtClean="0"/>
              <a:t> ed. Nashville: Editorial Caribe, 2000, c1999.</a:t>
            </a:r>
          </a:p>
          <a:p>
            <a:pPr>
              <a:lnSpc>
                <a:spcPct val="90000"/>
              </a:lnSpc>
              <a:spcAft>
                <a:spcPts val="600"/>
              </a:spcAft>
              <a:buNone/>
            </a:pPr>
            <a:r>
              <a:rPr lang="es-ES" sz="1800" dirty="0" smtClean="0">
                <a:latin typeface="Candara" pitchFamily="34" charset="0"/>
                <a:hlinkClick r:id="rId2"/>
              </a:rPr>
              <a:t>http://www.dsmedia.org/resources/illustrations/sweet-publishing/</a:t>
            </a:r>
            <a:r>
              <a:rPr lang="es-ES" sz="1800" dirty="0" smtClean="0">
                <a:latin typeface="Candara" pitchFamily="34" charset="0"/>
              </a:rPr>
              <a:t>  (imágenes bíblicas).</a:t>
            </a:r>
            <a:endParaRPr lang="en-US" sz="1800" dirty="0" smtClean="0"/>
          </a:p>
          <a:p>
            <a:pPr>
              <a:lnSpc>
                <a:spcPct val="90000"/>
              </a:lnSpc>
              <a:spcAft>
                <a:spcPts val="600"/>
              </a:spcAft>
              <a:buNone/>
            </a:pPr>
            <a:endParaRPr lang="es-PR" sz="1800" dirty="0" smtClean="0"/>
          </a:p>
          <a:p>
            <a:pPr>
              <a:lnSpc>
                <a:spcPct val="90000"/>
              </a:lnSpc>
              <a:spcAft>
                <a:spcPts val="600"/>
              </a:spcAft>
              <a:buNone/>
            </a:pPr>
            <a:endParaRPr lang="es-PR" sz="1800" dirty="0" smtClean="0"/>
          </a:p>
        </p:txBody>
      </p:sp>
      <p:pic>
        <p:nvPicPr>
          <p:cNvPr id="29700" name="Picture 4" descr="doveg"/>
          <p:cNvPicPr>
            <a:picLocks noChangeAspect="1" noChangeArrowheads="1"/>
          </p:cNvPicPr>
          <p:nvPr/>
        </p:nvPicPr>
        <p:blipFill>
          <a:blip r:embed="rId3"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170" name="Picture 2" descr="http://biblestory.img.jugem.jp/20120724_2430551.jpg"/>
          <p:cNvPicPr>
            <a:picLocks noChangeAspect="1" noChangeArrowheads="1"/>
          </p:cNvPicPr>
          <p:nvPr/>
        </p:nvPicPr>
        <p:blipFill>
          <a:blip r:embed="rId3" cstate="screen"/>
          <a:srcRect/>
          <a:stretch>
            <a:fillRect/>
          </a:stretch>
        </p:blipFill>
        <p:spPr bwMode="auto">
          <a:xfrm>
            <a:off x="0" y="0"/>
            <a:ext cx="9175432" cy="6858000"/>
          </a:xfrm>
          <a:prstGeom prst="rect">
            <a:avLst/>
          </a:prstGeom>
          <a:noFill/>
        </p:spPr>
      </p:pic>
      <p:sp>
        <p:nvSpPr>
          <p:cNvPr id="16386" name="Rectangle 2"/>
          <p:cNvSpPr>
            <a:spLocks noGrp="1" noChangeArrowheads="1"/>
          </p:cNvSpPr>
          <p:nvPr>
            <p:ph type="title"/>
          </p:nvPr>
        </p:nvSpPr>
        <p:spPr>
          <a:xfrm>
            <a:off x="762000" y="304800"/>
            <a:ext cx="7696200" cy="838200"/>
          </a:xfrm>
          <a:solidFill>
            <a:schemeClr val="tx2">
              <a:lumMod val="10000"/>
              <a:alpha val="40000"/>
            </a:schemeClr>
          </a:solidFill>
          <a:ln/>
        </p:spPr>
        <p:txBody>
          <a:bodyPr anchor="ctr">
            <a:noAutofit/>
          </a:bodyPr>
          <a:lstStyle/>
          <a:p>
            <a:r>
              <a:rPr lang="es-PR" dirty="0" smtClean="0"/>
              <a:t>Próximo Estudio Dominical</a:t>
            </a:r>
            <a:endParaRPr lang="es-PR" dirty="0"/>
          </a:p>
        </p:txBody>
      </p:sp>
      <p:sp>
        <p:nvSpPr>
          <p:cNvPr id="16387" name="Rectangle 3"/>
          <p:cNvSpPr>
            <a:spLocks noGrp="1" noChangeArrowheads="1"/>
          </p:cNvSpPr>
          <p:nvPr>
            <p:ph idx="1"/>
          </p:nvPr>
        </p:nvSpPr>
        <p:spPr>
          <a:xfrm>
            <a:off x="762000" y="1143000"/>
            <a:ext cx="7696200" cy="5410200"/>
          </a:xfrm>
          <a:solidFill>
            <a:schemeClr val="tx2">
              <a:lumMod val="10000"/>
              <a:alpha val="40000"/>
            </a:schemeClr>
          </a:solidFill>
          <a:ln/>
        </p:spPr>
        <p:txBody>
          <a:bodyPr anchor="ctr">
            <a:noAutofit/>
          </a:bodyPr>
          <a:lstStyle/>
          <a:p>
            <a:pPr marL="401638" indent="-234950" algn="ctr">
              <a:spcAft>
                <a:spcPts val="1200"/>
              </a:spcAft>
              <a:buNone/>
            </a:pPr>
            <a:r>
              <a:rPr lang="es-PR" sz="4400" dirty="0" smtClean="0"/>
              <a:t>1</a:t>
            </a:r>
            <a:r>
              <a:rPr lang="es-PR" sz="4400" baseline="30000" dirty="0" smtClean="0"/>
              <a:t>er</a:t>
            </a:r>
            <a:r>
              <a:rPr lang="es-PR" sz="4400" dirty="0" smtClean="0"/>
              <a:t> Trimestre/Tema 3: Cristo es el centro</a:t>
            </a:r>
          </a:p>
          <a:p>
            <a:pPr marL="401638" indent="-234950" algn="ctr">
              <a:spcAft>
                <a:spcPts val="600"/>
              </a:spcAft>
              <a:buNone/>
            </a:pPr>
            <a:r>
              <a:rPr lang="es-PR" sz="4000" dirty="0" smtClean="0"/>
              <a:t>“El centro de mis creencias”</a:t>
            </a:r>
          </a:p>
          <a:p>
            <a:pPr marL="401638" indent="-234950" algn="ctr">
              <a:spcAft>
                <a:spcPts val="600"/>
              </a:spcAft>
              <a:buNone/>
            </a:pPr>
            <a:r>
              <a:rPr lang="es-PR" dirty="0" smtClean="0"/>
              <a:t>17 de febrero de 2013</a:t>
            </a:r>
            <a:endParaRPr lang="es-PR" sz="2800" dirty="0" smtClean="0"/>
          </a:p>
          <a:p>
            <a:pPr marL="401638" indent="-234950" algn="ctr">
              <a:buNone/>
            </a:pPr>
            <a:r>
              <a:rPr lang="es-PR" dirty="0" smtClean="0"/>
              <a:t>Leer </a:t>
            </a:r>
            <a:r>
              <a:rPr lang="es-PR" dirty="0"/>
              <a:t>y meditar en</a:t>
            </a:r>
            <a:r>
              <a:rPr lang="es-PR" dirty="0" smtClean="0"/>
              <a:t>:</a:t>
            </a:r>
          </a:p>
          <a:p>
            <a:pPr marL="401638" indent="-234950" algn="ctr">
              <a:buNone/>
            </a:pPr>
            <a:r>
              <a:rPr lang="es-PR" dirty="0" smtClean="0"/>
              <a:t>(Colosenses 2:8-23)</a:t>
            </a:r>
            <a:endParaRPr lang="es-PR" dirty="0"/>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20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20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20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20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20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20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20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23</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j0400145.jpg"/>
          <p:cNvPicPr>
            <a:picLocks noChangeAspect="1"/>
          </p:cNvPicPr>
          <p:nvPr/>
        </p:nvPicPr>
        <p:blipFill>
          <a:blip r:embed="rId3" cstate="screen"/>
          <a:stretch>
            <a:fillRect/>
          </a:stretch>
        </p:blipFill>
        <p:spPr>
          <a:xfrm>
            <a:off x="5791200" y="2212848"/>
            <a:ext cx="2615481" cy="3921307"/>
          </a:xfrm>
          <a:prstGeom prst="rect">
            <a:avLst/>
          </a:prstGeom>
        </p:spPr>
      </p:pic>
      <p:sp>
        <p:nvSpPr>
          <p:cNvPr id="7" name="Slide Number Placeholder 6"/>
          <p:cNvSpPr>
            <a:spLocks noGrp="1"/>
          </p:cNvSpPr>
          <p:nvPr>
            <p:ph type="sldNum" sz="quarter" idx="12"/>
          </p:nvPr>
        </p:nvSpPr>
        <p:spPr/>
        <p:txBody>
          <a:bodyPr/>
          <a:lstStyle/>
          <a:p>
            <a:fld id="{FF604A86-8852-4C82-8F97-38DAD2559BC5}" type="slidenum">
              <a:rPr lang="en-US"/>
              <a:pPr/>
              <a:t>3</a:t>
            </a:fld>
            <a:endParaRPr lang="en-US"/>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Tema General</a:t>
            </a:r>
            <a:endParaRPr lang="en-US" dirty="0"/>
          </a:p>
        </p:txBody>
      </p:sp>
      <p:sp>
        <p:nvSpPr>
          <p:cNvPr id="315395" name="Rectangle 3"/>
          <p:cNvSpPr>
            <a:spLocks noGrp="1" noChangeArrowheads="1"/>
          </p:cNvSpPr>
          <p:nvPr>
            <p:ph type="body" sz="half" idx="1"/>
          </p:nvPr>
        </p:nvSpPr>
        <p:spPr>
          <a:xfrm>
            <a:off x="457200" y="2133600"/>
            <a:ext cx="5105400" cy="4495800"/>
          </a:xfrm>
          <a:solidFill>
            <a:schemeClr val="bg1">
              <a:alpha val="45000"/>
            </a:schemeClr>
          </a:solidFill>
        </p:spPr>
        <p:txBody>
          <a:bodyPr>
            <a:normAutofit/>
          </a:bodyPr>
          <a:lstStyle/>
          <a:p>
            <a:r>
              <a:rPr lang="es-PR" dirty="0" smtClean="0"/>
              <a:t>Las iglesias deben librarse del desorden que distrae de Cristo y su propósito. Deben mantener su mensaje centrado en Cristo y ayudar a los miembros a crecer en Él.</a:t>
            </a:r>
            <a:endParaRPr lang="es-PR" dirty="0"/>
          </a:p>
        </p:txBody>
      </p:sp>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3" name="Rectangle 3"/>
          <p:cNvSpPr>
            <a:spLocks noGrp="1" noChangeArrowheads="1"/>
          </p:cNvSpPr>
          <p:nvPr>
            <p:ph type="body" idx="1"/>
          </p:nvPr>
        </p:nvSpPr>
        <p:spPr>
          <a:xfrm>
            <a:off x="533400" y="2286000"/>
            <a:ext cx="8229600" cy="4191000"/>
          </a:xfrm>
          <a:solidFill>
            <a:schemeClr val="bg1">
              <a:alpha val="45000"/>
            </a:schemeClr>
          </a:solidFill>
          <a:ln/>
        </p:spPr>
        <p:txBody>
          <a:bodyPr/>
          <a:lstStyle/>
          <a:p>
            <a:pPr marL="346075" indent="-346075">
              <a:spcAft>
                <a:spcPts val="600"/>
              </a:spcAft>
              <a:buFont typeface="Wingdings" pitchFamily="2" charset="2"/>
              <a:buAutoNum type="arabicPeriod"/>
            </a:pPr>
            <a:r>
              <a:rPr lang="es-PR" sz="3600" dirty="0" smtClean="0"/>
              <a:t>¿Cuál  es nuestro mensaje?                (</a:t>
            </a:r>
            <a:r>
              <a:rPr lang="es-PR" sz="3600" dirty="0" smtClean="0">
                <a:solidFill>
                  <a:schemeClr val="tx2"/>
                </a:solidFill>
              </a:rPr>
              <a:t>Colosenses 1:24-27</a:t>
            </a:r>
            <a:r>
              <a:rPr lang="es-PR" sz="3600" dirty="0" smtClean="0"/>
              <a:t>)</a:t>
            </a:r>
          </a:p>
          <a:p>
            <a:pPr marL="346075" indent="-346075">
              <a:spcAft>
                <a:spcPts val="600"/>
              </a:spcAft>
              <a:buFont typeface="Wingdings" pitchFamily="2" charset="2"/>
              <a:buAutoNum type="arabicPeriod"/>
            </a:pPr>
            <a:r>
              <a:rPr lang="es-PR" sz="3600" dirty="0" smtClean="0"/>
              <a:t>¿Estamos creciendo espiritualmente?                 (</a:t>
            </a:r>
            <a:r>
              <a:rPr lang="es-PR" sz="3600" dirty="0" smtClean="0">
                <a:solidFill>
                  <a:schemeClr val="tx2"/>
                </a:solidFill>
              </a:rPr>
              <a:t>Colosenses 1:28-2:3</a:t>
            </a:r>
            <a:r>
              <a:rPr lang="es-PR" sz="3600" dirty="0" smtClean="0"/>
              <a:t>)</a:t>
            </a:r>
          </a:p>
          <a:p>
            <a:pPr marL="346075" indent="-346075">
              <a:spcAft>
                <a:spcPts val="600"/>
              </a:spcAft>
              <a:buFont typeface="Wingdings" pitchFamily="2" charset="2"/>
              <a:buAutoNum type="arabicPeriod"/>
            </a:pPr>
            <a:r>
              <a:rPr lang="es-PR" sz="3600" dirty="0" smtClean="0"/>
              <a:t>¿Estamos poniendo en práctica?                  (</a:t>
            </a:r>
            <a:r>
              <a:rPr lang="es-PR" sz="3600" dirty="0" smtClean="0">
                <a:solidFill>
                  <a:schemeClr val="tx2"/>
                </a:solidFill>
              </a:rPr>
              <a:t>Colosenses 2:4-7</a:t>
            </a:r>
            <a:r>
              <a:rPr lang="es-PR" sz="3600" dirty="0" smtClean="0"/>
              <a:t>)</a:t>
            </a:r>
          </a:p>
        </p:txBody>
      </p:sp>
      <p:sp>
        <p:nvSpPr>
          <p:cNvPr id="7" name="Slide Number Placeholder 5"/>
          <p:cNvSpPr>
            <a:spLocks noGrp="1"/>
          </p:cNvSpPr>
          <p:nvPr>
            <p:ph type="sldNum" sz="quarter" idx="12"/>
          </p:nvPr>
        </p:nvSpPr>
        <p:spPr/>
        <p:txBody>
          <a:bodyPr/>
          <a:lstStyle/>
          <a:p>
            <a:fld id="{5A691704-8AD3-4869-913C-6C059867AFF4}" type="slidenum">
              <a:rPr lang="en-US"/>
              <a:pPr/>
              <a:t>4</a:t>
            </a:fld>
            <a:endParaRPr lang="en-US"/>
          </a:p>
        </p:txBody>
      </p:sp>
      <p:sp>
        <p:nvSpPr>
          <p:cNvPr id="317442" name="Rectangle 2"/>
          <p:cNvSpPr>
            <a:spLocks noGrp="1" noChangeArrowheads="1"/>
          </p:cNvSpPr>
          <p:nvPr>
            <p:ph type="title"/>
          </p:nvPr>
        </p:nvSpPr>
        <p:spPr>
          <a:xfrm>
            <a:off x="1150938" y="914400"/>
            <a:ext cx="5478463" cy="762000"/>
          </a:xfrm>
          <a:solidFill>
            <a:schemeClr val="bg1">
              <a:alpha val="45000"/>
            </a:schemeClr>
          </a:solidFill>
          <a:ln/>
        </p:spPr>
        <p:txBody>
          <a:bodyPr/>
          <a:lstStyle/>
          <a:p>
            <a:r>
              <a:rPr lang="es-PR" dirty="0"/>
              <a:t>Bosquejo de Estudio</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oll.jpg"/>
          <p:cNvPicPr>
            <a:picLocks noChangeAspect="1"/>
          </p:cNvPicPr>
          <p:nvPr/>
        </p:nvPicPr>
        <p:blipFill>
          <a:blip r:embed="rId3" cstate="screen">
            <a:clrChange>
              <a:clrFrom>
                <a:srgbClr val="FFFFFF"/>
              </a:clrFrom>
              <a:clrTo>
                <a:srgbClr val="FFFFFF">
                  <a:alpha val="0"/>
                </a:srgbClr>
              </a:clrTo>
            </a:clrChange>
          </a:blip>
          <a:stretch>
            <a:fillRect/>
          </a:stretch>
        </p:blipFill>
        <p:spPr>
          <a:xfrm>
            <a:off x="0" y="2209800"/>
            <a:ext cx="9144000" cy="3200400"/>
          </a:xfrm>
          <a:prstGeom prst="rect">
            <a:avLst/>
          </a:prstGeom>
        </p:spPr>
      </p:pic>
      <p:sp>
        <p:nvSpPr>
          <p:cNvPr id="65539" name="Rectangle 3"/>
          <p:cNvSpPr>
            <a:spLocks noGrp="1" noChangeArrowheads="1"/>
          </p:cNvSpPr>
          <p:nvPr>
            <p:ph type="body" idx="1"/>
          </p:nvPr>
        </p:nvSpPr>
        <p:spPr>
          <a:xfrm>
            <a:off x="304800" y="2895600"/>
            <a:ext cx="8305800" cy="1524000"/>
          </a:xfrm>
          <a:noFill/>
          <a:ln/>
        </p:spPr>
        <p:txBody>
          <a:bodyPr/>
          <a:lstStyle/>
          <a:p>
            <a:pPr>
              <a:buNone/>
            </a:pPr>
            <a:r>
              <a:rPr lang="es-ES" dirty="0" smtClean="0">
                <a:latin typeface="Papyrus" pitchFamily="66" charset="0"/>
              </a:rPr>
              <a:t>	“Dios envió mensaje a los hijos de Israel, anunciando el evangelio de la paz por medio de Jesucristo; éste es Señor de todos." (Hechos de los Apóstoles 10.36)</a:t>
            </a:r>
          </a:p>
        </p:txBody>
      </p:sp>
      <p:sp>
        <p:nvSpPr>
          <p:cNvPr id="65538" name="Rectangle 2"/>
          <p:cNvSpPr>
            <a:spLocks noGrp="1" noChangeArrowheads="1"/>
          </p:cNvSpPr>
          <p:nvPr>
            <p:ph type="title"/>
          </p:nvPr>
        </p:nvSpPr>
        <p:spPr/>
        <p:txBody>
          <a:bodyPr/>
          <a:lstStyle/>
          <a:p>
            <a:r>
              <a:rPr lang="es-PR" dirty="0"/>
              <a:t>Texto </a:t>
            </a:r>
            <a:r>
              <a:rPr lang="es-PR" dirty="0" smtClean="0"/>
              <a:t>Clave</a:t>
            </a:r>
            <a:endParaRPr lang="es-PR" dirty="0"/>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6</a:t>
            </a:fld>
            <a:endParaRPr lang="en-US"/>
          </a:p>
        </p:txBody>
      </p:sp>
      <p:sp>
        <p:nvSpPr>
          <p:cNvPr id="5" name="Rectangle 3"/>
          <p:cNvSpPr>
            <a:spLocks noGrp="1" noChangeArrowheads="1"/>
          </p:cNvSpPr>
          <p:nvPr>
            <p:ph type="title"/>
          </p:nvPr>
        </p:nvSpPr>
        <p:spPr>
          <a:xfrm>
            <a:off x="914400" y="609600"/>
            <a:ext cx="8001000" cy="1004888"/>
          </a:xfrm>
        </p:spPr>
        <p:txBody>
          <a:bodyPr/>
          <a:lstStyle/>
          <a:p>
            <a:pPr marL="742950" indent="-742950">
              <a:spcAft>
                <a:spcPts val="600"/>
              </a:spcAft>
              <a:buFont typeface="+mj-lt"/>
              <a:buAutoNum type="arabicPeriod"/>
            </a:pPr>
            <a:r>
              <a:rPr lang="es-PR" dirty="0" smtClean="0"/>
              <a:t>¿Cuál es nuestro mensaje?                (Colosenses 1:24-27)</a:t>
            </a:r>
          </a:p>
        </p:txBody>
      </p:sp>
      <p:pic>
        <p:nvPicPr>
          <p:cNvPr id="2" name="Picture 2" descr="http://www.gospelcrier.org/wp-content/uploads/2012/09/Jesus-preaching.jpg"/>
          <p:cNvPicPr>
            <a:picLocks noChangeAspect="1" noChangeArrowheads="1"/>
          </p:cNvPicPr>
          <p:nvPr/>
        </p:nvPicPr>
        <p:blipFill>
          <a:blip r:embed="rId2" cstate="screen"/>
          <a:srcRect/>
          <a:stretch>
            <a:fillRect/>
          </a:stretch>
        </p:blipFill>
        <p:spPr bwMode="auto">
          <a:xfrm>
            <a:off x="1219200" y="1928199"/>
            <a:ext cx="6781800" cy="4777401"/>
          </a:xfrm>
          <a:prstGeom prst="rect">
            <a:avLst/>
          </a:prstGeom>
          <a:noFill/>
        </p:spPr>
      </p:pic>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921E7F7E-33AA-4283-8B9E-027FB821B55F}" type="slidenum">
              <a:rPr lang="en-US" smtClean="0"/>
              <a:pPr/>
              <a:t>7</a:t>
            </a:fld>
            <a:endParaRPr lang="en-US"/>
          </a:p>
        </p:txBody>
      </p:sp>
      <p:pic>
        <p:nvPicPr>
          <p:cNvPr id="70658" name="Picture 2" descr="http://sphotos-a.ak.fbcdn.net/hphotos-ak-ash3/533654_374239519340408_1178847572_n.jpg"/>
          <p:cNvPicPr>
            <a:picLocks noChangeAspect="1" noChangeArrowheads="1"/>
          </p:cNvPicPr>
          <p:nvPr/>
        </p:nvPicPr>
        <p:blipFill>
          <a:blip r:embed="rId2" cstate="screen"/>
          <a:srcRect/>
          <a:stretch>
            <a:fillRect/>
          </a:stretch>
        </p:blipFill>
        <p:spPr bwMode="auto">
          <a:xfrm>
            <a:off x="76200" y="0"/>
            <a:ext cx="8991600" cy="68580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76200" y="2057400"/>
            <a:ext cx="8534400" cy="3657600"/>
          </a:xfrm>
        </p:spPr>
        <p:txBody>
          <a:bodyPr/>
          <a:lstStyle/>
          <a:p>
            <a:pPr>
              <a:buNone/>
            </a:pPr>
            <a:r>
              <a:rPr lang="es-ES" dirty="0" smtClean="0"/>
              <a:t>	"Ahora me gozo en lo que padezco por vosotros, y cumplo en mi carne lo que falta de las aflicciones de Cristo por su cuerpo, que es la iglesia; de la cual fui hecho ministro, según la administración de Dios que me fue dada para con vosotros, para que anuncie cumplidamente la palabra de Dios, el misterio que había estado oculto desde los siglos y edades..."</a:t>
            </a:r>
          </a:p>
        </p:txBody>
      </p:sp>
      <p:sp>
        <p:nvSpPr>
          <p:cNvPr id="6" name="Rectangle 3"/>
          <p:cNvSpPr>
            <a:spLocks noGrp="1" noChangeArrowheads="1"/>
          </p:cNvSpPr>
          <p:nvPr>
            <p:ph type="title"/>
          </p:nvPr>
        </p:nvSpPr>
        <p:spPr>
          <a:xfrm>
            <a:off x="914400" y="609600"/>
            <a:ext cx="8001000" cy="1004888"/>
          </a:xfrm>
        </p:spPr>
        <p:txBody>
          <a:bodyPr/>
          <a:lstStyle/>
          <a:p>
            <a:pPr marL="742950" indent="-742950">
              <a:spcAft>
                <a:spcPts val="600"/>
              </a:spcAft>
              <a:buFont typeface="+mj-lt"/>
              <a:buAutoNum type="arabicPeriod"/>
            </a:pPr>
            <a:r>
              <a:rPr lang="es-PR" dirty="0" smtClean="0"/>
              <a:t>¿Cuál es nuestro mensaje?                (Colosenses 1:24-27)</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76200" y="2057400"/>
            <a:ext cx="8534400" cy="3657600"/>
          </a:xfrm>
        </p:spPr>
        <p:txBody>
          <a:bodyPr/>
          <a:lstStyle/>
          <a:p>
            <a:pPr>
              <a:buNone/>
            </a:pPr>
            <a:r>
              <a:rPr lang="es-ES" dirty="0" smtClean="0"/>
              <a:t>	"...pero que ahora ha sido manifestado a sus santos, a quienes Dios quiso dar a conocer las riquezas de la gloria de este misterio entre los gentiles; que es Cristo en vosotros, la esperanza de gloria,"</a:t>
            </a:r>
          </a:p>
        </p:txBody>
      </p:sp>
      <p:sp>
        <p:nvSpPr>
          <p:cNvPr id="6" name="Rectangle 3"/>
          <p:cNvSpPr>
            <a:spLocks noGrp="1" noChangeArrowheads="1"/>
          </p:cNvSpPr>
          <p:nvPr>
            <p:ph type="title"/>
          </p:nvPr>
        </p:nvSpPr>
        <p:spPr>
          <a:xfrm>
            <a:off x="914400" y="609600"/>
            <a:ext cx="8001000" cy="1004888"/>
          </a:xfrm>
        </p:spPr>
        <p:txBody>
          <a:bodyPr/>
          <a:lstStyle/>
          <a:p>
            <a:pPr marL="742950" indent="-742950">
              <a:spcAft>
                <a:spcPts val="600"/>
              </a:spcAft>
              <a:buFont typeface="+mj-lt"/>
              <a:buAutoNum type="arabicPeriod"/>
            </a:pPr>
            <a:r>
              <a:rPr lang="es-PR" dirty="0" smtClean="0"/>
              <a:t>¿Cuál es nuestro mensaje?                (Colosenses 1:24-27)</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75362</TotalTime>
  <Words>522</Words>
  <Application>Microsoft Office PowerPoint</Application>
  <PresentationFormat>On-screen Show (4:3)</PresentationFormat>
  <Paragraphs>83</Paragraphs>
  <Slides>23</Slides>
  <Notes>8</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23</vt:i4>
      </vt:variant>
    </vt:vector>
  </HeadingPairs>
  <TitlesOfParts>
    <vt:vector size="32" baseType="lpstr">
      <vt:lpstr>Arial</vt:lpstr>
      <vt:lpstr>Calibri</vt:lpstr>
      <vt:lpstr>Candara</vt:lpstr>
      <vt:lpstr>Papyrus</vt:lpstr>
      <vt:lpstr>Tahoma</vt:lpstr>
      <vt:lpstr>Wingdings</vt:lpstr>
      <vt:lpstr>Blends</vt:lpstr>
      <vt:lpstr>Office Theme</vt:lpstr>
      <vt:lpstr>1_Office Theme</vt:lpstr>
      <vt:lpstr>PowerPoint Presentation</vt:lpstr>
      <vt:lpstr>PowerPoint Presentation</vt:lpstr>
      <vt:lpstr>Tema General</vt:lpstr>
      <vt:lpstr>Bosquejo de Estudio</vt:lpstr>
      <vt:lpstr>Texto Clave</vt:lpstr>
      <vt:lpstr>¿Cuál es nuestro mensaje?                (Colosenses 1:24-27)</vt:lpstr>
      <vt:lpstr>PowerPoint Presentation</vt:lpstr>
      <vt:lpstr>¿Cuál es nuestro mensaje?                (Colosenses 1:24-27)</vt:lpstr>
      <vt:lpstr>¿Cuál es nuestro mensaje?                (Colosenses 1:24-27)</vt:lpstr>
      <vt:lpstr>PowerPoint Presentation</vt:lpstr>
      <vt:lpstr>¿Cuál es nuestro mensaje?                (Colosenses 1:24-27)</vt:lpstr>
      <vt:lpstr>Creciendo espiritualmente (Colosenses 1:28-2:3)</vt:lpstr>
      <vt:lpstr>Creciendo espiritualmente (Colosenses 1:28-2:3)</vt:lpstr>
      <vt:lpstr>Creciendo espiritualmente (Colosenses 1:28-2:3)</vt:lpstr>
      <vt:lpstr>Creciendo espiritualmente (Colosenses 1:28-2:3)</vt:lpstr>
      <vt:lpstr>¿Estamos poniendo en práctica? (Colosenses 2:4-7)</vt:lpstr>
      <vt:lpstr>¿Estamos poniendo en práctica? (Colosenses 2:4-7)</vt:lpstr>
      <vt:lpstr>¿Estamos poniendo en práctica? (Colosenses 2:4-7)</vt:lpstr>
      <vt:lpstr>¿Estamos poniendo en práctica? (Colosenses 2:4-7)</vt:lpstr>
      <vt:lpstr>Aplicación a la Vida</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Unidad 3: Las Condiciones para el Discipulado Cristiano Estudio 9: Confiar en la Victoria de Dios</dc:title>
  <dc:creator>JRIVERA</dc:creator>
  <cp:lastModifiedBy>Ortega, Tito (ISB-GSO Inks &amp; Supplies Dev. Mgr.)</cp:lastModifiedBy>
  <cp:revision>3460</cp:revision>
  <dcterms:created xsi:type="dcterms:W3CDTF">2007-01-24T21:53:34Z</dcterms:created>
  <dcterms:modified xsi:type="dcterms:W3CDTF">2013-02-13T15:49:16Z</dcterms:modified>
</cp:coreProperties>
</file>