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8" r:id="rId2"/>
    <p:sldMasterId id="2147483700" r:id="rId3"/>
  </p:sldMasterIdLst>
  <p:notesMasterIdLst>
    <p:notesMasterId r:id="rId38"/>
  </p:notesMasterIdLst>
  <p:handoutMasterIdLst>
    <p:handoutMasterId r:id="rId39"/>
  </p:handoutMasterIdLst>
  <p:sldIdLst>
    <p:sldId id="794" r:id="rId4"/>
    <p:sldId id="804" r:id="rId5"/>
    <p:sldId id="416" r:id="rId6"/>
    <p:sldId id="287" r:id="rId7"/>
    <p:sldId id="622" r:id="rId8"/>
    <p:sldId id="1090" r:id="rId9"/>
    <p:sldId id="1141" r:id="rId10"/>
    <p:sldId id="1156" r:id="rId11"/>
    <p:sldId id="1157" r:id="rId12"/>
    <p:sldId id="652" r:id="rId13"/>
    <p:sldId id="1084" r:id="rId14"/>
    <p:sldId id="1153" r:id="rId15"/>
    <p:sldId id="1154" r:id="rId16"/>
    <p:sldId id="1146" r:id="rId17"/>
    <p:sldId id="1158" r:id="rId18"/>
    <p:sldId id="1159" r:id="rId19"/>
    <p:sldId id="1160" r:id="rId20"/>
    <p:sldId id="1161" r:id="rId21"/>
    <p:sldId id="655" r:id="rId22"/>
    <p:sldId id="922" r:id="rId23"/>
    <p:sldId id="1152" r:id="rId24"/>
    <p:sldId id="1162" r:id="rId25"/>
    <p:sldId id="1163" r:id="rId26"/>
    <p:sldId id="1164" r:id="rId27"/>
    <p:sldId id="1165" r:id="rId28"/>
    <p:sldId id="1166" r:id="rId29"/>
    <p:sldId id="1167" r:id="rId30"/>
    <p:sldId id="1168" r:id="rId31"/>
    <p:sldId id="1169" r:id="rId32"/>
    <p:sldId id="1170" r:id="rId33"/>
    <p:sldId id="1155" r:id="rId34"/>
    <p:sldId id="561" r:id="rId35"/>
    <p:sldId id="1133" r:id="rId36"/>
    <p:sldId id="908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23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7783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862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5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160042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582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250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540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767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896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upload.wikimedia.org/wikipedia/commons/1/1b/Which_way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3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er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noProof="0" dirty="0" smtClean="0">
                <a:latin typeface="+mj-lt"/>
              </a:rPr>
              <a:t>1</a:t>
            </a:r>
            <a:r>
              <a:rPr lang="es-PR" sz="4400" dirty="0" smtClean="0">
                <a:latin typeface="+mj-lt"/>
              </a:rPr>
              <a:t>:               Apatía…¿a quién le importa?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5800" y="2895600"/>
            <a:ext cx="7924800" cy="29718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“¿Cuál es su decisión?”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23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junio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>
                <a:latin typeface="+mn-lt"/>
                <a:cs typeface="+mn-cs"/>
              </a:rPr>
              <a:t>Malaquías 3:13-4:6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762000"/>
            <a:ext cx="6553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Honre a Dios             (Malaquías 3:16-4:3)</a:t>
            </a:r>
          </a:p>
        </p:txBody>
      </p:sp>
      <p:pic>
        <p:nvPicPr>
          <p:cNvPr id="16386" name="Picture 2" descr="http://i2.wp.com/aquarele.files.wordpress.com/2013/05/prod-son.jpg?fit=1000,100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43000" y="2133600"/>
            <a:ext cx="6858000" cy="4572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"Entonces los que temían a Jehová hablaron cada uno a su compañero; y Jehová escuchó y oyó, y fue escrito libro de memoria delante de él para los que temen a Jehová, y para los que piensan en su nombre. Y serán para mí especial tesoro, ha dicho Jehová de los ejércitos, en el día en que yo actúe; y los perdonaré, como el hombre que perdona a su hijo que le sirve..."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762000"/>
            <a:ext cx="6553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Honre a Dios             (Malaquías 3:16-4:3)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"...Entonces os volveréis, y discerniréis la diferencia entre el justo y el malo, entre el que sirve a Dios y el que no le sirve. Porque he aquí, viene el día ardiente como un horno, y todos los soberbios y todos los que hacen maldad serán estopa; aquel día que vendrá los abrasará, ha dicho Jehová de los ejércitos, y no les dejará ni raíz ni rama..."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762000"/>
            <a:ext cx="6553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Honre a Dios             (Malaquías 3:16-4:3)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"...Mas a vosotros los que teméis mi nombre, nacerá el Sol de justicia, y en sus alas traerá salvación; y saldréis, y saltaréis como becerros de la manada. Hollaréis a los malos, los cuales serán ceniza bajo las plantas de vuestros pies, en el día en que yo actúe, ha dicho Jehová de los ejércitos."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762000"/>
            <a:ext cx="6553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Honre a Dios             (Malaquías 3:16-4:3)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r>
              <a:rPr lang="es-ES" i="1" dirty="0" smtClean="0"/>
              <a:t>Advertencia y promesa de Dios</a:t>
            </a:r>
            <a:endParaRPr lang="es-ES" dirty="0" smtClean="0"/>
          </a:p>
          <a:p>
            <a:pPr lvl="1"/>
            <a:r>
              <a:rPr lang="es-ES" b="1" dirty="0" smtClean="0">
                <a:solidFill>
                  <a:schemeClr val="tx2"/>
                </a:solidFill>
              </a:rPr>
              <a:t>3:17–18</a:t>
            </a:r>
            <a:r>
              <a:rPr lang="es-ES" dirty="0" smtClean="0"/>
              <a:t>. Los que temen a Dios (</a:t>
            </a:r>
            <a:r>
              <a:rPr lang="es-ES" dirty="0" smtClean="0">
                <a:solidFill>
                  <a:schemeClr val="tx2"/>
                </a:solidFill>
              </a:rPr>
              <a:t>v. 16</a:t>
            </a:r>
            <a:r>
              <a:rPr lang="es-ES" dirty="0" smtClean="0"/>
              <a:t>) llegarán a ser su </a:t>
            </a:r>
            <a:r>
              <a:rPr lang="es-ES" b="1" dirty="0" smtClean="0"/>
              <a:t>especial tesoro</a:t>
            </a:r>
            <a:r>
              <a:rPr lang="es-ES" dirty="0" smtClean="0"/>
              <a:t> en el </a:t>
            </a:r>
            <a:r>
              <a:rPr lang="es-ES" b="1" dirty="0" smtClean="0"/>
              <a:t>día</a:t>
            </a:r>
            <a:r>
              <a:rPr lang="es-ES" dirty="0" smtClean="0"/>
              <a:t> que él </a:t>
            </a:r>
            <a:r>
              <a:rPr lang="es-ES" b="1" dirty="0" smtClean="0"/>
              <a:t>actúe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“El día” es el día de Jehová. Será un tiempo de castigo contra los impíos y liberación de los justos (</a:t>
            </a:r>
            <a:r>
              <a:rPr lang="es-ES" b="1" dirty="0" smtClean="0"/>
              <a:t>y los perdonaré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Como consecuencia, ellos podrán discernir la </a:t>
            </a:r>
            <a:r>
              <a:rPr lang="es-ES" b="1" dirty="0" smtClean="0"/>
              <a:t>diferencia entre el justo y el malo</a:t>
            </a:r>
            <a:r>
              <a:rPr lang="es-ES" dirty="0" smtClean="0"/>
              <a:t>. 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762000"/>
            <a:ext cx="6553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Honre a Dios             (Malaquías 3:16-4:3)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r>
              <a:rPr lang="es-ES" i="1" dirty="0" smtClean="0"/>
              <a:t>Advertencia y promesa de Dios</a:t>
            </a:r>
            <a:endParaRPr lang="es-ES" dirty="0" smtClean="0"/>
          </a:p>
          <a:p>
            <a:pPr lvl="1"/>
            <a:r>
              <a:rPr lang="es-ES" dirty="0" smtClean="0"/>
              <a:t>En el pasado, Israel había visto a Dios intervenir decisivamente juzgando y liberando (</a:t>
            </a:r>
            <a:r>
              <a:rPr lang="es-ES" dirty="0" err="1" smtClean="0"/>
              <a:t>e.g.</a:t>
            </a:r>
            <a:r>
              <a:rPr lang="es-ES" dirty="0" smtClean="0"/>
              <a:t>, el éxodo, el exilio, y el retorno). Esos eventos marcaban la distinción entre los justos y los impíos. </a:t>
            </a:r>
          </a:p>
          <a:p>
            <a:pPr lvl="1"/>
            <a:r>
              <a:rPr lang="es-ES" dirty="0" smtClean="0"/>
              <a:t>El futuro día de Jehová traerá un juicio mucho más amplio contra los malignos y los justos serán su “especial tesoro” cuando sean liberados y resucitados en el reino […]. 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762000"/>
            <a:ext cx="6553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Honre a Dios             (Malaquías 3:16-4:3)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r>
              <a:rPr lang="es-ES" i="1" dirty="0" smtClean="0"/>
              <a:t>Advertencia y promesa de Dios</a:t>
            </a:r>
            <a:endParaRPr lang="es-ES" dirty="0" smtClean="0"/>
          </a:p>
          <a:p>
            <a:pPr lvl="1"/>
            <a:r>
              <a:rPr lang="es-ES" b="1" dirty="0" smtClean="0">
                <a:solidFill>
                  <a:schemeClr val="tx2"/>
                </a:solidFill>
              </a:rPr>
              <a:t>4:1</a:t>
            </a:r>
            <a:r>
              <a:rPr lang="es-ES" dirty="0" smtClean="0"/>
              <a:t>. El juicio de ese día se describe </a:t>
            </a:r>
            <a:r>
              <a:rPr lang="es-ES" b="1" dirty="0" smtClean="0"/>
              <a:t>como un horno</a:t>
            </a:r>
            <a:r>
              <a:rPr lang="es-ES" dirty="0" smtClean="0"/>
              <a:t>. El que </a:t>
            </a:r>
            <a:r>
              <a:rPr lang="es-ES" b="1" dirty="0" smtClean="0"/>
              <a:t>será ardiente</a:t>
            </a:r>
            <a:r>
              <a:rPr lang="es-ES" dirty="0" smtClean="0"/>
              <a:t> remarca su intensidad y su propósito purificador. </a:t>
            </a:r>
          </a:p>
          <a:p>
            <a:pPr lvl="1"/>
            <a:r>
              <a:rPr lang="es-ES" dirty="0" smtClean="0"/>
              <a:t>Tan completo será el juicio, que los impíos (</a:t>
            </a:r>
            <a:r>
              <a:rPr lang="es-ES" b="1" dirty="0" smtClean="0"/>
              <a:t>los soberbios</a:t>
            </a:r>
            <a:r>
              <a:rPr lang="es-ES" dirty="0" smtClean="0"/>
              <a:t> y </a:t>
            </a:r>
            <a:r>
              <a:rPr lang="es-ES" b="1" dirty="0" smtClean="0"/>
              <a:t>los que hacen maldad</a:t>
            </a:r>
            <a:r>
              <a:rPr lang="es-ES" dirty="0" smtClean="0"/>
              <a:t> se comparan con </a:t>
            </a:r>
            <a:r>
              <a:rPr lang="es-ES" b="1" dirty="0" smtClean="0"/>
              <a:t>estopa</a:t>
            </a:r>
            <a:r>
              <a:rPr lang="es-ES" dirty="0" smtClean="0"/>
              <a:t> a la que no le queda </a:t>
            </a:r>
            <a:r>
              <a:rPr lang="es-ES" b="1" dirty="0" smtClean="0"/>
              <a:t>raíz ni rama</a:t>
            </a:r>
            <a:r>
              <a:rPr lang="es-ES" dirty="0" smtClean="0"/>
              <a:t>. Esto no significa la aniquilación, sino una absoluta exclusión del reino de Dios para los impíos (cf. </a:t>
            </a:r>
            <a:r>
              <a:rPr lang="es-ES" dirty="0" err="1" smtClean="0">
                <a:solidFill>
                  <a:schemeClr val="tx2"/>
                </a:solidFill>
              </a:rPr>
              <a:t>Mt.</a:t>
            </a:r>
            <a:r>
              <a:rPr lang="es-ES" dirty="0" smtClean="0">
                <a:solidFill>
                  <a:schemeClr val="tx2"/>
                </a:solidFill>
              </a:rPr>
              <a:t> 25:46</a:t>
            </a:r>
            <a:r>
              <a:rPr lang="es-ES" dirty="0" smtClean="0"/>
              <a:t>). 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762000"/>
            <a:ext cx="6553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Honre a Dios             (Malaquías 3:16-4:3)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r>
              <a:rPr lang="es-ES" i="1" dirty="0" smtClean="0"/>
              <a:t>Advertencia y promesa de Dios</a:t>
            </a:r>
            <a:endParaRPr lang="es-ES" dirty="0" smtClean="0"/>
          </a:p>
          <a:p>
            <a:pPr lvl="1"/>
            <a:r>
              <a:rPr lang="es-ES" b="1" dirty="0" smtClean="0">
                <a:solidFill>
                  <a:schemeClr val="tx2"/>
                </a:solidFill>
              </a:rPr>
              <a:t>4:2</a:t>
            </a:r>
            <a:r>
              <a:rPr lang="es-ES" dirty="0" smtClean="0"/>
              <a:t>. En contraste, el día de Jehová que será como fuego para los impíos, será como la luz del mediodía para los justos. </a:t>
            </a:r>
          </a:p>
          <a:p>
            <a:pPr lvl="1"/>
            <a:r>
              <a:rPr lang="es-ES" dirty="0" smtClean="0"/>
              <a:t>La frase el </a:t>
            </a:r>
            <a:r>
              <a:rPr lang="es-ES" b="1" dirty="0" smtClean="0"/>
              <a:t>Sol de justicia</a:t>
            </a:r>
            <a:r>
              <a:rPr lang="es-ES" dirty="0" smtClean="0"/>
              <a:t> aparece sólo aquí en la Biblia. </a:t>
            </a:r>
          </a:p>
          <a:p>
            <a:pPr lvl="1"/>
            <a:r>
              <a:rPr lang="es-ES" dirty="0" smtClean="0"/>
              <a:t>La </a:t>
            </a:r>
            <a:r>
              <a:rPr lang="es-ES" b="1" dirty="0" smtClean="0"/>
              <a:t>salvación</a:t>
            </a:r>
            <a:r>
              <a:rPr lang="es-ES" dirty="0" smtClean="0"/>
              <a:t> que traerá en </a:t>
            </a:r>
            <a:r>
              <a:rPr lang="es-ES" b="1" dirty="0" smtClean="0"/>
              <a:t>sus alas</a:t>
            </a:r>
            <a:r>
              <a:rPr lang="es-ES" dirty="0" smtClean="0"/>
              <a:t> se refiere al poder restaurador de su justicia, que es semejante a los saludables rayos del sol. 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762000"/>
            <a:ext cx="6553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Honre a Dios             (Malaquías 3:16-4:3)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r>
              <a:rPr lang="es-ES" i="1" dirty="0" smtClean="0"/>
              <a:t>Advertencia y promesa de Dios</a:t>
            </a:r>
            <a:endParaRPr lang="es-ES" dirty="0" smtClean="0"/>
          </a:p>
          <a:p>
            <a:pPr lvl="1"/>
            <a:r>
              <a:rPr lang="es-ES" b="1" dirty="0" smtClean="0">
                <a:solidFill>
                  <a:schemeClr val="tx2"/>
                </a:solidFill>
              </a:rPr>
              <a:t>4:3</a:t>
            </a:r>
            <a:r>
              <a:rPr lang="es-ES" dirty="0" smtClean="0"/>
              <a:t>. Los justos hollarán a </a:t>
            </a:r>
            <a:r>
              <a:rPr lang="es-ES" b="1" dirty="0" smtClean="0"/>
              <a:t>los malos</a:t>
            </a:r>
            <a:r>
              <a:rPr lang="es-ES" dirty="0" smtClean="0"/>
              <a:t> como </a:t>
            </a:r>
            <a:r>
              <a:rPr lang="es-ES" b="1" dirty="0" smtClean="0"/>
              <a:t>ceniza bajo las plantas de sus pies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Esto indica no sólo que el juicio de los impíos será inescapable, sino aporta una contundente conclusión a la cínica pregunta de los infieles, mencionada en este oráculo, que decían: “¿qué aprovecha que guardemos su ley?” (</a:t>
            </a:r>
            <a:r>
              <a:rPr lang="es-ES" dirty="0" smtClean="0">
                <a:solidFill>
                  <a:schemeClr val="tx2"/>
                </a:solidFill>
              </a:rPr>
              <a:t>3:14</a:t>
            </a:r>
            <a:r>
              <a:rPr lang="es-ES" dirty="0" smtClean="0"/>
              <a:t>) 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762000"/>
            <a:ext cx="6553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Honre a Dios             (Malaquías 3:16-4:3)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Viva según la instrucción de Dios (Malaquías 4:4-6)</a:t>
            </a:r>
            <a:endParaRPr lang="es-PR" sz="4000" b="1" dirty="0"/>
          </a:p>
        </p:txBody>
      </p:sp>
      <p:pic>
        <p:nvPicPr>
          <p:cNvPr id="12292" name="Picture 4" descr="http://www.jw.org/assets/l/my/my_S/73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00200" y="2133600"/>
            <a:ext cx="5933496" cy="4419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Para el cristiano es imperativo elegir servir a Dios, honrarlo y vivir según sus instrucciones.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"Acordaos de la ley de Moisés mi siervo, al cual encargué en </a:t>
            </a:r>
            <a:r>
              <a:rPr lang="es-ES" dirty="0" err="1" smtClean="0"/>
              <a:t>Horeb</a:t>
            </a:r>
            <a:r>
              <a:rPr lang="es-ES" dirty="0" smtClean="0"/>
              <a:t> ordenanzas y leyes para todo Israel. He aquí, yo os envío el profeta Elías, antes que venga el día de Jehová, grande y terrible. El hará volver el corazón de los padres hacia los hijos, y el corazón de los hijos hacia los padres, no sea que yo venga y hiera la tierra con maldición."</a:t>
            </a:r>
            <a:endParaRPr lang="es-ES" sz="30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Viva según la instrucción de Dios (Malaquías 4:4-6)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i="1" dirty="0" smtClean="0"/>
              <a:t>Preparación presente (</a:t>
            </a:r>
            <a:r>
              <a:rPr lang="es-ES" i="1" dirty="0" smtClean="0">
                <a:solidFill>
                  <a:schemeClr val="tx2"/>
                </a:solidFill>
              </a:rPr>
              <a:t>4:4</a:t>
            </a:r>
            <a:r>
              <a:rPr lang="es-ES" i="1" dirty="0" smtClean="0"/>
              <a:t>)</a:t>
            </a:r>
            <a:endParaRPr lang="es-ES" dirty="0" smtClean="0"/>
          </a:p>
          <a:p>
            <a:pPr lvl="1"/>
            <a:r>
              <a:rPr lang="es-ES" b="1" dirty="0" smtClean="0"/>
              <a:t>acordaos</a:t>
            </a:r>
            <a:r>
              <a:rPr lang="es-ES" dirty="0" smtClean="0"/>
              <a:t> (</a:t>
            </a:r>
            <a:r>
              <a:rPr lang="es-ES" i="1" dirty="0" err="1" smtClean="0"/>
              <a:t>zāḵar</a:t>
            </a:r>
            <a:r>
              <a:rPr lang="es-ES" dirty="0" smtClean="0"/>
              <a:t>) se usa 14 veces en Deuteronomio para exhortar al pueblo a cumplir la </a:t>
            </a:r>
            <a:r>
              <a:rPr lang="es-ES" b="1" dirty="0" smtClean="0"/>
              <a:t>ley</a:t>
            </a:r>
            <a:r>
              <a:rPr lang="es-ES" dirty="0" smtClean="0"/>
              <a:t>. Este mandato puede referirse a: </a:t>
            </a:r>
          </a:p>
          <a:p>
            <a:pPr lvl="2">
              <a:buNone/>
            </a:pPr>
            <a:r>
              <a:rPr lang="es-ES" dirty="0" smtClean="0"/>
              <a:t>(a) Recordar o poner atención mental en algo, </a:t>
            </a:r>
          </a:p>
          <a:p>
            <a:pPr lvl="2">
              <a:buNone/>
            </a:pPr>
            <a:r>
              <a:rPr lang="es-ES" dirty="0" smtClean="0"/>
              <a:t>(b) acordarse y actuar externamente en consecuencia (</a:t>
            </a:r>
            <a:r>
              <a:rPr lang="es-ES" dirty="0" err="1" smtClean="0"/>
              <a:t>i.e.</a:t>
            </a:r>
            <a:r>
              <a:rPr lang="es-ES" dirty="0" smtClean="0"/>
              <a:t>, evocar y obedecer), o </a:t>
            </a:r>
          </a:p>
          <a:p>
            <a:pPr lvl="2">
              <a:buNone/>
            </a:pPr>
            <a:r>
              <a:rPr lang="es-ES" dirty="0" smtClean="0"/>
              <a:t>(c) repetir o recitar algo. </a:t>
            </a:r>
          </a:p>
          <a:p>
            <a:pPr lvl="2"/>
            <a:r>
              <a:rPr lang="es-ES" dirty="0" smtClean="0"/>
              <a:t>Por la insistencia de Malaquías en la obediencia del pueblo, la opción (b) parece ser la que da fuerza a este mandato: “¡Recuerden y obedezcan!”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Viva según la instrucción de Dios (Malaquías 4:4-6)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i="1" dirty="0" smtClean="0"/>
              <a:t>Preparación presente (</a:t>
            </a:r>
            <a:r>
              <a:rPr lang="es-ES" i="1" dirty="0" smtClean="0">
                <a:solidFill>
                  <a:schemeClr val="tx2"/>
                </a:solidFill>
              </a:rPr>
              <a:t>4:4</a:t>
            </a:r>
            <a:r>
              <a:rPr lang="es-ES" i="1" dirty="0" smtClean="0"/>
              <a:t>)</a:t>
            </a:r>
            <a:endParaRPr lang="es-ES" dirty="0" smtClean="0"/>
          </a:p>
          <a:p>
            <a:pPr lvl="1"/>
            <a:r>
              <a:rPr lang="es-ES" dirty="0" smtClean="0"/>
              <a:t>La referencia a </a:t>
            </a:r>
            <a:r>
              <a:rPr lang="es-ES" b="1" dirty="0" smtClean="0"/>
              <a:t>Moisés mi siervo</a:t>
            </a:r>
            <a:r>
              <a:rPr lang="es-ES" dirty="0" smtClean="0"/>
              <a:t> recuerda al lector que el Dios Todopoderoso (</a:t>
            </a:r>
            <a:r>
              <a:rPr lang="es-ES" dirty="0" err="1" smtClean="0">
                <a:solidFill>
                  <a:schemeClr val="tx2"/>
                </a:solidFill>
              </a:rPr>
              <a:t>Mal.</a:t>
            </a:r>
            <a:r>
              <a:rPr lang="es-ES" dirty="0" smtClean="0">
                <a:solidFill>
                  <a:schemeClr val="tx2"/>
                </a:solidFill>
              </a:rPr>
              <a:t> 4:3</a:t>
            </a:r>
            <a:r>
              <a:rPr lang="es-ES" dirty="0" smtClean="0"/>
              <a:t>) es el mismo que manifestó sus juicios y salvación en tiempos del éxodo. </a:t>
            </a:r>
          </a:p>
          <a:p>
            <a:pPr lvl="1"/>
            <a:r>
              <a:rPr lang="es-ES" dirty="0" smtClean="0"/>
              <a:t>También es el Dios vivo que dio los diez mandamientos </a:t>
            </a:r>
            <a:r>
              <a:rPr lang="es-ES" b="1" dirty="0" smtClean="0"/>
              <a:t>en </a:t>
            </a:r>
            <a:r>
              <a:rPr lang="es-ES" b="1" dirty="0" err="1" smtClean="0"/>
              <a:t>Horeb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El pueblo de tiempos de Malaquías necesitaba renovar su temor de Dios así como arrepentirse y ser fiel al pacto. 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Viva según la instrucción de Dios (Malaquías 4:4-6)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i="1" dirty="0" smtClean="0"/>
              <a:t>Preparación futura (</a:t>
            </a:r>
            <a:r>
              <a:rPr lang="es-ES" i="1" dirty="0" smtClean="0">
                <a:solidFill>
                  <a:schemeClr val="tx2"/>
                </a:solidFill>
              </a:rPr>
              <a:t>4:5–6</a:t>
            </a:r>
            <a:r>
              <a:rPr lang="es-ES" i="1" dirty="0" smtClean="0"/>
              <a:t>)</a:t>
            </a:r>
            <a:endParaRPr lang="es-ES" dirty="0" smtClean="0"/>
          </a:p>
          <a:p>
            <a:pPr lvl="1"/>
            <a:r>
              <a:rPr lang="es-ES" dirty="0" smtClean="0"/>
              <a:t>Dios prometió a través de Malaquías que </a:t>
            </a:r>
            <a:r>
              <a:rPr lang="es-ES" b="1" dirty="0" smtClean="0"/>
              <a:t>el profeta Elías</a:t>
            </a:r>
            <a:r>
              <a:rPr lang="es-ES" dirty="0" smtClean="0"/>
              <a:t> vendría y ministraría al mundo </a:t>
            </a:r>
            <a:r>
              <a:rPr lang="es-ES" b="1" dirty="0" smtClean="0"/>
              <a:t>antes</a:t>
            </a:r>
            <a:r>
              <a:rPr lang="es-ES" dirty="0" smtClean="0"/>
              <a:t> del día de Jehová. </a:t>
            </a:r>
          </a:p>
          <a:p>
            <a:pPr lvl="1"/>
            <a:r>
              <a:rPr lang="es-ES" dirty="0" smtClean="0"/>
              <a:t>Este es el único pasaje en los profetas que habla del ministerio futuro de Elías. </a:t>
            </a:r>
          </a:p>
          <a:p>
            <a:pPr lvl="1"/>
            <a:r>
              <a:rPr lang="es-ES" dirty="0" smtClean="0"/>
              <a:t>Mateo (</a:t>
            </a:r>
            <a:r>
              <a:rPr lang="es-ES" dirty="0" err="1" smtClean="0">
                <a:solidFill>
                  <a:schemeClr val="tx2"/>
                </a:solidFill>
              </a:rPr>
              <a:t>Mt.</a:t>
            </a:r>
            <a:r>
              <a:rPr lang="es-ES" dirty="0" smtClean="0">
                <a:solidFill>
                  <a:schemeClr val="tx2"/>
                </a:solidFill>
              </a:rPr>
              <a:t> 11:7–10</a:t>
            </a:r>
            <a:r>
              <a:rPr lang="es-ES" dirty="0" smtClean="0"/>
              <a:t>) específicamente afirma que Juan el bautista era ese mensajero (</a:t>
            </a:r>
            <a:r>
              <a:rPr lang="es-ES" dirty="0" err="1" smtClean="0">
                <a:solidFill>
                  <a:schemeClr val="tx2"/>
                </a:solidFill>
              </a:rPr>
              <a:t>Mal.</a:t>
            </a:r>
            <a:r>
              <a:rPr lang="es-ES" dirty="0" smtClean="0">
                <a:solidFill>
                  <a:schemeClr val="tx2"/>
                </a:solidFill>
              </a:rPr>
              <a:t> 3:1</a:t>
            </a:r>
            <a:r>
              <a:rPr lang="es-ES" dirty="0" smtClean="0"/>
              <a:t>) que preparó la venida del Señor. 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Viva según la instrucción de Dios (Malaquías 4:4-6)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i="1" dirty="0" smtClean="0"/>
              <a:t>Preparación futura (</a:t>
            </a:r>
            <a:r>
              <a:rPr lang="es-ES" i="1" dirty="0" smtClean="0">
                <a:solidFill>
                  <a:schemeClr val="tx2"/>
                </a:solidFill>
              </a:rPr>
              <a:t>4:5–6</a:t>
            </a:r>
            <a:r>
              <a:rPr lang="es-ES" i="1" dirty="0" smtClean="0"/>
              <a:t>)</a:t>
            </a:r>
            <a:endParaRPr lang="es-ES" dirty="0" smtClean="0"/>
          </a:p>
          <a:p>
            <a:pPr lvl="1"/>
            <a:r>
              <a:rPr lang="es-ES" dirty="0" smtClean="0"/>
              <a:t>Pero ¿se debe considerar a Juan el bautista como el que cumple a cabalidad la profecía acerca de Elías? (</a:t>
            </a:r>
            <a:r>
              <a:rPr lang="es-ES" dirty="0" err="1" smtClean="0">
                <a:solidFill>
                  <a:schemeClr val="tx2"/>
                </a:solidFill>
              </a:rPr>
              <a:t>Mal.</a:t>
            </a:r>
            <a:r>
              <a:rPr lang="es-ES" dirty="0" smtClean="0">
                <a:solidFill>
                  <a:schemeClr val="tx2"/>
                </a:solidFill>
              </a:rPr>
              <a:t> 4:5–6</a:t>
            </a:r>
            <a:r>
              <a:rPr lang="es-ES" dirty="0" smtClean="0"/>
              <a:t>) </a:t>
            </a:r>
          </a:p>
          <a:p>
            <a:pPr lvl="1"/>
            <a:r>
              <a:rPr lang="es-ES" dirty="0" smtClean="0"/>
              <a:t>Antes de que Juan naciera, un ángel predijo que él ministraría “con el espíritu y el poder de Elías, para hacer volver los corazones de los padres a los hijos, y de los rebeldes a la prudencia de los justos, para preparar al Señor un pueblo bien dispuesto” (</a:t>
            </a:r>
            <a:r>
              <a:rPr lang="es-ES" dirty="0" err="1" smtClean="0">
                <a:solidFill>
                  <a:schemeClr val="tx2"/>
                </a:solidFill>
              </a:rPr>
              <a:t>Lc.</a:t>
            </a:r>
            <a:r>
              <a:rPr lang="es-ES" dirty="0" smtClean="0">
                <a:solidFill>
                  <a:schemeClr val="tx2"/>
                </a:solidFill>
              </a:rPr>
              <a:t> 1:17</a:t>
            </a:r>
            <a:r>
              <a:rPr lang="es-ES" dirty="0" smtClean="0"/>
              <a:t>). 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Viva según la instrucción de Dios (Malaquías 4:4-6)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i="1" dirty="0" smtClean="0"/>
              <a:t>Preparación futura (</a:t>
            </a:r>
            <a:r>
              <a:rPr lang="es-ES" i="1" dirty="0" smtClean="0">
                <a:solidFill>
                  <a:schemeClr val="tx2"/>
                </a:solidFill>
              </a:rPr>
              <a:t>4:5–6</a:t>
            </a:r>
            <a:r>
              <a:rPr lang="es-ES" i="1" dirty="0" smtClean="0"/>
              <a:t>)</a:t>
            </a:r>
            <a:endParaRPr lang="es-ES" dirty="0" smtClean="0"/>
          </a:p>
          <a:p>
            <a:pPr lvl="1"/>
            <a:r>
              <a:rPr lang="es-ES" dirty="0" smtClean="0"/>
              <a:t>Aunque [Juan] admitió que él había sido enviado a preparar el camino del Señor (</a:t>
            </a:r>
            <a:r>
              <a:rPr lang="es-ES" dirty="0" err="1" smtClean="0">
                <a:solidFill>
                  <a:schemeClr val="tx2"/>
                </a:solidFill>
              </a:rPr>
              <a:t>Is.</a:t>
            </a:r>
            <a:r>
              <a:rPr lang="es-ES" dirty="0" smtClean="0">
                <a:solidFill>
                  <a:schemeClr val="tx2"/>
                </a:solidFill>
              </a:rPr>
              <a:t> 40:3; </a:t>
            </a:r>
            <a:r>
              <a:rPr lang="es-ES" dirty="0" err="1" smtClean="0">
                <a:solidFill>
                  <a:schemeClr val="tx2"/>
                </a:solidFill>
              </a:rPr>
              <a:t>Mal.</a:t>
            </a:r>
            <a:r>
              <a:rPr lang="es-ES" dirty="0" smtClean="0">
                <a:solidFill>
                  <a:schemeClr val="tx2"/>
                </a:solidFill>
              </a:rPr>
              <a:t> 3:1</a:t>
            </a:r>
            <a:r>
              <a:rPr lang="es-ES" dirty="0" smtClean="0"/>
              <a:t>), explícitamente rechazó que él fuera Elías (</a:t>
            </a:r>
            <a:r>
              <a:rPr lang="es-ES" dirty="0" err="1" smtClean="0">
                <a:solidFill>
                  <a:schemeClr val="tx2"/>
                </a:solidFill>
              </a:rPr>
              <a:t>Jn.</a:t>
            </a:r>
            <a:r>
              <a:rPr lang="es-ES" dirty="0" smtClean="0">
                <a:solidFill>
                  <a:schemeClr val="tx2"/>
                </a:solidFill>
              </a:rPr>
              <a:t> 1:21–23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En </a:t>
            </a:r>
            <a:r>
              <a:rPr lang="es-ES" dirty="0" smtClean="0">
                <a:solidFill>
                  <a:schemeClr val="tx2"/>
                </a:solidFill>
              </a:rPr>
              <a:t>Mateo 17</a:t>
            </a:r>
            <a:r>
              <a:rPr lang="es-ES" dirty="0" smtClean="0"/>
              <a:t> se presenta una solución a este problema. </a:t>
            </a:r>
          </a:p>
          <a:p>
            <a:pPr lvl="1"/>
            <a:r>
              <a:rPr lang="es-ES" dirty="0" smtClean="0"/>
              <a:t>Después que Elías apareció con Cristo en la transfiguración, los discípulos preguntaron acerca de la futura venida de ese Elías.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Viva según la instrucción de Dios (Malaquías 4:4-6)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26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i="1" dirty="0" smtClean="0"/>
              <a:t>Preparación futura (</a:t>
            </a:r>
            <a:r>
              <a:rPr lang="es-ES" i="1" dirty="0" smtClean="0">
                <a:solidFill>
                  <a:schemeClr val="tx2"/>
                </a:solidFill>
              </a:rPr>
              <a:t>4:5–6</a:t>
            </a:r>
            <a:r>
              <a:rPr lang="es-ES" i="1" dirty="0" smtClean="0"/>
              <a:t>)</a:t>
            </a:r>
            <a:endParaRPr lang="es-ES" dirty="0" smtClean="0"/>
          </a:p>
          <a:p>
            <a:pPr lvl="1"/>
            <a:r>
              <a:rPr lang="es-ES" dirty="0" smtClean="0"/>
              <a:t>Jesús, obviamente hablando después de la muerte de Juan (cf. </a:t>
            </a:r>
            <a:r>
              <a:rPr lang="es-ES" dirty="0" err="1" smtClean="0">
                <a:solidFill>
                  <a:schemeClr val="tx2"/>
                </a:solidFill>
              </a:rPr>
              <a:t>Mt.</a:t>
            </a:r>
            <a:r>
              <a:rPr lang="es-ES" dirty="0" smtClean="0">
                <a:solidFill>
                  <a:schemeClr val="tx2"/>
                </a:solidFill>
              </a:rPr>
              <a:t> 14:1–2</a:t>
            </a:r>
            <a:r>
              <a:rPr lang="es-ES" dirty="0" smtClean="0"/>
              <a:t>), afirmó: “</a:t>
            </a:r>
            <a:r>
              <a:rPr lang="es-ES" dirty="0" smtClean="0">
                <a:solidFill>
                  <a:srgbClr val="FF0000"/>
                </a:solidFill>
              </a:rPr>
              <a:t>A la verdad, Elías viene primero y restaurará todas las cosas</a:t>
            </a:r>
            <a:r>
              <a:rPr lang="es-ES" dirty="0" smtClean="0"/>
              <a:t>” (</a:t>
            </a:r>
            <a:r>
              <a:rPr lang="es-ES" dirty="0" err="1" smtClean="0">
                <a:solidFill>
                  <a:schemeClr val="tx2"/>
                </a:solidFill>
              </a:rPr>
              <a:t>Mt.</a:t>
            </a:r>
            <a:r>
              <a:rPr lang="es-ES" dirty="0" smtClean="0">
                <a:solidFill>
                  <a:schemeClr val="tx2"/>
                </a:solidFill>
              </a:rPr>
              <a:t> 17:11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Esa expectativa futura indica que </a:t>
            </a:r>
            <a:r>
              <a:rPr lang="es-ES" dirty="0" smtClean="0">
                <a:solidFill>
                  <a:schemeClr val="tx2"/>
                </a:solidFill>
              </a:rPr>
              <a:t>Malaquías 4:5–6 </a:t>
            </a:r>
            <a:r>
              <a:rPr lang="es-ES" dirty="0" smtClean="0"/>
              <a:t>no se cumplió en el ministerio de Juan. </a:t>
            </a:r>
          </a:p>
          <a:p>
            <a:pPr lvl="1"/>
            <a:r>
              <a:rPr lang="es-ES" dirty="0" smtClean="0"/>
              <a:t>Israel no aceptó a Juan el bautista como Elías, […], así que otro precursor parecido a Elías vendrá antes del día de Jehová. 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Viva según la instrucción de Dios (Malaquías 4:4-6)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i="1" dirty="0" smtClean="0"/>
              <a:t>Preparación futura (</a:t>
            </a:r>
            <a:r>
              <a:rPr lang="es-ES" i="1" dirty="0" smtClean="0">
                <a:solidFill>
                  <a:schemeClr val="tx2"/>
                </a:solidFill>
              </a:rPr>
              <a:t>4:5–6</a:t>
            </a:r>
            <a:r>
              <a:rPr lang="es-ES" i="1" dirty="0" smtClean="0"/>
              <a:t>)</a:t>
            </a:r>
            <a:endParaRPr lang="es-ES" dirty="0" smtClean="0"/>
          </a:p>
          <a:p>
            <a:pPr lvl="1"/>
            <a:r>
              <a:rPr lang="es-ES" dirty="0" smtClean="0"/>
              <a:t>No obstante, Jesús añadió: “</a:t>
            </a:r>
            <a:r>
              <a:rPr lang="es-ES" dirty="0" smtClean="0">
                <a:solidFill>
                  <a:srgbClr val="FF0000"/>
                </a:solidFill>
              </a:rPr>
              <a:t>Mas os digo que Elías ya vino, y no le conocieron</a:t>
            </a:r>
            <a:r>
              <a:rPr lang="es-ES" dirty="0" smtClean="0"/>
              <a:t>” (</a:t>
            </a:r>
            <a:r>
              <a:rPr lang="es-ES" dirty="0" err="1" smtClean="0">
                <a:solidFill>
                  <a:schemeClr val="tx2"/>
                </a:solidFill>
              </a:rPr>
              <a:t>Mt.</a:t>
            </a:r>
            <a:r>
              <a:rPr lang="es-ES" dirty="0" smtClean="0">
                <a:solidFill>
                  <a:schemeClr val="tx2"/>
                </a:solidFill>
              </a:rPr>
              <a:t> 17:12</a:t>
            </a:r>
            <a:r>
              <a:rPr lang="es-ES" dirty="0" smtClean="0"/>
              <a:t>), y sus discípulos entendieron que hablaba de Juan el bautista (</a:t>
            </a:r>
            <a:r>
              <a:rPr lang="es-ES" dirty="0" err="1" smtClean="0">
                <a:solidFill>
                  <a:schemeClr val="tx2"/>
                </a:solidFill>
              </a:rPr>
              <a:t>Mt.</a:t>
            </a:r>
            <a:r>
              <a:rPr lang="es-ES" dirty="0" smtClean="0">
                <a:solidFill>
                  <a:schemeClr val="tx2"/>
                </a:solidFill>
              </a:rPr>
              <a:t> 17:13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La solución a todo esto parece ser que aunque Juan no cumplió cabalmente la profecía de </a:t>
            </a:r>
            <a:r>
              <a:rPr lang="es-ES" dirty="0" smtClean="0">
                <a:solidFill>
                  <a:schemeClr val="tx2"/>
                </a:solidFill>
              </a:rPr>
              <a:t>Malaquías 4:5–6 </a:t>
            </a:r>
            <a:r>
              <a:rPr lang="es-ES" dirty="0" smtClean="0"/>
              <a:t>(porque Elías todavía está por venir), Elías fue un tipo de Juan en virtud de la gran similitud que hay entre el Elías y Juan.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Viva según la instrucción de Dios (Malaquías 4:4-6)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28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i="1" dirty="0" smtClean="0"/>
              <a:t>Preparación futura (</a:t>
            </a:r>
            <a:r>
              <a:rPr lang="es-ES" i="1" dirty="0" smtClean="0">
                <a:solidFill>
                  <a:schemeClr val="tx2"/>
                </a:solidFill>
              </a:rPr>
              <a:t>4:5–6</a:t>
            </a:r>
            <a:r>
              <a:rPr lang="es-ES" i="1" dirty="0" smtClean="0"/>
              <a:t>)</a:t>
            </a:r>
            <a:endParaRPr lang="es-ES" dirty="0" smtClean="0"/>
          </a:p>
          <a:p>
            <a:pPr lvl="1"/>
            <a:r>
              <a:rPr lang="es-ES" dirty="0" smtClean="0"/>
              <a:t>La más cercana referencia del N.T. a ese futuro Elías está en </a:t>
            </a:r>
            <a:r>
              <a:rPr lang="es-ES" dirty="0" smtClean="0">
                <a:solidFill>
                  <a:schemeClr val="tx2"/>
                </a:solidFill>
              </a:rPr>
              <a:t>Apocalipsis 11:1–13</a:t>
            </a:r>
            <a:r>
              <a:rPr lang="es-ES" dirty="0" smtClean="0"/>
              <a:t>, que habla de los dos testigos que aparecerán en el tiempo de la tribulación. </a:t>
            </a:r>
          </a:p>
          <a:p>
            <a:pPr lvl="1"/>
            <a:r>
              <a:rPr lang="es-ES" dirty="0" smtClean="0"/>
              <a:t>Quizá Juan estaba ampliando la expectativa de Elías para presentarla más bien como un ministerio como el de Elías-Eliseo. 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Viva según la instrucción de Dios (Malaquías 4:4-6)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i="1" dirty="0" smtClean="0"/>
              <a:t>Preparación futura (</a:t>
            </a:r>
            <a:r>
              <a:rPr lang="es-ES" i="1" dirty="0" smtClean="0">
                <a:solidFill>
                  <a:schemeClr val="tx2"/>
                </a:solidFill>
              </a:rPr>
              <a:t>4:5–6</a:t>
            </a:r>
            <a:r>
              <a:rPr lang="es-ES" i="1" dirty="0" smtClean="0"/>
              <a:t>)</a:t>
            </a:r>
            <a:endParaRPr lang="es-ES" dirty="0" smtClean="0"/>
          </a:p>
          <a:p>
            <a:pPr lvl="1"/>
            <a:r>
              <a:rPr lang="es-ES" dirty="0" smtClean="0"/>
              <a:t>Como resultado del ministerio de los dos testigos, mucha gente se arrepentirá, de tal modo que </a:t>
            </a:r>
            <a:r>
              <a:rPr lang="es-ES" b="1" dirty="0" smtClean="0"/>
              <a:t>el corazón de los padres</a:t>
            </a:r>
            <a:r>
              <a:rPr lang="es-ES" dirty="0" smtClean="0"/>
              <a:t> se unirá con </a:t>
            </a:r>
            <a:r>
              <a:rPr lang="es-ES" b="1" dirty="0" smtClean="0"/>
              <a:t>el corazón de los hijos.</a:t>
            </a:r>
            <a:r>
              <a:rPr lang="es-ES" dirty="0" smtClean="0"/>
              <a:t> </a:t>
            </a:r>
          </a:p>
          <a:p>
            <a:pPr lvl="1"/>
            <a:r>
              <a:rPr lang="es-ES" dirty="0" smtClean="0"/>
              <a:t>Ese arrepentimiento significa que no experimentarán el juicio de Dios en el día del Señor.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Viva según la instrucción de Dios (Malaquías 4:4-6)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09800"/>
            <a:ext cx="8610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Sirva a Dios (</a:t>
            </a:r>
            <a:r>
              <a:rPr lang="es-PR" sz="3600" dirty="0" smtClean="0">
                <a:solidFill>
                  <a:schemeClr val="tx2"/>
                </a:solidFill>
              </a:rPr>
              <a:t>Malaquías 3:13-15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Honre a Dios (</a:t>
            </a:r>
            <a:r>
              <a:rPr lang="es-PR" sz="3600" dirty="0" smtClean="0">
                <a:solidFill>
                  <a:schemeClr val="tx2"/>
                </a:solidFill>
              </a:rPr>
              <a:t>Malaquías 3:16-4:3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Viva según la instrucción de Dios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Malaquías 4:4-6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3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30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i="1" dirty="0" smtClean="0"/>
              <a:t>Preparación futura (</a:t>
            </a:r>
            <a:r>
              <a:rPr lang="es-ES" i="1" dirty="0" smtClean="0">
                <a:solidFill>
                  <a:schemeClr val="tx2"/>
                </a:solidFill>
              </a:rPr>
              <a:t>4:5–6</a:t>
            </a:r>
            <a:r>
              <a:rPr lang="es-ES" i="1" dirty="0" smtClean="0"/>
              <a:t>)</a:t>
            </a:r>
            <a:endParaRPr lang="es-ES" dirty="0" smtClean="0"/>
          </a:p>
          <a:p>
            <a:pPr lvl="1"/>
            <a:r>
              <a:rPr lang="es-ES" dirty="0" smtClean="0"/>
              <a:t>En las últimas palabras del Antiguo Testamento Malaquías hace una ominosa anticipación con respecto a </a:t>
            </a:r>
            <a:r>
              <a:rPr lang="es-ES" b="1" dirty="0" smtClean="0"/>
              <a:t>el día de Jehová, grande y terrible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La fuerza de las advertencias y apelaciones en el libro de Malaquías están basadas en la certeza de ese juicio venidero, así como en el pacto ofrecido por gracia. 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Viva según la instrucción de Dios (Malaquías 4:4-6)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Aplicaciones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534400" cy="4114800"/>
          </a:xfrm>
        </p:spPr>
        <p:txBody>
          <a:bodyPr/>
          <a:lstStyle/>
          <a:p>
            <a:r>
              <a:rPr lang="es-PR" sz="2800" dirty="0" smtClean="0"/>
              <a:t>Sirva a Dios, digan lo que digan los demás.</a:t>
            </a:r>
          </a:p>
          <a:p>
            <a:r>
              <a:rPr lang="es-PR" sz="2800" dirty="0" smtClean="0"/>
              <a:t>Nuestra decisión de temer o no temer a Dios tiene consecuencias eternas.</a:t>
            </a:r>
          </a:p>
          <a:p>
            <a:r>
              <a:rPr lang="es-PR" sz="2800" dirty="0" smtClean="0"/>
              <a:t>Persevere con fidelidad, porque Dios conoce, reclama y recompensa a sus hijos fieles.</a:t>
            </a:r>
          </a:p>
          <a:p>
            <a:r>
              <a:rPr lang="es-PR" sz="2800" dirty="0" smtClean="0"/>
              <a:t>Las Escrituras nos indican a Cristo y nos indican cómo vivir para Él.</a:t>
            </a:r>
          </a:p>
          <a:p>
            <a:r>
              <a:rPr lang="es-PR" sz="2800" dirty="0" smtClean="0"/>
              <a:t>Debemos recordar y obedecer la Palabra de Dios.</a:t>
            </a:r>
            <a:endParaRPr lang="es-P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32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939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Bryan, </a:t>
            </a:r>
            <a:r>
              <a:rPr lang="es-ES" sz="1400" dirty="0" err="1" smtClean="0"/>
              <a:t>Jesse</a:t>
            </a:r>
            <a:r>
              <a:rPr lang="es-ES" sz="1400" dirty="0" smtClean="0"/>
              <a:t> et al. </a:t>
            </a:r>
            <a:r>
              <a:rPr lang="es-ES" sz="1400" i="1" dirty="0" smtClean="0"/>
              <a:t>Comentario </a:t>
            </a:r>
            <a:r>
              <a:rPr lang="es-ES" sz="1400" i="1" dirty="0" err="1" smtClean="0"/>
              <a:t>Bı́blico</a:t>
            </a:r>
            <a:r>
              <a:rPr lang="es-ES" sz="1400" i="1" dirty="0" smtClean="0"/>
              <a:t> Mundo Hispano Oseas-</a:t>
            </a:r>
            <a:r>
              <a:rPr lang="es-ES" sz="1400" i="1" dirty="0" err="1" smtClean="0"/>
              <a:t>Malaquı́as</a:t>
            </a:r>
            <a:r>
              <a:rPr lang="es-ES" sz="1400" dirty="0" smtClean="0"/>
              <a:t>, 1. ed. El Paso, TX: Editorial Mundo Hispano, 2003.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/>
              <a:t>Douglas, J.D. </a:t>
            </a:r>
            <a:r>
              <a:rPr lang="es-PR" sz="1400" i="1" dirty="0" smtClean="0"/>
              <a:t>Nuevo Diccionario Bíblico : Primera Edición.</a:t>
            </a:r>
            <a:r>
              <a:rPr lang="es-PR" sz="1400" dirty="0" smtClean="0"/>
              <a:t> Miami: Sociedades </a:t>
            </a:r>
            <a:r>
              <a:rPr lang="es-PR" sz="1400" dirty="0" err="1" smtClean="0"/>
              <a:t>Bı́blicas</a:t>
            </a:r>
            <a:r>
              <a:rPr lang="es-PR" sz="14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/>
              <a:t>Fernández, Óscar J. et al. Eds. </a:t>
            </a:r>
            <a:r>
              <a:rPr lang="es-PR" sz="1400" i="1" dirty="0" smtClean="0"/>
              <a:t>Estudios Bíblicos </a:t>
            </a:r>
            <a:r>
              <a:rPr lang="es-PR" sz="1400" i="1" dirty="0" err="1" smtClean="0"/>
              <a:t>Lifeway</a:t>
            </a:r>
            <a:r>
              <a:rPr lang="es-PR" sz="1400" i="1" dirty="0" smtClean="0"/>
              <a:t> para Adultos. </a:t>
            </a:r>
            <a:r>
              <a:rPr lang="es-PR" sz="1400" dirty="0" smtClean="0"/>
              <a:t>Vol. 12, Núm. 4.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2013. 37-46.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 smtClean="0"/>
              <a:t>Jamieson</a:t>
            </a:r>
            <a:r>
              <a:rPr lang="es-ES" sz="1400" dirty="0" smtClean="0"/>
              <a:t>, A. Roberto, R. </a:t>
            </a:r>
            <a:r>
              <a:rPr lang="es-ES" sz="1400" dirty="0" err="1" smtClean="0"/>
              <a:t>Fausset</a:t>
            </a:r>
            <a:r>
              <a:rPr lang="es-ES" sz="1400" dirty="0" smtClean="0"/>
              <a:t> and David Brown. </a:t>
            </a:r>
            <a:r>
              <a:rPr lang="es-ES" sz="1400" i="1" dirty="0" smtClean="0"/>
              <a:t>Comentario </a:t>
            </a:r>
            <a:r>
              <a:rPr lang="es-ES" sz="1400" i="1" dirty="0" err="1" smtClean="0"/>
              <a:t>Exegético</a:t>
            </a:r>
            <a:r>
              <a:rPr lang="es-ES" sz="1400" i="1" dirty="0" smtClean="0"/>
              <a:t> Y Explicativo De La Biblia - Tomo 1: El Antiguo Testamento</a:t>
            </a:r>
            <a:r>
              <a:rPr lang="es-ES" sz="1400" dirty="0" smtClean="0"/>
              <a:t> . El Paso, TX: Casa Bautista de Publicaciones, 2003.</a:t>
            </a:r>
            <a:endParaRPr lang="es-PR" sz="14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err="1" smtClean="0"/>
              <a:t>Lockward</a:t>
            </a:r>
            <a:r>
              <a:rPr lang="es-PR" sz="1400" dirty="0" smtClean="0"/>
              <a:t>, Alfonso. </a:t>
            </a:r>
            <a:r>
              <a:rPr lang="es-PR" sz="1400" i="1" dirty="0" smtClean="0"/>
              <a:t>Nuevo Diccionario De La Biblia.</a:t>
            </a:r>
            <a:r>
              <a:rPr lang="es-PR" sz="1400" dirty="0" smtClean="0"/>
              <a:t> Miami: Editorial </a:t>
            </a:r>
            <a:r>
              <a:rPr lang="es-PR" sz="1400" dirty="0" err="1" smtClean="0"/>
              <a:t>Unilit</a:t>
            </a:r>
            <a:r>
              <a:rPr lang="es-PR" sz="1400" dirty="0" smtClean="0"/>
              <a:t>, 2003.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 smtClean="0"/>
              <a:t>Platt</a:t>
            </a:r>
            <a:r>
              <a:rPr lang="es-ES" sz="1400" dirty="0" smtClean="0"/>
              <a:t>, Alberto T. </a:t>
            </a:r>
            <a:r>
              <a:rPr lang="es-ES" sz="1400" i="1" dirty="0" smtClean="0"/>
              <a:t>Estudios </a:t>
            </a:r>
            <a:r>
              <a:rPr lang="es-ES" sz="1400" i="1" dirty="0" err="1" smtClean="0"/>
              <a:t>Bı́blicos</a:t>
            </a:r>
            <a:r>
              <a:rPr lang="es-ES" sz="1400" i="1" dirty="0" smtClean="0"/>
              <a:t> ELA: Respuesta De Dios a Las Crisis (</a:t>
            </a:r>
            <a:r>
              <a:rPr lang="es-ES" sz="1400" i="1" dirty="0" err="1" smtClean="0"/>
              <a:t>Hageo</a:t>
            </a:r>
            <a:r>
              <a:rPr lang="es-ES" sz="1400" i="1" dirty="0" smtClean="0"/>
              <a:t> Y </a:t>
            </a:r>
            <a:r>
              <a:rPr lang="es-ES" sz="1400" i="1" dirty="0" err="1" smtClean="0"/>
              <a:t>Malaquias</a:t>
            </a:r>
            <a:r>
              <a:rPr lang="es-ES" sz="1400" i="1" dirty="0" smtClean="0"/>
              <a:t>)</a:t>
            </a:r>
            <a:r>
              <a:rPr lang="es-ES" sz="1400" dirty="0" smtClean="0"/>
              <a:t>. Puebla, </a:t>
            </a:r>
            <a:r>
              <a:rPr lang="es-ES" sz="1400" dirty="0" err="1" smtClean="0"/>
              <a:t>México</a:t>
            </a:r>
            <a:r>
              <a:rPr lang="es-ES" sz="1400" dirty="0" smtClean="0"/>
              <a:t>: Ediciones Las </a:t>
            </a:r>
            <a:r>
              <a:rPr lang="es-ES" sz="1400" dirty="0" err="1" smtClean="0"/>
              <a:t>Américas</a:t>
            </a:r>
            <a:r>
              <a:rPr lang="es-ES" sz="1400" dirty="0" smtClean="0"/>
              <a:t>, A. C., 1998.</a:t>
            </a:r>
            <a:endParaRPr lang="es-PR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/>
              <a:t>Vine, W.E. </a:t>
            </a:r>
            <a:r>
              <a:rPr lang="es-PR" sz="1400" i="1" dirty="0" smtClean="0"/>
              <a:t>Vine Diccionario Expositivo De Palabras Del Antiguo Y Del Nuevo Testamento Exhaustivo</a:t>
            </a:r>
            <a:r>
              <a:rPr lang="es-PR" sz="1400" dirty="0" smtClean="0"/>
              <a:t>, </a:t>
            </a:r>
            <a:r>
              <a:rPr lang="es-PR" sz="1400" dirty="0" err="1" smtClean="0"/>
              <a:t>electronic</a:t>
            </a:r>
            <a:r>
              <a:rPr lang="es-PR" sz="14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Walvoord</a:t>
            </a:r>
            <a:r>
              <a:rPr lang="es-ES" sz="1400" dirty="0" smtClean="0"/>
              <a:t>, John F. y Roy B. </a:t>
            </a:r>
            <a:r>
              <a:rPr lang="es-ES" sz="1400" dirty="0" err="1" smtClean="0"/>
              <a:t>Zuck</a:t>
            </a:r>
            <a:r>
              <a:rPr lang="es-ES" sz="1400" dirty="0" smtClean="0"/>
              <a:t>. </a:t>
            </a:r>
            <a:r>
              <a:rPr lang="es-ES" sz="1400" i="1" dirty="0" smtClean="0"/>
              <a:t>El Conocimiento </a:t>
            </a:r>
            <a:r>
              <a:rPr lang="es-ES" sz="1400" i="1" dirty="0" err="1" smtClean="0"/>
              <a:t>Bíblico</a:t>
            </a:r>
            <a:r>
              <a:rPr lang="es-ES" sz="1400" i="1" dirty="0" smtClean="0"/>
              <a:t>, Un Comentario Expositivo: Antiguo Testamento, Tomo 6: Daniel-</a:t>
            </a:r>
            <a:r>
              <a:rPr lang="es-ES" sz="1400" i="1" dirty="0" err="1" smtClean="0"/>
              <a:t>Malaquías</a:t>
            </a:r>
            <a:r>
              <a:rPr lang="es-ES" sz="1400" i="1" dirty="0" smtClean="0"/>
              <a:t>.</a:t>
            </a:r>
            <a:r>
              <a:rPr lang="es-ES" sz="1400" dirty="0" smtClean="0"/>
              <a:t> Puebla, </a:t>
            </a:r>
            <a:r>
              <a:rPr lang="es-ES" sz="1400" dirty="0" err="1" smtClean="0"/>
              <a:t>México</a:t>
            </a:r>
            <a:r>
              <a:rPr lang="es-ES" sz="1400" dirty="0" smtClean="0"/>
              <a:t>: Ediciones Las </a:t>
            </a:r>
            <a:r>
              <a:rPr lang="es-ES" sz="1400" dirty="0" err="1" smtClean="0"/>
              <a:t>Américas</a:t>
            </a:r>
            <a:r>
              <a:rPr lang="es-ES" sz="1400" dirty="0" smtClean="0"/>
              <a:t>, A.C., 2001.</a:t>
            </a:r>
            <a:endParaRPr lang="es-PR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Candara" pitchFamily="34" charset="0"/>
                <a:hlinkClick r:id="rId2"/>
              </a:rPr>
              <a:t>http://www.dsmedia.org/resources/illustrations/sweet-publishing/</a:t>
            </a:r>
            <a:r>
              <a:rPr lang="es-ES" sz="1400" dirty="0" smtClean="0">
                <a:latin typeface="Candara" pitchFamily="34" charset="0"/>
              </a:rPr>
              <a:t>  (imágenes bíblicas).</a:t>
            </a:r>
            <a:endParaRPr lang="en-US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4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escentOfTheHolySpirit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8382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/>
              <a:t>Próximo Estudio Dominical</a:t>
            </a:r>
            <a:endParaRPr lang="es-P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371600"/>
            <a:ext cx="6858000" cy="48768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	3</a:t>
            </a:r>
            <a:r>
              <a:rPr lang="es-PR" sz="4400" baseline="30000" dirty="0" smtClean="0"/>
              <a:t>er</a:t>
            </a:r>
            <a:r>
              <a:rPr lang="es-PR" sz="4400" dirty="0" smtClean="0"/>
              <a:t> Trimestre/Tema 2:              Vivir más allá de nosotros mismos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“Libres”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/>
              <a:t>30 de junio de 2013</a:t>
            </a:r>
            <a:endParaRPr lang="es-PR" sz="2800" dirty="0" smtClean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(Juan 16:5-15)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057400"/>
            <a:ext cx="9144000" cy="45720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925618"/>
            <a:ext cx="83820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“Y si mal os parece servir a Jehová, escogeos hoy a quién sirváis; si a los dioses a quienes sirvieron vuestros padres, cuando estuvieron al otro lado del río, o a los dioses de los amorreos en cuya tierra habitáis; pero yo y mi casa serviremos a Jehová.” (Josué 24.15)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5</a:t>
            </a:fld>
            <a:endParaRPr 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Sirva a Dios               (Malaquías 3:13-15)</a:t>
            </a:r>
          </a:p>
        </p:txBody>
      </p:sp>
      <p:pic>
        <p:nvPicPr>
          <p:cNvPr id="19458" name="Picture 2" descr="http://loonwatchman.files.wordpress.com/2012/06/in-your-presence1.jpg?w=61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819275" y="2020038"/>
            <a:ext cx="5495925" cy="46855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"Vuestras palabras contra mí han sido violentas, dice Jehová. Y dijisteis: ¿Qué hemos hablado contra ti? Habéis dicho: Por demás es servir a Dios. ¿Qué aprovecha que guardemos su ley, y que andemos afligidos en presencia de Jehová de los ejércitos? Decimos, pues, ahora: Bienaventurados son los soberbios, y los que hacen impiedad no sólo son prosperados, sino que tentaron a Dios y escaparon."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Sirva a Dios               (Malaquías 3:13-15)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534400" cy="3657600"/>
          </a:xfrm>
        </p:spPr>
        <p:txBody>
          <a:bodyPr/>
          <a:lstStyle/>
          <a:p>
            <a:r>
              <a:rPr lang="es-ES" b="1" dirty="0" smtClean="0"/>
              <a:t>La actitud de corazón</a:t>
            </a:r>
            <a:endParaRPr lang="es-ES" dirty="0" smtClean="0"/>
          </a:p>
          <a:p>
            <a:pPr lvl="1"/>
            <a:r>
              <a:rPr lang="es-ES" dirty="0" smtClean="0"/>
              <a:t>La palabra “violenta” da la idea de “duro, fuerte y arrogante”, se da a entender que el pueblo ofendía a Dios con su hablar.</a:t>
            </a:r>
          </a:p>
          <a:p>
            <a:pPr lvl="1"/>
            <a:r>
              <a:rPr lang="es-ES" dirty="0" smtClean="0"/>
              <a:t>Los israelitas daban a entender que era por demás servir a Dios, que no había provecho en guardar la ley. </a:t>
            </a:r>
          </a:p>
          <a:p>
            <a:pPr lvl="1"/>
            <a:r>
              <a:rPr lang="es-ES" dirty="0" smtClean="0"/>
              <a:t>El verdadero servicio a Dios no consiste en asistir a los actos de culto público, sino en una vida totalmente dedicada a Él.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</a:p>
          <a:p>
            <a:endParaRPr lang="es-ES" dirty="0" smtClean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Sirva a Dios               (Malaquías 3:13-15)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534400" cy="3657600"/>
          </a:xfrm>
        </p:spPr>
        <p:txBody>
          <a:bodyPr/>
          <a:lstStyle/>
          <a:p>
            <a:r>
              <a:rPr lang="es-ES" b="1" dirty="0" smtClean="0"/>
              <a:t>La actitud de corazón</a:t>
            </a:r>
            <a:endParaRPr lang="es-ES" dirty="0" smtClean="0"/>
          </a:p>
          <a:p>
            <a:pPr lvl="1"/>
            <a:r>
              <a:rPr lang="es-ES" dirty="0" smtClean="0"/>
              <a:t>Conviene regresar a la verdad expresada en el </a:t>
            </a:r>
            <a:r>
              <a:rPr lang="es-ES" dirty="0" smtClean="0">
                <a:solidFill>
                  <a:schemeClr val="tx2"/>
                </a:solidFill>
              </a:rPr>
              <a:t>versículo 10</a:t>
            </a:r>
            <a:r>
              <a:rPr lang="es-ES" dirty="0" smtClean="0"/>
              <a:t>: “Probadme ahora en esto, dice Jehová de los ejércitos”. </a:t>
            </a:r>
          </a:p>
          <a:p>
            <a:pPr lvl="1"/>
            <a:r>
              <a:rPr lang="es-ES" dirty="0" smtClean="0"/>
              <a:t>Lo que debía haber hecho esa gente era tratar de ser obediente y ver qué haría Dios. </a:t>
            </a:r>
          </a:p>
          <a:p>
            <a:pPr lvl="1"/>
            <a:r>
              <a:rPr lang="es-ES" dirty="0" smtClean="0"/>
              <a:t>El mundo entero quiere disfrutar de las bendiciones de Dios, pero no las buscan de la manera en que Dios especifica.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</a:p>
          <a:p>
            <a:endParaRPr lang="es-ES" dirty="0" smtClean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Sirva a Dios               (Malaquías 3:13-15)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534400" cy="3657600"/>
          </a:xfrm>
        </p:spPr>
        <p:txBody>
          <a:bodyPr/>
          <a:lstStyle/>
          <a:p>
            <a:r>
              <a:rPr lang="es-ES" b="1" dirty="0" smtClean="0"/>
              <a:t>La actitud de corazón</a:t>
            </a:r>
            <a:endParaRPr lang="es-ES" dirty="0" smtClean="0"/>
          </a:p>
          <a:p>
            <a:pPr lvl="1"/>
            <a:r>
              <a:rPr lang="es-ES" dirty="0" smtClean="0"/>
              <a:t>La gente quiere entrar en el juego, pero inventa sus propios reglamentos, define sus límites y establece sus propias metas. </a:t>
            </a:r>
          </a:p>
          <a:p>
            <a:pPr lvl="1"/>
            <a:r>
              <a:rPr lang="es-ES" dirty="0" smtClean="0"/>
              <a:t>“</a:t>
            </a:r>
            <a:r>
              <a:rPr lang="es-ES" dirty="0" smtClean="0">
                <a:solidFill>
                  <a:srgbClr val="FF0000"/>
                </a:solidFill>
              </a:rPr>
              <a:t>Buscad primeramente el reino de Dios y su justicia, y todas estas cosas os serán añadidas</a:t>
            </a:r>
            <a:r>
              <a:rPr lang="es-ES" dirty="0" smtClean="0"/>
              <a:t>” (</a:t>
            </a:r>
            <a:r>
              <a:rPr lang="es-ES" dirty="0" smtClean="0">
                <a:solidFill>
                  <a:schemeClr val="tx2"/>
                </a:solidFill>
              </a:rPr>
              <a:t>Mateo 6:33</a:t>
            </a:r>
            <a:r>
              <a:rPr lang="es-ES" dirty="0" smtClean="0"/>
              <a:t>).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</a:p>
          <a:p>
            <a:endParaRPr lang="es-ES" dirty="0" smtClean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Sirva a Dios               (Malaquías 3:13-15)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82278</TotalTime>
  <Words>2023</Words>
  <Application>Microsoft Office PowerPoint</Application>
  <PresentationFormat>On-screen Show (4:3)</PresentationFormat>
  <Paragraphs>171</Paragraphs>
  <Slides>34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Calibri</vt:lpstr>
      <vt:lpstr>Candara</vt:lpstr>
      <vt:lpstr>Papyrus</vt:lpstr>
      <vt:lpstr>Tahoma</vt:lpstr>
      <vt:lpstr>Wingdings</vt:lpstr>
      <vt:lpstr>Blends</vt:lpstr>
      <vt:lpstr>Office Theme</vt:lpstr>
      <vt:lpstr>1_Office Theme</vt:lpstr>
      <vt:lpstr>PowerPoint Presentation</vt:lpstr>
      <vt:lpstr>Tema General</vt:lpstr>
      <vt:lpstr>Bosquejo de Estudio</vt:lpstr>
      <vt:lpstr>Texto Clave</vt:lpstr>
      <vt:lpstr>Sirva a Dios               (Malaquías 3:13-15)</vt:lpstr>
      <vt:lpstr>Sirva a Dios               (Malaquías 3:13-15)</vt:lpstr>
      <vt:lpstr>Sirva a Dios               (Malaquías 3:13-15)</vt:lpstr>
      <vt:lpstr>Sirva a Dios               (Malaquías 3:13-15)</vt:lpstr>
      <vt:lpstr>Sirva a Dios               (Malaquías 3:13-15)</vt:lpstr>
      <vt:lpstr>Honre a Dios             (Malaquías 3:16-4:3)</vt:lpstr>
      <vt:lpstr>Honre a Dios             (Malaquías 3:16-4:3)</vt:lpstr>
      <vt:lpstr>Honre a Dios             (Malaquías 3:16-4:3)</vt:lpstr>
      <vt:lpstr>Honre a Dios             (Malaquías 3:16-4:3)</vt:lpstr>
      <vt:lpstr>Honre a Dios             (Malaquías 3:16-4:3)</vt:lpstr>
      <vt:lpstr>Honre a Dios             (Malaquías 3:16-4:3)</vt:lpstr>
      <vt:lpstr>Honre a Dios             (Malaquías 3:16-4:3)</vt:lpstr>
      <vt:lpstr>Honre a Dios             (Malaquías 3:16-4:3)</vt:lpstr>
      <vt:lpstr>Honre a Dios             (Malaquías 3:16-4:3)</vt:lpstr>
      <vt:lpstr>Viva según la instrucción de Dios (Malaquías 4:4-6)</vt:lpstr>
      <vt:lpstr>Viva según la instrucción de Dios (Malaquías 4:4-6)</vt:lpstr>
      <vt:lpstr>Viva según la instrucción de Dios (Malaquías 4:4-6)</vt:lpstr>
      <vt:lpstr>Viva según la instrucción de Dios (Malaquías 4:4-6)</vt:lpstr>
      <vt:lpstr>Viva según la instrucción de Dios (Malaquías 4:4-6)</vt:lpstr>
      <vt:lpstr>Viva según la instrucción de Dios (Malaquías 4:4-6)</vt:lpstr>
      <vt:lpstr>Viva según la instrucción de Dios (Malaquías 4:4-6)</vt:lpstr>
      <vt:lpstr>Viva según la instrucción de Dios (Malaquías 4:4-6)</vt:lpstr>
      <vt:lpstr>Viva según la instrucción de Dios (Malaquías 4:4-6)</vt:lpstr>
      <vt:lpstr>Viva según la instrucción de Dios (Malaquías 4:4-6)</vt:lpstr>
      <vt:lpstr>Viva según la instrucción de Dios (Malaquías 4:4-6)</vt:lpstr>
      <vt:lpstr>Viva según la instrucción de Dios (Malaquías 4:4-6)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cual_es_su_decision_062313</dc:title>
  <dc:creator>JRIVERA</dc:creator>
  <cp:lastModifiedBy>Tito Ortega</cp:lastModifiedBy>
  <cp:revision>3622</cp:revision>
  <dcterms:created xsi:type="dcterms:W3CDTF">2007-01-24T21:53:34Z</dcterms:created>
  <dcterms:modified xsi:type="dcterms:W3CDTF">2013-06-25T01:41:34Z</dcterms:modified>
</cp:coreProperties>
</file>