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8" r:id="rId2"/>
    <p:sldMasterId id="2147483700" r:id="rId3"/>
  </p:sldMasterIdLst>
  <p:notesMasterIdLst>
    <p:notesMasterId r:id="rId36"/>
  </p:notesMasterIdLst>
  <p:handoutMasterIdLst>
    <p:handoutMasterId r:id="rId37"/>
  </p:handoutMasterIdLst>
  <p:sldIdLst>
    <p:sldId id="794" r:id="rId4"/>
    <p:sldId id="804" r:id="rId5"/>
    <p:sldId id="416" r:id="rId6"/>
    <p:sldId id="287" r:id="rId7"/>
    <p:sldId id="622" r:id="rId8"/>
    <p:sldId id="1090" r:id="rId9"/>
    <p:sldId id="1134" r:id="rId10"/>
    <p:sldId id="1135" r:id="rId11"/>
    <p:sldId id="1136" r:id="rId12"/>
    <p:sldId id="1139" r:id="rId13"/>
    <p:sldId id="1140" r:id="rId14"/>
    <p:sldId id="1141" r:id="rId15"/>
    <p:sldId id="652" r:id="rId16"/>
    <p:sldId id="1084" r:id="rId17"/>
    <p:sldId id="1137" r:id="rId18"/>
    <p:sldId id="1142" r:id="rId19"/>
    <p:sldId id="1143" r:id="rId20"/>
    <p:sldId id="1144" r:id="rId21"/>
    <p:sldId id="1145" r:id="rId22"/>
    <p:sldId id="1146" r:id="rId23"/>
    <p:sldId id="655" r:id="rId24"/>
    <p:sldId id="922" r:id="rId25"/>
    <p:sldId id="1138" r:id="rId26"/>
    <p:sldId id="1147" r:id="rId27"/>
    <p:sldId id="1148" r:id="rId28"/>
    <p:sldId id="1149" r:id="rId29"/>
    <p:sldId id="1150" r:id="rId30"/>
    <p:sldId id="1151" r:id="rId31"/>
    <p:sldId id="1152" r:id="rId32"/>
    <p:sldId id="561" r:id="rId33"/>
    <p:sldId id="1133" r:id="rId34"/>
    <p:sldId id="908"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96709" autoAdjust="0"/>
  </p:normalViewPr>
  <p:slideViewPr>
    <p:cSldViewPr>
      <p:cViewPr varScale="1">
        <p:scale>
          <a:sx n="68" d="100"/>
          <a:sy n="68" d="100"/>
        </p:scale>
        <p:origin x="1356" y="54"/>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6/10/2013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1236250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85611478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365857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110371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1792683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3337754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21</a:t>
            </a:fld>
            <a:endParaRPr lang="en-US"/>
          </a:p>
        </p:txBody>
      </p:sp>
    </p:spTree>
    <p:extLst>
      <p:ext uri="{BB962C8B-B14F-4D97-AF65-F5344CB8AC3E}">
        <p14:creationId xmlns:p14="http://schemas.microsoft.com/office/powerpoint/2010/main" val="748940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31</a:t>
            </a:fld>
            <a:endParaRPr lang="en-US"/>
          </a:p>
        </p:txBody>
      </p:sp>
    </p:spTree>
    <p:extLst>
      <p:ext uri="{BB962C8B-B14F-4D97-AF65-F5344CB8AC3E}">
        <p14:creationId xmlns:p14="http://schemas.microsoft.com/office/powerpoint/2010/main" val="4124023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32</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64677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4.wd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microsoft.com/office/2007/relationships/hdphoto" Target="../media/hdphoto5.wdp"/></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2" descr="http://www.ingedgarcruz.com/iglesia/wp-content/uploads/2013/01/salomon-desobedece-a-Dios-687x350.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rcRect/>
          <a:stretch>
            <a:fillRect/>
          </a:stretch>
        </p:blipFill>
        <p:spPr bwMode="auto">
          <a:xfrm>
            <a:off x="0" y="533400"/>
            <a:ext cx="9159658" cy="5715000"/>
          </a:xfrm>
          <a:prstGeom prst="rect">
            <a:avLst/>
          </a:prstGeom>
          <a:noFill/>
        </p:spPr>
      </p:pic>
      <p:sp>
        <p:nvSpPr>
          <p:cNvPr id="6" name="Text Box 5"/>
          <p:cNvSpPr txBox="1">
            <a:spLocks noChangeArrowheads="1"/>
          </p:cNvSpPr>
          <p:nvPr/>
        </p:nvSpPr>
        <p:spPr bwMode="auto">
          <a:xfrm>
            <a:off x="7315200" y="6273225"/>
            <a:ext cx="1828800" cy="584775"/>
          </a:xfrm>
          <a:prstGeom prst="rect">
            <a:avLst/>
          </a:prstGeom>
          <a:solidFill>
            <a:schemeClr val="bg2">
              <a:lumMod val="50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762000" y="685800"/>
            <a:ext cx="7696200" cy="2057400"/>
          </a:xfrm>
          <a:prstGeom prst="rect">
            <a:avLst/>
          </a:prstGeom>
          <a:solidFill>
            <a:schemeClr val="bg2">
              <a:lumMod val="50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3</a:t>
            </a:r>
            <a:r>
              <a:rPr kumimoji="0" lang="es-PR" sz="4400" b="0" i="0" u="none" strike="noStrike" kern="1200" cap="none" spc="0" normalizeH="0" baseline="30000" noProof="0" dirty="0" smtClean="0">
                <a:ln>
                  <a:noFill/>
                </a:ln>
                <a:effectLst/>
                <a:uLnTx/>
                <a:uFillTx/>
                <a:latin typeface="+mj-lt"/>
                <a:ea typeface="+mj-ea"/>
                <a:cs typeface="+mj-cs"/>
              </a:rPr>
              <a:t>er</a:t>
            </a:r>
            <a:r>
              <a:rPr kumimoji="0" lang="es-PR" sz="4400" b="0" i="0" u="none" strike="noStrike" kern="1200" cap="none" spc="0" normalizeH="0" baseline="0" noProof="0" dirty="0" smtClean="0">
                <a:ln>
                  <a:noFill/>
                </a:ln>
                <a:effectLst/>
                <a:uLnTx/>
                <a:uFillTx/>
                <a:latin typeface="+mj-lt"/>
                <a:ea typeface="+mj-ea"/>
                <a:cs typeface="+mj-cs"/>
              </a:rPr>
              <a:t> Trimestre/Tema </a:t>
            </a:r>
            <a:r>
              <a:rPr lang="es-PR" sz="4400" noProof="0" dirty="0" smtClean="0">
                <a:latin typeface="+mj-lt"/>
              </a:rPr>
              <a:t>1</a:t>
            </a:r>
            <a:r>
              <a:rPr lang="es-PR" sz="4400" dirty="0" smtClean="0">
                <a:latin typeface="+mj-lt"/>
              </a:rPr>
              <a:t>:               Apatía…¿a quién le importa?</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685800" y="2895600"/>
            <a:ext cx="7924800" cy="2971800"/>
          </a:xfrm>
          <a:prstGeom prst="rect">
            <a:avLst/>
          </a:prstGeom>
          <a:solidFill>
            <a:schemeClr val="bg2">
              <a:lumMod val="50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“¿Honra usted sus compromisos?”</a:t>
            </a:r>
          </a:p>
          <a:p>
            <a:pPr marL="401638" indent="-234950" algn="ctr">
              <a:spcAft>
                <a:spcPts val="600"/>
              </a:spcAft>
              <a:buNone/>
            </a:pPr>
            <a:r>
              <a:rPr lang="es-PR" sz="3600" dirty="0" smtClean="0">
                <a:latin typeface="+mn-lt"/>
                <a:cs typeface="+mn-cs"/>
              </a:rPr>
              <a:t>9</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junio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latin typeface="+mn-lt"/>
                <a:cs typeface="+mn-cs"/>
              </a:rPr>
              <a:t>Malaquías 2:1-16</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2">
              <a:lumMod val="50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r>
              <a:rPr lang="es-ES" b="1" dirty="0" smtClean="0"/>
              <a:t>Los sacerdotes serían disciplinados</a:t>
            </a:r>
            <a:endParaRPr lang="es-ES" dirty="0" smtClean="0"/>
          </a:p>
          <a:p>
            <a:pPr lvl="1"/>
            <a:r>
              <a:rPr lang="es-ES" dirty="0" smtClean="0"/>
              <a:t>A partir de </a:t>
            </a:r>
            <a:r>
              <a:rPr lang="es-ES" dirty="0" smtClean="0">
                <a:solidFill>
                  <a:schemeClr val="tx2"/>
                </a:solidFill>
              </a:rPr>
              <a:t>2:1</a:t>
            </a:r>
            <a:r>
              <a:rPr lang="es-ES" dirty="0" smtClean="0"/>
              <a:t>, las palabras del profeta auguran  juicio por parte de Dios.</a:t>
            </a:r>
          </a:p>
          <a:p>
            <a:pPr lvl="1"/>
            <a:r>
              <a:rPr lang="es-ES" dirty="0" smtClean="0"/>
              <a:t>Jehová buscaba un cambio de corazón y de actitud. Malaquías nada más les hizo recordar lo que Jehová había proclamado por medio de Moisés unos mil años antes (ver </a:t>
            </a:r>
            <a:r>
              <a:rPr lang="es-ES" dirty="0" smtClean="0">
                <a:solidFill>
                  <a:schemeClr val="tx2"/>
                </a:solidFill>
              </a:rPr>
              <a:t>Deuteronomio 28:15–68</a:t>
            </a:r>
            <a:r>
              <a:rPr lang="es-ES" dirty="0" smtClean="0"/>
              <a:t>).</a:t>
            </a:r>
          </a:p>
        </p:txBody>
      </p:sp>
      <p:sp>
        <p:nvSpPr>
          <p:cNvPr id="7" name="Rectangle 3"/>
          <p:cNvSpPr>
            <a:spLocks noGrp="1" noChangeArrowheads="1"/>
          </p:cNvSpPr>
          <p:nvPr>
            <p:ph type="title"/>
          </p:nvPr>
        </p:nvSpPr>
        <p:spPr>
          <a:xfrm>
            <a:off x="990600" y="671512"/>
            <a:ext cx="8001000" cy="1004888"/>
          </a:xfrm>
        </p:spPr>
        <p:txBody>
          <a:bodyPr/>
          <a:lstStyle/>
          <a:p>
            <a:pPr marL="742950" indent="-742950">
              <a:spcAft>
                <a:spcPts val="600"/>
              </a:spcAft>
              <a:buFont typeface="+mj-lt"/>
              <a:buAutoNum type="arabicPeriod"/>
            </a:pPr>
            <a:r>
              <a:rPr lang="es-PR" sz="4000" dirty="0" smtClean="0"/>
              <a:t>Las responsabilidades que le ha dado Dios (Malaquías 2:1-9)</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r>
              <a:rPr lang="es-ES" b="1" dirty="0" smtClean="0"/>
              <a:t>Los sacerdotes serían disciplinados</a:t>
            </a:r>
            <a:endParaRPr lang="es-ES" dirty="0" smtClean="0"/>
          </a:p>
          <a:p>
            <a:pPr lvl="1"/>
            <a:r>
              <a:rPr lang="es-ES" dirty="0" smtClean="0"/>
              <a:t>Pacto que Dios con la tribu de </a:t>
            </a:r>
            <a:r>
              <a:rPr lang="es-ES" dirty="0" err="1" smtClean="0"/>
              <a:t>Leví</a:t>
            </a:r>
            <a:r>
              <a:rPr lang="es-ES" dirty="0" smtClean="0"/>
              <a:t> (ver </a:t>
            </a:r>
            <a:r>
              <a:rPr lang="es-ES" dirty="0" err="1" smtClean="0">
                <a:solidFill>
                  <a:schemeClr val="tx2"/>
                </a:solidFill>
              </a:rPr>
              <a:t>Deut</a:t>
            </a:r>
            <a:r>
              <a:rPr lang="es-ES" dirty="0" smtClean="0">
                <a:solidFill>
                  <a:schemeClr val="tx2"/>
                </a:solidFill>
              </a:rPr>
              <a:t>. 10:8–9</a:t>
            </a:r>
            <a:r>
              <a:rPr lang="es-ES" dirty="0" smtClean="0"/>
              <a:t>) – la tribu de </a:t>
            </a:r>
            <a:r>
              <a:rPr lang="es-ES" dirty="0" err="1" smtClean="0"/>
              <a:t>Leví</a:t>
            </a:r>
            <a:r>
              <a:rPr lang="es-ES" dirty="0" smtClean="0"/>
              <a:t> había sido apartada para su servicio </a:t>
            </a:r>
          </a:p>
          <a:p>
            <a:pPr lvl="1"/>
            <a:r>
              <a:rPr lang="es-ES" dirty="0" smtClean="0"/>
              <a:t>Características sobresalientes del pacto – vida y paz</a:t>
            </a:r>
          </a:p>
          <a:p>
            <a:pPr lvl="1"/>
            <a:r>
              <a:rPr lang="es-ES" dirty="0" smtClean="0"/>
              <a:t>Los levitas </a:t>
            </a:r>
            <a:r>
              <a:rPr lang="es-PR" dirty="0" smtClean="0"/>
              <a:t>habían respondido </a:t>
            </a:r>
            <a:r>
              <a:rPr lang="es-ES" dirty="0" smtClean="0"/>
              <a:t>en forma positiva (</a:t>
            </a:r>
            <a:r>
              <a:rPr lang="es-ES" dirty="0" smtClean="0">
                <a:solidFill>
                  <a:schemeClr val="tx2"/>
                </a:solidFill>
              </a:rPr>
              <a:t>2:5</a:t>
            </a:r>
            <a:r>
              <a:rPr lang="es-ES" dirty="0" smtClean="0"/>
              <a:t>).</a:t>
            </a:r>
          </a:p>
        </p:txBody>
      </p:sp>
      <p:sp>
        <p:nvSpPr>
          <p:cNvPr id="7" name="Rectangle 3"/>
          <p:cNvSpPr>
            <a:spLocks noGrp="1" noChangeArrowheads="1"/>
          </p:cNvSpPr>
          <p:nvPr>
            <p:ph type="title"/>
          </p:nvPr>
        </p:nvSpPr>
        <p:spPr>
          <a:xfrm>
            <a:off x="990600" y="671512"/>
            <a:ext cx="8001000" cy="1004888"/>
          </a:xfrm>
        </p:spPr>
        <p:txBody>
          <a:bodyPr/>
          <a:lstStyle/>
          <a:p>
            <a:pPr marL="742950" indent="-742950">
              <a:spcAft>
                <a:spcPts val="600"/>
              </a:spcAft>
              <a:buFont typeface="+mj-lt"/>
              <a:buAutoNum type="arabicPeriod"/>
            </a:pPr>
            <a:r>
              <a:rPr lang="es-PR" sz="4000" dirty="0" smtClean="0"/>
              <a:t>Las responsabilidades que le ha dado Dios (Malaquías 2:1-9)</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r>
              <a:rPr lang="es-ES" b="1" dirty="0" smtClean="0"/>
              <a:t>Los sacerdotes serían disciplinados</a:t>
            </a:r>
            <a:endParaRPr lang="es-ES" dirty="0" smtClean="0"/>
          </a:p>
          <a:p>
            <a:pPr lvl="1"/>
            <a:r>
              <a:rPr lang="es-ES" dirty="0" smtClean="0"/>
              <a:t>Sin embargo se apartaron del camino (</a:t>
            </a:r>
            <a:r>
              <a:rPr lang="es-ES" dirty="0" smtClean="0">
                <a:solidFill>
                  <a:schemeClr val="tx2"/>
                </a:solidFill>
              </a:rPr>
              <a:t>v. 8</a:t>
            </a:r>
            <a:r>
              <a:rPr lang="es-ES" dirty="0" smtClean="0"/>
              <a:t>).</a:t>
            </a:r>
          </a:p>
          <a:p>
            <a:pPr lvl="1"/>
            <a:r>
              <a:rPr lang="es-ES" dirty="0" smtClean="0"/>
              <a:t>Los sacerdotes habían violado el pacto por su inmoralidad y así perdieron el derecho a seguir gozando de su posición por incumplimiento (</a:t>
            </a:r>
            <a:r>
              <a:rPr lang="es-ES" dirty="0" smtClean="0">
                <a:solidFill>
                  <a:schemeClr val="tx2"/>
                </a:solidFill>
              </a:rPr>
              <a:t>v. 9</a:t>
            </a:r>
            <a:r>
              <a:rPr lang="es-ES" dirty="0" smtClean="0"/>
              <a:t>). (</a:t>
            </a:r>
            <a:r>
              <a:rPr lang="es-ES" dirty="0" err="1" smtClean="0"/>
              <a:t>Platt</a:t>
            </a:r>
            <a:r>
              <a:rPr lang="es-ES" dirty="0" smtClean="0"/>
              <a:t>)</a:t>
            </a:r>
          </a:p>
          <a:p>
            <a:endParaRPr lang="es-ES" dirty="0" smtClean="0"/>
          </a:p>
        </p:txBody>
      </p:sp>
      <p:sp>
        <p:nvSpPr>
          <p:cNvPr id="7" name="Rectangle 3"/>
          <p:cNvSpPr>
            <a:spLocks noGrp="1" noChangeArrowheads="1"/>
          </p:cNvSpPr>
          <p:nvPr>
            <p:ph type="title"/>
          </p:nvPr>
        </p:nvSpPr>
        <p:spPr>
          <a:xfrm>
            <a:off x="990600" y="671512"/>
            <a:ext cx="8001000" cy="1004888"/>
          </a:xfrm>
        </p:spPr>
        <p:txBody>
          <a:bodyPr/>
          <a:lstStyle/>
          <a:p>
            <a:pPr marL="742950" indent="-742950">
              <a:spcAft>
                <a:spcPts val="600"/>
              </a:spcAft>
              <a:buFont typeface="+mj-lt"/>
              <a:buAutoNum type="arabicPeriod"/>
            </a:pPr>
            <a:r>
              <a:rPr lang="es-PR" sz="4000" dirty="0" smtClean="0"/>
              <a:t>Las responsabilidades que le ha dado Dios (Malaquías 2:1-9)</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sp>
        <p:nvSpPr>
          <p:cNvPr id="327683" name="Rectangle 3"/>
          <p:cNvSpPr>
            <a:spLocks noGrp="1" noChangeArrowheads="1"/>
          </p:cNvSpPr>
          <p:nvPr>
            <p:ph type="title"/>
          </p:nvPr>
        </p:nvSpPr>
        <p:spPr>
          <a:xfrm>
            <a:off x="990600" y="762000"/>
            <a:ext cx="8153400" cy="914400"/>
          </a:xfrm>
        </p:spPr>
        <p:txBody>
          <a:bodyPr/>
          <a:lstStyle/>
          <a:p>
            <a:pPr marL="742950" indent="-742950">
              <a:spcAft>
                <a:spcPts val="600"/>
              </a:spcAft>
              <a:buFont typeface="+mj-lt"/>
              <a:buAutoNum type="arabicPeriod" startAt="2"/>
            </a:pPr>
            <a:r>
              <a:rPr lang="es-PR" sz="4000" dirty="0" smtClean="0"/>
              <a:t>Su compromisos con los demás y con Dios (Malaquías 2:10-12)</a:t>
            </a:r>
          </a:p>
        </p:txBody>
      </p:sp>
      <p:pic>
        <p:nvPicPr>
          <p:cNvPr id="31746" name="Picture 2" descr="http://john1715.com/images/John_The_Baptist/solomonwives.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1371600" y="2047982"/>
            <a:ext cx="6477000" cy="4657618"/>
          </a:xfrm>
          <a:prstGeom prst="rect">
            <a:avLst/>
          </a:prstGeom>
          <a:noFill/>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pPr>
              <a:buNone/>
            </a:pPr>
            <a:r>
              <a:rPr lang="es-ES" dirty="0" smtClean="0"/>
              <a:t>	"¿No tenemos todos un mismo padre? ¿No nos ha creado un mismo Dios? ¿Por qué, pues, nos portamos deslealmente el uno contra el otro, profanando el pacto de nuestros padres? Prevaricó Judá, y en Israel y en Jerusalén se ha cometido abominación; porque Judá ha profanado el santuario de Jehová que él amó, y se casó con hija de dios extraño..."</a:t>
            </a:r>
          </a:p>
        </p:txBody>
      </p:sp>
      <p:sp>
        <p:nvSpPr>
          <p:cNvPr id="6" name="Rectangle 3"/>
          <p:cNvSpPr>
            <a:spLocks noGrp="1" noChangeArrowheads="1"/>
          </p:cNvSpPr>
          <p:nvPr>
            <p:ph type="title"/>
          </p:nvPr>
        </p:nvSpPr>
        <p:spPr>
          <a:xfrm>
            <a:off x="990600" y="762000"/>
            <a:ext cx="8153400" cy="914400"/>
          </a:xfrm>
        </p:spPr>
        <p:txBody>
          <a:bodyPr/>
          <a:lstStyle/>
          <a:p>
            <a:pPr marL="742950" indent="-742950">
              <a:spcAft>
                <a:spcPts val="600"/>
              </a:spcAft>
              <a:buFont typeface="+mj-lt"/>
              <a:buAutoNum type="arabicPeriod" startAt="2"/>
            </a:pPr>
            <a:r>
              <a:rPr lang="es-PR" sz="4000" dirty="0" smtClean="0"/>
              <a:t>Su compromisos con los demás y con Dios (Malaquías 2:10-12)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pPr>
              <a:buNone/>
            </a:pPr>
            <a:r>
              <a:rPr lang="es-ES" dirty="0" smtClean="0"/>
              <a:t>	"...Jehová cortará de las tiendas de Jacob al hombre que hiciere esto, al que vela y al que responde, y al que ofrece ofrenda a Jehová de los ejércitos."</a:t>
            </a:r>
          </a:p>
        </p:txBody>
      </p:sp>
      <p:sp>
        <p:nvSpPr>
          <p:cNvPr id="6" name="Rectangle 3"/>
          <p:cNvSpPr>
            <a:spLocks noGrp="1" noChangeArrowheads="1"/>
          </p:cNvSpPr>
          <p:nvPr>
            <p:ph type="title"/>
          </p:nvPr>
        </p:nvSpPr>
        <p:spPr>
          <a:xfrm>
            <a:off x="990600" y="762000"/>
            <a:ext cx="8153400" cy="914400"/>
          </a:xfrm>
        </p:spPr>
        <p:txBody>
          <a:bodyPr/>
          <a:lstStyle/>
          <a:p>
            <a:pPr marL="742950" indent="-742950">
              <a:spcAft>
                <a:spcPts val="600"/>
              </a:spcAft>
              <a:buFont typeface="+mj-lt"/>
              <a:buAutoNum type="arabicPeriod" startAt="2"/>
            </a:pPr>
            <a:r>
              <a:rPr lang="es-PR" sz="4000" dirty="0" smtClean="0"/>
              <a:t>Su compromisos con los demás y con Dios (Malaquías 2:10-12)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r>
              <a:rPr lang="es-ES" b="1" dirty="0" smtClean="0"/>
              <a:t>Acusación por su infidelidad (</a:t>
            </a:r>
            <a:r>
              <a:rPr lang="es-ES" b="1" dirty="0" smtClean="0">
                <a:solidFill>
                  <a:schemeClr val="tx2"/>
                </a:solidFill>
              </a:rPr>
              <a:t>v. 10</a:t>
            </a:r>
            <a:r>
              <a:rPr lang="es-ES" b="1" dirty="0" smtClean="0"/>
              <a:t>)</a:t>
            </a:r>
          </a:p>
          <a:p>
            <a:pPr lvl="1"/>
            <a:r>
              <a:rPr lang="es-ES" dirty="0" smtClean="0"/>
              <a:t>Israel fue a Dios como su primogénito (</a:t>
            </a:r>
            <a:r>
              <a:rPr lang="es-ES" dirty="0" err="1" smtClean="0">
                <a:solidFill>
                  <a:schemeClr val="tx2"/>
                </a:solidFill>
              </a:rPr>
              <a:t>Éx.</a:t>
            </a:r>
            <a:r>
              <a:rPr lang="es-ES" dirty="0" smtClean="0">
                <a:solidFill>
                  <a:schemeClr val="tx2"/>
                </a:solidFill>
              </a:rPr>
              <a:t> 4:22; </a:t>
            </a:r>
            <a:r>
              <a:rPr lang="es-ES" dirty="0" err="1" smtClean="0">
                <a:solidFill>
                  <a:schemeClr val="tx2"/>
                </a:solidFill>
              </a:rPr>
              <a:t>Os.</a:t>
            </a:r>
            <a:r>
              <a:rPr lang="es-ES" dirty="0" smtClean="0">
                <a:solidFill>
                  <a:schemeClr val="tx2"/>
                </a:solidFill>
              </a:rPr>
              <a:t> 11:1</a:t>
            </a:r>
            <a:r>
              <a:rPr lang="es-ES" dirty="0" smtClean="0"/>
              <a:t>). </a:t>
            </a:r>
          </a:p>
          <a:p>
            <a:pPr lvl="1"/>
            <a:r>
              <a:rPr lang="es-ES" dirty="0" smtClean="0"/>
              <a:t>Dios había creado a Israel para ser un pueblo singular (</a:t>
            </a:r>
            <a:r>
              <a:rPr lang="es-ES" dirty="0" smtClean="0">
                <a:solidFill>
                  <a:schemeClr val="tx2"/>
                </a:solidFill>
              </a:rPr>
              <a:t>cf. </a:t>
            </a:r>
            <a:r>
              <a:rPr lang="es-ES" dirty="0" err="1" smtClean="0">
                <a:solidFill>
                  <a:schemeClr val="tx2"/>
                </a:solidFill>
              </a:rPr>
              <a:t>Am.</a:t>
            </a:r>
            <a:r>
              <a:rPr lang="es-ES" dirty="0" smtClean="0">
                <a:solidFill>
                  <a:schemeClr val="tx2"/>
                </a:solidFill>
              </a:rPr>
              <a:t> 3:2</a:t>
            </a:r>
            <a:r>
              <a:rPr lang="es-ES" dirty="0" smtClean="0"/>
              <a:t>); [esto] serviría de trasfondo para el problema que Malaquías trataría enseguida (</a:t>
            </a:r>
            <a:r>
              <a:rPr lang="es-ES" dirty="0" err="1" smtClean="0">
                <a:solidFill>
                  <a:schemeClr val="tx2"/>
                </a:solidFill>
              </a:rPr>
              <a:t>Mal.</a:t>
            </a:r>
            <a:r>
              <a:rPr lang="es-ES" dirty="0" smtClean="0">
                <a:solidFill>
                  <a:schemeClr val="tx2"/>
                </a:solidFill>
              </a:rPr>
              <a:t> 2:10–16</a:t>
            </a:r>
            <a:r>
              <a:rPr lang="es-ES" dirty="0" smtClean="0"/>
              <a:t>).</a:t>
            </a:r>
          </a:p>
        </p:txBody>
      </p:sp>
      <p:sp>
        <p:nvSpPr>
          <p:cNvPr id="6" name="Rectangle 3"/>
          <p:cNvSpPr>
            <a:spLocks noGrp="1" noChangeArrowheads="1"/>
          </p:cNvSpPr>
          <p:nvPr>
            <p:ph type="title"/>
          </p:nvPr>
        </p:nvSpPr>
        <p:spPr>
          <a:xfrm>
            <a:off x="990600" y="762000"/>
            <a:ext cx="8153400" cy="914400"/>
          </a:xfrm>
        </p:spPr>
        <p:txBody>
          <a:bodyPr/>
          <a:lstStyle/>
          <a:p>
            <a:pPr marL="742950" indent="-742950">
              <a:spcAft>
                <a:spcPts val="600"/>
              </a:spcAft>
              <a:buFont typeface="+mj-lt"/>
              <a:buAutoNum type="arabicPeriod" startAt="2"/>
            </a:pPr>
            <a:r>
              <a:rPr lang="es-PR" sz="4000" dirty="0" smtClean="0"/>
              <a:t>Su compromisos con los demás y con Dios (Malaquías 2:10-12)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r>
              <a:rPr lang="es-ES" b="1" dirty="0" smtClean="0"/>
              <a:t>Acusación por su infidelidad (</a:t>
            </a:r>
            <a:r>
              <a:rPr lang="es-ES" b="1" dirty="0" smtClean="0">
                <a:solidFill>
                  <a:schemeClr val="tx2"/>
                </a:solidFill>
              </a:rPr>
              <a:t>v. 10</a:t>
            </a:r>
            <a:r>
              <a:rPr lang="es-ES" b="1" dirty="0" smtClean="0"/>
              <a:t>)</a:t>
            </a:r>
          </a:p>
          <a:p>
            <a:pPr lvl="1"/>
            <a:r>
              <a:rPr lang="es-ES" dirty="0" smtClean="0"/>
              <a:t>La expresión </a:t>
            </a:r>
            <a:r>
              <a:rPr lang="es-ES" b="1" dirty="0" smtClean="0"/>
              <a:t>nos portamos deslealmente el uno contra el otro</a:t>
            </a:r>
            <a:r>
              <a:rPr lang="es-ES" dirty="0" smtClean="0"/>
              <a:t> (</a:t>
            </a:r>
            <a:r>
              <a:rPr lang="es-ES" dirty="0" smtClean="0">
                <a:solidFill>
                  <a:schemeClr val="tx2"/>
                </a:solidFill>
              </a:rPr>
              <a:t>cf. vv. 11, 14–16</a:t>
            </a:r>
            <a:r>
              <a:rPr lang="es-ES" dirty="0" smtClean="0"/>
              <a:t>) traduce la palabra </a:t>
            </a:r>
            <a:r>
              <a:rPr lang="es-ES" i="1" dirty="0" err="1" smtClean="0"/>
              <a:t>bāg̱aḏ</a:t>
            </a:r>
            <a:r>
              <a:rPr lang="es-ES" dirty="0" smtClean="0"/>
              <a:t>, “actuar deslealmente en relación con un acuerdo o pacto previo”.</a:t>
            </a:r>
          </a:p>
          <a:p>
            <a:pPr lvl="1"/>
            <a:r>
              <a:rPr lang="es-ES" dirty="0" smtClean="0"/>
              <a:t>Esta palabra frecuentemente se traduce “actuar traicioneramente”. (</a:t>
            </a:r>
            <a:r>
              <a:rPr lang="es-ES" dirty="0" err="1" smtClean="0"/>
              <a:t>Walvoord</a:t>
            </a:r>
            <a:r>
              <a:rPr lang="es-ES" dirty="0" smtClean="0"/>
              <a:t>)</a:t>
            </a:r>
          </a:p>
        </p:txBody>
      </p:sp>
      <p:sp>
        <p:nvSpPr>
          <p:cNvPr id="6" name="Rectangle 3"/>
          <p:cNvSpPr>
            <a:spLocks noGrp="1" noChangeArrowheads="1"/>
          </p:cNvSpPr>
          <p:nvPr>
            <p:ph type="title"/>
          </p:nvPr>
        </p:nvSpPr>
        <p:spPr>
          <a:xfrm>
            <a:off x="990600" y="762000"/>
            <a:ext cx="8153400" cy="914400"/>
          </a:xfrm>
        </p:spPr>
        <p:txBody>
          <a:bodyPr/>
          <a:lstStyle/>
          <a:p>
            <a:pPr marL="742950" indent="-742950">
              <a:spcAft>
                <a:spcPts val="600"/>
              </a:spcAft>
              <a:buFont typeface="+mj-lt"/>
              <a:buAutoNum type="arabicPeriod" startAt="2"/>
            </a:pPr>
            <a:r>
              <a:rPr lang="es-PR" sz="4000" dirty="0" smtClean="0"/>
              <a:t>Su compromisos con los demás y con Dios (Malaquías 2:10-12)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r>
              <a:rPr lang="es-ES" b="1" dirty="0" smtClean="0"/>
              <a:t>El pecado (</a:t>
            </a:r>
            <a:r>
              <a:rPr lang="es-ES" b="1" dirty="0" smtClean="0">
                <a:solidFill>
                  <a:schemeClr val="tx2"/>
                </a:solidFill>
              </a:rPr>
              <a:t>v. 11</a:t>
            </a:r>
            <a:r>
              <a:rPr lang="en-US" b="1" dirty="0" smtClean="0"/>
              <a:t>)</a:t>
            </a:r>
          </a:p>
          <a:p>
            <a:pPr lvl="1"/>
            <a:r>
              <a:rPr lang="es-ES" dirty="0" smtClean="0"/>
              <a:t>El problema de infidelidad (</a:t>
            </a:r>
            <a:r>
              <a:rPr lang="es-ES" dirty="0" smtClean="0">
                <a:solidFill>
                  <a:schemeClr val="tx2"/>
                </a:solidFill>
              </a:rPr>
              <a:t>v. 10</a:t>
            </a:r>
            <a:r>
              <a:rPr lang="es-ES" dirty="0" smtClean="0"/>
              <a:t>) era una </a:t>
            </a:r>
            <a:r>
              <a:rPr lang="es-ES" b="1" dirty="0" smtClean="0"/>
              <a:t>abominación</a:t>
            </a:r>
            <a:r>
              <a:rPr lang="es-ES" dirty="0" smtClean="0"/>
              <a:t>, </a:t>
            </a:r>
            <a:r>
              <a:rPr lang="es-ES" dirty="0" err="1" smtClean="0"/>
              <a:t>i.e.</a:t>
            </a:r>
            <a:r>
              <a:rPr lang="es-ES" dirty="0" smtClean="0"/>
              <a:t>, algo aborrecible para Dios.</a:t>
            </a:r>
          </a:p>
          <a:p>
            <a:pPr lvl="1"/>
            <a:r>
              <a:rPr lang="es-ES" dirty="0" smtClean="0"/>
              <a:t>Esta incluía una profanación de su santidad. </a:t>
            </a:r>
          </a:p>
          <a:p>
            <a:pPr lvl="1"/>
            <a:r>
              <a:rPr lang="es-ES" dirty="0" smtClean="0"/>
              <a:t>“Santidad” (</a:t>
            </a:r>
            <a:r>
              <a:rPr lang="es-ES" i="1" dirty="0" err="1" smtClean="0"/>
              <a:t>qōḏeš</a:t>
            </a:r>
            <a:r>
              <a:rPr lang="es-ES" dirty="0" smtClean="0"/>
              <a:t>, “separar, apartar”) puede referirse al </a:t>
            </a:r>
            <a:r>
              <a:rPr lang="es-ES" b="1" dirty="0" smtClean="0"/>
              <a:t>santuario</a:t>
            </a:r>
            <a:r>
              <a:rPr lang="es-ES" dirty="0" smtClean="0"/>
              <a:t>, el pacto, el pueblo, o simplemente a esa virtud. </a:t>
            </a:r>
          </a:p>
          <a:p>
            <a:pPr lvl="1"/>
            <a:r>
              <a:rPr lang="es-ES" dirty="0" smtClean="0"/>
              <a:t>Puede referirse a la condición de singularidad y separación que el Señor quería ver </a:t>
            </a:r>
            <a:r>
              <a:rPr lang="es-ES" b="1" dirty="0" smtClean="0"/>
              <a:t>en Israel</a:t>
            </a:r>
            <a:r>
              <a:rPr lang="es-ES" dirty="0" smtClean="0"/>
              <a:t>.</a:t>
            </a:r>
          </a:p>
        </p:txBody>
      </p:sp>
      <p:sp>
        <p:nvSpPr>
          <p:cNvPr id="6" name="Rectangle 3"/>
          <p:cNvSpPr>
            <a:spLocks noGrp="1" noChangeArrowheads="1"/>
          </p:cNvSpPr>
          <p:nvPr>
            <p:ph type="title"/>
          </p:nvPr>
        </p:nvSpPr>
        <p:spPr>
          <a:xfrm>
            <a:off x="990600" y="762000"/>
            <a:ext cx="8153400" cy="914400"/>
          </a:xfrm>
        </p:spPr>
        <p:txBody>
          <a:bodyPr/>
          <a:lstStyle/>
          <a:p>
            <a:pPr marL="742950" indent="-742950">
              <a:spcAft>
                <a:spcPts val="600"/>
              </a:spcAft>
              <a:buFont typeface="+mj-lt"/>
              <a:buAutoNum type="arabicPeriod" startAt="2"/>
            </a:pPr>
            <a:r>
              <a:rPr lang="es-PR" sz="4000" dirty="0" smtClean="0"/>
              <a:t>Su compromisos con los demás y con Dios (Malaquías 2:10-12)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27682">
                                            <p:txEl>
                                              <p:pRg st="4" end="4"/>
                                            </p:txEl>
                                          </p:spTgt>
                                        </p:tgtEl>
                                        <p:attrNameLst>
                                          <p:attrName>style.visibility</p:attrName>
                                        </p:attrNameLst>
                                      </p:cBhvr>
                                      <p:to>
                                        <p:strVal val="visible"/>
                                      </p:to>
                                    </p:set>
                                    <p:animEffect transition="in" filter="fade">
                                      <p:cBhvr>
                                        <p:cTn id="19" dur="2000"/>
                                        <p:tgtEl>
                                          <p:spTgt spid="32768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r>
              <a:rPr lang="es-ES" b="1" dirty="0" smtClean="0"/>
              <a:t>El pecado (</a:t>
            </a:r>
            <a:r>
              <a:rPr lang="es-ES" b="1" dirty="0" smtClean="0">
                <a:solidFill>
                  <a:schemeClr val="tx2"/>
                </a:solidFill>
              </a:rPr>
              <a:t>v. 11</a:t>
            </a:r>
            <a:r>
              <a:rPr lang="en-US" b="1" dirty="0" smtClean="0"/>
              <a:t>)</a:t>
            </a:r>
          </a:p>
          <a:p>
            <a:pPr lvl="1"/>
            <a:r>
              <a:rPr lang="es-ES" dirty="0" smtClean="0"/>
              <a:t>Matrimonios con paganos; “hija de Dios extraño” – mujer pagana que adoraba a dioses falsos. </a:t>
            </a:r>
          </a:p>
          <a:p>
            <a:pPr lvl="1"/>
            <a:r>
              <a:rPr lang="es-ES" dirty="0" smtClean="0"/>
              <a:t>Tales matrimonios se habían prohibido explícitamente porque arrastrarían al pueblo a la idolatría (</a:t>
            </a:r>
            <a:r>
              <a:rPr lang="es-ES" dirty="0" err="1" smtClean="0">
                <a:solidFill>
                  <a:schemeClr val="tx2"/>
                </a:solidFill>
              </a:rPr>
              <a:t>Éx.</a:t>
            </a:r>
            <a:r>
              <a:rPr lang="es-ES" dirty="0" smtClean="0">
                <a:solidFill>
                  <a:schemeClr val="tx2"/>
                </a:solidFill>
              </a:rPr>
              <a:t> 34:11–16; </a:t>
            </a:r>
            <a:r>
              <a:rPr lang="es-ES" dirty="0" err="1" smtClean="0">
                <a:solidFill>
                  <a:schemeClr val="tx2"/>
                </a:solidFill>
              </a:rPr>
              <a:t>Dt.</a:t>
            </a:r>
            <a:r>
              <a:rPr lang="es-ES" dirty="0" smtClean="0">
                <a:solidFill>
                  <a:schemeClr val="tx2"/>
                </a:solidFill>
              </a:rPr>
              <a:t> 7:3–4; </a:t>
            </a:r>
            <a:r>
              <a:rPr lang="es-ES" dirty="0" err="1" smtClean="0">
                <a:solidFill>
                  <a:schemeClr val="tx2"/>
                </a:solidFill>
              </a:rPr>
              <a:t>Jos.</a:t>
            </a:r>
            <a:r>
              <a:rPr lang="es-ES" dirty="0" smtClean="0">
                <a:solidFill>
                  <a:schemeClr val="tx2"/>
                </a:solidFill>
              </a:rPr>
              <a:t> 23:12–13</a:t>
            </a:r>
            <a:r>
              <a:rPr lang="es-ES" dirty="0" smtClean="0"/>
              <a:t>). </a:t>
            </a:r>
          </a:p>
          <a:p>
            <a:pPr lvl="1"/>
            <a:r>
              <a:rPr lang="es-ES" dirty="0" smtClean="0"/>
              <a:t>Los matrimonios mixtos constituyeron un gran problema después del exilio (</a:t>
            </a:r>
            <a:r>
              <a:rPr lang="es-ES" dirty="0" err="1" smtClean="0">
                <a:solidFill>
                  <a:schemeClr val="tx2"/>
                </a:solidFill>
              </a:rPr>
              <a:t>cf</a:t>
            </a:r>
            <a:r>
              <a:rPr lang="es-ES" dirty="0" smtClean="0">
                <a:solidFill>
                  <a:schemeClr val="tx2"/>
                </a:solidFill>
              </a:rPr>
              <a:t> </a:t>
            </a:r>
            <a:r>
              <a:rPr lang="es-ES" dirty="0" err="1" smtClean="0">
                <a:solidFill>
                  <a:schemeClr val="tx2"/>
                </a:solidFill>
              </a:rPr>
              <a:t>Esd.</a:t>
            </a:r>
            <a:r>
              <a:rPr lang="es-ES" dirty="0" smtClean="0">
                <a:solidFill>
                  <a:schemeClr val="tx2"/>
                </a:solidFill>
              </a:rPr>
              <a:t> 9:1–2, 10–12; </a:t>
            </a:r>
            <a:r>
              <a:rPr lang="es-ES" dirty="0" err="1" smtClean="0">
                <a:solidFill>
                  <a:schemeClr val="tx2"/>
                </a:solidFill>
              </a:rPr>
              <a:t>Neh.</a:t>
            </a:r>
            <a:r>
              <a:rPr lang="es-ES" dirty="0" smtClean="0">
                <a:solidFill>
                  <a:schemeClr val="tx2"/>
                </a:solidFill>
              </a:rPr>
              <a:t> 13:23–27</a:t>
            </a:r>
            <a:r>
              <a:rPr lang="es-ES" dirty="0" smtClean="0"/>
              <a:t>). (</a:t>
            </a:r>
            <a:r>
              <a:rPr lang="es-ES" dirty="0" err="1" smtClean="0"/>
              <a:t>Walvoord</a:t>
            </a:r>
            <a:r>
              <a:rPr lang="es-ES" dirty="0" smtClean="0"/>
              <a:t>)</a:t>
            </a:r>
          </a:p>
        </p:txBody>
      </p:sp>
      <p:sp>
        <p:nvSpPr>
          <p:cNvPr id="6" name="Rectangle 3"/>
          <p:cNvSpPr>
            <a:spLocks noGrp="1" noChangeArrowheads="1"/>
          </p:cNvSpPr>
          <p:nvPr>
            <p:ph type="title"/>
          </p:nvPr>
        </p:nvSpPr>
        <p:spPr>
          <a:xfrm>
            <a:off x="990600" y="762000"/>
            <a:ext cx="8153400" cy="914400"/>
          </a:xfrm>
        </p:spPr>
        <p:txBody>
          <a:bodyPr/>
          <a:lstStyle/>
          <a:p>
            <a:pPr marL="742950" indent="-742950">
              <a:spcAft>
                <a:spcPts val="600"/>
              </a:spcAft>
              <a:buFont typeface="+mj-lt"/>
              <a:buAutoNum type="arabicPeriod" startAt="2"/>
            </a:pPr>
            <a:r>
              <a:rPr lang="es-PR" sz="4000" dirty="0" smtClean="0"/>
              <a:t>Su compromisos con los demás y con Dios (Malaquías 2:10-12)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sz="3600" dirty="0" smtClean="0"/>
              <a:t>Dios valora los compromisos en las relaciones y juzga a quienes no honran sus compromisos.</a:t>
            </a:r>
            <a:endParaRPr lang="es-PR" sz="3600" dirty="0"/>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r>
              <a:rPr lang="es-ES" b="1" dirty="0" smtClean="0"/>
              <a:t>Consecuencias de </a:t>
            </a:r>
            <a:r>
              <a:rPr lang="es-ES" b="1" dirty="0" err="1" smtClean="0"/>
              <a:t>caserse</a:t>
            </a:r>
            <a:r>
              <a:rPr lang="es-ES" b="1" dirty="0" smtClean="0"/>
              <a:t> con personas paganas (</a:t>
            </a:r>
            <a:r>
              <a:rPr lang="es-ES" b="1" dirty="0" smtClean="0">
                <a:solidFill>
                  <a:schemeClr val="tx2"/>
                </a:solidFill>
              </a:rPr>
              <a:t>v. 12</a:t>
            </a:r>
            <a:r>
              <a:rPr lang="en-US" b="1" dirty="0" smtClean="0"/>
              <a:t>)</a:t>
            </a:r>
          </a:p>
          <a:p>
            <a:pPr lvl="1"/>
            <a:r>
              <a:rPr lang="es-ES" dirty="0" smtClean="0"/>
              <a:t>Ser cortado </a:t>
            </a:r>
            <a:r>
              <a:rPr lang="es-ES" b="1" dirty="0" smtClean="0"/>
              <a:t>de las tiendas de Jacob</a:t>
            </a:r>
            <a:r>
              <a:rPr lang="es-ES" dirty="0" smtClean="0"/>
              <a:t> puede significar que la persona moriría, o que su linaje terminaría y que ya no tendría descendientes en Israel.</a:t>
            </a:r>
          </a:p>
          <a:p>
            <a:pPr lvl="1"/>
            <a:r>
              <a:rPr lang="es-ES" dirty="0" smtClean="0"/>
              <a:t>Al final “</a:t>
            </a:r>
            <a:r>
              <a:rPr lang="es-ES" b="1" dirty="0" smtClean="0"/>
              <a:t>al que ofrece ofrenda a Jehová</a:t>
            </a:r>
            <a:r>
              <a:rPr lang="es-ES" dirty="0" smtClean="0"/>
              <a:t>” – a pesar de la abominación que esas personas cometían, todavía presentaban ofrendas para buscar el favor de Dios. (</a:t>
            </a:r>
            <a:r>
              <a:rPr lang="es-ES" dirty="0" err="1" smtClean="0"/>
              <a:t>Walvoord</a:t>
            </a:r>
            <a:r>
              <a:rPr lang="es-ES" dirty="0" smtClean="0"/>
              <a:t>)</a:t>
            </a:r>
          </a:p>
        </p:txBody>
      </p:sp>
      <p:sp>
        <p:nvSpPr>
          <p:cNvPr id="6" name="Rectangle 3"/>
          <p:cNvSpPr>
            <a:spLocks noGrp="1" noChangeArrowheads="1"/>
          </p:cNvSpPr>
          <p:nvPr>
            <p:ph type="title"/>
          </p:nvPr>
        </p:nvSpPr>
        <p:spPr>
          <a:xfrm>
            <a:off x="990600" y="762000"/>
            <a:ext cx="8153400" cy="914400"/>
          </a:xfrm>
        </p:spPr>
        <p:txBody>
          <a:bodyPr/>
          <a:lstStyle/>
          <a:p>
            <a:pPr marL="742950" indent="-742950">
              <a:spcAft>
                <a:spcPts val="600"/>
              </a:spcAft>
              <a:buFont typeface="+mj-lt"/>
              <a:buAutoNum type="arabicPeriod" startAt="2"/>
            </a:pPr>
            <a:r>
              <a:rPr lang="es-PR" sz="4000" dirty="0" smtClean="0"/>
              <a:t>Su compromisos con los demás y con Dios (Malaquías 2:10-12)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a:p>
        </p:txBody>
      </p:sp>
      <p:sp>
        <p:nvSpPr>
          <p:cNvPr id="9"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Su compromiso con la familia                        (Malaquías 2:13-16)</a:t>
            </a:r>
            <a:endParaRPr lang="es-PR" sz="4000" b="1" dirty="0"/>
          </a:p>
        </p:txBody>
      </p:sp>
      <p:pic>
        <p:nvPicPr>
          <p:cNvPr id="28674" name="Picture 2" descr="http://unidoscontralaapostasia.files.wordpress.com/2012/01/judios_oleolienzo79x99.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1652881" y="2057400"/>
            <a:ext cx="5738519" cy="46482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pPr>
              <a:buNone/>
            </a:pPr>
            <a:r>
              <a:rPr lang="es-ES" sz="3000" dirty="0" smtClean="0"/>
              <a:t>	</a:t>
            </a:r>
            <a:r>
              <a:rPr lang="es-ES" dirty="0" smtClean="0"/>
              <a:t>"Y esta otra vez haréis cubrir el altar de Jehová de lágrimas, de llanto, y de clamor; así que no miraré más a la ofrenda, para aceptarla con gusto de vuestra mano. Mas diréis: ¿Por qué? Porque Jehová ha atestiguado entre ti y la mujer de tu juventud, contra la cual has sido desleal, siendo ella tu compañera, y la mujer de tu pacto..."</a:t>
            </a:r>
            <a:endParaRPr lang="es-ES" sz="3000" dirty="0" smtClean="0"/>
          </a:p>
        </p:txBody>
      </p:sp>
      <p:sp>
        <p:nvSpPr>
          <p:cNvPr id="7"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Su compromiso con la familia                        (Malaquías 2:13-16)</a:t>
            </a:r>
            <a:endParaRPr lang="es-PR" sz="4000" b="1" dirty="0"/>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pPr>
              <a:buNone/>
            </a:pPr>
            <a:r>
              <a:rPr lang="es-ES" sz="3000" dirty="0" smtClean="0"/>
              <a:t>	</a:t>
            </a:r>
            <a:r>
              <a:rPr lang="es-ES" dirty="0" smtClean="0"/>
              <a:t>"...¿No hizo él uno, habiendo en él abundancia de espíritu? ¿Y por qué uno? Porque buscaba una descendencia para Dios. Guardaos, pues, en vuestro espíritu, y no seáis desleales para con la mujer de vuestra juventud. Porque Jehová Dios de Israel ha dicho que él aborrece el repudio, y al que cubre de iniquidad su vestido, dijo Jehová de los ejércitos. Guardaos, pues, en vuestro espíritu, y no seáis desleales."</a:t>
            </a:r>
            <a:endParaRPr lang="es-ES" sz="3000" dirty="0" smtClean="0"/>
          </a:p>
        </p:txBody>
      </p:sp>
      <p:sp>
        <p:nvSpPr>
          <p:cNvPr id="7"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Su compromiso con la familia                        (Malaquías 2:13-16)</a:t>
            </a:r>
            <a:endParaRPr lang="es-PR" sz="4000" b="1" dirty="0"/>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b="1" dirty="0" smtClean="0"/>
              <a:t>Problemas conyugales y la espiritualidad personal (</a:t>
            </a:r>
            <a:r>
              <a:rPr lang="es-ES" b="1" dirty="0" smtClean="0">
                <a:solidFill>
                  <a:schemeClr val="tx2"/>
                </a:solidFill>
              </a:rPr>
              <a:t>vv. 13 y 14</a:t>
            </a:r>
            <a:r>
              <a:rPr lang="es-ES" b="1" dirty="0" smtClean="0"/>
              <a:t>)</a:t>
            </a:r>
          </a:p>
          <a:p>
            <a:pPr lvl="1"/>
            <a:r>
              <a:rPr lang="es-ES" dirty="0" smtClean="0"/>
              <a:t>Los judíos se divorciaban de sus esposas judías para casarse con mujeres paganas.</a:t>
            </a:r>
          </a:p>
          <a:p>
            <a:pPr lvl="1"/>
            <a:r>
              <a:rPr lang="es-ES" dirty="0" smtClean="0"/>
              <a:t>Es posible que las lágrimas que cubrían el altar de Jehovah (</a:t>
            </a:r>
            <a:r>
              <a:rPr lang="es-ES" dirty="0" smtClean="0">
                <a:solidFill>
                  <a:schemeClr val="tx2"/>
                </a:solidFill>
              </a:rPr>
              <a:t>v. 13</a:t>
            </a:r>
            <a:r>
              <a:rPr lang="es-ES" dirty="0" smtClean="0"/>
              <a:t>) fueran las de las esposas divorciadas. </a:t>
            </a:r>
          </a:p>
          <a:p>
            <a:pPr lvl="1"/>
            <a:r>
              <a:rPr lang="es-ES" dirty="0" smtClean="0"/>
              <a:t>Nuevamente, la actitud infiel afecta la ofrenda de los hombres ante Dios.</a:t>
            </a:r>
            <a:endParaRPr lang="es-ES" sz="2800" dirty="0" smtClean="0"/>
          </a:p>
        </p:txBody>
      </p:sp>
      <p:sp>
        <p:nvSpPr>
          <p:cNvPr id="7"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Su compromiso con la familia                        (Malaquías 2:13-16)</a:t>
            </a:r>
            <a:endParaRPr lang="es-PR" sz="4000" b="1" dirty="0"/>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b="1" dirty="0" smtClean="0"/>
              <a:t>Problemas conyugales (</a:t>
            </a:r>
            <a:r>
              <a:rPr lang="es-ES" b="1" dirty="0" smtClean="0">
                <a:solidFill>
                  <a:schemeClr val="tx2"/>
                </a:solidFill>
              </a:rPr>
              <a:t>vv. 13 y 14</a:t>
            </a:r>
            <a:r>
              <a:rPr lang="es-ES" b="1" dirty="0" smtClean="0"/>
              <a:t>)</a:t>
            </a:r>
          </a:p>
          <a:p>
            <a:pPr lvl="1"/>
            <a:r>
              <a:rPr lang="es-ES" dirty="0" smtClean="0"/>
              <a:t>“Las lágrimas” </a:t>
            </a:r>
            <a:r>
              <a:rPr lang="es-PR" dirty="0" smtClean="0"/>
              <a:t>podían además </a:t>
            </a:r>
            <a:r>
              <a:rPr lang="es-ES" dirty="0" smtClean="0"/>
              <a:t>provenir de los hombres de Judá que habían sido denunciados por haberse casado con mujeres extranjeras.</a:t>
            </a:r>
          </a:p>
          <a:p>
            <a:pPr lvl="1"/>
            <a:r>
              <a:rPr lang="es-ES" dirty="0" smtClean="0"/>
              <a:t>Vendrían ante el altar, trayendo sacrificios y pidiendo el favor del Señor. Pero sus sacrificios serían rechazados. </a:t>
            </a:r>
          </a:p>
          <a:p>
            <a:pPr lvl="1"/>
            <a:r>
              <a:rPr lang="es-ES" dirty="0" smtClean="0"/>
              <a:t>Sus oraciones no eran respondidas y el favor del Señor no llegaba. </a:t>
            </a:r>
            <a:r>
              <a:rPr lang="es-ES" sz="2800" dirty="0" smtClean="0"/>
              <a:t>(Bryan et al)</a:t>
            </a:r>
          </a:p>
        </p:txBody>
      </p:sp>
      <p:sp>
        <p:nvSpPr>
          <p:cNvPr id="7"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Su compromiso con la familia                        (Malaquías 2:13-16)</a:t>
            </a:r>
            <a:endParaRPr lang="es-PR" sz="4000" b="1" dirty="0"/>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26</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b="1" dirty="0" smtClean="0"/>
              <a:t>Problemas conyugales (</a:t>
            </a:r>
            <a:r>
              <a:rPr lang="es-ES" b="1" dirty="0" smtClean="0">
                <a:solidFill>
                  <a:schemeClr val="tx2"/>
                </a:solidFill>
              </a:rPr>
              <a:t>vv. 13 y 14</a:t>
            </a:r>
            <a:r>
              <a:rPr lang="es-ES" b="1" dirty="0" smtClean="0"/>
              <a:t>)</a:t>
            </a:r>
          </a:p>
          <a:p>
            <a:pPr lvl="1"/>
            <a:r>
              <a:rPr lang="es-ES" dirty="0" smtClean="0"/>
              <a:t>(</a:t>
            </a:r>
            <a:r>
              <a:rPr lang="es-ES" dirty="0" smtClean="0">
                <a:solidFill>
                  <a:schemeClr val="tx2"/>
                </a:solidFill>
              </a:rPr>
              <a:t>v. 14</a:t>
            </a:r>
            <a:r>
              <a:rPr lang="es-ES" dirty="0" smtClean="0"/>
              <a:t>) Dios había sido testigo de los contratos del matrimonio. Hombres que se comportaban deslealmente con una esposa fiel debían responderle a Jehovah mismo.</a:t>
            </a:r>
          </a:p>
          <a:p>
            <a:pPr lvl="1"/>
            <a:r>
              <a:rPr lang="es-ES" dirty="0" smtClean="0"/>
              <a:t>El divorcio tenía, en la mayoría de los casos, un móvil socioeconómico. </a:t>
            </a:r>
          </a:p>
          <a:p>
            <a:pPr lvl="1"/>
            <a:r>
              <a:rPr lang="es-ES" dirty="0" smtClean="0"/>
              <a:t>El matrimonio con una mujer extranjera traía para el judío dinero y posición. </a:t>
            </a:r>
            <a:endParaRPr lang="es-ES" sz="2800" dirty="0" smtClean="0"/>
          </a:p>
        </p:txBody>
      </p:sp>
      <p:sp>
        <p:nvSpPr>
          <p:cNvPr id="7"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Su compromiso con la familia                        (Malaquías 2:13-16)</a:t>
            </a:r>
            <a:endParaRPr lang="es-PR" sz="4000" b="1" dirty="0"/>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27</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b="1" dirty="0" smtClean="0"/>
              <a:t>Problemas conyugales (</a:t>
            </a:r>
            <a:r>
              <a:rPr lang="es-ES" b="1" dirty="0" smtClean="0">
                <a:solidFill>
                  <a:schemeClr val="tx2"/>
                </a:solidFill>
              </a:rPr>
              <a:t>vv. 13 y 14</a:t>
            </a:r>
            <a:r>
              <a:rPr lang="es-ES" b="1" dirty="0" smtClean="0"/>
              <a:t>)</a:t>
            </a:r>
          </a:p>
          <a:p>
            <a:pPr lvl="1"/>
            <a:r>
              <a:rPr lang="es-ES" dirty="0" smtClean="0"/>
              <a:t>El matrimonio con mujeres extranjeras (paganas) traía el peligro de la idolatría y la infidelidad a Dios. </a:t>
            </a:r>
          </a:p>
          <a:p>
            <a:pPr lvl="1"/>
            <a:r>
              <a:rPr lang="es-ES" dirty="0" smtClean="0"/>
              <a:t>Dios demanda igual fidelidad al pacto del matrimonio que al Pacto entre Él y Su pueblo.</a:t>
            </a:r>
          </a:p>
          <a:p>
            <a:pPr lvl="1"/>
            <a:r>
              <a:rPr lang="es-ES" dirty="0" smtClean="0"/>
              <a:t>Si Dios es uno (indivisible) y el único, también lo es nuestro cónyuge. </a:t>
            </a:r>
            <a:r>
              <a:rPr lang="es-ES" sz="2800" dirty="0" smtClean="0"/>
              <a:t>(Bryan et al)</a:t>
            </a:r>
          </a:p>
        </p:txBody>
      </p:sp>
      <p:sp>
        <p:nvSpPr>
          <p:cNvPr id="7"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Su compromiso con la familia                        (Malaquías 2:13-16)</a:t>
            </a:r>
            <a:endParaRPr lang="es-PR" sz="4000" b="1" dirty="0"/>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28</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b="1" dirty="0" smtClean="0"/>
              <a:t>Problemas conyugales (</a:t>
            </a:r>
            <a:r>
              <a:rPr lang="es-ES" b="1" dirty="0" smtClean="0">
                <a:solidFill>
                  <a:schemeClr val="tx2"/>
                </a:solidFill>
              </a:rPr>
              <a:t>vv. 15-16</a:t>
            </a:r>
            <a:r>
              <a:rPr lang="es-ES" b="1" dirty="0" smtClean="0"/>
              <a:t>)</a:t>
            </a:r>
          </a:p>
          <a:p>
            <a:pPr lvl="1"/>
            <a:r>
              <a:rPr lang="es-ES" dirty="0" smtClean="0"/>
              <a:t>Page </a:t>
            </a:r>
            <a:r>
              <a:rPr lang="es-ES" dirty="0" err="1" smtClean="0"/>
              <a:t>Kelley</a:t>
            </a:r>
            <a:r>
              <a:rPr lang="es-ES" dirty="0" smtClean="0"/>
              <a:t> propone la siguiente paráfrasis: “¿No hizo Dios una esposa para Adán? Tenía poder para hacerlo de otra manera, si lo hubiera deseado. ¿Y por qué hizo solamente una? Porque buscaba una descendencia santa, propósito que hubiera sido frustrado si le hubiera dado más de una esposa”. </a:t>
            </a:r>
          </a:p>
          <a:p>
            <a:pPr lvl="1"/>
            <a:r>
              <a:rPr lang="es-ES" dirty="0" smtClean="0"/>
              <a:t>Relaciona el contenido del versículo más con la monogamia que con la unicidad de Dios.</a:t>
            </a:r>
            <a:endParaRPr lang="es-ES" dirty="0"/>
          </a:p>
        </p:txBody>
      </p:sp>
      <p:sp>
        <p:nvSpPr>
          <p:cNvPr id="7"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Su compromiso con la familia                        (Malaquías 2:13-16)</a:t>
            </a:r>
            <a:endParaRPr lang="es-PR" sz="4000" b="1" dirty="0"/>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29</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b="1" dirty="0" smtClean="0"/>
              <a:t>Problemas conyugales (</a:t>
            </a:r>
            <a:r>
              <a:rPr lang="es-ES" b="1" dirty="0" smtClean="0">
                <a:solidFill>
                  <a:schemeClr val="tx2"/>
                </a:solidFill>
              </a:rPr>
              <a:t>vv. 15-16</a:t>
            </a:r>
            <a:r>
              <a:rPr lang="es-ES" b="1" dirty="0" smtClean="0"/>
              <a:t>)</a:t>
            </a:r>
          </a:p>
          <a:p>
            <a:pPr lvl="1"/>
            <a:r>
              <a:rPr lang="es-ES" dirty="0" smtClean="0"/>
              <a:t>Malaquías fundamenta su argumentación contra el divorcio en el relato de la creación (</a:t>
            </a:r>
            <a:r>
              <a:rPr lang="es-ES" dirty="0" err="1" smtClean="0">
                <a:solidFill>
                  <a:schemeClr val="tx2"/>
                </a:solidFill>
              </a:rPr>
              <a:t>Gén.</a:t>
            </a:r>
            <a:r>
              <a:rPr lang="es-ES" dirty="0" smtClean="0">
                <a:solidFill>
                  <a:schemeClr val="tx2"/>
                </a:solidFill>
              </a:rPr>
              <a:t> 2:21–24</a:t>
            </a:r>
            <a:r>
              <a:rPr lang="es-ES" dirty="0" smtClean="0"/>
              <a:t>). </a:t>
            </a:r>
          </a:p>
          <a:p>
            <a:pPr lvl="1"/>
            <a:r>
              <a:rPr lang="es-ES" dirty="0" smtClean="0"/>
              <a:t>Jesús hizo lo mismo cuando los fariseos le preguntaron sobre el tema del divorcio (</a:t>
            </a:r>
            <a:r>
              <a:rPr lang="es-ES" dirty="0" err="1" smtClean="0">
                <a:solidFill>
                  <a:schemeClr val="tx2"/>
                </a:solidFill>
              </a:rPr>
              <a:t>Mat.</a:t>
            </a:r>
            <a:r>
              <a:rPr lang="es-ES" dirty="0" smtClean="0">
                <a:solidFill>
                  <a:schemeClr val="tx2"/>
                </a:solidFill>
              </a:rPr>
              <a:t> 19:4–6</a:t>
            </a:r>
            <a:r>
              <a:rPr lang="es-ES" dirty="0" smtClean="0"/>
              <a:t>). (Bryan et al)</a:t>
            </a:r>
            <a:endParaRPr lang="es-ES" dirty="0"/>
          </a:p>
        </p:txBody>
      </p:sp>
      <p:sp>
        <p:nvSpPr>
          <p:cNvPr id="7" name="Title 5"/>
          <p:cNvSpPr>
            <a:spLocks noGrp="1"/>
          </p:cNvSpPr>
          <p:nvPr>
            <p:ph type="title"/>
          </p:nvPr>
        </p:nvSpPr>
        <p:spPr>
          <a:xfrm>
            <a:off x="1295400" y="214313"/>
            <a:ext cx="7772400" cy="1462087"/>
          </a:xfrm>
        </p:spPr>
        <p:txBody>
          <a:bodyPr/>
          <a:lstStyle/>
          <a:p>
            <a:pPr marL="738188" indent="-738188">
              <a:buFont typeface="+mj-lt"/>
              <a:buAutoNum type="arabicPeriod" startAt="3"/>
            </a:pPr>
            <a:r>
              <a:rPr lang="es-PR" sz="4000" dirty="0" smtClean="0"/>
              <a:t>Su compromiso con la familia                        (Malaquías 2:13-16)</a:t>
            </a:r>
            <a:endParaRPr lang="es-PR" sz="4000" b="1" dirty="0"/>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533400" y="2209800"/>
            <a:ext cx="86106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Las responsabilidades que le ha dado Dios (</a:t>
            </a:r>
            <a:r>
              <a:rPr lang="es-PR" sz="3600" dirty="0" smtClean="0">
                <a:solidFill>
                  <a:schemeClr val="tx2"/>
                </a:solidFill>
              </a:rPr>
              <a:t>Malaquías 2:1-9</a:t>
            </a:r>
            <a:r>
              <a:rPr lang="es-PR" sz="3600" dirty="0" smtClean="0"/>
              <a:t>)</a:t>
            </a:r>
          </a:p>
          <a:p>
            <a:pPr marL="346075" indent="-346075">
              <a:spcAft>
                <a:spcPts val="600"/>
              </a:spcAft>
              <a:buFont typeface="Wingdings" pitchFamily="2" charset="2"/>
              <a:buAutoNum type="arabicPeriod"/>
            </a:pPr>
            <a:r>
              <a:rPr lang="es-PR" sz="3600" dirty="0" smtClean="0"/>
              <a:t>Su compromisos con los demás y con Dios (</a:t>
            </a:r>
            <a:r>
              <a:rPr lang="es-PR" sz="3600" dirty="0" smtClean="0">
                <a:solidFill>
                  <a:schemeClr val="tx2"/>
                </a:solidFill>
              </a:rPr>
              <a:t>Malaquías 2:10-12</a:t>
            </a:r>
            <a:r>
              <a:rPr lang="es-PR" sz="3600" dirty="0" smtClean="0"/>
              <a:t>)</a:t>
            </a:r>
          </a:p>
          <a:p>
            <a:pPr marL="346075" indent="-346075">
              <a:spcAft>
                <a:spcPts val="600"/>
              </a:spcAft>
              <a:buFont typeface="Wingdings" pitchFamily="2" charset="2"/>
              <a:buAutoNum type="arabicPeriod"/>
            </a:pPr>
            <a:r>
              <a:rPr lang="es-PR" sz="3600" dirty="0" smtClean="0"/>
              <a:t>Su compromiso con la familia                        (</a:t>
            </a:r>
            <a:r>
              <a:rPr lang="es-PR" sz="3600" dirty="0" smtClean="0">
                <a:solidFill>
                  <a:schemeClr val="tx2"/>
                </a:solidFill>
              </a:rPr>
              <a:t>Malaquías 2:13-16</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3</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30</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093913"/>
            <a:ext cx="8305800" cy="4230687"/>
          </a:xfrm>
        </p:spPr>
        <p:txBody>
          <a:bodyPr/>
          <a:lstStyle/>
          <a:p>
            <a:pPr marL="342900" lvl="1" indent="-342900">
              <a:lnSpc>
                <a:spcPct val="90000"/>
              </a:lnSpc>
              <a:spcAft>
                <a:spcPts val="1200"/>
              </a:spcAft>
              <a:buClr>
                <a:schemeClr val="folHlink"/>
              </a:buClr>
              <a:buSzPct val="60000"/>
              <a:buNone/>
            </a:pPr>
            <a:r>
              <a:rPr lang="es-ES" sz="1400" dirty="0" smtClean="0"/>
              <a:t>Bryan, </a:t>
            </a:r>
            <a:r>
              <a:rPr lang="es-ES" sz="1400" dirty="0" err="1" smtClean="0"/>
              <a:t>Jesse</a:t>
            </a:r>
            <a:r>
              <a:rPr lang="es-ES" sz="1400" dirty="0" smtClean="0"/>
              <a:t> et al. </a:t>
            </a:r>
            <a:r>
              <a:rPr lang="es-ES" sz="1400" i="1" dirty="0" smtClean="0"/>
              <a:t>Comentario </a:t>
            </a:r>
            <a:r>
              <a:rPr lang="es-ES" sz="1400" i="1" dirty="0" err="1" smtClean="0"/>
              <a:t>Bı́blico</a:t>
            </a:r>
            <a:r>
              <a:rPr lang="es-ES" sz="1400" i="1" dirty="0" smtClean="0"/>
              <a:t> Mundo Hispano Oseas-</a:t>
            </a:r>
            <a:r>
              <a:rPr lang="es-ES" sz="1400" i="1" dirty="0" err="1" smtClean="0"/>
              <a:t>Malaquı́as</a:t>
            </a:r>
            <a:r>
              <a:rPr lang="es-ES" sz="1400" dirty="0" smtClean="0"/>
              <a:t>, 1. ed. El Paso, TX: Editorial Mundo Hispano, 2003.</a:t>
            </a:r>
          </a:p>
          <a:p>
            <a:pPr marL="342900" lvl="1" indent="-342900">
              <a:lnSpc>
                <a:spcPct val="90000"/>
              </a:lnSpc>
              <a:spcAft>
                <a:spcPts val="1200"/>
              </a:spcAft>
              <a:buClr>
                <a:schemeClr val="folHlink"/>
              </a:buClr>
              <a:buSzPct val="60000"/>
              <a:buNone/>
            </a:pPr>
            <a:r>
              <a:rPr lang="es-PR" sz="1400" dirty="0" smtClean="0"/>
              <a:t>Douglas, J.D. </a:t>
            </a:r>
            <a:r>
              <a:rPr lang="es-PR" sz="1400" i="1" dirty="0" smtClean="0"/>
              <a:t>Nuevo Diccionario Bíblico : Primera Edición.</a:t>
            </a:r>
            <a:r>
              <a:rPr lang="es-PR" sz="1400" dirty="0" smtClean="0"/>
              <a:t> Miami: Sociedades </a:t>
            </a:r>
            <a:r>
              <a:rPr lang="es-PR" sz="1400" dirty="0" err="1" smtClean="0"/>
              <a:t>Bı́blicas</a:t>
            </a:r>
            <a:r>
              <a:rPr lang="es-PR" sz="1400" dirty="0" smtClean="0"/>
              <a:t> Unidas, 2000.</a:t>
            </a:r>
          </a:p>
          <a:p>
            <a:pPr marL="342900" lvl="1" indent="-342900">
              <a:lnSpc>
                <a:spcPct val="90000"/>
              </a:lnSpc>
              <a:spcAft>
                <a:spcPts val="1200"/>
              </a:spcAft>
              <a:buClr>
                <a:schemeClr val="folHlink"/>
              </a:buClr>
              <a:buSzPct val="60000"/>
              <a:buNone/>
            </a:pPr>
            <a:r>
              <a:rPr lang="es-PR" sz="1400" dirty="0" smtClean="0"/>
              <a:t>Fernández, Óscar J. et al. Eds. </a:t>
            </a:r>
            <a:r>
              <a:rPr lang="es-PR" sz="1400" i="1" dirty="0" smtClean="0"/>
              <a:t>Estudios Bíblicos </a:t>
            </a:r>
            <a:r>
              <a:rPr lang="es-PR" sz="1400" i="1" dirty="0" err="1" smtClean="0"/>
              <a:t>Lifeway</a:t>
            </a:r>
            <a:r>
              <a:rPr lang="es-PR" sz="1400" i="1" dirty="0" smtClean="0"/>
              <a:t> para Adultos. </a:t>
            </a:r>
            <a:r>
              <a:rPr lang="es-PR" sz="1400" dirty="0" smtClean="0"/>
              <a:t>Vol. 12, Núm. 4.</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2013. 17-26.</a:t>
            </a:r>
          </a:p>
          <a:p>
            <a:pPr marL="342900" lvl="1" indent="-342900">
              <a:lnSpc>
                <a:spcPct val="90000"/>
              </a:lnSpc>
              <a:spcAft>
                <a:spcPts val="1200"/>
              </a:spcAft>
              <a:buClr>
                <a:schemeClr val="folHlink"/>
              </a:buClr>
              <a:buSzPct val="60000"/>
              <a:buNone/>
            </a:pPr>
            <a:r>
              <a:rPr lang="es-ES" sz="1400" dirty="0" err="1" smtClean="0"/>
              <a:t>Jamieson</a:t>
            </a:r>
            <a:r>
              <a:rPr lang="es-ES" sz="1400" dirty="0" smtClean="0"/>
              <a:t>, A. Roberto, R. </a:t>
            </a:r>
            <a:r>
              <a:rPr lang="es-ES" sz="1400" dirty="0" err="1" smtClean="0"/>
              <a:t>Fausset</a:t>
            </a:r>
            <a:r>
              <a:rPr lang="es-ES" sz="1400" dirty="0" smtClean="0"/>
              <a:t> and David Brown. </a:t>
            </a:r>
            <a:r>
              <a:rPr lang="es-ES" sz="1400" i="1" dirty="0" smtClean="0"/>
              <a:t>Comentario </a:t>
            </a:r>
            <a:r>
              <a:rPr lang="es-ES" sz="1400" i="1" dirty="0" err="1" smtClean="0"/>
              <a:t>Exegético</a:t>
            </a:r>
            <a:r>
              <a:rPr lang="es-ES" sz="1400" i="1" dirty="0" smtClean="0"/>
              <a:t> Y Explicativo De La Biblia - Tomo 1: El Antiguo Testamento</a:t>
            </a:r>
            <a:r>
              <a:rPr lang="es-ES" sz="1400" dirty="0" smtClean="0"/>
              <a:t> . El Paso, TX: Casa Bautista de Publicaciones, 2003.</a:t>
            </a:r>
            <a:endParaRPr lang="es-PR" sz="1400" dirty="0" smtClean="0"/>
          </a:p>
          <a:p>
            <a:pPr marL="342900" lvl="1" indent="-342900">
              <a:lnSpc>
                <a:spcPct val="90000"/>
              </a:lnSpc>
              <a:spcAft>
                <a:spcPts val="1200"/>
              </a:spcAft>
              <a:buClr>
                <a:schemeClr val="folHlink"/>
              </a:buClr>
              <a:buSzPct val="60000"/>
              <a:buNone/>
            </a:pPr>
            <a:r>
              <a:rPr lang="es-PR" sz="1400" dirty="0" err="1" smtClean="0"/>
              <a:t>Lockward</a:t>
            </a:r>
            <a:r>
              <a:rPr lang="es-PR" sz="1400" dirty="0" smtClean="0"/>
              <a:t>, Alfonso. </a:t>
            </a:r>
            <a:r>
              <a:rPr lang="es-PR" sz="1400" i="1" dirty="0" smtClean="0"/>
              <a:t>Nuevo Diccionario De La Biblia.</a:t>
            </a:r>
            <a:r>
              <a:rPr lang="es-PR" sz="1400" dirty="0" smtClean="0"/>
              <a:t> Miami: Editorial </a:t>
            </a:r>
            <a:r>
              <a:rPr lang="es-PR" sz="1400" dirty="0" err="1" smtClean="0"/>
              <a:t>Unilit</a:t>
            </a:r>
            <a:r>
              <a:rPr lang="es-PR" sz="1400" dirty="0" smtClean="0"/>
              <a:t>, 2003.</a:t>
            </a:r>
          </a:p>
          <a:p>
            <a:pPr marL="342900" lvl="1" indent="-342900">
              <a:lnSpc>
                <a:spcPct val="90000"/>
              </a:lnSpc>
              <a:spcAft>
                <a:spcPts val="1200"/>
              </a:spcAft>
              <a:buClr>
                <a:schemeClr val="folHlink"/>
              </a:buClr>
              <a:buSzPct val="60000"/>
              <a:buNone/>
            </a:pPr>
            <a:r>
              <a:rPr lang="es-ES" sz="1400" dirty="0" err="1" smtClean="0"/>
              <a:t>Platt</a:t>
            </a:r>
            <a:r>
              <a:rPr lang="es-ES" sz="1400" dirty="0" smtClean="0"/>
              <a:t>, Alberto T. </a:t>
            </a:r>
            <a:r>
              <a:rPr lang="es-ES" sz="1400" i="1" dirty="0" smtClean="0"/>
              <a:t>Estudios </a:t>
            </a:r>
            <a:r>
              <a:rPr lang="es-ES" sz="1400" i="1" dirty="0" err="1" smtClean="0"/>
              <a:t>Bı́blicos</a:t>
            </a:r>
            <a:r>
              <a:rPr lang="es-ES" sz="1400" i="1" dirty="0" smtClean="0"/>
              <a:t> ELA: Respuesta De Dios a Las Crisis (</a:t>
            </a:r>
            <a:r>
              <a:rPr lang="es-ES" sz="1400" i="1" dirty="0" err="1" smtClean="0"/>
              <a:t>Hageo</a:t>
            </a:r>
            <a:r>
              <a:rPr lang="es-ES" sz="1400" i="1" dirty="0" smtClean="0"/>
              <a:t> Y </a:t>
            </a:r>
            <a:r>
              <a:rPr lang="es-ES" sz="1400" i="1" dirty="0" err="1" smtClean="0"/>
              <a:t>Malaquias</a:t>
            </a:r>
            <a:r>
              <a:rPr lang="es-ES" sz="1400" i="1" dirty="0" smtClean="0"/>
              <a:t>)</a:t>
            </a:r>
            <a:r>
              <a:rPr lang="es-ES" sz="1400" dirty="0" smtClean="0"/>
              <a:t>. Puebla, </a:t>
            </a:r>
            <a:r>
              <a:rPr lang="es-ES" sz="1400" dirty="0" err="1" smtClean="0"/>
              <a:t>México</a:t>
            </a:r>
            <a:r>
              <a:rPr lang="es-ES" sz="1400" dirty="0" smtClean="0"/>
              <a:t>: Ediciones Las </a:t>
            </a:r>
            <a:r>
              <a:rPr lang="es-ES" sz="1400" dirty="0" err="1" smtClean="0"/>
              <a:t>Américas</a:t>
            </a:r>
            <a:r>
              <a:rPr lang="es-ES" sz="1400" dirty="0" smtClean="0"/>
              <a:t>, A. C., 1998.</a:t>
            </a:r>
            <a:endParaRPr lang="es-PR" sz="1400" dirty="0" smtClean="0"/>
          </a:p>
          <a:p>
            <a:pPr>
              <a:lnSpc>
                <a:spcPct val="90000"/>
              </a:lnSpc>
              <a:spcAft>
                <a:spcPts val="600"/>
              </a:spcAft>
              <a:buNone/>
            </a:pPr>
            <a:r>
              <a:rPr lang="es-PR" sz="1400" dirty="0" smtClean="0"/>
              <a:t>Reina Valera Revisada (1960). Miami: Sociedades Bíblicas Unidas, 1998.</a:t>
            </a:r>
          </a:p>
          <a:p>
            <a:pPr>
              <a:lnSpc>
                <a:spcPct val="90000"/>
              </a:lnSpc>
              <a:spcAft>
                <a:spcPts val="600"/>
              </a:spcAft>
              <a:buNone/>
            </a:pPr>
            <a:r>
              <a:rPr lang="es-PR" sz="1400" dirty="0" smtClean="0"/>
              <a:t>Vine, W.E. </a:t>
            </a:r>
            <a:r>
              <a:rPr lang="es-PR" sz="1400" i="1" dirty="0" smtClean="0"/>
              <a:t>Vine Diccionario Expositivo De Palabras Del Antiguo Y Del Nuevo Testamento Exhaustivo</a:t>
            </a:r>
            <a:r>
              <a:rPr lang="es-PR" sz="1400" dirty="0" smtClean="0"/>
              <a:t>, </a:t>
            </a:r>
            <a:r>
              <a:rPr lang="es-PR" sz="1400" dirty="0" err="1" smtClean="0"/>
              <a:t>electronic</a:t>
            </a:r>
            <a:r>
              <a:rPr lang="es-PR" sz="1400" dirty="0" smtClean="0"/>
              <a:t> ed. Nashville: Editorial Caribe, 2000, c1999.</a:t>
            </a:r>
          </a:p>
          <a:p>
            <a:pPr>
              <a:lnSpc>
                <a:spcPct val="90000"/>
              </a:lnSpc>
              <a:spcAft>
                <a:spcPts val="600"/>
              </a:spcAft>
              <a:buNone/>
            </a:pPr>
            <a:r>
              <a:rPr lang="es-ES" sz="1400" dirty="0" err="1" smtClean="0"/>
              <a:t>Walvoord</a:t>
            </a:r>
            <a:r>
              <a:rPr lang="es-ES" sz="1400" dirty="0" smtClean="0"/>
              <a:t>, John F. y Roy B. </a:t>
            </a:r>
            <a:r>
              <a:rPr lang="es-ES" sz="1400" dirty="0" err="1" smtClean="0"/>
              <a:t>Zuck</a:t>
            </a:r>
            <a:r>
              <a:rPr lang="es-ES" sz="1400" dirty="0" smtClean="0"/>
              <a:t>. </a:t>
            </a:r>
            <a:r>
              <a:rPr lang="es-ES" sz="1400" i="1" dirty="0" smtClean="0"/>
              <a:t>El Conocimiento </a:t>
            </a:r>
            <a:r>
              <a:rPr lang="es-ES" sz="1400" i="1" dirty="0" err="1" smtClean="0"/>
              <a:t>Bíblico</a:t>
            </a:r>
            <a:r>
              <a:rPr lang="es-ES" sz="1400" i="1" dirty="0" smtClean="0"/>
              <a:t>, Un Comentario Expositivo: Antiguo Testamento, Tomo 6: Daniel-</a:t>
            </a:r>
            <a:r>
              <a:rPr lang="es-ES" sz="1400" i="1" dirty="0" err="1" smtClean="0"/>
              <a:t>Malaquías</a:t>
            </a:r>
            <a:r>
              <a:rPr lang="es-ES" sz="1400" i="1" dirty="0" smtClean="0"/>
              <a:t>.</a:t>
            </a:r>
            <a:r>
              <a:rPr lang="es-ES" sz="1400" dirty="0" smtClean="0"/>
              <a:t> Puebla, </a:t>
            </a:r>
            <a:r>
              <a:rPr lang="es-ES" sz="1400" dirty="0" err="1" smtClean="0"/>
              <a:t>México</a:t>
            </a:r>
            <a:r>
              <a:rPr lang="es-ES" sz="1400" dirty="0" smtClean="0"/>
              <a:t>: Ediciones Las </a:t>
            </a:r>
            <a:r>
              <a:rPr lang="es-ES" sz="1400" dirty="0" err="1" smtClean="0"/>
              <a:t>Américas</a:t>
            </a:r>
            <a:r>
              <a:rPr lang="es-ES" sz="1400" dirty="0" smtClean="0"/>
              <a:t>, A.C., 2001.</a:t>
            </a:r>
            <a:endParaRPr lang="es-PR" sz="1400" dirty="0" smtClean="0"/>
          </a:p>
          <a:p>
            <a:pPr>
              <a:lnSpc>
                <a:spcPct val="90000"/>
              </a:lnSpc>
              <a:spcAft>
                <a:spcPts val="600"/>
              </a:spcAft>
              <a:buNone/>
            </a:pPr>
            <a:r>
              <a:rPr lang="es-ES" sz="1400" dirty="0" smtClean="0">
                <a:latin typeface="Candara" pitchFamily="34" charset="0"/>
                <a:hlinkClick r:id="rId2"/>
              </a:rPr>
              <a:t>http://www.dsmedia.org/resources/illustrations/sweet-publishing/</a:t>
            </a:r>
            <a:r>
              <a:rPr lang="es-ES" sz="1400" dirty="0" smtClean="0">
                <a:latin typeface="Candara" pitchFamily="34" charset="0"/>
              </a:rPr>
              <a:t>  (imágenes bíblicas).</a:t>
            </a:r>
            <a:endParaRPr lang="en-US" sz="1400" dirty="0" smtClean="0"/>
          </a:p>
          <a:p>
            <a:pPr>
              <a:lnSpc>
                <a:spcPct val="90000"/>
              </a:lnSpc>
              <a:spcAft>
                <a:spcPts val="600"/>
              </a:spcAft>
              <a:buNone/>
            </a:pPr>
            <a:endParaRPr lang="es-PR" sz="1400" dirty="0" smtClean="0"/>
          </a:p>
          <a:p>
            <a:pPr>
              <a:lnSpc>
                <a:spcPct val="90000"/>
              </a:lnSpc>
              <a:spcAft>
                <a:spcPts val="600"/>
              </a:spcAft>
              <a:buNone/>
            </a:pPr>
            <a:endParaRPr lang="es-PR" sz="1400" dirty="0" smtClean="0"/>
          </a:p>
        </p:txBody>
      </p:sp>
      <p:pic>
        <p:nvPicPr>
          <p:cNvPr id="29700" name="Picture 4" descr="doveg"/>
          <p:cNvPicPr>
            <a:picLocks noChangeAspect="1" noChangeArrowheads="1"/>
          </p:cNvPicPr>
          <p:nvPr/>
        </p:nvPicPr>
        <p:blipFill>
          <a:blip r:embed="rId3"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4578" name="Picture 2" descr="http://3.bp.blogspot.com/-YgAEtzD-XFY/UTdzFerSGQI/AAAAAAAAAkA/3tpJW9KRlCQ/s1600/fariseo+publicano.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0" y="0"/>
            <a:ext cx="9144000" cy="6858000"/>
          </a:xfrm>
          <a:prstGeom prst="rect">
            <a:avLst/>
          </a:prstGeom>
          <a:noFill/>
        </p:spPr>
      </p:pic>
      <p:sp>
        <p:nvSpPr>
          <p:cNvPr id="16386" name="Rectangle 2"/>
          <p:cNvSpPr>
            <a:spLocks noGrp="1" noChangeArrowheads="1"/>
          </p:cNvSpPr>
          <p:nvPr>
            <p:ph type="title"/>
          </p:nvPr>
        </p:nvSpPr>
        <p:spPr>
          <a:xfrm>
            <a:off x="762000" y="533400"/>
            <a:ext cx="7696200" cy="838200"/>
          </a:xfrm>
          <a:solidFill>
            <a:schemeClr val="bg1">
              <a:lumMod val="95000"/>
              <a:lumOff val="5000"/>
              <a:alpha val="65000"/>
            </a:schemeClr>
          </a:solidFill>
          <a:ln/>
        </p:spPr>
        <p:txBody>
          <a:bodyPr anchor="ctr">
            <a:noAutofit/>
          </a:bodyPr>
          <a:lstStyle/>
          <a:p>
            <a:r>
              <a:rPr lang="es-PR" dirty="0" smtClean="0"/>
              <a:t>Próximo Estudio Dominical</a:t>
            </a:r>
            <a:endParaRPr lang="es-PR" dirty="0"/>
          </a:p>
        </p:txBody>
      </p:sp>
      <p:sp>
        <p:nvSpPr>
          <p:cNvPr id="16387" name="Rectangle 3"/>
          <p:cNvSpPr>
            <a:spLocks noGrp="1" noChangeArrowheads="1"/>
          </p:cNvSpPr>
          <p:nvPr>
            <p:ph idx="1"/>
          </p:nvPr>
        </p:nvSpPr>
        <p:spPr>
          <a:xfrm>
            <a:off x="762000" y="1371600"/>
            <a:ext cx="7696200" cy="4876800"/>
          </a:xfrm>
          <a:solidFill>
            <a:schemeClr val="bg1">
              <a:lumMod val="95000"/>
              <a:lumOff val="5000"/>
              <a:alpha val="65000"/>
            </a:schemeClr>
          </a:solidFill>
          <a:ln/>
        </p:spPr>
        <p:txBody>
          <a:bodyPr anchor="ctr">
            <a:noAutofit/>
          </a:bodyPr>
          <a:lstStyle/>
          <a:p>
            <a:pPr marL="401638" indent="-234950" algn="ctr">
              <a:spcAft>
                <a:spcPts val="1200"/>
              </a:spcAft>
              <a:buNone/>
            </a:pPr>
            <a:r>
              <a:rPr lang="es-PR" sz="4400" dirty="0" smtClean="0"/>
              <a:t>	3</a:t>
            </a:r>
            <a:r>
              <a:rPr lang="es-PR" sz="4400" baseline="30000" dirty="0" smtClean="0"/>
              <a:t>er</a:t>
            </a:r>
            <a:r>
              <a:rPr lang="es-PR" sz="4400" dirty="0" smtClean="0"/>
              <a:t> Trimestre/Tema 1:              Apatía…¿a quién le importa?</a:t>
            </a:r>
          </a:p>
          <a:p>
            <a:pPr marL="401638" indent="-234950" algn="ctr">
              <a:spcAft>
                <a:spcPts val="600"/>
              </a:spcAft>
              <a:buNone/>
            </a:pPr>
            <a:r>
              <a:rPr lang="es-PR" sz="4000" dirty="0" smtClean="0"/>
              <a:t>“¿Cómo trata usted a Dios?”</a:t>
            </a:r>
          </a:p>
          <a:p>
            <a:pPr marL="401638" indent="-234950" algn="ctr">
              <a:spcAft>
                <a:spcPts val="600"/>
              </a:spcAft>
              <a:buNone/>
            </a:pPr>
            <a:r>
              <a:rPr lang="es-PR" dirty="0" smtClean="0"/>
              <a:t>16 de junio de 2013</a:t>
            </a:r>
            <a:endParaRPr lang="es-PR" sz="2800" dirty="0" smtClean="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(Malaquías 2:17-3:12)</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32</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362200"/>
            <a:ext cx="9144000" cy="3276600"/>
          </a:xfrm>
          <a:prstGeom prst="rect">
            <a:avLst/>
          </a:prstGeom>
        </p:spPr>
      </p:pic>
      <p:sp>
        <p:nvSpPr>
          <p:cNvPr id="65539" name="Rectangle 3"/>
          <p:cNvSpPr>
            <a:spLocks noGrp="1" noChangeArrowheads="1"/>
          </p:cNvSpPr>
          <p:nvPr>
            <p:ph type="body" idx="1"/>
          </p:nvPr>
        </p:nvSpPr>
        <p:spPr>
          <a:xfrm>
            <a:off x="228600" y="3048000"/>
            <a:ext cx="8458200" cy="1570182"/>
          </a:xfrm>
          <a:noFill/>
          <a:ln/>
        </p:spPr>
        <p:txBody>
          <a:bodyPr/>
          <a:lstStyle/>
          <a:p>
            <a:pPr>
              <a:buNone/>
            </a:pPr>
            <a:r>
              <a:rPr lang="es-ES" dirty="0" smtClean="0">
                <a:latin typeface="Papyrus" pitchFamily="66" charset="0"/>
              </a:rPr>
              <a:t>	“Pero temo que como la serpiente con su astucia engañó a Eva, vuestros sentidos sean de alguna manera extraviados de la sincera fidelidad a Cristo." (2 Corintios 11.3)</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a:p>
        </p:txBody>
      </p:sp>
      <p:sp>
        <p:nvSpPr>
          <p:cNvPr id="9" name="Rectangle 3"/>
          <p:cNvSpPr>
            <a:spLocks noGrp="1" noChangeArrowheads="1"/>
          </p:cNvSpPr>
          <p:nvPr>
            <p:ph type="title"/>
          </p:nvPr>
        </p:nvSpPr>
        <p:spPr>
          <a:xfrm>
            <a:off x="990600" y="671512"/>
            <a:ext cx="8001000" cy="1004888"/>
          </a:xfrm>
        </p:spPr>
        <p:txBody>
          <a:bodyPr/>
          <a:lstStyle/>
          <a:p>
            <a:pPr marL="742950" indent="-742950">
              <a:spcAft>
                <a:spcPts val="600"/>
              </a:spcAft>
              <a:buFont typeface="+mj-lt"/>
              <a:buAutoNum type="arabicPeriod"/>
            </a:pPr>
            <a:r>
              <a:rPr lang="es-PR" sz="4000" dirty="0" smtClean="0"/>
              <a:t>Las responsabilidades que le ha dado Dios (Malaquías 2:1-9)</a:t>
            </a:r>
          </a:p>
        </p:txBody>
      </p:sp>
      <p:pic>
        <p:nvPicPr>
          <p:cNvPr id="33794" name="Picture 2" descr="http://i2.ytimg.com/vi/qIoTo9NHmB0/hqdefault.jpg?feature=og"/>
          <p:cNvPicPr>
            <a:picLocks noChangeAspect="1" noChangeArrowheads="1"/>
          </p:cNvPicPr>
          <p:nvPr/>
        </p:nvPicPr>
        <p:blipFill>
          <a:blip r:embed="rId2" cstate="screen">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Lst>
          </a:blip>
          <a:srcRect/>
          <a:stretch>
            <a:fillRect/>
          </a:stretch>
        </p:blipFill>
        <p:spPr bwMode="auto">
          <a:xfrm>
            <a:off x="1676400" y="2209800"/>
            <a:ext cx="5791200" cy="4343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"Ahora, pues, oh sacerdotes, para vosotros es este mandamiento. Si no oyereis, y si no decidís de corazón dar gloria a mi nombre, ha dicho Jehová de los ejércitos, enviaré maldición sobre vosotros, y maldeciré vuestras bendiciones; y aun las he maldecido, porque no os habéis decidido de corazón..."</a:t>
            </a:r>
          </a:p>
        </p:txBody>
      </p:sp>
      <p:sp>
        <p:nvSpPr>
          <p:cNvPr id="7" name="Rectangle 3"/>
          <p:cNvSpPr>
            <a:spLocks noGrp="1" noChangeArrowheads="1"/>
          </p:cNvSpPr>
          <p:nvPr>
            <p:ph type="title"/>
          </p:nvPr>
        </p:nvSpPr>
        <p:spPr>
          <a:xfrm>
            <a:off x="990600" y="671512"/>
            <a:ext cx="8001000" cy="1004888"/>
          </a:xfrm>
        </p:spPr>
        <p:txBody>
          <a:bodyPr/>
          <a:lstStyle/>
          <a:p>
            <a:pPr marL="742950" indent="-742950">
              <a:spcAft>
                <a:spcPts val="600"/>
              </a:spcAft>
              <a:buFont typeface="+mj-lt"/>
              <a:buAutoNum type="arabicPeriod"/>
            </a:pPr>
            <a:r>
              <a:rPr lang="es-PR" sz="4000" dirty="0" smtClean="0"/>
              <a:t>Las responsabilidades que le ha dado Dios (Malaquías 2:1-9)</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"...He aquí, yo os dañaré la sementera, y os echaré al rostro el estiércol, el estiércol de vuestros animales sacrificados, y seréis arrojados juntamente con él. Y sabréis que yo os envié este mandamiento, para que fuese mi pacto con </a:t>
            </a:r>
            <a:r>
              <a:rPr lang="es-ES" dirty="0" err="1" smtClean="0"/>
              <a:t>Leví</a:t>
            </a:r>
            <a:r>
              <a:rPr lang="es-ES" dirty="0" smtClean="0"/>
              <a:t>, ha dicho Jehová de los ejércitos. Mi pacto con él fue de vida y de paz, las cuales cosas yo le di para que me temiera; y tuvo temor de mí..."</a:t>
            </a:r>
          </a:p>
        </p:txBody>
      </p:sp>
      <p:sp>
        <p:nvSpPr>
          <p:cNvPr id="7" name="Rectangle 3"/>
          <p:cNvSpPr>
            <a:spLocks noGrp="1" noChangeArrowheads="1"/>
          </p:cNvSpPr>
          <p:nvPr>
            <p:ph type="title"/>
          </p:nvPr>
        </p:nvSpPr>
        <p:spPr>
          <a:xfrm>
            <a:off x="990600" y="671512"/>
            <a:ext cx="8001000" cy="1004888"/>
          </a:xfrm>
        </p:spPr>
        <p:txBody>
          <a:bodyPr/>
          <a:lstStyle/>
          <a:p>
            <a:pPr marL="742950" indent="-742950">
              <a:spcAft>
                <a:spcPts val="600"/>
              </a:spcAft>
              <a:buFont typeface="+mj-lt"/>
              <a:buAutoNum type="arabicPeriod"/>
            </a:pPr>
            <a:r>
              <a:rPr lang="es-PR" sz="4000" dirty="0" smtClean="0"/>
              <a:t>Las responsabilidades que le ha dado Dios (Malaquías 2:1-9)</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 y delante de mi nombre estuvo humillado. La ley de verdad estuvo en su boca, e iniquidad no fue hallada en sus labios; en paz y en justicia anduvo conmigo, y a muchos hizo apartar de la iniquidad. Porque los labios del sacerdote han de guardar la sabiduría, y de su boca el pueblo buscará la ley; porque mensajero es de Jehová de los ejércitos..."</a:t>
            </a:r>
          </a:p>
        </p:txBody>
      </p:sp>
      <p:sp>
        <p:nvSpPr>
          <p:cNvPr id="7" name="Rectangle 3"/>
          <p:cNvSpPr>
            <a:spLocks noGrp="1" noChangeArrowheads="1"/>
          </p:cNvSpPr>
          <p:nvPr>
            <p:ph type="title"/>
          </p:nvPr>
        </p:nvSpPr>
        <p:spPr>
          <a:xfrm>
            <a:off x="990600" y="671512"/>
            <a:ext cx="8001000" cy="1004888"/>
          </a:xfrm>
        </p:spPr>
        <p:txBody>
          <a:bodyPr/>
          <a:lstStyle/>
          <a:p>
            <a:pPr marL="742950" indent="-742950">
              <a:spcAft>
                <a:spcPts val="600"/>
              </a:spcAft>
              <a:buFont typeface="+mj-lt"/>
              <a:buAutoNum type="arabicPeriod"/>
            </a:pPr>
            <a:r>
              <a:rPr lang="es-PR" sz="4000" dirty="0" smtClean="0"/>
              <a:t>Las responsabilidades que le ha dado Dios (Malaquías 2:1-9)</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 Mas vosotros os habéis apartado del camino; habéis hecho tropezar a muchos en la ley; habéis corrompido el pacto de </a:t>
            </a:r>
            <a:r>
              <a:rPr lang="es-ES" dirty="0" err="1" smtClean="0"/>
              <a:t>Leví</a:t>
            </a:r>
            <a:r>
              <a:rPr lang="es-ES" dirty="0" smtClean="0"/>
              <a:t>, dice Jehová de los ejércitos. Por tanto, yo también os he hecho viles y bajos ante todo el pueblo, así como vosotros no habéis guardado mis caminos, y en la ley hacéis acepción de personas."</a:t>
            </a:r>
          </a:p>
        </p:txBody>
      </p:sp>
      <p:sp>
        <p:nvSpPr>
          <p:cNvPr id="7" name="Rectangle 3"/>
          <p:cNvSpPr>
            <a:spLocks noGrp="1" noChangeArrowheads="1"/>
          </p:cNvSpPr>
          <p:nvPr>
            <p:ph type="title"/>
          </p:nvPr>
        </p:nvSpPr>
        <p:spPr>
          <a:xfrm>
            <a:off x="990600" y="671512"/>
            <a:ext cx="8001000" cy="1004888"/>
          </a:xfrm>
        </p:spPr>
        <p:txBody>
          <a:bodyPr/>
          <a:lstStyle/>
          <a:p>
            <a:pPr marL="742950" indent="-742950">
              <a:spcAft>
                <a:spcPts val="600"/>
              </a:spcAft>
              <a:buFont typeface="+mj-lt"/>
              <a:buAutoNum type="arabicPeriod"/>
            </a:pPr>
            <a:r>
              <a:rPr lang="es-PR" sz="4000" dirty="0" smtClean="0"/>
              <a:t>Las responsabilidades que le ha dado Dios (Malaquías 2:1-9)</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81860</TotalTime>
  <Words>1553</Words>
  <Application>Microsoft Office PowerPoint</Application>
  <PresentationFormat>On-screen Show (4:3)</PresentationFormat>
  <Paragraphs>150</Paragraphs>
  <Slides>32</Slides>
  <Notes>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32</vt:i4>
      </vt:variant>
    </vt:vector>
  </HeadingPairs>
  <TitlesOfParts>
    <vt:vector size="41" baseType="lpstr">
      <vt:lpstr>Arial</vt:lpstr>
      <vt:lpstr>Calibri</vt:lpstr>
      <vt:lpstr>Candara</vt:lpstr>
      <vt:lpstr>Papyrus</vt:lpstr>
      <vt:lpstr>Tahoma</vt:lpstr>
      <vt:lpstr>Wingdings</vt:lpstr>
      <vt:lpstr>Blends</vt:lpstr>
      <vt:lpstr>Office Theme</vt:lpstr>
      <vt:lpstr>1_Office Theme</vt:lpstr>
      <vt:lpstr>PowerPoint Presentation</vt:lpstr>
      <vt:lpstr>Tema General</vt:lpstr>
      <vt:lpstr>Bosquejo de Estudio</vt:lpstr>
      <vt:lpstr>Texto Clave</vt:lpstr>
      <vt:lpstr>Las responsabilidades que le ha dado Dios (Malaquías 2:1-9)</vt:lpstr>
      <vt:lpstr>Las responsabilidades que le ha dado Dios (Malaquías 2:1-9)</vt:lpstr>
      <vt:lpstr>Las responsabilidades que le ha dado Dios (Malaquías 2:1-9)</vt:lpstr>
      <vt:lpstr>Las responsabilidades que le ha dado Dios (Malaquías 2:1-9)</vt:lpstr>
      <vt:lpstr>Las responsabilidades que le ha dado Dios (Malaquías 2:1-9)</vt:lpstr>
      <vt:lpstr>Las responsabilidades que le ha dado Dios (Malaquías 2:1-9)</vt:lpstr>
      <vt:lpstr>Las responsabilidades que le ha dado Dios (Malaquías 2:1-9)</vt:lpstr>
      <vt:lpstr>Las responsabilidades que le ha dado Dios (Malaquías 2:1-9)</vt:lpstr>
      <vt:lpstr>Su compromisos con los demás y con Dios (Malaquías 2:10-12)</vt:lpstr>
      <vt:lpstr>Su compromisos con los demás y con Dios (Malaquías 2:10-12)</vt:lpstr>
      <vt:lpstr>Su compromisos con los demás y con Dios (Malaquías 2:10-12)</vt:lpstr>
      <vt:lpstr>Su compromisos con los demás y con Dios (Malaquías 2:10-12)</vt:lpstr>
      <vt:lpstr>Su compromisos con los demás y con Dios (Malaquías 2:10-12)</vt:lpstr>
      <vt:lpstr>Su compromisos con los demás y con Dios (Malaquías 2:10-12)</vt:lpstr>
      <vt:lpstr>Su compromisos con los demás y con Dios (Malaquías 2:10-12)</vt:lpstr>
      <vt:lpstr>Su compromisos con los demás y con Dios (Malaquías 2:10-12)</vt:lpstr>
      <vt:lpstr>Su compromiso con la familia                        (Malaquías 2:13-16)</vt:lpstr>
      <vt:lpstr>Su compromiso con la familia                        (Malaquías 2:13-16)</vt:lpstr>
      <vt:lpstr>Su compromiso con la familia                        (Malaquías 2:13-16)</vt:lpstr>
      <vt:lpstr>Su compromiso con la familia                        (Malaquías 2:13-16)</vt:lpstr>
      <vt:lpstr>Su compromiso con la familia                        (Malaquías 2:13-16)</vt:lpstr>
      <vt:lpstr>Su compromiso con la familia                        (Malaquías 2:13-16)</vt:lpstr>
      <vt:lpstr>Su compromiso con la familia                        (Malaquías 2:13-16)</vt:lpstr>
      <vt:lpstr>Su compromiso con la familia                        (Malaquías 2:13-16)</vt:lpstr>
      <vt:lpstr>Su compromiso con la familia                        (Malaquías 2:13-16)</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honra_usted_sus_compromisos_060913</dc:title>
  <dc:creator>JRIVERA</dc:creator>
  <cp:lastModifiedBy>Tito Ortega</cp:lastModifiedBy>
  <cp:revision>3618</cp:revision>
  <dcterms:created xsi:type="dcterms:W3CDTF">2007-01-24T21:53:34Z</dcterms:created>
  <dcterms:modified xsi:type="dcterms:W3CDTF">2013-06-11T00:55:30Z</dcterms:modified>
</cp:coreProperties>
</file>