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4"/>
  </p:notesMasterIdLst>
  <p:handoutMasterIdLst>
    <p:handoutMasterId r:id="rId25"/>
  </p:handoutMasterIdLst>
  <p:sldIdLst>
    <p:sldId id="794" r:id="rId3"/>
    <p:sldId id="416" r:id="rId4"/>
    <p:sldId id="287" r:id="rId5"/>
    <p:sldId id="1157" r:id="rId6"/>
    <p:sldId id="1158" r:id="rId7"/>
    <p:sldId id="1159" r:id="rId8"/>
    <p:sldId id="1165" r:id="rId9"/>
    <p:sldId id="1154" r:id="rId10"/>
    <p:sldId id="1160" r:id="rId11"/>
    <p:sldId id="1161" r:id="rId12"/>
    <p:sldId id="1166" r:id="rId13"/>
    <p:sldId id="1084" r:id="rId14"/>
    <p:sldId id="1162" r:id="rId15"/>
    <p:sldId id="1163" r:id="rId16"/>
    <p:sldId id="1164" r:id="rId17"/>
    <p:sldId id="922" r:id="rId18"/>
    <p:sldId id="1167" r:id="rId19"/>
    <p:sldId id="1156" r:id="rId20"/>
    <p:sldId id="561" r:id="rId21"/>
    <p:sldId id="1133" r:id="rId22"/>
    <p:sldId id="908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23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7/9/2013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2504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1147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57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683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023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21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677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http://3.bp.blogspot.com/-q0CD1GeQI2k/Td-bHyt_HtI/AAAAAAAACX0/KzVBEb0kzm8/s1600/liberta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3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er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noProof="0" dirty="0" smtClean="0">
                <a:latin typeface="+mj-lt"/>
              </a:rPr>
              <a:t>2</a:t>
            </a:r>
            <a:r>
              <a:rPr lang="es-PR" sz="4400" dirty="0" smtClean="0">
                <a:latin typeface="+mj-lt"/>
              </a:rPr>
              <a:t>:               </a:t>
            </a:r>
            <a:r>
              <a:rPr lang="es-PR" sz="4000" dirty="0" smtClean="0">
                <a:latin typeface="+mj-lt"/>
              </a:rPr>
              <a:t>Vivir más allá de nosotros mismos</a:t>
            </a:r>
            <a:endParaRPr kumimoji="0" lang="es-PR" sz="4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5800" y="2895600"/>
            <a:ext cx="7924800" cy="29718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“Libres”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30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junio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>
                <a:latin typeface="+mn-lt"/>
                <a:cs typeface="+mn-cs"/>
              </a:rPr>
              <a:t>Juan 16:5-15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El Consolador es enviado   (vv. 5-7)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¿</a:t>
            </a:r>
            <a:r>
              <a:rPr lang="en-US" dirty="0" err="1" smtClean="0"/>
              <a:t>Alguna</a:t>
            </a:r>
            <a:r>
              <a:rPr lang="en-US" dirty="0" smtClean="0"/>
              <a:t> </a:t>
            </a:r>
            <a:r>
              <a:rPr lang="en-US" dirty="0" err="1" smtClean="0"/>
              <a:t>vez</a:t>
            </a:r>
            <a:r>
              <a:rPr lang="en-US" dirty="0" smtClean="0"/>
              <a:t> ha </a:t>
            </a:r>
            <a:r>
              <a:rPr lang="en-US" dirty="0" err="1" smtClean="0"/>
              <a:t>deseado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Jesús</a:t>
            </a:r>
            <a:r>
              <a:rPr lang="en-US" dirty="0" smtClean="0"/>
              <a:t> </a:t>
            </a:r>
            <a:r>
              <a:rPr lang="en-US" dirty="0" err="1" smtClean="0"/>
              <a:t>estuviera</a:t>
            </a:r>
            <a:r>
              <a:rPr lang="en-US" dirty="0" smtClean="0"/>
              <a:t> </a:t>
            </a:r>
            <a:r>
              <a:rPr lang="en-US" dirty="0" err="1" smtClean="0"/>
              <a:t>físicamente</a:t>
            </a:r>
            <a:r>
              <a:rPr lang="en-US" dirty="0" smtClean="0"/>
              <a:t> </a:t>
            </a:r>
            <a:r>
              <a:rPr lang="en-US" dirty="0" err="1" smtClean="0"/>
              <a:t>presente</a:t>
            </a:r>
            <a:r>
              <a:rPr lang="en-US" dirty="0" smtClean="0"/>
              <a:t> con </a:t>
            </a:r>
            <a:r>
              <a:rPr lang="en-US" dirty="0" err="1" smtClean="0"/>
              <a:t>usted</a:t>
            </a:r>
            <a:r>
              <a:rPr lang="en-US" dirty="0" smtClean="0"/>
              <a:t>? </a:t>
            </a:r>
          </a:p>
          <a:p>
            <a:r>
              <a:rPr lang="en-US" dirty="0" smtClean="0"/>
              <a:t>¿</a:t>
            </a:r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puede</a:t>
            </a:r>
            <a:r>
              <a:rPr lang="en-US" dirty="0" smtClean="0"/>
              <a:t> el </a:t>
            </a:r>
            <a:r>
              <a:rPr lang="en-US" dirty="0" err="1" smtClean="0"/>
              <a:t>Espíritu</a:t>
            </a:r>
            <a:r>
              <a:rPr lang="en-US" dirty="0" smtClean="0"/>
              <a:t> Santo </a:t>
            </a:r>
            <a:r>
              <a:rPr lang="en-US" dirty="0" err="1" smtClean="0"/>
              <a:t>suplir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deseo</a:t>
            </a:r>
            <a:r>
              <a:rPr lang="en-US" dirty="0" smtClean="0"/>
              <a:t>?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pic>
        <p:nvPicPr>
          <p:cNvPr id="6" name="Picture 2" descr="http://s4.hubimg.com/u/2325107_f5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3793" y="0"/>
            <a:ext cx="1480207" cy="990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990600" y="762000"/>
            <a:ext cx="81534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El Consolador revela        nuestra necesidad (vv. 8-11)</a:t>
            </a:r>
          </a:p>
        </p:txBody>
      </p:sp>
      <p:pic>
        <p:nvPicPr>
          <p:cNvPr id="52228" name="Picture 4" descr="http://www.ibmsanmiguel.org/wp-content/uploads/2012/03/escla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1" y="2133599"/>
            <a:ext cx="5791199" cy="43434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﻿”﻿Y cuando él venga, convencerá al mundo de pecado, de justicia y de juicio. De pecado, por cuanto no creen en mí; de justicia por cuanto voy al Padre, y no me veréis más; y de juicio, por cuanto el príncipe de este mundo ha sido ya juzgado.”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990600" y="762000"/>
            <a:ext cx="81534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El Consolador revela        nuestra necesidad (vv. 8-11)</a:t>
            </a:r>
          </a:p>
        </p:txBody>
      </p:sp>
      <p:pic>
        <p:nvPicPr>
          <p:cNvPr id="9" name="Picture 8" descr="http://www.ibmsanmiguel.org/wp-content/uploads/2012/03/escla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3200" y="0"/>
            <a:ext cx="1320800" cy="990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r>
              <a:rPr lang="es-ES" dirty="0" smtClean="0"/>
              <a:t>El Espíritu Santo juega un papel muy importante en la salvación</a:t>
            </a:r>
          </a:p>
          <a:p>
            <a:pPr lvl="1"/>
            <a:r>
              <a:rPr lang="es-ES" dirty="0" smtClean="0"/>
              <a:t>Hechos 2:36-41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990600" y="762000"/>
            <a:ext cx="81534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El Consolador revela        nuestra necesidad (vv. 8-11)</a:t>
            </a:r>
          </a:p>
        </p:txBody>
      </p:sp>
      <p:pic>
        <p:nvPicPr>
          <p:cNvPr id="10" name="Picture 9" descr="http://www.ibmsanmiguel.org/wp-content/uploads/2012/03/escla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3200" y="0"/>
            <a:ext cx="1320800" cy="990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r>
              <a:rPr lang="es-ES" dirty="0" smtClean="0"/>
              <a:t>Convencer- </a:t>
            </a:r>
            <a:r>
              <a:rPr lang="el-GR" dirty="0" smtClean="0"/>
              <a:t>ἐλέγχω</a:t>
            </a:r>
            <a:r>
              <a:rPr lang="en-US" dirty="0" smtClean="0"/>
              <a:t> (</a:t>
            </a:r>
            <a:r>
              <a:rPr lang="en-US" i="1" dirty="0" err="1" smtClean="0"/>
              <a:t>elegcho</a:t>
            </a:r>
            <a:r>
              <a:rPr lang="en-US" dirty="0" smtClean="0"/>
              <a:t>); </a:t>
            </a:r>
            <a:r>
              <a:rPr lang="en-US" dirty="0" err="1" smtClean="0"/>
              <a:t>también</a:t>
            </a:r>
            <a:r>
              <a:rPr lang="en-US" dirty="0" smtClean="0"/>
              <a:t> “</a:t>
            </a:r>
            <a:r>
              <a:rPr lang="en-US" dirty="0" err="1" smtClean="0"/>
              <a:t>refutar</a:t>
            </a:r>
            <a:r>
              <a:rPr lang="en-US" dirty="0" smtClean="0"/>
              <a:t>”, “</a:t>
            </a:r>
            <a:r>
              <a:rPr lang="en-US" dirty="0" err="1" smtClean="0"/>
              <a:t>corregir</a:t>
            </a:r>
            <a:r>
              <a:rPr lang="en-US" dirty="0" smtClean="0"/>
              <a:t>”, y “</a:t>
            </a:r>
            <a:r>
              <a:rPr lang="en-US" dirty="0" err="1" smtClean="0"/>
              <a:t>reprender</a:t>
            </a:r>
            <a:r>
              <a:rPr lang="en-US" dirty="0" smtClean="0"/>
              <a:t>”.</a:t>
            </a:r>
          </a:p>
          <a:p>
            <a:pPr lvl="1"/>
            <a:r>
              <a:rPr lang="en-US" dirty="0" err="1" smtClean="0"/>
              <a:t>Reprender</a:t>
            </a:r>
            <a:r>
              <a:rPr lang="en-US" dirty="0" smtClean="0"/>
              <a:t>- </a:t>
            </a:r>
            <a:r>
              <a:rPr lang="en-US" dirty="0" err="1" smtClean="0">
                <a:solidFill>
                  <a:srgbClr val="002060"/>
                </a:solidFill>
              </a:rPr>
              <a:t>Jn</a:t>
            </a:r>
            <a:r>
              <a:rPr lang="en-US" dirty="0" smtClean="0">
                <a:solidFill>
                  <a:srgbClr val="002060"/>
                </a:solidFill>
              </a:rPr>
              <a:t> 3:20</a:t>
            </a:r>
            <a:r>
              <a:rPr lang="en-US" dirty="0" smtClean="0"/>
              <a:t>;</a:t>
            </a:r>
            <a:r>
              <a:rPr lang="en-US" dirty="0" smtClean="0">
                <a:solidFill>
                  <a:srgbClr val="002060"/>
                </a:solidFill>
              </a:rPr>
              <a:t> 1 Tim 5:20; He 12:5</a:t>
            </a:r>
            <a:endParaRPr lang="es-ES" dirty="0" smtClean="0">
              <a:solidFill>
                <a:srgbClr val="002060"/>
              </a:solidFill>
            </a:endParaRPr>
          </a:p>
          <a:p>
            <a:pPr lvl="1"/>
            <a:r>
              <a:rPr lang="es-ES" dirty="0" smtClean="0"/>
              <a:t>Quedar convicto-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Jn</a:t>
            </a:r>
            <a:r>
              <a:rPr lang="en-US" dirty="0" smtClean="0">
                <a:solidFill>
                  <a:srgbClr val="002060"/>
                </a:solidFill>
              </a:rPr>
              <a:t> 2:9</a:t>
            </a:r>
            <a:endParaRPr lang="es-ES" dirty="0" smtClean="0">
              <a:solidFill>
                <a:srgbClr val="00206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990600" y="762000"/>
            <a:ext cx="81534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El Consolador revela        nuestra necesidad (vv. 8-11)</a:t>
            </a:r>
          </a:p>
        </p:txBody>
      </p:sp>
      <p:pic>
        <p:nvPicPr>
          <p:cNvPr id="9" name="Picture 8" descr="http://www.ibmsanmiguel.org/wp-content/uploads/2012/03/escla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3200" y="0"/>
            <a:ext cx="1320800" cy="990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r>
              <a:rPr lang="es-ES" dirty="0" smtClean="0"/>
              <a:t>¿Cómo le ayuda en la guerra espiritual saber que el enemigo ya está condenado?</a:t>
            </a:r>
          </a:p>
          <a:p>
            <a:r>
              <a:rPr lang="es-ES" dirty="0" smtClean="0"/>
              <a:t>¿Por qué esta seguridad nunca debe hacer que bajemos la guardia?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990600" y="762000"/>
            <a:ext cx="81534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El Consolador revela        nuestra necesidad (vv. 8-11)</a:t>
            </a:r>
          </a:p>
        </p:txBody>
      </p:sp>
      <p:pic>
        <p:nvPicPr>
          <p:cNvPr id="5" name="Picture 4" descr="http://www.ibmsanmiguel.org/wp-content/uploads/2012/03/escla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3200" y="0"/>
            <a:ext cx="1320800" cy="990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El Consolador muestra          a Jesús (vv. 12-15)</a:t>
            </a:r>
            <a:endParaRPr lang="es-PR" sz="4000" b="1" dirty="0"/>
          </a:p>
        </p:txBody>
      </p:sp>
      <p:pic>
        <p:nvPicPr>
          <p:cNvPr id="15362" name="Picture 2" descr="http://undoing-the-ego.org/noukblog/wp-content/uploads/2013/03/JESUS-IN-SPIR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05740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“Aún tengo muchas cosas que deciros, pero ahora no las podéis sobrellevar. Pero cuando venga el Espíritu de verdad, él os guiará a toda la verdad; porque no hablará por su propia cuenta, sino que hablará todo lo que oyere, y os hará saber las cosas que habrán de venir. […]”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El Consolador muestra          a Jesús (vv. 12-15)</a:t>
            </a:r>
            <a:endParaRPr lang="es-PR" sz="4000" b="1" dirty="0"/>
          </a:p>
        </p:txBody>
      </p:sp>
      <p:pic>
        <p:nvPicPr>
          <p:cNvPr id="5" name="Picture 2" descr="http://undoing-the-ego.org/noukblog/wp-content/uploads/2013/03/JESUS-IN-SPIR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0"/>
            <a:ext cx="1524000" cy="1143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“[…] Él me glorificará; porque tomará de lo mío, y os lo hará saber. Todo lo que tiene el Padre es mío; por eso dije que tomará de lo mío, y os lo hará saber.”</a:t>
            </a:r>
            <a:endParaRPr lang="es-ES" sz="2800" dirty="0" smtClean="0"/>
          </a:p>
          <a:p>
            <a:pPr>
              <a:buNone/>
            </a:pP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El Consolador muestra          a Jesús (vv. 12-15)</a:t>
            </a:r>
            <a:endParaRPr lang="es-PR" sz="4000" b="1" dirty="0"/>
          </a:p>
        </p:txBody>
      </p:sp>
      <p:pic>
        <p:nvPicPr>
          <p:cNvPr id="5" name="Picture 2" descr="http://undoing-the-ego.org/noukblog/wp-content/uploads/2013/03/JESUS-IN-SPIR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0"/>
            <a:ext cx="1524000" cy="1143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939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Bryan, </a:t>
            </a:r>
            <a:r>
              <a:rPr lang="es-ES" sz="1400" dirty="0" err="1" smtClean="0"/>
              <a:t>Jesse</a:t>
            </a:r>
            <a:r>
              <a:rPr lang="es-ES" sz="1400" dirty="0" smtClean="0"/>
              <a:t> et al. </a:t>
            </a:r>
            <a:r>
              <a:rPr lang="es-ES" sz="1400" i="1" dirty="0" smtClean="0"/>
              <a:t>Comentario </a:t>
            </a:r>
            <a:r>
              <a:rPr lang="es-ES" sz="1400" i="1" dirty="0" err="1" smtClean="0"/>
              <a:t>Bı́blico</a:t>
            </a:r>
            <a:r>
              <a:rPr lang="es-ES" sz="1400" i="1" dirty="0" smtClean="0"/>
              <a:t> Mundo Hispano Oseas-</a:t>
            </a:r>
            <a:r>
              <a:rPr lang="es-ES" sz="1400" i="1" dirty="0" err="1" smtClean="0"/>
              <a:t>Malaquı́as</a:t>
            </a:r>
            <a:r>
              <a:rPr lang="es-ES" sz="1400" dirty="0" smtClean="0"/>
              <a:t>, 1. ed. El Paso, TX: Editorial Mundo Hispano, 2003.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/>
              <a:t>Douglas, J.D. </a:t>
            </a:r>
            <a:r>
              <a:rPr lang="es-PR" sz="1400" i="1" dirty="0" smtClean="0"/>
              <a:t>Nuevo Diccionario Bíblico : Primera Edición.</a:t>
            </a:r>
            <a:r>
              <a:rPr lang="es-PR" sz="1400" dirty="0" smtClean="0"/>
              <a:t> Miami: Sociedades </a:t>
            </a:r>
            <a:r>
              <a:rPr lang="es-PR" sz="1400" dirty="0" err="1" smtClean="0"/>
              <a:t>Bı́blicas</a:t>
            </a:r>
            <a:r>
              <a:rPr lang="es-PR" sz="14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/>
              <a:t>Fernández, Óscar J. et al. Eds. </a:t>
            </a:r>
            <a:r>
              <a:rPr lang="es-PR" sz="1400" i="1" dirty="0" smtClean="0"/>
              <a:t>Estudios Bíblicos </a:t>
            </a:r>
            <a:r>
              <a:rPr lang="es-PR" sz="1400" i="1" dirty="0" err="1" smtClean="0"/>
              <a:t>Lifeway</a:t>
            </a:r>
            <a:r>
              <a:rPr lang="es-PR" sz="1400" i="1" dirty="0" smtClean="0"/>
              <a:t> para Adultos. </a:t>
            </a:r>
            <a:r>
              <a:rPr lang="es-PR" sz="1400" dirty="0" smtClean="0"/>
              <a:t>Vol. 12, Núm. 4.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2013. 48-57.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 smtClean="0"/>
              <a:t>Jamieson</a:t>
            </a:r>
            <a:r>
              <a:rPr lang="es-ES" sz="1400" dirty="0" smtClean="0"/>
              <a:t>, A. Roberto, R. </a:t>
            </a:r>
            <a:r>
              <a:rPr lang="es-ES" sz="1400" dirty="0" err="1" smtClean="0"/>
              <a:t>Fausset</a:t>
            </a:r>
            <a:r>
              <a:rPr lang="es-ES" sz="1400" dirty="0" smtClean="0"/>
              <a:t> and David Brown. </a:t>
            </a:r>
            <a:r>
              <a:rPr lang="es-ES" sz="1400" i="1" dirty="0" smtClean="0"/>
              <a:t>Comentario </a:t>
            </a:r>
            <a:r>
              <a:rPr lang="es-ES" sz="1400" i="1" dirty="0" err="1" smtClean="0"/>
              <a:t>Exegético</a:t>
            </a:r>
            <a:r>
              <a:rPr lang="es-ES" sz="1400" i="1" dirty="0" smtClean="0"/>
              <a:t> Y Explicativo De La Biblia - Tomo 1: El Antiguo Testamento</a:t>
            </a:r>
            <a:r>
              <a:rPr lang="es-ES" sz="1400" dirty="0" smtClean="0"/>
              <a:t> . El Paso, TX: Casa Bautista de Publicaciones, 2003.</a:t>
            </a:r>
            <a:endParaRPr lang="es-PR" sz="14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err="1" smtClean="0"/>
              <a:t>Lockward</a:t>
            </a:r>
            <a:r>
              <a:rPr lang="es-PR" sz="1400" dirty="0" smtClean="0"/>
              <a:t>, Alfonso. </a:t>
            </a:r>
            <a:r>
              <a:rPr lang="es-PR" sz="1400" i="1" dirty="0" smtClean="0"/>
              <a:t>Nuevo Diccionario De La Biblia.</a:t>
            </a:r>
            <a:r>
              <a:rPr lang="es-PR" sz="1400" dirty="0" smtClean="0"/>
              <a:t> Miami: Editorial </a:t>
            </a:r>
            <a:r>
              <a:rPr lang="es-PR" sz="1400" dirty="0" err="1" smtClean="0"/>
              <a:t>Unilit</a:t>
            </a:r>
            <a:r>
              <a:rPr lang="es-PR" sz="1400" dirty="0" smtClean="0"/>
              <a:t>, 2003.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 smtClean="0"/>
              <a:t>Platt</a:t>
            </a:r>
            <a:r>
              <a:rPr lang="es-ES" sz="1400" dirty="0" smtClean="0"/>
              <a:t>, Alberto T. </a:t>
            </a:r>
            <a:r>
              <a:rPr lang="es-ES" sz="1400" i="1" dirty="0" smtClean="0"/>
              <a:t>Estudios </a:t>
            </a:r>
            <a:r>
              <a:rPr lang="es-ES" sz="1400" i="1" dirty="0" err="1" smtClean="0"/>
              <a:t>Bı́blicos</a:t>
            </a:r>
            <a:r>
              <a:rPr lang="es-ES" sz="1400" i="1" dirty="0" smtClean="0"/>
              <a:t> ELA: Respuesta De Dios a Las Crisis (</a:t>
            </a:r>
            <a:r>
              <a:rPr lang="es-ES" sz="1400" i="1" dirty="0" err="1" smtClean="0"/>
              <a:t>Hageo</a:t>
            </a:r>
            <a:r>
              <a:rPr lang="es-ES" sz="1400" i="1" dirty="0" smtClean="0"/>
              <a:t> Y </a:t>
            </a:r>
            <a:r>
              <a:rPr lang="es-ES" sz="1400" i="1" dirty="0" err="1" smtClean="0"/>
              <a:t>Malaquias</a:t>
            </a:r>
            <a:r>
              <a:rPr lang="es-ES" sz="1400" i="1" dirty="0" smtClean="0"/>
              <a:t>)</a:t>
            </a:r>
            <a:r>
              <a:rPr lang="es-ES" sz="1400" dirty="0" smtClean="0"/>
              <a:t>. Puebla, </a:t>
            </a:r>
            <a:r>
              <a:rPr lang="es-ES" sz="1400" dirty="0" err="1" smtClean="0"/>
              <a:t>México</a:t>
            </a:r>
            <a:r>
              <a:rPr lang="es-ES" sz="1400" dirty="0" smtClean="0"/>
              <a:t>: Ediciones Las </a:t>
            </a:r>
            <a:r>
              <a:rPr lang="es-ES" sz="1400" dirty="0" err="1" smtClean="0"/>
              <a:t>Américas</a:t>
            </a:r>
            <a:r>
              <a:rPr lang="es-ES" sz="1400" dirty="0" smtClean="0"/>
              <a:t>, A. C., 1998.</a:t>
            </a:r>
            <a:endParaRPr lang="es-PR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/>
              <a:t>Vine, W.E. </a:t>
            </a:r>
            <a:r>
              <a:rPr lang="es-PR" sz="1400" i="1" dirty="0" smtClean="0"/>
              <a:t>Vine Diccionario Expositivo De Palabras Del Antiguo Y Del Nuevo Testamento Exhaustivo</a:t>
            </a:r>
            <a:r>
              <a:rPr lang="es-PR" sz="1400" dirty="0" smtClean="0"/>
              <a:t>, </a:t>
            </a:r>
            <a:r>
              <a:rPr lang="es-PR" sz="1400" dirty="0" err="1" smtClean="0"/>
              <a:t>electronic</a:t>
            </a:r>
            <a:r>
              <a:rPr lang="es-PR" sz="14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Walvoord</a:t>
            </a:r>
            <a:r>
              <a:rPr lang="es-ES" sz="1400" dirty="0" smtClean="0"/>
              <a:t>, John F. y Roy B. </a:t>
            </a:r>
            <a:r>
              <a:rPr lang="es-ES" sz="1400" dirty="0" err="1" smtClean="0"/>
              <a:t>Zuck</a:t>
            </a:r>
            <a:r>
              <a:rPr lang="es-ES" sz="1400" dirty="0" smtClean="0"/>
              <a:t>. </a:t>
            </a:r>
            <a:r>
              <a:rPr lang="es-ES" sz="1400" i="1" dirty="0" smtClean="0"/>
              <a:t>El Conocimiento </a:t>
            </a:r>
            <a:r>
              <a:rPr lang="es-ES" sz="1400" i="1" dirty="0" err="1" smtClean="0"/>
              <a:t>Bíblico</a:t>
            </a:r>
            <a:r>
              <a:rPr lang="es-ES" sz="1400" i="1" dirty="0" smtClean="0"/>
              <a:t>, Un Comentario Expositivo: Antiguo Testamento, Tomo 6: Daniel-</a:t>
            </a:r>
            <a:r>
              <a:rPr lang="es-ES" sz="1400" i="1" dirty="0" err="1" smtClean="0"/>
              <a:t>Malaquías</a:t>
            </a:r>
            <a:r>
              <a:rPr lang="es-ES" sz="1400" i="1" dirty="0" smtClean="0"/>
              <a:t>.</a:t>
            </a:r>
            <a:r>
              <a:rPr lang="es-ES" sz="1400" dirty="0" smtClean="0"/>
              <a:t> Puebla, </a:t>
            </a:r>
            <a:r>
              <a:rPr lang="es-ES" sz="1400" dirty="0" err="1" smtClean="0"/>
              <a:t>México</a:t>
            </a:r>
            <a:r>
              <a:rPr lang="es-ES" sz="1400" dirty="0" smtClean="0"/>
              <a:t>: Ediciones Las </a:t>
            </a:r>
            <a:r>
              <a:rPr lang="es-ES" sz="1400" dirty="0" err="1" smtClean="0"/>
              <a:t>Américas</a:t>
            </a:r>
            <a:r>
              <a:rPr lang="es-ES" sz="1400" dirty="0" smtClean="0"/>
              <a:t>, A.C., 2001.</a:t>
            </a:r>
            <a:endParaRPr lang="es-PR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Candara" pitchFamily="34" charset="0"/>
                <a:hlinkClick r:id="rId2"/>
              </a:rPr>
              <a:t>http://www.dsmedia.org/resources/illustrations/sweet-publishing/</a:t>
            </a:r>
            <a:r>
              <a:rPr lang="es-ES" sz="1400" dirty="0" smtClean="0">
                <a:latin typeface="Candara" pitchFamily="34" charset="0"/>
              </a:rPr>
              <a:t>  (imágenes bíblicas).</a:t>
            </a:r>
            <a:endParaRPr lang="en-US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4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09800"/>
            <a:ext cx="8610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El Consolador es enviado (vv. </a:t>
            </a:r>
            <a:r>
              <a:rPr lang="es-PR" sz="3600" dirty="0" smtClean="0">
                <a:solidFill>
                  <a:schemeClr val="tx2"/>
                </a:solidFill>
              </a:rPr>
              <a:t>5-7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El Consolador revela nuestra necesidad (vv. </a:t>
            </a:r>
            <a:r>
              <a:rPr lang="es-PR" sz="3600" dirty="0" smtClean="0">
                <a:solidFill>
                  <a:schemeClr val="tx2"/>
                </a:solidFill>
              </a:rPr>
              <a:t>8-11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El Consolador muestra a Jesús         (vv. </a:t>
            </a:r>
            <a:r>
              <a:rPr lang="es-PR" sz="3600" dirty="0" smtClean="0">
                <a:solidFill>
                  <a:schemeClr val="tx2"/>
                </a:solidFill>
              </a:rPr>
              <a:t>12-15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2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jtbarts.com/wp-content/uploads/2011/07/spiritual_warfare-1024x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8382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rgbClr val="FFFF00"/>
                </a:solidFill>
              </a:rPr>
              <a:t>Próximo Estudio Dominical</a:t>
            </a:r>
            <a:endParaRPr lang="es-PR" dirty="0">
              <a:solidFill>
                <a:srgbClr val="FFFF00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371600"/>
            <a:ext cx="7696200" cy="48768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	3</a:t>
            </a:r>
            <a:r>
              <a:rPr lang="es-PR" sz="4400" baseline="30000" dirty="0" smtClean="0"/>
              <a:t>er</a:t>
            </a:r>
            <a:r>
              <a:rPr lang="es-PR" sz="4400" dirty="0" smtClean="0"/>
              <a:t> Trimestre/Tema 2:              </a:t>
            </a:r>
            <a:r>
              <a:rPr lang="es-PR" sz="4000" dirty="0" smtClean="0"/>
              <a:t>Vivir más allá de nosotros mismos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“Victoriosos”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/>
              <a:t>7 de julio de 2013</a:t>
            </a:r>
            <a:endParaRPr lang="es-PR" sz="2800" dirty="0" smtClean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(Romanos 7:20-8:9)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21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362200"/>
            <a:ext cx="9144000" cy="37338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0"/>
            <a:ext cx="84582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“﻿y conoceréis la verdad, y la verdad os hará libres." (Juan 8:32, RVR60)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81441" y="2667000"/>
            <a:ext cx="598112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LIBERTAD</a:t>
            </a:r>
            <a:endParaRPr lang="en-US" sz="8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Primera</a:t>
            </a:r>
            <a:r>
              <a:rPr lang="en-US" dirty="0" smtClean="0"/>
              <a:t> </a:t>
            </a:r>
            <a:r>
              <a:rPr lang="en-US" dirty="0" err="1" smtClean="0"/>
              <a:t>Enmienda</a:t>
            </a:r>
            <a:r>
              <a:rPr lang="en-US" dirty="0" smtClean="0"/>
              <a:t> a la </a:t>
            </a:r>
            <a:r>
              <a:rPr lang="en-US" dirty="0" err="1" smtClean="0"/>
              <a:t>Constitución</a:t>
            </a:r>
            <a:r>
              <a:rPr lang="en-US" dirty="0" smtClean="0"/>
              <a:t> de EEUU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Libertad </a:t>
            </a:r>
            <a:r>
              <a:rPr lang="en-US" dirty="0" err="1" smtClean="0"/>
              <a:t>religiosa</a:t>
            </a:r>
            <a:r>
              <a:rPr lang="en-US" dirty="0" smtClean="0"/>
              <a:t> (no </a:t>
            </a:r>
            <a:r>
              <a:rPr lang="en-US" dirty="0" err="1" smtClean="0"/>
              <a:t>religión</a:t>
            </a:r>
            <a:r>
              <a:rPr lang="en-US" dirty="0" smtClean="0"/>
              <a:t> </a:t>
            </a:r>
            <a:r>
              <a:rPr lang="en-US" dirty="0" err="1" smtClean="0"/>
              <a:t>oficial</a:t>
            </a:r>
            <a:r>
              <a:rPr lang="en-US" dirty="0" smtClean="0"/>
              <a:t>)</a:t>
            </a:r>
          </a:p>
          <a:p>
            <a:r>
              <a:rPr lang="en-US" dirty="0" smtClean="0"/>
              <a:t>Libertad de </a:t>
            </a:r>
            <a:r>
              <a:rPr lang="en-US" dirty="0" err="1" smtClean="0"/>
              <a:t>expresión</a:t>
            </a:r>
            <a:endParaRPr lang="en-US" dirty="0" smtClean="0"/>
          </a:p>
          <a:p>
            <a:r>
              <a:rPr lang="en-US" dirty="0" smtClean="0"/>
              <a:t>Libertad de </a:t>
            </a:r>
            <a:r>
              <a:rPr lang="en-US" dirty="0" err="1" smtClean="0"/>
              <a:t>prensa</a:t>
            </a:r>
            <a:endParaRPr lang="en-US" dirty="0" smtClean="0"/>
          </a:p>
          <a:p>
            <a:r>
              <a:rPr lang="en-US" dirty="0" smtClean="0"/>
              <a:t>Libertad de </a:t>
            </a:r>
            <a:r>
              <a:rPr lang="en-US" dirty="0" err="1" smtClean="0"/>
              <a:t>reunión</a:t>
            </a:r>
            <a:endParaRPr lang="en-US" dirty="0" smtClean="0"/>
          </a:p>
          <a:p>
            <a:r>
              <a:rPr lang="en-US" dirty="0" smtClean="0"/>
              <a:t>Libertad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pedir</a:t>
            </a:r>
            <a:r>
              <a:rPr lang="en-US" dirty="0" smtClean="0"/>
              <a:t> al </a:t>
            </a:r>
            <a:r>
              <a:rPr lang="en-US" dirty="0" err="1" smtClean="0"/>
              <a:t>gobierno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reparación</a:t>
            </a:r>
            <a:r>
              <a:rPr lang="en-US" dirty="0" smtClean="0"/>
              <a:t> de </a:t>
            </a:r>
            <a:r>
              <a:rPr lang="en-US" dirty="0" err="1" smtClean="0"/>
              <a:t>agravios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promesa</a:t>
            </a:r>
            <a:r>
              <a:rPr lang="en-US" dirty="0" smtClean="0"/>
              <a:t> </a:t>
            </a:r>
            <a:r>
              <a:rPr lang="en-US" dirty="0" err="1" smtClean="0"/>
              <a:t>maravillosa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Imagine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usted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uno</a:t>
            </a:r>
            <a:r>
              <a:rPr lang="en-US" dirty="0" smtClean="0"/>
              <a:t> de los </a:t>
            </a:r>
            <a:r>
              <a:rPr lang="en-US" dirty="0" err="1" smtClean="0"/>
              <a:t>discípulos</a:t>
            </a:r>
            <a:r>
              <a:rPr lang="en-US" dirty="0" smtClean="0"/>
              <a:t>. ¿</a:t>
            </a:r>
            <a:r>
              <a:rPr lang="en-US" dirty="0" err="1" smtClean="0"/>
              <a:t>Cuáles</a:t>
            </a:r>
            <a:r>
              <a:rPr lang="en-US" dirty="0" smtClean="0"/>
              <a:t> </a:t>
            </a:r>
            <a:r>
              <a:rPr lang="en-US" dirty="0" err="1" smtClean="0"/>
              <a:t>serían</a:t>
            </a:r>
            <a:r>
              <a:rPr lang="en-US" dirty="0" smtClean="0"/>
              <a:t> </a:t>
            </a:r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expectativas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Su </a:t>
            </a:r>
            <a:r>
              <a:rPr lang="en-US" dirty="0" err="1" smtClean="0"/>
              <a:t>reino</a:t>
            </a:r>
            <a:r>
              <a:rPr lang="en-US" dirty="0" smtClean="0"/>
              <a:t> y el </a:t>
            </a:r>
            <a:r>
              <a:rPr lang="en-US" dirty="0" err="1" smtClean="0"/>
              <a:t>futuro</a:t>
            </a:r>
            <a:r>
              <a:rPr lang="en-US" dirty="0" smtClean="0"/>
              <a:t> de </a:t>
            </a:r>
            <a:r>
              <a:rPr lang="en-US" dirty="0" err="1" smtClean="0"/>
              <a:t>usted</a:t>
            </a:r>
            <a:r>
              <a:rPr lang="en-US" dirty="0" smtClean="0"/>
              <a:t> en </a:t>
            </a:r>
            <a:r>
              <a:rPr lang="en-US" dirty="0" err="1" smtClean="0"/>
              <a:t>ese</a:t>
            </a:r>
            <a:r>
              <a:rPr lang="en-US" dirty="0" smtClean="0"/>
              <a:t> </a:t>
            </a:r>
            <a:r>
              <a:rPr lang="en-US" dirty="0" err="1" smtClean="0"/>
              <a:t>reino</a:t>
            </a:r>
            <a:r>
              <a:rPr lang="en-US" dirty="0" smtClean="0"/>
              <a:t>? ¿</a:t>
            </a:r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respondería</a:t>
            </a:r>
            <a:r>
              <a:rPr lang="en-US" dirty="0" smtClean="0"/>
              <a:t> a la </a:t>
            </a:r>
            <a:r>
              <a:rPr lang="en-US" dirty="0" err="1" smtClean="0"/>
              <a:t>noticia</a:t>
            </a:r>
            <a:r>
              <a:rPr lang="en-US" dirty="0" smtClean="0"/>
              <a:t> de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Él</a:t>
            </a:r>
            <a:r>
              <a:rPr lang="en-US" dirty="0" smtClean="0"/>
              <a:t> se </a:t>
            </a:r>
            <a:r>
              <a:rPr lang="en-US" dirty="0" err="1" smtClean="0"/>
              <a:t>irá</a:t>
            </a:r>
            <a:r>
              <a:rPr lang="en-US" dirty="0" smtClean="0"/>
              <a:t>? ¿</a:t>
            </a:r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piensa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sería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vida</a:t>
            </a:r>
            <a:r>
              <a:rPr lang="en-US" dirty="0" smtClean="0"/>
              <a:t> </a:t>
            </a:r>
            <a:r>
              <a:rPr lang="en-US" dirty="0" err="1" smtClean="0"/>
              <a:t>cuando</a:t>
            </a:r>
            <a:r>
              <a:rPr lang="en-US" dirty="0" smtClean="0"/>
              <a:t> </a:t>
            </a:r>
            <a:r>
              <a:rPr lang="en-US" dirty="0" err="1" smtClean="0"/>
              <a:t>Él</a:t>
            </a:r>
            <a:r>
              <a:rPr lang="en-US" dirty="0" smtClean="0"/>
              <a:t> se </a:t>
            </a:r>
            <a:r>
              <a:rPr lang="en-US" dirty="0" err="1" smtClean="0"/>
              <a:t>haya</a:t>
            </a:r>
            <a:r>
              <a:rPr lang="en-US" dirty="0" smtClean="0"/>
              <a:t> </a:t>
            </a:r>
            <a:r>
              <a:rPr lang="en-US" dirty="0" err="1" smtClean="0"/>
              <a:t>ido</a:t>
            </a:r>
            <a:r>
              <a:rPr lang="en-US" dirty="0" smtClean="0"/>
              <a:t>? En </a:t>
            </a:r>
            <a:r>
              <a:rPr lang="en-US" dirty="0" err="1" smtClean="0"/>
              <a:t>medio</a:t>
            </a:r>
            <a:r>
              <a:rPr lang="en-US" dirty="0" smtClean="0"/>
              <a:t> de </a:t>
            </a:r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temores</a:t>
            </a:r>
            <a:r>
              <a:rPr lang="en-US" dirty="0" smtClean="0"/>
              <a:t> e </a:t>
            </a:r>
            <a:r>
              <a:rPr lang="en-US" dirty="0" err="1" smtClean="0"/>
              <a:t>incertidumbres</a:t>
            </a:r>
            <a:r>
              <a:rPr lang="en-US" dirty="0" smtClean="0"/>
              <a:t>, </a:t>
            </a:r>
            <a:r>
              <a:rPr lang="en-US" dirty="0" err="1" smtClean="0"/>
              <a:t>Jesús</a:t>
            </a:r>
            <a:r>
              <a:rPr lang="en-US" dirty="0" smtClean="0"/>
              <a:t> les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promesa</a:t>
            </a:r>
            <a:r>
              <a:rPr lang="en-US" dirty="0" smtClean="0"/>
              <a:t> </a:t>
            </a:r>
            <a:r>
              <a:rPr lang="en-US" dirty="0" err="1" smtClean="0"/>
              <a:t>maravillosa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El Consolador es enviado   (vv. 5-7)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/>
          </a:p>
        </p:txBody>
      </p:sp>
      <p:pic>
        <p:nvPicPr>
          <p:cNvPr id="6" name="Picture 2" descr="http://s4.hubimg.com/u/2325107_f5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286000"/>
            <a:ext cx="6319344" cy="4229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El Consolador es enviado   (vv. 5-7)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“</a:t>
            </a:r>
            <a:r>
              <a:rPr lang="en-US" dirty="0" err="1" smtClean="0"/>
              <a:t>Pero</a:t>
            </a:r>
            <a:r>
              <a:rPr lang="en-US" dirty="0" smtClean="0"/>
              <a:t> </a:t>
            </a:r>
            <a:r>
              <a:rPr lang="en-US" dirty="0" err="1" smtClean="0"/>
              <a:t>ahora</a:t>
            </a:r>
            <a:r>
              <a:rPr lang="en-US" dirty="0" smtClean="0"/>
              <a:t> </a:t>
            </a:r>
            <a:r>
              <a:rPr lang="en-US" dirty="0" err="1" smtClean="0"/>
              <a:t>voy</a:t>
            </a:r>
            <a:r>
              <a:rPr lang="en-US" dirty="0" smtClean="0"/>
              <a:t> al </a:t>
            </a:r>
            <a:r>
              <a:rPr lang="en-US" dirty="0" err="1" smtClean="0"/>
              <a:t>que</a:t>
            </a:r>
            <a:r>
              <a:rPr lang="en-US" dirty="0" smtClean="0"/>
              <a:t> me </a:t>
            </a:r>
            <a:r>
              <a:rPr lang="en-US" dirty="0" err="1" smtClean="0"/>
              <a:t>envió</a:t>
            </a:r>
            <a:r>
              <a:rPr lang="en-US" dirty="0" smtClean="0"/>
              <a:t>; y </a:t>
            </a:r>
            <a:r>
              <a:rPr lang="en-US" dirty="0" err="1" smtClean="0"/>
              <a:t>ninguno</a:t>
            </a:r>
            <a:r>
              <a:rPr lang="en-US" dirty="0" smtClean="0"/>
              <a:t> de </a:t>
            </a:r>
            <a:r>
              <a:rPr lang="en-US" dirty="0" err="1" smtClean="0"/>
              <a:t>vosotros</a:t>
            </a:r>
            <a:r>
              <a:rPr lang="en-US" dirty="0" smtClean="0"/>
              <a:t> me </a:t>
            </a:r>
            <a:r>
              <a:rPr lang="en-US" dirty="0" err="1" smtClean="0"/>
              <a:t>pregunta</a:t>
            </a:r>
            <a:r>
              <a:rPr lang="en-US" dirty="0" smtClean="0"/>
              <a:t>: ¿A </a:t>
            </a:r>
            <a:r>
              <a:rPr lang="en-US" dirty="0" err="1" smtClean="0"/>
              <a:t>dónde</a:t>
            </a:r>
            <a:r>
              <a:rPr lang="en-US" dirty="0" smtClean="0"/>
              <a:t> vas?</a:t>
            </a:r>
            <a:r>
              <a:rPr lang="en-US" dirty="0"/>
              <a:t> </a:t>
            </a:r>
            <a:r>
              <a:rPr lang="en-US" dirty="0" smtClean="0"/>
              <a:t>Antes, </a:t>
            </a:r>
            <a:r>
              <a:rPr lang="en-US" dirty="0" err="1" smtClean="0"/>
              <a:t>porque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he </a:t>
            </a:r>
            <a:r>
              <a:rPr lang="en-US" dirty="0" err="1" smtClean="0"/>
              <a:t>dicho</a:t>
            </a:r>
            <a:r>
              <a:rPr lang="en-US" dirty="0" smtClean="0"/>
              <a:t> </a:t>
            </a:r>
            <a:r>
              <a:rPr lang="en-US" dirty="0" err="1" smtClean="0"/>
              <a:t>estas</a:t>
            </a:r>
            <a:r>
              <a:rPr lang="en-US" dirty="0" smtClean="0"/>
              <a:t> </a:t>
            </a:r>
            <a:r>
              <a:rPr lang="en-US" dirty="0" err="1" smtClean="0"/>
              <a:t>cosas</a:t>
            </a:r>
            <a:r>
              <a:rPr lang="en-US" dirty="0" smtClean="0"/>
              <a:t>, </a:t>
            </a:r>
            <a:r>
              <a:rPr lang="en-US" dirty="0" err="1" smtClean="0"/>
              <a:t>tristeza</a:t>
            </a:r>
            <a:r>
              <a:rPr lang="en-US" dirty="0" smtClean="0"/>
              <a:t> ha </a:t>
            </a:r>
            <a:r>
              <a:rPr lang="en-US" dirty="0" err="1" smtClean="0"/>
              <a:t>llenado</a:t>
            </a:r>
            <a:r>
              <a:rPr lang="en-US" dirty="0" smtClean="0"/>
              <a:t> </a:t>
            </a:r>
            <a:r>
              <a:rPr lang="en-US" dirty="0" err="1" smtClean="0"/>
              <a:t>vuestro</a:t>
            </a:r>
            <a:r>
              <a:rPr lang="en-US" dirty="0" smtClean="0"/>
              <a:t> </a:t>
            </a:r>
            <a:r>
              <a:rPr lang="en-US" dirty="0" err="1" smtClean="0"/>
              <a:t>corazón</a:t>
            </a:r>
            <a:r>
              <a:rPr lang="en-US" dirty="0" smtClean="0"/>
              <a:t>. </a:t>
            </a:r>
            <a:r>
              <a:rPr lang="en-US" dirty="0" err="1" smtClean="0"/>
              <a:t>Pero</a:t>
            </a:r>
            <a:r>
              <a:rPr lang="en-US" dirty="0" smtClean="0"/>
              <a:t> </a:t>
            </a:r>
            <a:r>
              <a:rPr lang="en-US" dirty="0" err="1" smtClean="0"/>
              <a:t>yo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digo</a:t>
            </a:r>
            <a:r>
              <a:rPr lang="en-US" dirty="0" smtClean="0"/>
              <a:t> la </a:t>
            </a:r>
            <a:r>
              <a:rPr lang="en-US" dirty="0" err="1" smtClean="0"/>
              <a:t>verdad</a:t>
            </a:r>
            <a:r>
              <a:rPr lang="en-US" dirty="0" smtClean="0"/>
              <a:t>: Os </a:t>
            </a:r>
            <a:r>
              <a:rPr lang="en-US" dirty="0" err="1" smtClean="0"/>
              <a:t>conviene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yo</a:t>
            </a:r>
            <a:r>
              <a:rPr lang="en-US" dirty="0" smtClean="0"/>
              <a:t> me </a:t>
            </a:r>
            <a:r>
              <a:rPr lang="en-US" dirty="0" err="1" smtClean="0"/>
              <a:t>vaya</a:t>
            </a:r>
            <a:r>
              <a:rPr lang="en-US" dirty="0" smtClean="0"/>
              <a:t>; </a:t>
            </a:r>
            <a:r>
              <a:rPr lang="en-US" dirty="0" err="1" smtClean="0"/>
              <a:t>porque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no me </a:t>
            </a:r>
            <a:r>
              <a:rPr lang="en-US" dirty="0" err="1" smtClean="0"/>
              <a:t>fuera</a:t>
            </a:r>
            <a:r>
              <a:rPr lang="en-US" dirty="0" smtClean="0"/>
              <a:t>, el </a:t>
            </a:r>
            <a:r>
              <a:rPr lang="en-US" dirty="0" err="1" smtClean="0"/>
              <a:t>Consolador</a:t>
            </a:r>
            <a:r>
              <a:rPr lang="en-US" dirty="0" smtClean="0"/>
              <a:t> no </a:t>
            </a:r>
            <a:r>
              <a:rPr lang="en-US" dirty="0" err="1" smtClean="0"/>
              <a:t>vendría</a:t>
            </a:r>
            <a:r>
              <a:rPr lang="en-US" dirty="0" smtClean="0"/>
              <a:t> a </a:t>
            </a:r>
            <a:r>
              <a:rPr lang="en-US" dirty="0" err="1" smtClean="0"/>
              <a:t>vosotros</a:t>
            </a:r>
            <a:r>
              <a:rPr lang="en-US" dirty="0" smtClean="0"/>
              <a:t>; </a:t>
            </a:r>
            <a:r>
              <a:rPr lang="en-US" dirty="0" err="1" smtClean="0"/>
              <a:t>mas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me </a:t>
            </a:r>
            <a:r>
              <a:rPr lang="en-US" dirty="0" err="1" smtClean="0"/>
              <a:t>fuere</a:t>
            </a:r>
            <a:r>
              <a:rPr lang="en-US" dirty="0" smtClean="0"/>
              <a:t>, </a:t>
            </a:r>
            <a:r>
              <a:rPr lang="en-US" dirty="0" err="1" smtClean="0"/>
              <a:t>os</a:t>
            </a:r>
            <a:r>
              <a:rPr lang="en-US" dirty="0" smtClean="0"/>
              <a:t> lo </a:t>
            </a:r>
            <a:r>
              <a:rPr lang="en-US" dirty="0" err="1" smtClean="0"/>
              <a:t>enviaré</a:t>
            </a:r>
            <a:r>
              <a:rPr lang="en-US" dirty="0" smtClean="0"/>
              <a:t>.”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/>
          </a:p>
        </p:txBody>
      </p:sp>
      <p:pic>
        <p:nvPicPr>
          <p:cNvPr id="6" name="Picture 2" descr="http://s4.hubimg.com/u/2325107_f5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3793" y="0"/>
            <a:ext cx="1480207" cy="990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El Consolador es enviado   (vv. 5-7)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Consolador</a:t>
            </a:r>
            <a:r>
              <a:rPr lang="en-US" dirty="0" smtClean="0"/>
              <a:t>- </a:t>
            </a:r>
            <a:r>
              <a:rPr lang="el-GR" dirty="0" smtClean="0"/>
              <a:t>παράκλητος (</a:t>
            </a:r>
            <a:r>
              <a:rPr lang="en-US" i="1" dirty="0" err="1" smtClean="0"/>
              <a:t>parakletos</a:t>
            </a:r>
            <a:r>
              <a:rPr lang="en-US" dirty="0" smtClean="0"/>
              <a:t>); </a:t>
            </a:r>
            <a:r>
              <a:rPr lang="en-US" dirty="0" err="1" smtClean="0"/>
              <a:t>literalmente</a:t>
            </a:r>
            <a:r>
              <a:rPr lang="en-US" dirty="0" smtClean="0"/>
              <a:t> “</a:t>
            </a:r>
            <a:r>
              <a:rPr lang="en-US" dirty="0" err="1" smtClean="0"/>
              <a:t>llamado</a:t>
            </a:r>
            <a:r>
              <a:rPr lang="en-US" dirty="0" smtClean="0"/>
              <a:t> a </a:t>
            </a:r>
            <a:r>
              <a:rPr lang="en-US" dirty="0" err="1" smtClean="0"/>
              <a:t>estar</a:t>
            </a:r>
            <a:r>
              <a:rPr lang="en-US" dirty="0" smtClean="0"/>
              <a:t> al </a:t>
            </a:r>
            <a:r>
              <a:rPr lang="en-US" dirty="0" err="1" smtClean="0"/>
              <a:t>lado</a:t>
            </a:r>
            <a:r>
              <a:rPr lang="en-US" dirty="0" smtClean="0"/>
              <a:t>”.</a:t>
            </a:r>
          </a:p>
          <a:p>
            <a:pPr>
              <a:buNone/>
            </a:pPr>
            <a:r>
              <a:rPr lang="en-US" dirty="0" smtClean="0"/>
              <a:t>	-</a:t>
            </a:r>
            <a:r>
              <a:rPr lang="en-US" dirty="0" err="1" smtClean="0"/>
              <a:t>Otra</a:t>
            </a:r>
            <a:r>
              <a:rPr lang="en-US" dirty="0" smtClean="0"/>
              <a:t> </a:t>
            </a:r>
            <a:r>
              <a:rPr lang="en-US" dirty="0" err="1" smtClean="0"/>
              <a:t>traducción</a:t>
            </a:r>
            <a:r>
              <a:rPr lang="en-US" dirty="0" smtClean="0"/>
              <a:t> </a:t>
            </a:r>
            <a:r>
              <a:rPr lang="en-US" dirty="0" err="1" smtClean="0"/>
              <a:t>pudiera</a:t>
            </a:r>
            <a:r>
              <a:rPr lang="en-US" dirty="0" smtClean="0"/>
              <a:t> ser “</a:t>
            </a:r>
            <a:r>
              <a:rPr lang="en-US" dirty="0" err="1" smtClean="0"/>
              <a:t>consejero</a:t>
            </a:r>
            <a:r>
              <a:rPr lang="en-US" dirty="0" smtClean="0"/>
              <a:t>”</a:t>
            </a:r>
          </a:p>
          <a:p>
            <a:pPr>
              <a:buNone/>
            </a:pPr>
            <a:r>
              <a:rPr lang="en-US" dirty="0" smtClean="0"/>
              <a:t>	-</a:t>
            </a:r>
            <a:r>
              <a:rPr lang="en-US" dirty="0" smtClean="0">
                <a:solidFill>
                  <a:srgbClr val="0070C0"/>
                </a:solidFill>
              </a:rPr>
              <a:t>Juan 14:26; 15:26; 16:7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pic>
        <p:nvPicPr>
          <p:cNvPr id="6" name="Picture 2" descr="http://s4.hubimg.com/u/2325107_f5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3793" y="0"/>
            <a:ext cx="1480207" cy="990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82066</TotalTime>
  <Words>602</Words>
  <Application>Microsoft Office PowerPoint</Application>
  <PresentationFormat>On-screen Show (4:3)</PresentationFormat>
  <Paragraphs>88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Candara</vt:lpstr>
      <vt:lpstr>Papyrus</vt:lpstr>
      <vt:lpstr>Tahoma</vt:lpstr>
      <vt:lpstr>Wingdings</vt:lpstr>
      <vt:lpstr>Blends</vt:lpstr>
      <vt:lpstr>1_Office Theme</vt:lpstr>
      <vt:lpstr>PowerPoint Presentation</vt:lpstr>
      <vt:lpstr>Bosquejo de Estudio</vt:lpstr>
      <vt:lpstr>Texto Clave</vt:lpstr>
      <vt:lpstr>PowerPoint Presentation</vt:lpstr>
      <vt:lpstr>Primera Enmienda a la Constitución de EEUU</vt:lpstr>
      <vt:lpstr>Una promesa maravillosa</vt:lpstr>
      <vt:lpstr>El Consolador es enviado   (vv. 5-7)</vt:lpstr>
      <vt:lpstr>El Consolador es enviado   (vv. 5-7)</vt:lpstr>
      <vt:lpstr>El Consolador es enviado   (vv. 5-7)</vt:lpstr>
      <vt:lpstr>El Consolador es enviado   (vv. 5-7)</vt:lpstr>
      <vt:lpstr>El Consolador revela        nuestra necesidad (vv. 8-11)</vt:lpstr>
      <vt:lpstr>El Consolador revela        nuestra necesidad (vv. 8-11)</vt:lpstr>
      <vt:lpstr>El Consolador revela        nuestra necesidad (vv. 8-11)</vt:lpstr>
      <vt:lpstr>El Consolador revela        nuestra necesidad (vv. 8-11)</vt:lpstr>
      <vt:lpstr>El Consolador revela        nuestra necesidad (vv. 8-11)</vt:lpstr>
      <vt:lpstr>El Consolador muestra          a Jesús (vv. 12-15)</vt:lpstr>
      <vt:lpstr>El Consolador muestra          a Jesús (vv. 12-15)</vt:lpstr>
      <vt:lpstr>El Consolador muestra          a Jesús (vv. 12-15)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libres_063013</dc:title>
  <dc:creator>JRIVERA</dc:creator>
  <cp:lastModifiedBy>Tito Ortega</cp:lastModifiedBy>
  <cp:revision>3641</cp:revision>
  <dcterms:created xsi:type="dcterms:W3CDTF">2007-01-24T21:53:34Z</dcterms:created>
  <dcterms:modified xsi:type="dcterms:W3CDTF">2013-07-10T00:26:40Z</dcterms:modified>
</cp:coreProperties>
</file>