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712" r:id="rId3"/>
  </p:sldMasterIdLst>
  <p:notesMasterIdLst>
    <p:notesMasterId r:id="rId34"/>
  </p:notesMasterIdLst>
  <p:handoutMasterIdLst>
    <p:handoutMasterId r:id="rId35"/>
  </p:handoutMasterIdLst>
  <p:sldIdLst>
    <p:sldId id="794" r:id="rId4"/>
    <p:sldId id="804" r:id="rId5"/>
    <p:sldId id="416" r:id="rId6"/>
    <p:sldId id="287" r:id="rId7"/>
    <p:sldId id="622" r:id="rId8"/>
    <p:sldId id="1090" r:id="rId9"/>
    <p:sldId id="1171" r:id="rId10"/>
    <p:sldId id="1172" r:id="rId11"/>
    <p:sldId id="1165" r:id="rId12"/>
    <p:sldId id="1175" r:id="rId13"/>
    <p:sldId id="1176" r:id="rId14"/>
    <p:sldId id="1177" r:id="rId15"/>
    <p:sldId id="1178" r:id="rId16"/>
    <p:sldId id="1179" r:id="rId17"/>
    <p:sldId id="1180" r:id="rId18"/>
    <p:sldId id="652" r:id="rId19"/>
    <p:sldId id="1084" r:id="rId20"/>
    <p:sldId id="1173" r:id="rId21"/>
    <p:sldId id="1170" r:id="rId22"/>
    <p:sldId id="1181" r:id="rId23"/>
    <p:sldId id="1182" r:id="rId24"/>
    <p:sldId id="655" r:id="rId25"/>
    <p:sldId id="922" r:id="rId26"/>
    <p:sldId id="1174" r:id="rId27"/>
    <p:sldId id="1152" r:id="rId28"/>
    <p:sldId id="1183" r:id="rId29"/>
    <p:sldId id="1155" r:id="rId30"/>
    <p:sldId id="561" r:id="rId31"/>
    <p:sldId id="1133" r:id="rId32"/>
    <p:sldId id="908" r:id="rId3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633"/>
    <a:srgbClr val="663300"/>
    <a:srgbClr val="993B07"/>
    <a:srgbClr val="303030"/>
    <a:srgbClr val="996633"/>
    <a:srgbClr val="FFFFD1"/>
    <a:srgbClr val="CB7935"/>
    <a:srgbClr val="A6925A"/>
    <a:srgbClr val="CC990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15" autoAdjust="0"/>
    <p:restoredTop sz="96709" autoAdjust="0"/>
  </p:normalViewPr>
  <p:slideViewPr>
    <p:cSldViewPr>
      <p:cViewPr>
        <p:scale>
          <a:sx n="65" d="100"/>
          <a:sy n="65" d="100"/>
        </p:scale>
        <p:origin x="-660" y="-240"/>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handoutMaster" Target="handoutMasters/handoutMaster1.xml"/><Relationship Id="rId8" Type="http://schemas.openxmlformats.org/officeDocument/2006/relationships/slide" Target="slides/slide5.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7/21/2013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35439959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86806187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30</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dsmedia.org/resources/illustrations/sweet-publishing/"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tiempoenjesus.com/wp-content/uploads/2013/04/leer-la-biblia.jpg"/>
          <p:cNvPicPr>
            <a:picLocks noChangeAspect="1" noChangeArrowheads="1"/>
          </p:cNvPicPr>
          <p:nvPr/>
        </p:nvPicPr>
        <p:blipFill>
          <a:blip r:embed="rId3" cstate="screen"/>
          <a:srcRect/>
          <a:stretch>
            <a:fillRect/>
          </a:stretch>
        </p:blipFill>
        <p:spPr bwMode="auto">
          <a:xfrm>
            <a:off x="0" y="-28575"/>
            <a:ext cx="9144000" cy="6886575"/>
          </a:xfrm>
          <a:prstGeom prst="rect">
            <a:avLst/>
          </a:prstGeom>
          <a:noFill/>
        </p:spPr>
      </p:pic>
      <p:sp>
        <p:nvSpPr>
          <p:cNvPr id="6" name="Text Box 5"/>
          <p:cNvSpPr txBox="1">
            <a:spLocks noChangeArrowheads="1"/>
          </p:cNvSpPr>
          <p:nvPr/>
        </p:nvSpPr>
        <p:spPr bwMode="auto">
          <a:xfrm>
            <a:off x="7315200" y="6273225"/>
            <a:ext cx="1828800" cy="584775"/>
          </a:xfrm>
          <a:prstGeom prst="rect">
            <a:avLst/>
          </a:prstGeom>
          <a:solidFill>
            <a:schemeClr val="bg2">
              <a:lumMod val="50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762000" y="685800"/>
            <a:ext cx="7696200" cy="2057400"/>
          </a:xfrm>
          <a:prstGeom prst="rect">
            <a:avLst/>
          </a:prstGeom>
          <a:solidFill>
            <a:schemeClr val="bg2">
              <a:lumMod val="50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3</a:t>
            </a:r>
            <a:r>
              <a:rPr kumimoji="0" lang="es-PR" sz="4400" b="0" i="0" u="none" strike="noStrike" kern="1200" cap="none" spc="0" normalizeH="0" baseline="30000" noProof="0" dirty="0" smtClean="0">
                <a:ln>
                  <a:noFill/>
                </a:ln>
                <a:effectLst/>
                <a:uLnTx/>
                <a:uFillTx/>
                <a:latin typeface="+mj-lt"/>
                <a:ea typeface="+mj-ea"/>
                <a:cs typeface="+mj-cs"/>
              </a:rPr>
              <a:t>er</a:t>
            </a:r>
            <a:r>
              <a:rPr kumimoji="0" lang="es-PR" sz="4400" b="0" i="0" u="none" strike="noStrike" kern="1200" cap="none" spc="0" normalizeH="0" baseline="0" noProof="0" dirty="0" smtClean="0">
                <a:ln>
                  <a:noFill/>
                </a:ln>
                <a:effectLst/>
                <a:uLnTx/>
                <a:uFillTx/>
                <a:latin typeface="+mj-lt"/>
                <a:ea typeface="+mj-ea"/>
                <a:cs typeface="+mj-cs"/>
              </a:rPr>
              <a:t> Trimestre/Tema </a:t>
            </a:r>
            <a:r>
              <a:rPr lang="es-PR" sz="4400" noProof="0" dirty="0" smtClean="0">
                <a:latin typeface="+mj-lt"/>
              </a:rPr>
              <a:t>2</a:t>
            </a:r>
            <a:r>
              <a:rPr lang="es-PR" sz="4400" dirty="0" smtClean="0">
                <a:latin typeface="+mj-lt"/>
              </a:rPr>
              <a:t>:               Vivir más allá de nosotros mismos</a:t>
            </a:r>
            <a:endParaRPr kumimoji="0" lang="es-PR" sz="4400" b="0" i="0" u="none" strike="noStrike" kern="1200" cap="none" spc="0" normalizeH="0" baseline="0" noProof="0" dirty="0" smtClean="0">
              <a:ln>
                <a:noFill/>
              </a:ln>
              <a:effectLst/>
              <a:uLnTx/>
              <a:uFillTx/>
              <a:latin typeface="+mj-lt"/>
              <a:ea typeface="+mj-ea"/>
              <a:cs typeface="+mj-cs"/>
            </a:endParaRPr>
          </a:p>
        </p:txBody>
      </p:sp>
      <p:sp>
        <p:nvSpPr>
          <p:cNvPr id="8" name="Rectangle 3"/>
          <p:cNvSpPr txBox="1">
            <a:spLocks noChangeArrowheads="1"/>
          </p:cNvSpPr>
          <p:nvPr/>
        </p:nvSpPr>
        <p:spPr>
          <a:xfrm>
            <a:off x="685800" y="2895600"/>
            <a:ext cx="7924800" cy="2971800"/>
          </a:xfrm>
          <a:prstGeom prst="rect">
            <a:avLst/>
          </a:prstGeom>
          <a:solidFill>
            <a:schemeClr val="bg2">
              <a:lumMod val="50000"/>
              <a:alpha val="70000"/>
            </a:schemeClr>
          </a:solidFill>
          <a:ln/>
        </p:spPr>
        <p:txBody>
          <a:bodyPr vert="horz" lIns="91440" tIns="45720" rIns="91440" bIns="45720" rtlCol="0" anchor="ctr">
            <a:normAutofit/>
          </a:bodyPr>
          <a:lstStyle/>
          <a:p>
            <a:pPr marL="401638" indent="-234950" algn="ctr">
              <a:spcAft>
                <a:spcPts val="600"/>
              </a:spcAft>
              <a:buNone/>
            </a:pPr>
            <a:r>
              <a:rPr lang="es-PR" sz="4400" dirty="0" smtClean="0">
                <a:latin typeface="+mn-lt"/>
              </a:rPr>
              <a:t>“Sabios”</a:t>
            </a:r>
          </a:p>
          <a:p>
            <a:pPr marL="401638" indent="-234950" algn="ctr">
              <a:spcAft>
                <a:spcPts val="600"/>
              </a:spcAft>
              <a:buNone/>
            </a:pPr>
            <a:r>
              <a:rPr lang="es-PR" sz="3600" dirty="0" smtClean="0">
                <a:latin typeface="+mn-lt"/>
                <a:cs typeface="+mn-cs"/>
              </a:rPr>
              <a:t>21</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julio </a:t>
            </a:r>
            <a:r>
              <a:rPr kumimoji="0" lang="es-PR" sz="3600" b="0" i="0" u="none" strike="noStrike" kern="1200" cap="none" spc="0" normalizeH="0" baseline="0" noProof="0" dirty="0" smtClean="0">
                <a:ln>
                  <a:noFill/>
                </a:ln>
                <a:effectLst/>
                <a:uLnTx/>
                <a:uFillTx/>
                <a:latin typeface="+mn-lt"/>
                <a:ea typeface="+mn-ea"/>
                <a:cs typeface="+mn-cs"/>
              </a:rPr>
              <a:t>de 2013</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a:t>
            </a:r>
            <a:r>
              <a:rPr lang="es-PR" sz="2800" dirty="0" smtClean="0">
                <a:latin typeface="+mn-lt"/>
                <a:cs typeface="+mn-cs"/>
              </a:rPr>
              <a:t>1 Corintios 2:1-16</a:t>
            </a:r>
            <a:r>
              <a:rPr kumimoji="0" lang="es-PR" sz="2800" b="0" i="0" u="none" strike="noStrike" kern="1200" cap="none" spc="0" normalizeH="0" baseline="0" noProof="0" dirty="0" smtClean="0">
                <a:ln>
                  <a:noFill/>
                </a:ln>
                <a:effectLst/>
                <a:uLnTx/>
                <a:uFillTx/>
                <a:latin typeface="+mn-lt"/>
                <a:ea typeface="+mn-ea"/>
                <a:cs typeface="+mn-cs"/>
              </a:rPr>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2">
              <a:lumMod val="50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228600" y="1981200"/>
            <a:ext cx="8534400" cy="3657600"/>
          </a:xfrm>
        </p:spPr>
        <p:txBody>
          <a:bodyPr/>
          <a:lstStyle/>
          <a:p>
            <a:r>
              <a:rPr lang="es-ES" dirty="0" smtClean="0"/>
              <a:t>El mensaje de Cristo no es una ideología más (</a:t>
            </a:r>
            <a:r>
              <a:rPr lang="es-ES" dirty="0" smtClean="0">
                <a:solidFill>
                  <a:schemeClr val="tx2"/>
                </a:solidFill>
              </a:rPr>
              <a:t>2:1–4</a:t>
            </a:r>
            <a:r>
              <a:rPr lang="es-ES" dirty="0" smtClean="0"/>
              <a:t>). </a:t>
            </a:r>
          </a:p>
          <a:p>
            <a:pPr lvl="1"/>
            <a:r>
              <a:rPr lang="es-ES" dirty="0" smtClean="0"/>
              <a:t>Pablo estaba interesado en que comprendieran la verdad del evangelio a pesar de su simplicidad.</a:t>
            </a:r>
          </a:p>
          <a:p>
            <a:pPr lvl="1"/>
            <a:r>
              <a:rPr lang="es-ES" dirty="0" smtClean="0"/>
              <a:t>No buscaba impresionar a sus oyentes. Sólo se preocupaba de que la gente le entendiera. (</a:t>
            </a:r>
            <a:r>
              <a:rPr lang="es-ES" dirty="0" err="1" smtClean="0"/>
              <a:t>Porter</a:t>
            </a:r>
            <a:r>
              <a:rPr lang="es-ES" dirty="0" smtClean="0"/>
              <a:t>)</a:t>
            </a:r>
          </a:p>
        </p:txBody>
      </p:sp>
      <p:sp>
        <p:nvSpPr>
          <p:cNvPr id="6"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Sabiduría humana                             (1 Corintios 2:1-8)</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228600" y="1981200"/>
            <a:ext cx="8534400" cy="3657600"/>
          </a:xfrm>
        </p:spPr>
        <p:txBody>
          <a:bodyPr/>
          <a:lstStyle/>
          <a:p>
            <a:r>
              <a:rPr lang="es-ES" dirty="0" smtClean="0"/>
              <a:t>El mensaje de Cristo se basa en el poder de Dios (</a:t>
            </a:r>
            <a:r>
              <a:rPr lang="es-ES" dirty="0" smtClean="0">
                <a:solidFill>
                  <a:schemeClr val="tx2"/>
                </a:solidFill>
              </a:rPr>
              <a:t>2:5</a:t>
            </a:r>
            <a:r>
              <a:rPr lang="es-ES" dirty="0" smtClean="0"/>
              <a:t>). </a:t>
            </a:r>
          </a:p>
          <a:p>
            <a:pPr lvl="1"/>
            <a:r>
              <a:rPr lang="es-ES" dirty="0" smtClean="0"/>
              <a:t>Pablo quería que su fe se fundara en el poder divino, no en su predicación. </a:t>
            </a:r>
          </a:p>
          <a:p>
            <a:pPr lvl="1"/>
            <a:r>
              <a:rPr lang="es-ES" dirty="0" smtClean="0"/>
              <a:t>El Padre Celestial tendría que convencerlos de la verdad del mensaje, no la elocuencia de quien lo exponía. (</a:t>
            </a:r>
            <a:r>
              <a:rPr lang="es-ES" dirty="0" err="1" smtClean="0"/>
              <a:t>Porter</a:t>
            </a:r>
            <a:r>
              <a:rPr lang="es-ES" dirty="0" smtClean="0"/>
              <a:t>)</a:t>
            </a:r>
          </a:p>
        </p:txBody>
      </p:sp>
      <p:sp>
        <p:nvSpPr>
          <p:cNvPr id="6"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Sabiduría humana                             (1 Corintios 2:1-8)</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228600" y="1981200"/>
            <a:ext cx="8534400" cy="3657600"/>
          </a:xfrm>
        </p:spPr>
        <p:txBody>
          <a:bodyPr/>
          <a:lstStyle/>
          <a:p>
            <a:r>
              <a:rPr lang="es-ES" dirty="0" smtClean="0"/>
              <a:t>Diferentes clases de instrucción cristiana </a:t>
            </a:r>
          </a:p>
          <a:p>
            <a:pPr lvl="1">
              <a:buNone/>
            </a:pPr>
            <a:r>
              <a:rPr lang="es-ES" dirty="0" smtClean="0"/>
              <a:t>(i) </a:t>
            </a:r>
            <a:r>
              <a:rPr lang="es-ES" i="1" dirty="0" err="1" smtClean="0"/>
              <a:t>Kêrygma</a:t>
            </a:r>
            <a:r>
              <a:rPr lang="en-US" i="1" dirty="0" smtClean="0"/>
              <a:t> </a:t>
            </a:r>
            <a:r>
              <a:rPr lang="es-ES" dirty="0" smtClean="0"/>
              <a:t>–</a:t>
            </a:r>
            <a:r>
              <a:rPr lang="es-ES" i="1" dirty="0" smtClean="0"/>
              <a:t>el anuncio de un heraldo del rey</a:t>
            </a:r>
            <a:r>
              <a:rPr lang="es-ES" dirty="0" smtClean="0"/>
              <a:t>, el anuncio de los hechos fundamentales del Evangelio; es decir, de la vida, muerte, resurrección y segunda venida de Jesús.</a:t>
            </a:r>
          </a:p>
          <a:p>
            <a:pPr lvl="1">
              <a:buNone/>
            </a:pPr>
            <a:r>
              <a:rPr lang="es-ES" dirty="0" smtClean="0"/>
              <a:t>(</a:t>
            </a:r>
            <a:r>
              <a:rPr lang="es-ES" dirty="0" err="1" smtClean="0"/>
              <a:t>ii</a:t>
            </a:r>
            <a:r>
              <a:rPr lang="es-ES" dirty="0" smtClean="0"/>
              <a:t>) </a:t>
            </a:r>
            <a:r>
              <a:rPr lang="es-ES" i="1" dirty="0" err="1" smtClean="0"/>
              <a:t>Didajê</a:t>
            </a:r>
            <a:r>
              <a:rPr lang="es-ES" i="1" dirty="0" smtClean="0"/>
              <a:t> </a:t>
            </a:r>
            <a:r>
              <a:rPr lang="es-ES" dirty="0" smtClean="0"/>
              <a:t>– </a:t>
            </a:r>
            <a:r>
              <a:rPr lang="es-ES" i="1" dirty="0" smtClean="0"/>
              <a:t>enseñanza</a:t>
            </a:r>
            <a:r>
              <a:rPr lang="es-ES" dirty="0" smtClean="0"/>
              <a:t>, la explicación de los hechos que ya se habían anunciado. Era la segunda etapa para los que habían recibido el </a:t>
            </a:r>
            <a:r>
              <a:rPr lang="es-ES" i="1" dirty="0" err="1" smtClean="0"/>
              <a:t>kêrygma</a:t>
            </a:r>
            <a:r>
              <a:rPr lang="es-ES" dirty="0" smtClean="0"/>
              <a:t>. (</a:t>
            </a:r>
            <a:r>
              <a:rPr lang="es-ES" dirty="0" err="1" smtClean="0"/>
              <a:t>Barclay</a:t>
            </a:r>
            <a:r>
              <a:rPr lang="es-ES" dirty="0" smtClean="0"/>
              <a:t>)</a:t>
            </a:r>
          </a:p>
        </p:txBody>
      </p:sp>
      <p:sp>
        <p:nvSpPr>
          <p:cNvPr id="6"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Sabiduría humana                             (1 Corintios 2:1-8)</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
        <p:nvSpPr>
          <p:cNvPr id="327682" name="Rectangle 2"/>
          <p:cNvSpPr>
            <a:spLocks noGrp="1" noChangeArrowheads="1"/>
          </p:cNvSpPr>
          <p:nvPr>
            <p:ph type="body" idx="1"/>
          </p:nvPr>
        </p:nvSpPr>
        <p:spPr>
          <a:xfrm>
            <a:off x="228600" y="1981200"/>
            <a:ext cx="8534400" cy="3657600"/>
          </a:xfrm>
        </p:spPr>
        <p:txBody>
          <a:bodyPr/>
          <a:lstStyle/>
          <a:p>
            <a:r>
              <a:rPr lang="es-ES" dirty="0" smtClean="0"/>
              <a:t>Diferentes clases de instrucción cristiana </a:t>
            </a:r>
          </a:p>
          <a:p>
            <a:pPr lvl="1"/>
            <a:r>
              <a:rPr lang="es-ES" dirty="0" smtClean="0"/>
              <a:t>La instrucción cristiana no se limita a enseñar los hechos, sino que pasa a explicar su significado. </a:t>
            </a:r>
          </a:p>
          <a:p>
            <a:pPr lvl="1"/>
            <a:r>
              <a:rPr lang="es-ES" dirty="0" smtClean="0"/>
              <a:t>Pablo dice que eso se hace entre los que son </a:t>
            </a:r>
            <a:r>
              <a:rPr lang="es-ES" i="1" dirty="0" err="1" smtClean="0"/>
              <a:t>téleioi</a:t>
            </a:r>
            <a:r>
              <a:rPr lang="es-ES" dirty="0" smtClean="0"/>
              <a:t>. </a:t>
            </a:r>
          </a:p>
          <a:p>
            <a:pPr lvl="1"/>
            <a:r>
              <a:rPr lang="es-ES" i="1" dirty="0" err="1" smtClean="0"/>
              <a:t>Téleios</a:t>
            </a:r>
            <a:r>
              <a:rPr lang="es-ES" dirty="0" smtClean="0"/>
              <a:t> tiene un sentido físico: describe al animal o a la persona que ha llegado a su pleno desarrollo físico; pero tiene también un sentido intelectual. (</a:t>
            </a:r>
            <a:r>
              <a:rPr lang="es-ES" dirty="0" err="1" smtClean="0"/>
              <a:t>Barclay</a:t>
            </a:r>
            <a:r>
              <a:rPr lang="es-ES" dirty="0" smtClean="0"/>
              <a:t>)</a:t>
            </a:r>
          </a:p>
        </p:txBody>
      </p:sp>
      <p:sp>
        <p:nvSpPr>
          <p:cNvPr id="6"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Sabiduría humana                             (1 Corintios 2:1-8)</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sp>
        <p:nvSpPr>
          <p:cNvPr id="327682" name="Rectangle 2"/>
          <p:cNvSpPr>
            <a:spLocks noGrp="1" noChangeArrowheads="1"/>
          </p:cNvSpPr>
          <p:nvPr>
            <p:ph type="body" idx="1"/>
          </p:nvPr>
        </p:nvSpPr>
        <p:spPr>
          <a:xfrm>
            <a:off x="228600" y="1981200"/>
            <a:ext cx="8534400" cy="3657600"/>
          </a:xfrm>
        </p:spPr>
        <p:txBody>
          <a:bodyPr/>
          <a:lstStyle/>
          <a:p>
            <a:r>
              <a:rPr lang="es-ES" dirty="0" smtClean="0"/>
              <a:t>Diferentes clases de instrucción cristiana </a:t>
            </a:r>
          </a:p>
          <a:p>
            <a:pPr lvl="1"/>
            <a:r>
              <a:rPr lang="es-ES" dirty="0" smtClean="0"/>
              <a:t>Pitágoras dividía a sus discípulos en «bebés» y </a:t>
            </a:r>
            <a:r>
              <a:rPr lang="es-ES" i="1" dirty="0" err="1" smtClean="0"/>
              <a:t>téleioi</a:t>
            </a:r>
            <a:r>
              <a:rPr lang="es-ES" dirty="0" smtClean="0"/>
              <a:t>. Es decir, que describe a la persona que tiene madurez como estudiante, y es el sentido que tiene aquí. </a:t>
            </a:r>
          </a:p>
          <a:p>
            <a:pPr lvl="1"/>
            <a:r>
              <a:rPr lang="es-ES" dirty="0" smtClean="0"/>
              <a:t>No es que Pablo sugiera una diferencia de clases entre los cristianos; se trata de las diferentes etapas en que se encuentran. (</a:t>
            </a:r>
            <a:r>
              <a:rPr lang="es-ES" dirty="0" err="1" smtClean="0"/>
              <a:t>Barclay</a:t>
            </a:r>
            <a:r>
              <a:rPr lang="es-ES" dirty="0" smtClean="0"/>
              <a:t>)</a:t>
            </a:r>
          </a:p>
        </p:txBody>
      </p:sp>
      <p:sp>
        <p:nvSpPr>
          <p:cNvPr id="6"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Sabiduría humana                             (1 Corintios 2:1-8)</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
        <p:nvSpPr>
          <p:cNvPr id="327682" name="Rectangle 2"/>
          <p:cNvSpPr>
            <a:spLocks noGrp="1" noChangeArrowheads="1"/>
          </p:cNvSpPr>
          <p:nvPr>
            <p:ph type="body" idx="1"/>
          </p:nvPr>
        </p:nvSpPr>
        <p:spPr>
          <a:xfrm>
            <a:off x="228600" y="1981200"/>
            <a:ext cx="8534400" cy="3657600"/>
          </a:xfrm>
        </p:spPr>
        <p:txBody>
          <a:bodyPr/>
          <a:lstStyle/>
          <a:p>
            <a:r>
              <a:rPr lang="es-ES" dirty="0" smtClean="0"/>
              <a:t>«Mas hablamos sabiduría de Dios </a:t>
            </a:r>
            <a:r>
              <a:rPr lang="es-ES" i="1" dirty="0" smtClean="0"/>
              <a:t>en misterio</a:t>
            </a:r>
            <a:r>
              <a:rPr lang="es-ES" dirty="0" smtClean="0"/>
              <a:t>». </a:t>
            </a:r>
          </a:p>
          <a:p>
            <a:pPr lvl="1"/>
            <a:r>
              <a:rPr lang="es-ES" i="1" dirty="0" err="1" smtClean="0"/>
              <a:t>mystêrion</a:t>
            </a:r>
            <a:r>
              <a:rPr lang="es-ES" dirty="0" smtClean="0"/>
              <a:t>  – algo cuyo significado les está escondido a los que no han sido iniciados, pero claro como el agua a los que sí. </a:t>
            </a:r>
          </a:p>
          <a:p>
            <a:pPr lvl="1"/>
            <a:r>
              <a:rPr lang="es-ES" dirty="0" smtClean="0"/>
              <a:t>Esta enseñanza más adelantada no es el producto de la actividad intelectual humana, sino que es don de Dios, y que nos ha venido con Jesucristo. (</a:t>
            </a:r>
            <a:r>
              <a:rPr lang="es-ES" dirty="0" err="1" smtClean="0"/>
              <a:t>Barclay</a:t>
            </a:r>
            <a:r>
              <a:rPr lang="es-ES" dirty="0" smtClean="0"/>
              <a:t>)</a:t>
            </a:r>
          </a:p>
        </p:txBody>
      </p:sp>
      <p:sp>
        <p:nvSpPr>
          <p:cNvPr id="6"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Sabiduría humana                             (1 Corintios 2:1-8)</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a:p>
        </p:txBody>
      </p:sp>
      <p:sp>
        <p:nvSpPr>
          <p:cNvPr id="327683" name="Rectangle 3"/>
          <p:cNvSpPr>
            <a:spLocks noGrp="1" noChangeArrowheads="1"/>
          </p:cNvSpPr>
          <p:nvPr>
            <p:ph type="title"/>
          </p:nvPr>
        </p:nvSpPr>
        <p:spPr>
          <a:xfrm>
            <a:off x="1295400" y="762000"/>
            <a:ext cx="6019800" cy="914400"/>
          </a:xfrm>
        </p:spPr>
        <p:txBody>
          <a:bodyPr/>
          <a:lstStyle/>
          <a:p>
            <a:pPr marL="742950" indent="-742950">
              <a:spcAft>
                <a:spcPts val="600"/>
              </a:spcAft>
              <a:buFont typeface="+mj-lt"/>
              <a:buAutoNum type="arabicPeriod" startAt="2"/>
            </a:pPr>
            <a:r>
              <a:rPr lang="es-PR" sz="4000" dirty="0" smtClean="0"/>
              <a:t>Sabiduría de Dios                             (1 Corintios 2:9-11)</a:t>
            </a:r>
          </a:p>
        </p:txBody>
      </p:sp>
      <p:pic>
        <p:nvPicPr>
          <p:cNvPr id="28674" name="Picture 2" descr="http://oracionesporlavida.files.wordpress.com/2012/10/es05.jpg"/>
          <p:cNvPicPr>
            <a:picLocks noChangeAspect="1" noChangeArrowheads="1"/>
          </p:cNvPicPr>
          <p:nvPr/>
        </p:nvPicPr>
        <p:blipFill>
          <a:blip r:embed="rId3" cstate="screen"/>
          <a:srcRect/>
          <a:stretch>
            <a:fillRect/>
          </a:stretch>
        </p:blipFill>
        <p:spPr bwMode="auto">
          <a:xfrm>
            <a:off x="2590800" y="2133600"/>
            <a:ext cx="4086225" cy="440055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a:p>
        </p:txBody>
      </p:sp>
      <p:sp>
        <p:nvSpPr>
          <p:cNvPr id="327682" name="Rectangle 2"/>
          <p:cNvSpPr>
            <a:spLocks noGrp="1" noChangeArrowheads="1"/>
          </p:cNvSpPr>
          <p:nvPr>
            <p:ph type="body" idx="1"/>
          </p:nvPr>
        </p:nvSpPr>
        <p:spPr>
          <a:xfrm>
            <a:off x="152400" y="2057400"/>
            <a:ext cx="8610600" cy="4419600"/>
          </a:xfrm>
        </p:spPr>
        <p:txBody>
          <a:bodyPr/>
          <a:lstStyle/>
          <a:p>
            <a:pPr>
              <a:buNone/>
            </a:pPr>
            <a:r>
              <a:rPr lang="es-ES" dirty="0" smtClean="0"/>
              <a:t>	"Antes bien, como está escrito: Cosas que ojo no vio, ni oído oyó, Ni han subido en corazón de hombre, Son las que Dios ha preparado para los que le aman. Pero Dios nos las reveló a nosotros por el Espíritu; porque el Espíritu todo lo escudriña, aun lo profundo de Dios..."</a:t>
            </a:r>
          </a:p>
        </p:txBody>
      </p:sp>
      <p:sp>
        <p:nvSpPr>
          <p:cNvPr id="7" name="Rectangle 3"/>
          <p:cNvSpPr>
            <a:spLocks noGrp="1" noChangeArrowheads="1"/>
          </p:cNvSpPr>
          <p:nvPr>
            <p:ph type="title"/>
          </p:nvPr>
        </p:nvSpPr>
        <p:spPr>
          <a:xfrm>
            <a:off x="1295400" y="762000"/>
            <a:ext cx="6019800" cy="914400"/>
          </a:xfrm>
        </p:spPr>
        <p:txBody>
          <a:bodyPr/>
          <a:lstStyle/>
          <a:p>
            <a:pPr marL="742950" indent="-742950">
              <a:spcAft>
                <a:spcPts val="600"/>
              </a:spcAft>
              <a:buFont typeface="+mj-lt"/>
              <a:buAutoNum type="arabicPeriod" startAt="2"/>
            </a:pPr>
            <a:r>
              <a:rPr lang="es-PR" sz="4000" dirty="0" smtClean="0"/>
              <a:t>Sabiduría de Dios                             (1 Corintios 2:9-11)</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a:p>
        </p:txBody>
      </p:sp>
      <p:sp>
        <p:nvSpPr>
          <p:cNvPr id="327682" name="Rectangle 2"/>
          <p:cNvSpPr>
            <a:spLocks noGrp="1" noChangeArrowheads="1"/>
          </p:cNvSpPr>
          <p:nvPr>
            <p:ph type="body" idx="1"/>
          </p:nvPr>
        </p:nvSpPr>
        <p:spPr>
          <a:xfrm>
            <a:off x="152400" y="2057400"/>
            <a:ext cx="8610600" cy="4419600"/>
          </a:xfrm>
        </p:spPr>
        <p:txBody>
          <a:bodyPr/>
          <a:lstStyle/>
          <a:p>
            <a:pPr>
              <a:buNone/>
            </a:pPr>
            <a:r>
              <a:rPr lang="es-ES" dirty="0" smtClean="0"/>
              <a:t>	"...Porque ¿quién de los hombres sabe las cosas del hombre, sino el espíritu del hombre que está en él? Así tampoco nadie conoció las cosas de Dios, sino el Espíritu de Dios."</a:t>
            </a:r>
          </a:p>
        </p:txBody>
      </p:sp>
      <p:sp>
        <p:nvSpPr>
          <p:cNvPr id="7" name="Rectangle 3"/>
          <p:cNvSpPr>
            <a:spLocks noGrp="1" noChangeArrowheads="1"/>
          </p:cNvSpPr>
          <p:nvPr>
            <p:ph type="title"/>
          </p:nvPr>
        </p:nvSpPr>
        <p:spPr>
          <a:xfrm>
            <a:off x="1295400" y="762000"/>
            <a:ext cx="6019800" cy="914400"/>
          </a:xfrm>
        </p:spPr>
        <p:txBody>
          <a:bodyPr/>
          <a:lstStyle/>
          <a:p>
            <a:pPr marL="742950" indent="-742950">
              <a:spcAft>
                <a:spcPts val="600"/>
              </a:spcAft>
              <a:buFont typeface="+mj-lt"/>
              <a:buAutoNum type="arabicPeriod" startAt="2"/>
            </a:pPr>
            <a:r>
              <a:rPr lang="es-PR" sz="4000" dirty="0" smtClean="0"/>
              <a:t>Sabiduría de Dios                             (1 Corintios 2:9-11)</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r>
              <a:rPr lang="es-ES" dirty="0" smtClean="0"/>
              <a:t>(</a:t>
            </a:r>
            <a:r>
              <a:rPr lang="es-ES" dirty="0" smtClean="0">
                <a:solidFill>
                  <a:schemeClr val="tx2"/>
                </a:solidFill>
              </a:rPr>
              <a:t>v. 9</a:t>
            </a:r>
            <a:r>
              <a:rPr lang="es-ES" dirty="0" smtClean="0"/>
              <a:t>) “cosas que ojo no vio ni oído oyó” (</a:t>
            </a:r>
            <a:r>
              <a:rPr lang="es-ES" dirty="0" smtClean="0">
                <a:solidFill>
                  <a:schemeClr val="tx2"/>
                </a:solidFill>
              </a:rPr>
              <a:t>Isaías 64:4</a:t>
            </a:r>
            <a:r>
              <a:rPr lang="es-ES" dirty="0" smtClean="0"/>
              <a:t>)</a:t>
            </a:r>
          </a:p>
          <a:p>
            <a:pPr lvl="1"/>
            <a:r>
              <a:rPr lang="es-ES" dirty="0" smtClean="0"/>
              <a:t>Las bendiciones últimas de Dios son para los que lo aman. </a:t>
            </a:r>
          </a:p>
          <a:p>
            <a:pPr lvl="1"/>
            <a:r>
              <a:rPr lang="es-ES" dirty="0" smtClean="0"/>
              <a:t>Entre los corintios habría quienes basaban las bendiciones de Dios sobre el conocimiento. </a:t>
            </a:r>
          </a:p>
          <a:p>
            <a:pPr lvl="1"/>
            <a:r>
              <a:rPr lang="es-ES" dirty="0" smtClean="0"/>
              <a:t>Las bendiciones divinas inimaginables (pero ya provistas en la cruz) son para los que fundan su relación con él por medio del amor, no por el conocimiento (</a:t>
            </a:r>
            <a:r>
              <a:rPr lang="es-ES" i="1" dirty="0" smtClean="0"/>
              <a:t>gnosis</a:t>
            </a:r>
            <a:r>
              <a:rPr lang="es-ES" i="1" baseline="30000" dirty="0" smtClean="0"/>
              <a:t>1108</a:t>
            </a:r>
            <a:r>
              <a:rPr lang="es-ES" dirty="0" smtClean="0"/>
              <a:t>). (</a:t>
            </a:r>
            <a:r>
              <a:rPr lang="es-ES" dirty="0" err="1" smtClean="0"/>
              <a:t>Fricke</a:t>
            </a:r>
            <a:r>
              <a:rPr lang="es-ES" dirty="0" smtClean="0"/>
              <a:t> et al)</a:t>
            </a:r>
          </a:p>
        </p:txBody>
      </p:sp>
      <p:sp>
        <p:nvSpPr>
          <p:cNvPr id="7" name="Rectangle 3"/>
          <p:cNvSpPr>
            <a:spLocks noGrp="1" noChangeArrowheads="1"/>
          </p:cNvSpPr>
          <p:nvPr>
            <p:ph type="title"/>
          </p:nvPr>
        </p:nvSpPr>
        <p:spPr>
          <a:xfrm>
            <a:off x="1295400" y="762000"/>
            <a:ext cx="6019800" cy="914400"/>
          </a:xfrm>
        </p:spPr>
        <p:txBody>
          <a:bodyPr/>
          <a:lstStyle/>
          <a:p>
            <a:pPr marL="742950" indent="-742950">
              <a:spcAft>
                <a:spcPts val="600"/>
              </a:spcAft>
              <a:buFont typeface="+mj-lt"/>
              <a:buAutoNum type="arabicPeriod" startAt="2"/>
            </a:pPr>
            <a:r>
              <a:rPr lang="es-PR" sz="4000" dirty="0" smtClean="0"/>
              <a:t>Sabiduría de Dios                             (1 Corintios 2:9-11)</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j0400145.jpg"/>
          <p:cNvPicPr>
            <a:picLocks noChangeAspect="1"/>
          </p:cNvPicPr>
          <p:nvPr/>
        </p:nvPicPr>
        <p:blipFill>
          <a:blip r:embed="rId3" cstate="screen"/>
          <a:stretch>
            <a:fillRect/>
          </a:stretch>
        </p:blipFill>
        <p:spPr>
          <a:xfrm>
            <a:off x="5791200" y="2212848"/>
            <a:ext cx="2615481" cy="3921307"/>
          </a:xfrm>
          <a:prstGeom prst="rect">
            <a:avLst/>
          </a:prstGeom>
        </p:spPr>
      </p:pic>
      <p:sp>
        <p:nvSpPr>
          <p:cNvPr id="7" name="Slide Number Placeholder 6"/>
          <p:cNvSpPr>
            <a:spLocks noGrp="1"/>
          </p:cNvSpPr>
          <p:nvPr>
            <p:ph type="sldNum" sz="quarter" idx="12"/>
          </p:nvPr>
        </p:nvSpPr>
        <p:spPr/>
        <p:txBody>
          <a:bodyPr/>
          <a:lstStyle/>
          <a:p>
            <a:fld id="{FF604A86-8852-4C82-8F97-38DAD2559BC5}" type="slidenum">
              <a:rPr lang="en-US"/>
              <a:pPr/>
              <a:t>2</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457200" y="2133600"/>
            <a:ext cx="5105400" cy="4495800"/>
          </a:xfrm>
          <a:solidFill>
            <a:schemeClr val="bg1">
              <a:alpha val="45000"/>
            </a:schemeClr>
          </a:solidFill>
        </p:spPr>
        <p:txBody>
          <a:bodyPr>
            <a:normAutofit/>
          </a:bodyPr>
          <a:lstStyle/>
          <a:p>
            <a:r>
              <a:rPr lang="es-PR" sz="3600" dirty="0" smtClean="0"/>
              <a:t>El Espíritu Santo nos da la sabiduría que necesitamos para comprender los asuntos espirituales.</a:t>
            </a:r>
            <a:endParaRPr lang="es-PR" sz="3600" dirty="0"/>
          </a:p>
        </p:txBody>
      </p:sp>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r>
              <a:rPr lang="es-ES" dirty="0" smtClean="0"/>
              <a:t>(</a:t>
            </a:r>
            <a:r>
              <a:rPr lang="es-ES" dirty="0" smtClean="0">
                <a:solidFill>
                  <a:schemeClr val="tx2"/>
                </a:solidFill>
              </a:rPr>
              <a:t>v. 10</a:t>
            </a:r>
            <a:r>
              <a:rPr lang="es-ES" dirty="0" smtClean="0"/>
              <a:t>) El origen de lo incognoscible para el hombre es el Espíritu de Dios. </a:t>
            </a:r>
          </a:p>
          <a:p>
            <a:pPr lvl="1"/>
            <a:r>
              <a:rPr lang="es-ES" dirty="0" smtClean="0"/>
              <a:t>Únicamente el Espíritu de Dios puede conocer a Dios en sí mismo. </a:t>
            </a:r>
          </a:p>
          <a:p>
            <a:pPr lvl="1"/>
            <a:r>
              <a:rPr lang="es-ES" dirty="0" smtClean="0"/>
              <a:t>Los amantes del conocimiento humano creían que podían averiguar cualquier cosa por medio de la investigación y la lógica. </a:t>
            </a:r>
          </a:p>
          <a:p>
            <a:pPr lvl="1"/>
            <a:r>
              <a:rPr lang="es-ES" dirty="0" smtClean="0"/>
              <a:t>Los gnósticos creían que podían descubrir los secretos más recónditos de Dios por su intelecto. (</a:t>
            </a:r>
            <a:r>
              <a:rPr lang="es-ES" dirty="0" err="1" smtClean="0"/>
              <a:t>Fricke</a:t>
            </a:r>
            <a:r>
              <a:rPr lang="es-ES" dirty="0" smtClean="0"/>
              <a:t> et al)</a:t>
            </a:r>
          </a:p>
        </p:txBody>
      </p:sp>
      <p:sp>
        <p:nvSpPr>
          <p:cNvPr id="7" name="Rectangle 3"/>
          <p:cNvSpPr>
            <a:spLocks noGrp="1" noChangeArrowheads="1"/>
          </p:cNvSpPr>
          <p:nvPr>
            <p:ph type="title"/>
          </p:nvPr>
        </p:nvSpPr>
        <p:spPr>
          <a:xfrm>
            <a:off x="1295400" y="762000"/>
            <a:ext cx="6019800" cy="914400"/>
          </a:xfrm>
        </p:spPr>
        <p:txBody>
          <a:bodyPr/>
          <a:lstStyle/>
          <a:p>
            <a:pPr marL="742950" indent="-742950">
              <a:spcAft>
                <a:spcPts val="600"/>
              </a:spcAft>
              <a:buFont typeface="+mj-lt"/>
              <a:buAutoNum type="arabicPeriod" startAt="2"/>
            </a:pPr>
            <a:r>
              <a:rPr lang="es-PR" sz="4000" dirty="0" smtClean="0"/>
              <a:t>Sabiduría de Dios                             (1 Corintios 2:9-11)</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r>
              <a:rPr lang="es-ES" dirty="0" smtClean="0"/>
              <a:t>(</a:t>
            </a:r>
            <a:r>
              <a:rPr lang="es-ES" dirty="0" smtClean="0">
                <a:solidFill>
                  <a:schemeClr val="tx2"/>
                </a:solidFill>
              </a:rPr>
              <a:t>v. 11</a:t>
            </a:r>
            <a:r>
              <a:rPr lang="es-ES" dirty="0" smtClean="0"/>
              <a:t>) Analogía entre el espíritu interior del hombre y el Espíritu de Dios. </a:t>
            </a:r>
          </a:p>
          <a:p>
            <a:pPr lvl="1"/>
            <a:r>
              <a:rPr lang="es-ES" dirty="0" smtClean="0"/>
              <a:t>Solamente el Espíritu de Dios es el único que puede conocer cabalmente los pensamientos y el ser de Dios. </a:t>
            </a:r>
          </a:p>
          <a:p>
            <a:pPr lvl="1"/>
            <a:r>
              <a:rPr lang="es-ES" dirty="0" smtClean="0"/>
              <a:t>“cosas profundas” – revelación del propósito y el carácter de Dios. </a:t>
            </a:r>
          </a:p>
          <a:p>
            <a:pPr lvl="1"/>
            <a:r>
              <a:rPr lang="es-ES" dirty="0" smtClean="0"/>
              <a:t>La asimilación de esta revelación de parte de los creyentes sólo obedece a la obra del Espíritu. (</a:t>
            </a:r>
            <a:r>
              <a:rPr lang="es-ES" dirty="0" err="1" smtClean="0"/>
              <a:t>Fricke</a:t>
            </a:r>
            <a:r>
              <a:rPr lang="es-ES" dirty="0" smtClean="0"/>
              <a:t> et al)</a:t>
            </a:r>
          </a:p>
        </p:txBody>
      </p:sp>
      <p:sp>
        <p:nvSpPr>
          <p:cNvPr id="7" name="Rectangle 3"/>
          <p:cNvSpPr>
            <a:spLocks noGrp="1" noChangeArrowheads="1"/>
          </p:cNvSpPr>
          <p:nvPr>
            <p:ph type="title"/>
          </p:nvPr>
        </p:nvSpPr>
        <p:spPr>
          <a:xfrm>
            <a:off x="1295400" y="762000"/>
            <a:ext cx="6019800" cy="914400"/>
          </a:xfrm>
        </p:spPr>
        <p:txBody>
          <a:bodyPr/>
          <a:lstStyle/>
          <a:p>
            <a:pPr marL="742950" indent="-742950">
              <a:spcAft>
                <a:spcPts val="600"/>
              </a:spcAft>
              <a:buFont typeface="+mj-lt"/>
              <a:buAutoNum type="arabicPeriod" startAt="2"/>
            </a:pPr>
            <a:r>
              <a:rPr lang="es-PR" sz="4000" dirty="0" smtClean="0"/>
              <a:t>Sabiduría de Dios                             (1 Corintios 2:9-11)</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a:p>
        </p:txBody>
      </p:sp>
      <p:sp>
        <p:nvSpPr>
          <p:cNvPr id="9" name="Title 5"/>
          <p:cNvSpPr>
            <a:spLocks noGrp="1"/>
          </p:cNvSpPr>
          <p:nvPr>
            <p:ph type="title"/>
          </p:nvPr>
        </p:nvSpPr>
        <p:spPr>
          <a:xfrm>
            <a:off x="1295400" y="214313"/>
            <a:ext cx="7772400" cy="1462087"/>
          </a:xfrm>
        </p:spPr>
        <p:txBody>
          <a:bodyPr/>
          <a:lstStyle/>
          <a:p>
            <a:pPr marL="738188" indent="-738188">
              <a:buFont typeface="+mj-lt"/>
              <a:buAutoNum type="arabicPeriod" startAt="3"/>
            </a:pPr>
            <a:r>
              <a:rPr lang="es-PR" sz="4000" dirty="0" smtClean="0"/>
              <a:t>Discernir la diferencia                        (1 Corintios 2:12-16)</a:t>
            </a:r>
            <a:endParaRPr lang="es-PR" sz="4000" b="1" dirty="0"/>
          </a:p>
        </p:txBody>
      </p:sp>
      <p:pic>
        <p:nvPicPr>
          <p:cNvPr id="24578" name="Picture 2" descr="http://www.urbanvillagechurch.org/wp-content/uploads/2013/07/which-way.jpg"/>
          <p:cNvPicPr>
            <a:picLocks noChangeAspect="1" noChangeArrowheads="1"/>
          </p:cNvPicPr>
          <p:nvPr/>
        </p:nvPicPr>
        <p:blipFill>
          <a:blip r:embed="rId3" cstate="screen"/>
          <a:srcRect/>
          <a:stretch>
            <a:fillRect/>
          </a:stretch>
        </p:blipFill>
        <p:spPr bwMode="auto">
          <a:xfrm>
            <a:off x="1219200" y="2209800"/>
            <a:ext cx="6521622" cy="4343400"/>
          </a:xfrm>
          <a:prstGeom prst="rect">
            <a:avLst/>
          </a:prstGeom>
          <a:noFill/>
        </p:spPr>
      </p:pic>
      <p:sp>
        <p:nvSpPr>
          <p:cNvPr id="6" name="TextBox 5"/>
          <p:cNvSpPr txBox="1"/>
          <p:nvPr/>
        </p:nvSpPr>
        <p:spPr>
          <a:xfrm rot="1313659">
            <a:off x="4110636" y="5012422"/>
            <a:ext cx="2024913" cy="369332"/>
          </a:xfrm>
          <a:prstGeom prst="rect">
            <a:avLst/>
          </a:prstGeom>
          <a:noFill/>
        </p:spPr>
        <p:txBody>
          <a:bodyPr wrap="none" rtlCol="0">
            <a:spAutoFit/>
          </a:bodyPr>
          <a:lstStyle/>
          <a:p>
            <a:r>
              <a:rPr lang="es-PR" smtClean="0"/>
              <a:t>Sabiduría humana</a:t>
            </a:r>
            <a:endParaRPr lang="es-PR"/>
          </a:p>
        </p:txBody>
      </p:sp>
      <p:sp>
        <p:nvSpPr>
          <p:cNvPr id="10" name="TextBox 9"/>
          <p:cNvSpPr txBox="1"/>
          <p:nvPr/>
        </p:nvSpPr>
        <p:spPr>
          <a:xfrm rot="268841">
            <a:off x="3824136" y="3394612"/>
            <a:ext cx="2550698" cy="461665"/>
          </a:xfrm>
          <a:prstGeom prst="rect">
            <a:avLst/>
          </a:prstGeom>
          <a:noFill/>
        </p:spPr>
        <p:txBody>
          <a:bodyPr wrap="none" rtlCol="0">
            <a:spAutoFit/>
          </a:bodyPr>
          <a:lstStyle/>
          <a:p>
            <a:r>
              <a:rPr lang="es-PR" sz="2400" dirty="0" smtClean="0"/>
              <a:t>Sabiduría de Dios</a:t>
            </a:r>
            <a:endParaRPr lang="es-PR" sz="2400" dirty="0"/>
          </a:p>
        </p:txBody>
      </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23</a:t>
            </a:fld>
            <a:endParaRPr lang="en-US"/>
          </a:p>
        </p:txBody>
      </p:sp>
      <p:sp>
        <p:nvSpPr>
          <p:cNvPr id="327682" name="Rectangle 2"/>
          <p:cNvSpPr>
            <a:spLocks noGrp="1" noChangeArrowheads="1"/>
          </p:cNvSpPr>
          <p:nvPr>
            <p:ph type="body" idx="1"/>
          </p:nvPr>
        </p:nvSpPr>
        <p:spPr>
          <a:xfrm>
            <a:off x="304800" y="2017714"/>
            <a:ext cx="8534400" cy="3925886"/>
          </a:xfrm>
        </p:spPr>
        <p:txBody>
          <a:bodyPr/>
          <a:lstStyle/>
          <a:p>
            <a:pPr>
              <a:buNone/>
            </a:pPr>
            <a:r>
              <a:rPr lang="es-ES" dirty="0" smtClean="0"/>
              <a:t>	"Y nosotros no hemos recibido el espíritu del mundo, sino el Espíritu que proviene de Dios, para que sepamos lo que Dios nos ha concedido, lo cual también hablamos, no con palabras enseñadas por sabiduría humana, sino con las que enseña el Espíritu, acomodando lo espiritual a lo espiritual..."</a:t>
            </a:r>
            <a:endParaRPr lang="es-ES" sz="3000" dirty="0" smtClean="0"/>
          </a:p>
        </p:txBody>
      </p:sp>
      <p:sp>
        <p:nvSpPr>
          <p:cNvPr id="6" name="Title 5"/>
          <p:cNvSpPr>
            <a:spLocks noGrp="1"/>
          </p:cNvSpPr>
          <p:nvPr>
            <p:ph type="title"/>
          </p:nvPr>
        </p:nvSpPr>
        <p:spPr>
          <a:xfrm>
            <a:off x="1295400" y="214313"/>
            <a:ext cx="7772400" cy="1462087"/>
          </a:xfrm>
        </p:spPr>
        <p:txBody>
          <a:bodyPr/>
          <a:lstStyle/>
          <a:p>
            <a:pPr marL="738188" indent="-738188">
              <a:buFont typeface="+mj-lt"/>
              <a:buAutoNum type="arabicPeriod" startAt="3"/>
            </a:pPr>
            <a:r>
              <a:rPr lang="es-PR" sz="4000" dirty="0" smtClean="0"/>
              <a:t>Discernir la diferencia                        (1 Corintios 2:12-16)</a:t>
            </a:r>
            <a:endParaRPr lang="es-PR" sz="4000" b="1" dirty="0"/>
          </a:p>
        </p:txBody>
      </p:sp>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24</a:t>
            </a:fld>
            <a:endParaRPr lang="en-US"/>
          </a:p>
        </p:txBody>
      </p:sp>
      <p:sp>
        <p:nvSpPr>
          <p:cNvPr id="327682" name="Rectangle 2"/>
          <p:cNvSpPr>
            <a:spLocks noGrp="1" noChangeArrowheads="1"/>
          </p:cNvSpPr>
          <p:nvPr>
            <p:ph type="body" idx="1"/>
          </p:nvPr>
        </p:nvSpPr>
        <p:spPr>
          <a:xfrm>
            <a:off x="304800" y="2017714"/>
            <a:ext cx="8534400" cy="3925886"/>
          </a:xfrm>
        </p:spPr>
        <p:txBody>
          <a:bodyPr/>
          <a:lstStyle/>
          <a:p>
            <a:pPr>
              <a:buNone/>
            </a:pPr>
            <a:r>
              <a:rPr lang="es-ES" dirty="0" smtClean="0"/>
              <a:t>	"...Pero el hombre natural no percibe las cosas que son del Espíritu de Dios, porque para él son locura, y no las puede entender, porque se han de discernir espiritualmente. En cambio el espiritual juzga todas las cosas; pero él no es juzgado de nadie. Porque ¿quién conoció la mente del Señor? ¿Quién le instruirá? Mas nosotros tenemos la mente de Cristo."</a:t>
            </a:r>
            <a:endParaRPr lang="es-ES" sz="3000" dirty="0" smtClean="0"/>
          </a:p>
        </p:txBody>
      </p:sp>
      <p:sp>
        <p:nvSpPr>
          <p:cNvPr id="6" name="Title 5"/>
          <p:cNvSpPr>
            <a:spLocks noGrp="1"/>
          </p:cNvSpPr>
          <p:nvPr>
            <p:ph type="title"/>
          </p:nvPr>
        </p:nvSpPr>
        <p:spPr>
          <a:xfrm>
            <a:off x="1295400" y="214313"/>
            <a:ext cx="7772400" cy="1462087"/>
          </a:xfrm>
        </p:spPr>
        <p:txBody>
          <a:bodyPr/>
          <a:lstStyle/>
          <a:p>
            <a:pPr marL="738188" indent="-738188">
              <a:buFont typeface="+mj-lt"/>
              <a:buAutoNum type="arabicPeriod" startAt="3"/>
            </a:pPr>
            <a:r>
              <a:rPr lang="es-PR" sz="4000" dirty="0" smtClean="0"/>
              <a:t>Discernir la diferencia                        (1 Corintios 2:12-16)</a:t>
            </a:r>
            <a:endParaRPr lang="es-PR" sz="4000" b="1" dirty="0"/>
          </a:p>
        </p:txBody>
      </p:sp>
    </p:spTree>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25</a:t>
            </a:fld>
            <a:endParaRPr lang="en-US"/>
          </a:p>
        </p:txBody>
      </p:sp>
      <p:sp>
        <p:nvSpPr>
          <p:cNvPr id="327682" name="Rectangle 2"/>
          <p:cNvSpPr>
            <a:spLocks noGrp="1" noChangeArrowheads="1"/>
          </p:cNvSpPr>
          <p:nvPr>
            <p:ph type="body" idx="1"/>
          </p:nvPr>
        </p:nvSpPr>
        <p:spPr>
          <a:xfrm>
            <a:off x="304800" y="1981200"/>
            <a:ext cx="8534400" cy="3925886"/>
          </a:xfrm>
        </p:spPr>
        <p:txBody>
          <a:bodyPr/>
          <a:lstStyle/>
          <a:p>
            <a:r>
              <a:rPr lang="es-ES" dirty="0" smtClean="0"/>
              <a:t>Sólo el Paracleto puede revelar la sabiduría divina y es el que nos da discernimiento espiritual (</a:t>
            </a:r>
            <a:r>
              <a:rPr lang="es-ES" dirty="0" smtClean="0">
                <a:solidFill>
                  <a:schemeClr val="tx2"/>
                </a:solidFill>
              </a:rPr>
              <a:t>2:12–13</a:t>
            </a:r>
            <a:r>
              <a:rPr lang="es-ES" dirty="0" smtClean="0"/>
              <a:t>). </a:t>
            </a:r>
          </a:p>
          <a:p>
            <a:r>
              <a:rPr lang="es-ES" dirty="0" smtClean="0"/>
              <a:t>Quienes logran enseñar bien es porque por su poder comprenden el propósito eterno de Dios, el cual no está al alcance del hombre natural (</a:t>
            </a:r>
            <a:r>
              <a:rPr lang="es-ES" dirty="0" smtClean="0">
                <a:solidFill>
                  <a:schemeClr val="tx2"/>
                </a:solidFill>
              </a:rPr>
              <a:t>2:14–16</a:t>
            </a:r>
            <a:r>
              <a:rPr lang="es-ES" dirty="0" smtClean="0"/>
              <a:t>). (</a:t>
            </a:r>
            <a:r>
              <a:rPr lang="es-ES" dirty="0" err="1" smtClean="0"/>
              <a:t>Porter</a:t>
            </a:r>
            <a:r>
              <a:rPr lang="es-ES" dirty="0" smtClean="0"/>
              <a:t>)</a:t>
            </a:r>
          </a:p>
        </p:txBody>
      </p:sp>
      <p:sp>
        <p:nvSpPr>
          <p:cNvPr id="6" name="Title 5"/>
          <p:cNvSpPr>
            <a:spLocks noGrp="1"/>
          </p:cNvSpPr>
          <p:nvPr>
            <p:ph type="title"/>
          </p:nvPr>
        </p:nvSpPr>
        <p:spPr>
          <a:xfrm>
            <a:off x="1295400" y="214313"/>
            <a:ext cx="7772400" cy="1462087"/>
          </a:xfrm>
        </p:spPr>
        <p:txBody>
          <a:bodyPr/>
          <a:lstStyle/>
          <a:p>
            <a:pPr marL="738188" indent="-738188">
              <a:buFont typeface="+mj-lt"/>
              <a:buAutoNum type="arabicPeriod" startAt="3"/>
            </a:pPr>
            <a:r>
              <a:rPr lang="es-PR" sz="4000" dirty="0" smtClean="0"/>
              <a:t>Discernir la diferencia                        (1 Corintios 2:12-16)</a:t>
            </a:r>
            <a:endParaRPr lang="es-PR" sz="4000" b="1" dirty="0"/>
          </a:p>
        </p:txBody>
      </p:sp>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26</a:t>
            </a:fld>
            <a:endParaRPr lang="en-US"/>
          </a:p>
        </p:txBody>
      </p:sp>
      <p:sp>
        <p:nvSpPr>
          <p:cNvPr id="327682" name="Rectangle 2"/>
          <p:cNvSpPr>
            <a:spLocks noGrp="1" noChangeArrowheads="1"/>
          </p:cNvSpPr>
          <p:nvPr>
            <p:ph type="body" idx="1"/>
          </p:nvPr>
        </p:nvSpPr>
        <p:spPr>
          <a:xfrm>
            <a:off x="304800" y="1981200"/>
            <a:ext cx="8534400" cy="3925886"/>
          </a:xfrm>
        </p:spPr>
        <p:txBody>
          <a:bodyPr/>
          <a:lstStyle/>
          <a:p>
            <a:r>
              <a:rPr lang="es-ES" dirty="0" smtClean="0"/>
              <a:t>La única manera en que podemos profundizar en las Sagradas Escrituras es conociendo personalmente a su autor, pero el que no está en comunión con él, aunque sepa mucho acerca de Dios y su Palabra, no puede discernir la verdad. (</a:t>
            </a:r>
            <a:r>
              <a:rPr lang="es-ES" dirty="0" err="1" smtClean="0"/>
              <a:t>Porter</a:t>
            </a:r>
            <a:r>
              <a:rPr lang="es-ES" dirty="0" smtClean="0"/>
              <a:t>)</a:t>
            </a:r>
          </a:p>
        </p:txBody>
      </p:sp>
      <p:sp>
        <p:nvSpPr>
          <p:cNvPr id="6" name="Title 5"/>
          <p:cNvSpPr>
            <a:spLocks noGrp="1"/>
          </p:cNvSpPr>
          <p:nvPr>
            <p:ph type="title"/>
          </p:nvPr>
        </p:nvSpPr>
        <p:spPr>
          <a:xfrm>
            <a:off x="1295400" y="214313"/>
            <a:ext cx="7772400" cy="1462087"/>
          </a:xfrm>
        </p:spPr>
        <p:txBody>
          <a:bodyPr/>
          <a:lstStyle/>
          <a:p>
            <a:pPr marL="738188" indent="-738188">
              <a:buFont typeface="+mj-lt"/>
              <a:buAutoNum type="arabicPeriod" startAt="3"/>
            </a:pPr>
            <a:r>
              <a:rPr lang="es-PR" sz="4000" dirty="0" smtClean="0"/>
              <a:t>Discernir la diferencia                        (1 Corintios 2:12-16)</a:t>
            </a:r>
            <a:endParaRPr lang="es-PR" sz="4000" b="1" dirty="0"/>
          </a:p>
        </p:txBody>
      </p:sp>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smtClean="0"/>
              <a:t>Aplicaciones</a:t>
            </a:r>
            <a:endParaRPr lang="es-PR"/>
          </a:p>
        </p:txBody>
      </p:sp>
      <p:sp>
        <p:nvSpPr>
          <p:cNvPr id="3" name="Content Placeholder 2"/>
          <p:cNvSpPr>
            <a:spLocks noGrp="1"/>
          </p:cNvSpPr>
          <p:nvPr>
            <p:ph idx="1"/>
          </p:nvPr>
        </p:nvSpPr>
        <p:spPr>
          <a:xfrm>
            <a:off x="304800" y="2057400"/>
            <a:ext cx="8534400" cy="4114800"/>
          </a:xfrm>
        </p:spPr>
        <p:txBody>
          <a:bodyPr/>
          <a:lstStyle/>
          <a:p>
            <a:r>
              <a:rPr lang="es-PR" sz="2800" dirty="0" smtClean="0"/>
              <a:t>Podemos confiar que el Espíritu Santo nos ayudará a vivir más allá de nosotros mismos.</a:t>
            </a:r>
          </a:p>
          <a:p>
            <a:r>
              <a:rPr lang="es-PR" sz="2800" dirty="0" smtClean="0"/>
              <a:t>Es de suma importancia – crucial – el buscar la sabiduría de Dios para todos los asuntos de nuestra vida.</a:t>
            </a:r>
            <a:endParaRPr lang="es-PR" sz="2800"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27</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28</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093913"/>
            <a:ext cx="8305800" cy="4230687"/>
          </a:xfrm>
        </p:spPr>
        <p:txBody>
          <a:bodyPr/>
          <a:lstStyle/>
          <a:p>
            <a:pPr marL="342900" lvl="1" indent="-342900">
              <a:lnSpc>
                <a:spcPct val="90000"/>
              </a:lnSpc>
              <a:spcAft>
                <a:spcPts val="1200"/>
              </a:spcAft>
              <a:buClr>
                <a:schemeClr val="folHlink"/>
              </a:buClr>
              <a:buSzPct val="60000"/>
              <a:buNone/>
            </a:pPr>
            <a:r>
              <a:rPr lang="es-ES" sz="1400" dirty="0" err="1" smtClean="0"/>
              <a:t>Barclay</a:t>
            </a:r>
            <a:r>
              <a:rPr lang="es-ES" sz="1400" dirty="0" smtClean="0"/>
              <a:t>, William. </a:t>
            </a:r>
            <a:r>
              <a:rPr lang="es-ES" sz="1400" i="1" dirty="0" smtClean="0"/>
              <a:t>Comentario Al Nuevo Testamento</a:t>
            </a:r>
            <a:r>
              <a:rPr lang="es-ES" sz="1400" dirty="0" smtClean="0"/>
              <a:t>. Barcelona, </a:t>
            </a:r>
            <a:r>
              <a:rPr lang="es-ES" sz="1400" dirty="0" err="1" smtClean="0"/>
              <a:t>España</a:t>
            </a:r>
            <a:r>
              <a:rPr lang="es-ES" sz="1400" dirty="0" smtClean="0"/>
              <a:t>: Editorial CLIE, 2006.</a:t>
            </a:r>
          </a:p>
          <a:p>
            <a:pPr marL="342900" lvl="1" indent="-342900">
              <a:lnSpc>
                <a:spcPct val="90000"/>
              </a:lnSpc>
              <a:spcAft>
                <a:spcPts val="1200"/>
              </a:spcAft>
              <a:buClr>
                <a:schemeClr val="folHlink"/>
              </a:buClr>
              <a:buSzPct val="60000"/>
              <a:buNone/>
            </a:pPr>
            <a:r>
              <a:rPr lang="es-PR" sz="1400" dirty="0" smtClean="0"/>
              <a:t>Douglas, J.D. </a:t>
            </a:r>
            <a:r>
              <a:rPr lang="es-PR" sz="1400" i="1" dirty="0" smtClean="0"/>
              <a:t>Nuevo Diccionario Bíblico : Primera Edición.</a:t>
            </a:r>
            <a:r>
              <a:rPr lang="es-PR" sz="1400" dirty="0" smtClean="0"/>
              <a:t> Miami: Sociedades </a:t>
            </a:r>
            <a:r>
              <a:rPr lang="es-PR" sz="1400" dirty="0" err="1" smtClean="0"/>
              <a:t>Bı́blicas</a:t>
            </a:r>
            <a:r>
              <a:rPr lang="es-PR" sz="1400" dirty="0" smtClean="0"/>
              <a:t> Unidas, 2000.</a:t>
            </a:r>
          </a:p>
          <a:p>
            <a:pPr marL="342900" lvl="1" indent="-342900">
              <a:lnSpc>
                <a:spcPct val="90000"/>
              </a:lnSpc>
              <a:spcAft>
                <a:spcPts val="1200"/>
              </a:spcAft>
              <a:buClr>
                <a:schemeClr val="folHlink"/>
              </a:buClr>
              <a:buSzPct val="60000"/>
              <a:buNone/>
            </a:pPr>
            <a:r>
              <a:rPr lang="es-PR" sz="1400" dirty="0" smtClean="0"/>
              <a:t>Fernández, Óscar J. et al. Eds. </a:t>
            </a:r>
            <a:r>
              <a:rPr lang="es-PR" sz="1400" i="1" dirty="0" smtClean="0"/>
              <a:t>Estudios Bíblicos </a:t>
            </a:r>
            <a:r>
              <a:rPr lang="es-PR" sz="1400" i="1" dirty="0" err="1" smtClean="0"/>
              <a:t>Lifeway</a:t>
            </a:r>
            <a:r>
              <a:rPr lang="es-PR" sz="1400" i="1" dirty="0" smtClean="0"/>
              <a:t> para Adultos. </a:t>
            </a:r>
            <a:r>
              <a:rPr lang="es-PR" sz="1400" dirty="0" smtClean="0"/>
              <a:t>Vol. 12, Núm. 4.</a:t>
            </a:r>
            <a:r>
              <a:rPr lang="es-PR" sz="1400" i="1" dirty="0" smtClean="0"/>
              <a:t>  </a:t>
            </a:r>
            <a:r>
              <a:rPr lang="es-PR" sz="1400" dirty="0" smtClean="0"/>
              <a:t>Nashville, TN: </a:t>
            </a:r>
            <a:r>
              <a:rPr lang="es-PR" sz="1400" dirty="0" err="1" smtClean="0"/>
              <a:t>Lifeway</a:t>
            </a:r>
            <a:r>
              <a:rPr lang="es-PR" sz="1400" dirty="0" smtClean="0"/>
              <a:t> </a:t>
            </a:r>
            <a:r>
              <a:rPr lang="es-PR" sz="1400" dirty="0" err="1" smtClean="0"/>
              <a:t>Church</a:t>
            </a:r>
            <a:r>
              <a:rPr lang="es-PR" sz="1400" dirty="0" smtClean="0"/>
              <a:t> </a:t>
            </a:r>
            <a:r>
              <a:rPr lang="es-PR" sz="1400" dirty="0" err="1" smtClean="0"/>
              <a:t>Resources</a:t>
            </a:r>
            <a:r>
              <a:rPr lang="es-PR" sz="1400" dirty="0" smtClean="0"/>
              <a:t>, 2013. 78-87.</a:t>
            </a:r>
          </a:p>
          <a:p>
            <a:pPr marL="342900" lvl="1" indent="-342900">
              <a:lnSpc>
                <a:spcPct val="90000"/>
              </a:lnSpc>
              <a:spcAft>
                <a:spcPts val="1200"/>
              </a:spcAft>
              <a:buClr>
                <a:schemeClr val="folHlink"/>
              </a:buClr>
              <a:buSzPct val="60000"/>
              <a:buNone/>
            </a:pPr>
            <a:r>
              <a:rPr lang="es-ES" sz="1400" dirty="0" err="1" smtClean="0"/>
              <a:t>Fricke</a:t>
            </a:r>
            <a:r>
              <a:rPr lang="es-ES" sz="1400" dirty="0" smtClean="0"/>
              <a:t>, Roberto, Gustavo </a:t>
            </a:r>
            <a:r>
              <a:rPr lang="es-ES" sz="1400" dirty="0" err="1" smtClean="0"/>
              <a:t>Sánchez</a:t>
            </a:r>
            <a:r>
              <a:rPr lang="es-ES" sz="1400" dirty="0" smtClean="0"/>
              <a:t>, </a:t>
            </a:r>
            <a:r>
              <a:rPr lang="es-ES" sz="1400" dirty="0" err="1" smtClean="0"/>
              <a:t>César</a:t>
            </a:r>
            <a:r>
              <a:rPr lang="es-ES" sz="1400" dirty="0" smtClean="0"/>
              <a:t> </a:t>
            </a:r>
            <a:r>
              <a:rPr lang="es-ES" sz="1400" dirty="0" err="1" smtClean="0"/>
              <a:t>Caruachı́n</a:t>
            </a:r>
            <a:r>
              <a:rPr lang="es-ES" sz="1400" dirty="0" smtClean="0"/>
              <a:t>, Thomas W. Hill, y Edgar </a:t>
            </a:r>
            <a:r>
              <a:rPr lang="es-ES" sz="1400" dirty="0" err="1" smtClean="0"/>
              <a:t>Baldeón</a:t>
            </a:r>
            <a:r>
              <a:rPr lang="es-ES" sz="1400" dirty="0" smtClean="0"/>
              <a:t>. </a:t>
            </a:r>
            <a:r>
              <a:rPr lang="es-ES" sz="1400" i="1" dirty="0" smtClean="0"/>
              <a:t>Comentario </a:t>
            </a:r>
            <a:r>
              <a:rPr lang="es-ES" sz="1400" i="1" dirty="0" err="1" smtClean="0"/>
              <a:t>Bı́blico</a:t>
            </a:r>
            <a:r>
              <a:rPr lang="es-ES" sz="1400" i="1" dirty="0" smtClean="0"/>
              <a:t> Mundo Hispano 1 Y 2 Corintios</a:t>
            </a:r>
            <a:r>
              <a:rPr lang="es-ES" sz="1400" dirty="0" smtClean="0"/>
              <a:t>, 1. ed.  El Paso, TX: Editorial Mundo Hispano, 2003.</a:t>
            </a:r>
            <a:endParaRPr lang="es-PR" sz="1400" dirty="0" smtClean="0"/>
          </a:p>
          <a:p>
            <a:pPr marL="342900" lvl="1" indent="-342900">
              <a:lnSpc>
                <a:spcPct val="90000"/>
              </a:lnSpc>
              <a:spcAft>
                <a:spcPts val="1200"/>
              </a:spcAft>
              <a:buClr>
                <a:schemeClr val="folHlink"/>
              </a:buClr>
              <a:buSzPct val="60000"/>
              <a:buNone/>
            </a:pPr>
            <a:r>
              <a:rPr lang="es-PR" sz="1400" dirty="0" err="1" smtClean="0"/>
              <a:t>Lockward</a:t>
            </a:r>
            <a:r>
              <a:rPr lang="es-PR" sz="1400" dirty="0" smtClean="0"/>
              <a:t>, Alfonso. </a:t>
            </a:r>
            <a:r>
              <a:rPr lang="es-PR" sz="1400" i="1" dirty="0" smtClean="0"/>
              <a:t>Nuevo Diccionario De La Biblia.</a:t>
            </a:r>
            <a:r>
              <a:rPr lang="es-PR" sz="1400" dirty="0" smtClean="0"/>
              <a:t> Miami: Editorial </a:t>
            </a:r>
            <a:r>
              <a:rPr lang="es-PR" sz="1400" dirty="0" err="1" smtClean="0"/>
              <a:t>Unilit</a:t>
            </a:r>
            <a:r>
              <a:rPr lang="es-PR" sz="1400" dirty="0" smtClean="0"/>
              <a:t>, 2003.</a:t>
            </a:r>
          </a:p>
          <a:p>
            <a:pPr marL="342900" lvl="1" indent="-342900">
              <a:lnSpc>
                <a:spcPct val="90000"/>
              </a:lnSpc>
              <a:spcAft>
                <a:spcPts val="1200"/>
              </a:spcAft>
              <a:buClr>
                <a:schemeClr val="folHlink"/>
              </a:buClr>
              <a:buSzPct val="60000"/>
              <a:buNone/>
            </a:pPr>
            <a:r>
              <a:rPr lang="es-ES" sz="1400" dirty="0" err="1" smtClean="0"/>
              <a:t>Porter</a:t>
            </a:r>
            <a:r>
              <a:rPr lang="es-ES" sz="1400" dirty="0" smtClean="0"/>
              <a:t>, Rafael. </a:t>
            </a:r>
            <a:r>
              <a:rPr lang="es-ES" sz="1400" i="1" dirty="0" smtClean="0"/>
              <a:t>Estudios </a:t>
            </a:r>
            <a:r>
              <a:rPr lang="es-ES" sz="1400" i="1" dirty="0" err="1" smtClean="0"/>
              <a:t>Bı́blicos</a:t>
            </a:r>
            <a:r>
              <a:rPr lang="es-ES" sz="1400" i="1" dirty="0" smtClean="0"/>
              <a:t> ELA: </a:t>
            </a:r>
            <a:r>
              <a:rPr lang="es-ES" sz="1400" i="1" dirty="0" err="1" smtClean="0"/>
              <a:t>Sólo</a:t>
            </a:r>
            <a:r>
              <a:rPr lang="es-ES" sz="1400" i="1" dirty="0" smtClean="0"/>
              <a:t> Faltaba El Amor (1ra Corintios)</a:t>
            </a:r>
            <a:r>
              <a:rPr lang="es-ES" sz="1400" dirty="0" smtClean="0"/>
              <a:t> (Puebla, </a:t>
            </a:r>
            <a:r>
              <a:rPr lang="es-ES" sz="1400" dirty="0" err="1" smtClean="0"/>
              <a:t>Pue</a:t>
            </a:r>
            <a:r>
              <a:rPr lang="es-ES" sz="1400" dirty="0" smtClean="0"/>
              <a:t>., </a:t>
            </a:r>
            <a:r>
              <a:rPr lang="es-ES" sz="1400" dirty="0" err="1" smtClean="0"/>
              <a:t>México</a:t>
            </a:r>
            <a:r>
              <a:rPr lang="es-ES" sz="1400" dirty="0" smtClean="0"/>
              <a:t>: Ediciones Las </a:t>
            </a:r>
            <a:r>
              <a:rPr lang="es-ES" sz="1400" dirty="0" err="1" smtClean="0"/>
              <a:t>Américas</a:t>
            </a:r>
            <a:r>
              <a:rPr lang="es-ES" sz="1400" dirty="0" smtClean="0"/>
              <a:t>, A. C., 2005.</a:t>
            </a:r>
            <a:endParaRPr lang="es-PR" sz="1400" dirty="0" smtClean="0"/>
          </a:p>
          <a:p>
            <a:pPr>
              <a:lnSpc>
                <a:spcPct val="90000"/>
              </a:lnSpc>
              <a:spcAft>
                <a:spcPts val="600"/>
              </a:spcAft>
              <a:buNone/>
            </a:pPr>
            <a:r>
              <a:rPr lang="es-PR" sz="1400" dirty="0" smtClean="0"/>
              <a:t>Reina Valera Revisada (1960). Miami: Sociedades Bíblicas Unidas, 1998.</a:t>
            </a:r>
          </a:p>
          <a:p>
            <a:pPr>
              <a:lnSpc>
                <a:spcPct val="90000"/>
              </a:lnSpc>
              <a:spcAft>
                <a:spcPts val="600"/>
              </a:spcAft>
              <a:buNone/>
            </a:pPr>
            <a:r>
              <a:rPr lang="es-PR" sz="1400" dirty="0" smtClean="0"/>
              <a:t>Vine, W.E. </a:t>
            </a:r>
            <a:r>
              <a:rPr lang="es-PR" sz="1400" i="1" dirty="0" smtClean="0"/>
              <a:t>Vine Diccionario Expositivo De Palabras Del Antiguo Y Del Nuevo Testamento Exhaustivo</a:t>
            </a:r>
            <a:r>
              <a:rPr lang="es-PR" sz="1400" dirty="0" smtClean="0"/>
              <a:t>, </a:t>
            </a:r>
            <a:r>
              <a:rPr lang="es-PR" sz="1400" dirty="0" err="1" smtClean="0"/>
              <a:t>electronic</a:t>
            </a:r>
            <a:r>
              <a:rPr lang="es-PR" sz="1400" dirty="0" smtClean="0"/>
              <a:t> ed. Nashville: Editorial Caribe, 2000, c1999.</a:t>
            </a:r>
          </a:p>
          <a:p>
            <a:pPr>
              <a:lnSpc>
                <a:spcPct val="90000"/>
              </a:lnSpc>
              <a:spcAft>
                <a:spcPts val="600"/>
              </a:spcAft>
              <a:buNone/>
            </a:pPr>
            <a:r>
              <a:rPr lang="es-ES" sz="1400" dirty="0" smtClean="0">
                <a:latin typeface="Candara" pitchFamily="34" charset="0"/>
                <a:hlinkClick r:id="rId2"/>
              </a:rPr>
              <a:t>http://www.dsmedia.org/resources/illustrations/sweet-publishing/</a:t>
            </a:r>
            <a:r>
              <a:rPr lang="es-ES" sz="1400" dirty="0" smtClean="0">
                <a:latin typeface="Candara" pitchFamily="34" charset="0"/>
              </a:rPr>
              <a:t>  (imágenes bíblicas).</a:t>
            </a:r>
            <a:endParaRPr lang="en-US" sz="1400" dirty="0" smtClean="0"/>
          </a:p>
          <a:p>
            <a:pPr>
              <a:lnSpc>
                <a:spcPct val="90000"/>
              </a:lnSpc>
              <a:spcAft>
                <a:spcPts val="600"/>
              </a:spcAft>
              <a:buNone/>
            </a:pPr>
            <a:endParaRPr lang="es-PR" sz="1400" dirty="0" smtClean="0"/>
          </a:p>
          <a:p>
            <a:pPr>
              <a:lnSpc>
                <a:spcPct val="90000"/>
              </a:lnSpc>
              <a:spcAft>
                <a:spcPts val="600"/>
              </a:spcAft>
              <a:buNone/>
            </a:pPr>
            <a:endParaRPr lang="es-PR" sz="1400" dirty="0" smtClean="0"/>
          </a:p>
        </p:txBody>
      </p:sp>
      <p:pic>
        <p:nvPicPr>
          <p:cNvPr id="29700" name="Picture 4" descr="doveg"/>
          <p:cNvPicPr>
            <a:picLocks noChangeAspect="1" noChangeArrowheads="1"/>
          </p:cNvPicPr>
          <p:nvPr/>
        </p:nvPicPr>
        <p:blipFill>
          <a:blip r:embed="rId3"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3.bp.blogspot.com/-55LTETAt89Q/Tcqjw131swI/AAAAAAAAAQY/_xedAdnhSUM/s1600/100%2525de+cristo.jpg"/>
          <p:cNvPicPr>
            <a:picLocks noChangeAspect="1" noChangeArrowheads="1"/>
          </p:cNvPicPr>
          <p:nvPr/>
        </p:nvPicPr>
        <p:blipFill>
          <a:blip r:embed="rId3" cstate="screen"/>
          <a:srcRect/>
          <a:stretch>
            <a:fillRect/>
          </a:stretch>
        </p:blipFill>
        <p:spPr bwMode="auto">
          <a:xfrm>
            <a:off x="1371600" y="20320"/>
            <a:ext cx="6705600" cy="6761480"/>
          </a:xfrm>
          <a:prstGeom prst="rect">
            <a:avLst/>
          </a:prstGeom>
          <a:noFill/>
        </p:spPr>
      </p:pic>
      <p:sp>
        <p:nvSpPr>
          <p:cNvPr id="16386" name="Rectangle 2"/>
          <p:cNvSpPr>
            <a:spLocks noGrp="1" noChangeArrowheads="1"/>
          </p:cNvSpPr>
          <p:nvPr>
            <p:ph type="title"/>
          </p:nvPr>
        </p:nvSpPr>
        <p:spPr>
          <a:xfrm>
            <a:off x="533400" y="533400"/>
            <a:ext cx="8382000" cy="838200"/>
          </a:xfrm>
          <a:solidFill>
            <a:schemeClr val="bg1">
              <a:lumMod val="95000"/>
              <a:lumOff val="5000"/>
              <a:alpha val="65000"/>
            </a:schemeClr>
          </a:solidFill>
          <a:ln/>
        </p:spPr>
        <p:txBody>
          <a:bodyPr anchor="ctr">
            <a:noAutofit/>
          </a:bodyPr>
          <a:lstStyle/>
          <a:p>
            <a:r>
              <a:rPr lang="es-PR" dirty="0" smtClean="0"/>
              <a:t>Próximo Estudio Dominical</a:t>
            </a:r>
            <a:endParaRPr lang="es-PR" dirty="0"/>
          </a:p>
        </p:txBody>
      </p:sp>
      <p:sp>
        <p:nvSpPr>
          <p:cNvPr id="16387" name="Rectangle 3"/>
          <p:cNvSpPr>
            <a:spLocks noGrp="1" noChangeArrowheads="1"/>
          </p:cNvSpPr>
          <p:nvPr>
            <p:ph idx="1"/>
          </p:nvPr>
        </p:nvSpPr>
        <p:spPr>
          <a:xfrm>
            <a:off x="533400" y="1371600"/>
            <a:ext cx="8382000" cy="4876800"/>
          </a:xfrm>
          <a:solidFill>
            <a:schemeClr val="bg1">
              <a:lumMod val="95000"/>
              <a:lumOff val="5000"/>
              <a:alpha val="65000"/>
            </a:schemeClr>
          </a:solidFill>
          <a:ln/>
        </p:spPr>
        <p:txBody>
          <a:bodyPr anchor="ctr">
            <a:noAutofit/>
          </a:bodyPr>
          <a:lstStyle/>
          <a:p>
            <a:pPr marL="401638" indent="-234950" algn="ctr">
              <a:spcAft>
                <a:spcPts val="1200"/>
              </a:spcAft>
              <a:buNone/>
            </a:pPr>
            <a:r>
              <a:rPr lang="es-PR" sz="4400" dirty="0" smtClean="0"/>
              <a:t>	3</a:t>
            </a:r>
            <a:r>
              <a:rPr lang="es-PR" sz="4400" baseline="30000" dirty="0" smtClean="0"/>
              <a:t>er</a:t>
            </a:r>
            <a:r>
              <a:rPr lang="es-PR" sz="4400" dirty="0" smtClean="0"/>
              <a:t> Trimestre/Tema 2:              Vivir más allá de nosotros mismos</a:t>
            </a:r>
          </a:p>
          <a:p>
            <a:pPr marL="401638" indent="-234950" algn="ctr">
              <a:spcAft>
                <a:spcPts val="600"/>
              </a:spcAft>
              <a:buNone/>
            </a:pPr>
            <a:r>
              <a:rPr lang="es-PR" sz="4000" dirty="0" smtClean="0"/>
              <a:t>“Seguros”</a:t>
            </a:r>
          </a:p>
          <a:p>
            <a:pPr marL="401638" indent="-234950" algn="ctr">
              <a:spcAft>
                <a:spcPts val="600"/>
              </a:spcAft>
              <a:buNone/>
            </a:pPr>
            <a:r>
              <a:rPr lang="es-PR" dirty="0" smtClean="0"/>
              <a:t>28 de julio de 2013</a:t>
            </a:r>
            <a:endParaRPr lang="es-PR" sz="2800" dirty="0" smtClean="0"/>
          </a:p>
          <a:p>
            <a:pPr marL="401638" indent="-234950" algn="ctr">
              <a:buNone/>
            </a:pPr>
            <a:r>
              <a:rPr lang="es-PR" dirty="0" smtClean="0"/>
              <a:t>Leer </a:t>
            </a:r>
            <a:r>
              <a:rPr lang="es-PR" dirty="0"/>
              <a:t>y meditar en</a:t>
            </a:r>
            <a:r>
              <a:rPr lang="es-PR" dirty="0" smtClean="0"/>
              <a:t>:</a:t>
            </a:r>
          </a:p>
          <a:p>
            <a:pPr marL="401638" indent="-234950" algn="ctr">
              <a:buNone/>
            </a:pPr>
            <a:r>
              <a:rPr lang="es-PR" dirty="0" smtClean="0"/>
              <a:t>(Romanos 8:14-17; 2 Corintios  5:1-5;         Efesios 13:13-14)</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20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20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20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20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20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20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762000" y="2209800"/>
            <a:ext cx="7086600" cy="4191000"/>
          </a:xfrm>
          <a:solidFill>
            <a:schemeClr val="bg1">
              <a:alpha val="45000"/>
            </a:schemeClr>
          </a:solidFill>
          <a:ln/>
        </p:spPr>
        <p:txBody>
          <a:bodyPr/>
          <a:lstStyle/>
          <a:p>
            <a:pPr marL="346075" indent="-346075">
              <a:spcAft>
                <a:spcPts val="600"/>
              </a:spcAft>
              <a:buFont typeface="Wingdings" pitchFamily="2" charset="2"/>
              <a:buAutoNum type="arabicPeriod"/>
            </a:pPr>
            <a:r>
              <a:rPr lang="es-PR" sz="3600" dirty="0" smtClean="0"/>
              <a:t>Sabiduría humana                             (</a:t>
            </a:r>
            <a:r>
              <a:rPr lang="es-PR" sz="3600" dirty="0" smtClean="0">
                <a:solidFill>
                  <a:schemeClr val="tx2"/>
                </a:solidFill>
              </a:rPr>
              <a:t>1 Corintios 2:1-8</a:t>
            </a:r>
            <a:r>
              <a:rPr lang="es-PR" sz="3600" dirty="0" smtClean="0"/>
              <a:t>)</a:t>
            </a:r>
          </a:p>
          <a:p>
            <a:pPr marL="346075" indent="-346075">
              <a:spcAft>
                <a:spcPts val="600"/>
              </a:spcAft>
              <a:buFont typeface="Wingdings" pitchFamily="2" charset="2"/>
              <a:buAutoNum type="arabicPeriod"/>
            </a:pPr>
            <a:r>
              <a:rPr lang="es-PR" sz="3600" dirty="0" smtClean="0"/>
              <a:t>Sabiduría de Dios                             (</a:t>
            </a:r>
            <a:r>
              <a:rPr lang="es-PR" sz="3600" dirty="0" smtClean="0">
                <a:solidFill>
                  <a:schemeClr val="tx2"/>
                </a:solidFill>
              </a:rPr>
              <a:t>1 Corintios 2:9-11</a:t>
            </a:r>
            <a:r>
              <a:rPr lang="es-PR" sz="3600" dirty="0" smtClean="0"/>
              <a:t>)</a:t>
            </a:r>
          </a:p>
          <a:p>
            <a:pPr marL="346075" indent="-346075">
              <a:spcAft>
                <a:spcPts val="600"/>
              </a:spcAft>
              <a:buFont typeface="Wingdings" pitchFamily="2" charset="2"/>
              <a:buAutoNum type="arabicPeriod"/>
            </a:pPr>
            <a:r>
              <a:rPr lang="es-PR" sz="3600" dirty="0" smtClean="0"/>
              <a:t>Discernir la diferencia                        (</a:t>
            </a:r>
            <a:r>
              <a:rPr lang="es-PR" sz="3600" dirty="0" smtClean="0">
                <a:solidFill>
                  <a:schemeClr val="tx2"/>
                </a:solidFill>
              </a:rPr>
              <a:t>1 Corintios 2:12-16</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a:pPr/>
              <a:t>3</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30</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0" y="2209800"/>
            <a:ext cx="9144000" cy="3276600"/>
          </a:xfrm>
          <a:prstGeom prst="rect">
            <a:avLst/>
          </a:prstGeom>
        </p:spPr>
      </p:pic>
      <p:sp>
        <p:nvSpPr>
          <p:cNvPr id="65539" name="Rectangle 3"/>
          <p:cNvSpPr>
            <a:spLocks noGrp="1" noChangeArrowheads="1"/>
          </p:cNvSpPr>
          <p:nvPr>
            <p:ph type="body" idx="1"/>
          </p:nvPr>
        </p:nvSpPr>
        <p:spPr>
          <a:xfrm>
            <a:off x="304800" y="2925618"/>
            <a:ext cx="8382000" cy="1570182"/>
          </a:xfrm>
          <a:noFill/>
          <a:ln/>
        </p:spPr>
        <p:txBody>
          <a:bodyPr/>
          <a:lstStyle/>
          <a:p>
            <a:pPr>
              <a:buNone/>
            </a:pPr>
            <a:r>
              <a:rPr lang="es-ES" dirty="0" smtClean="0">
                <a:latin typeface="Papyrus" pitchFamily="66" charset="0"/>
              </a:rPr>
              <a:t>	“Y nosotros no hemos recibido el espíritu del mundo, sino el Espíritu que proviene de Dios, para que sepamos lo que Dios nos ha concedido," (1 Corintios 2.12, RVR60)</a:t>
            </a: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5</a:t>
            </a:fld>
            <a:endParaRPr lang="en-US"/>
          </a:p>
        </p:txBody>
      </p:sp>
      <p:sp>
        <p:nvSpPr>
          <p:cNvPr id="9"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Sabiduría humana                             (1 Corintios 2:1-8)</a:t>
            </a:r>
          </a:p>
        </p:txBody>
      </p:sp>
      <p:pic>
        <p:nvPicPr>
          <p:cNvPr id="31746" name="Picture 2" descr="http://regalartecuadros.files.wordpress.com/2011/04/augusterodin_elpensador.jpg"/>
          <p:cNvPicPr>
            <a:picLocks noChangeAspect="1" noChangeArrowheads="1"/>
          </p:cNvPicPr>
          <p:nvPr/>
        </p:nvPicPr>
        <p:blipFill>
          <a:blip r:embed="rId2" cstate="screen"/>
          <a:srcRect/>
          <a:stretch>
            <a:fillRect/>
          </a:stretch>
        </p:blipFill>
        <p:spPr bwMode="auto">
          <a:xfrm>
            <a:off x="1828800" y="2225675"/>
            <a:ext cx="5668433" cy="4251325"/>
          </a:xfrm>
          <a:prstGeom prst="rect">
            <a:avLst/>
          </a:prstGeom>
          <a:noFill/>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dirty="0"/>
          </a:p>
        </p:txBody>
      </p:sp>
      <p:sp>
        <p:nvSpPr>
          <p:cNvPr id="327682" name="Rectangle 2"/>
          <p:cNvSpPr>
            <a:spLocks noGrp="1" noChangeArrowheads="1"/>
          </p:cNvSpPr>
          <p:nvPr>
            <p:ph type="body" idx="1"/>
          </p:nvPr>
        </p:nvSpPr>
        <p:spPr>
          <a:xfrm>
            <a:off x="228600" y="2057400"/>
            <a:ext cx="8534400" cy="3657600"/>
          </a:xfrm>
        </p:spPr>
        <p:txBody>
          <a:bodyPr/>
          <a:lstStyle/>
          <a:p>
            <a:pPr>
              <a:buNone/>
            </a:pPr>
            <a:r>
              <a:rPr lang="es-ES" dirty="0" smtClean="0"/>
              <a:t>	"Así que, hermanos, cuando fui a vosotros para anunciaros el testimonio de Dios, no fui con excelencia de palabras o de sabiduría. Pues me propuse no saber entre vosotros cosa alguna sino a Jesucristo, y a éste crucificado. Y estuve entre vosotros con debilidad, y mucho temor y temblor..."</a:t>
            </a:r>
          </a:p>
        </p:txBody>
      </p:sp>
      <p:sp>
        <p:nvSpPr>
          <p:cNvPr id="6"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Sabiduría humana                             (1 Corintios 2:1-8)</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228600" y="2057400"/>
            <a:ext cx="8534400" cy="3657600"/>
          </a:xfrm>
        </p:spPr>
        <p:txBody>
          <a:bodyPr/>
          <a:lstStyle/>
          <a:p>
            <a:pPr>
              <a:buNone/>
            </a:pPr>
            <a:r>
              <a:rPr lang="es-ES" dirty="0" smtClean="0"/>
              <a:t>	"...y ni mi palabra ni mi predicación fue con palabras persuasivas de humana sabiduría, sino con demostración del Espíritu y de poder, para que vuestra fe no esté fundada en la sabiduría de los hombres, sino en el poder de Dios. Sin embargo, hablamos sabiduría entre los que han alcanzado madurez; y sabiduría, no de este siglo, ni de los príncipes de este siglo, que perecen..."</a:t>
            </a:r>
          </a:p>
        </p:txBody>
      </p:sp>
      <p:sp>
        <p:nvSpPr>
          <p:cNvPr id="6"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Sabiduría humana                             (1 Corintios 2:1-8)</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228600" y="2057400"/>
            <a:ext cx="8534400" cy="3657600"/>
          </a:xfrm>
        </p:spPr>
        <p:txBody>
          <a:bodyPr/>
          <a:lstStyle/>
          <a:p>
            <a:pPr>
              <a:buNone/>
            </a:pPr>
            <a:r>
              <a:rPr lang="es-ES" dirty="0" smtClean="0"/>
              <a:t>	"... Mas hablamos sabiduría de Dios en misterio, la sabiduría oculta, la cual Dios predestinó antes de los siglos para nuestra gloria, la que ninguno de los príncipes de este siglo conoció; porque si la hubieran conocido, nunca habrían crucificado al Señor de gloria."</a:t>
            </a:r>
          </a:p>
        </p:txBody>
      </p:sp>
      <p:sp>
        <p:nvSpPr>
          <p:cNvPr id="6"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Sabiduría humana                             (1 Corintios 2:1-8)</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228600" y="1981200"/>
            <a:ext cx="8534400" cy="3657600"/>
          </a:xfrm>
        </p:spPr>
        <p:txBody>
          <a:bodyPr/>
          <a:lstStyle/>
          <a:p>
            <a:r>
              <a:rPr lang="es-ES" dirty="0" smtClean="0"/>
              <a:t>El mensaje de Cristo no es una ideología más (</a:t>
            </a:r>
            <a:r>
              <a:rPr lang="es-ES" dirty="0" smtClean="0">
                <a:solidFill>
                  <a:schemeClr val="tx2"/>
                </a:solidFill>
              </a:rPr>
              <a:t>2:1–4</a:t>
            </a:r>
            <a:r>
              <a:rPr lang="es-ES" dirty="0" smtClean="0"/>
              <a:t>). </a:t>
            </a:r>
          </a:p>
          <a:p>
            <a:pPr lvl="1"/>
            <a:r>
              <a:rPr lang="es-ES" dirty="0" smtClean="0"/>
              <a:t>Los filósofos griegos empleaban palabras grandilocuentes, expresiones refinadas y argumentos lógicos.</a:t>
            </a:r>
          </a:p>
          <a:p>
            <a:pPr lvl="1"/>
            <a:r>
              <a:rPr lang="es-ES" dirty="0" smtClean="0"/>
              <a:t>Entre más complicados suenan, más se impresiona la gente, aunque no entiendan lo que se está diciendo. (</a:t>
            </a:r>
            <a:r>
              <a:rPr lang="es-ES" dirty="0" err="1" smtClean="0"/>
              <a:t>Porter</a:t>
            </a:r>
            <a:r>
              <a:rPr lang="es-ES" dirty="0" smtClean="0"/>
              <a:t>)</a:t>
            </a:r>
          </a:p>
        </p:txBody>
      </p:sp>
      <p:sp>
        <p:nvSpPr>
          <p:cNvPr id="6"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Sabiduría humana                             (1 Corintios 2:1-8)</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82435</TotalTime>
  <Words>1296</Words>
  <Application>Microsoft Office PowerPoint</Application>
  <PresentationFormat>On-screen Show (4:3)</PresentationFormat>
  <Paragraphs>135</Paragraphs>
  <Slides>30</Slides>
  <Notes>7</Notes>
  <HiddenSlides>0</HiddenSlides>
  <MMClips>0</MMClips>
  <ScaleCrop>false</ScaleCrop>
  <HeadingPairs>
    <vt:vector size="4" baseType="variant">
      <vt:variant>
        <vt:lpstr>Theme</vt:lpstr>
      </vt:variant>
      <vt:variant>
        <vt:i4>3</vt:i4>
      </vt:variant>
      <vt:variant>
        <vt:lpstr>Slide Titles</vt:lpstr>
      </vt:variant>
      <vt:variant>
        <vt:i4>30</vt:i4>
      </vt:variant>
    </vt:vector>
  </HeadingPairs>
  <TitlesOfParts>
    <vt:vector size="33" baseType="lpstr">
      <vt:lpstr>Blends</vt:lpstr>
      <vt:lpstr>1_Office Theme</vt:lpstr>
      <vt:lpstr>Office Theme</vt:lpstr>
      <vt:lpstr>PowerPoint Presentation</vt:lpstr>
      <vt:lpstr>Tema General</vt:lpstr>
      <vt:lpstr>Bosquejo de Estudio</vt:lpstr>
      <vt:lpstr>Texto Clave</vt:lpstr>
      <vt:lpstr>Sabiduría humana                             (1 Corintios 2:1-8)</vt:lpstr>
      <vt:lpstr>Sabiduría humana                             (1 Corintios 2:1-8)</vt:lpstr>
      <vt:lpstr>Sabiduría humana                             (1 Corintios 2:1-8)</vt:lpstr>
      <vt:lpstr>Sabiduría humana                             (1 Corintios 2:1-8)</vt:lpstr>
      <vt:lpstr>Sabiduría humana                             (1 Corintios 2:1-8)</vt:lpstr>
      <vt:lpstr>Sabiduría humana                             (1 Corintios 2:1-8)</vt:lpstr>
      <vt:lpstr>Sabiduría humana                             (1 Corintios 2:1-8)</vt:lpstr>
      <vt:lpstr>Sabiduría humana                             (1 Corintios 2:1-8)</vt:lpstr>
      <vt:lpstr>Sabiduría humana                             (1 Corintios 2:1-8)</vt:lpstr>
      <vt:lpstr>Sabiduría humana                             (1 Corintios 2:1-8)</vt:lpstr>
      <vt:lpstr>Sabiduría humana                             (1 Corintios 2:1-8)</vt:lpstr>
      <vt:lpstr>Sabiduría de Dios                             (1 Corintios 2:9-11)</vt:lpstr>
      <vt:lpstr>Sabiduría de Dios                             (1 Corintios 2:9-11)</vt:lpstr>
      <vt:lpstr>Sabiduría de Dios                             (1 Corintios 2:9-11)</vt:lpstr>
      <vt:lpstr>Sabiduría de Dios                             (1 Corintios 2:9-11)</vt:lpstr>
      <vt:lpstr>Sabiduría de Dios                             (1 Corintios 2:9-11)</vt:lpstr>
      <vt:lpstr>Sabiduría de Dios                             (1 Corintios 2:9-11)</vt:lpstr>
      <vt:lpstr>Discernir la diferencia                        (1 Corintios 2:12-16)</vt:lpstr>
      <vt:lpstr>Discernir la diferencia                        (1 Corintios 2:12-16)</vt:lpstr>
      <vt:lpstr>Discernir la diferencia                        (1 Corintios 2:12-16)</vt:lpstr>
      <vt:lpstr>Discernir la diferencia                        (1 Corintios 2:12-16)</vt:lpstr>
      <vt:lpstr>Discernir la diferencia                        (1 Corintios 2:12-16)</vt:lpstr>
      <vt:lpstr>Aplicaciones</vt:lpstr>
      <vt:lpstr>Recursos</vt:lpstr>
      <vt:lpstr>Próximo Estudio Dominical</vt:lpstr>
      <vt:lpstr>PowerPoint Presentation</vt:lpstr>
    </vt:vector>
  </TitlesOfParts>
  <Company>UIPR-Aguadilla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Unidad 3: Las Condiciones para el Discipulado Cristiano Estudio 9: Confiar en la Victoria de Dios</dc:title>
  <dc:creator>JRIVERA</dc:creator>
  <cp:lastModifiedBy>Cristiano</cp:lastModifiedBy>
  <cp:revision>3645</cp:revision>
  <dcterms:created xsi:type="dcterms:W3CDTF">2007-01-24T21:53:34Z</dcterms:created>
  <dcterms:modified xsi:type="dcterms:W3CDTF">2013-07-21T13:02:12Z</dcterms:modified>
</cp:coreProperties>
</file>