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12" r:id="rId1"/>
  </p:sldMasterIdLst>
  <p:notesMasterIdLst>
    <p:notesMasterId r:id="rId12"/>
  </p:notesMasterIdLst>
  <p:handoutMasterIdLst>
    <p:handoutMasterId r:id="rId13"/>
  </p:handoutMasterIdLst>
  <p:sldIdLst>
    <p:sldId id="794" r:id="rId2"/>
    <p:sldId id="804" r:id="rId3"/>
    <p:sldId id="416" r:id="rId4"/>
    <p:sldId id="287" r:id="rId5"/>
    <p:sldId id="622" r:id="rId6"/>
    <p:sldId id="652" r:id="rId7"/>
    <p:sldId id="655" r:id="rId8"/>
    <p:sldId id="561" r:id="rId9"/>
    <p:sldId id="1133" r:id="rId10"/>
    <p:sldId id="908" r:id="rId1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5633"/>
    <a:srgbClr val="663300"/>
    <a:srgbClr val="993B07"/>
    <a:srgbClr val="303030"/>
    <a:srgbClr val="996633"/>
    <a:srgbClr val="FFFFD1"/>
    <a:srgbClr val="CB7935"/>
    <a:srgbClr val="A6925A"/>
    <a:srgbClr val="CC9900"/>
    <a:srgbClr val="33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15" autoAdjust="0"/>
    <p:restoredTop sz="96709" autoAdjust="0"/>
  </p:normalViewPr>
  <p:slideViewPr>
    <p:cSldViewPr>
      <p:cViewPr varScale="1">
        <p:scale>
          <a:sx n="68" d="100"/>
          <a:sy n="68" d="100"/>
        </p:scale>
        <p:origin x="1356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250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7/28/2013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7134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3318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7433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2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39928374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5275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8534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7930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1256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10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4442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www.dsmedia.org/resources/illustrations/sweet-publishing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http://3.bp.blogspot.com/-55LTETAt89Q/Tcqjw131swI/AAAAAAAAAQY/_xedAdnhSUM/s1600/100%2525de+cristo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371600" y="20320"/>
            <a:ext cx="6705600" cy="6761480"/>
          </a:xfrm>
          <a:prstGeom prst="rect">
            <a:avLst/>
          </a:prstGeom>
          <a:noFill/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bg2">
              <a:lumMod val="50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s-PR" sz="1600" i="1" dirty="0" err="1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762000" y="685800"/>
            <a:ext cx="7696200" cy="2057400"/>
          </a:xfrm>
          <a:prstGeom prst="rect">
            <a:avLst/>
          </a:prstGeom>
          <a:solidFill>
            <a:schemeClr val="bg2">
              <a:lumMod val="50000"/>
              <a:alpha val="70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 3</a:t>
            </a:r>
            <a:r>
              <a:rPr kumimoji="0" lang="es-PR" sz="4400" b="0" i="0" u="none" strike="noStrike" kern="1200" cap="none" spc="0" normalizeH="0" baseline="3000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er</a:t>
            </a: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Trimestre/Tema </a:t>
            </a:r>
            <a:r>
              <a:rPr lang="es-PR" sz="4400" noProof="0" dirty="0" smtClean="0">
                <a:latin typeface="+mj-lt"/>
              </a:rPr>
              <a:t>2</a:t>
            </a:r>
            <a:r>
              <a:rPr lang="es-PR" sz="4400" dirty="0" smtClean="0">
                <a:latin typeface="+mj-lt"/>
              </a:rPr>
              <a:t>:               Vivir más allá de nosotros mismos</a:t>
            </a:r>
            <a:endParaRPr kumimoji="0" lang="es-PR" sz="4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85800" y="2895600"/>
            <a:ext cx="7924800" cy="2971800"/>
          </a:xfrm>
          <a:prstGeom prst="rect">
            <a:avLst/>
          </a:prstGeom>
          <a:solidFill>
            <a:schemeClr val="bg2">
              <a:lumMod val="50000"/>
              <a:alpha val="70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dirty="0" smtClean="0">
                <a:latin typeface="+mn-lt"/>
              </a:rPr>
              <a:t>“Seguros”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dirty="0" smtClean="0">
                <a:latin typeface="+mn-lt"/>
                <a:cs typeface="+mn-cs"/>
              </a:rPr>
              <a:t>28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de </a:t>
            </a:r>
            <a:r>
              <a:rPr lang="es-PR" sz="3600" dirty="0" smtClean="0">
                <a:latin typeface="+mn-lt"/>
                <a:cs typeface="+mn-cs"/>
              </a:rPr>
              <a:t>julio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 2013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(Romanos</a:t>
            </a:r>
            <a:r>
              <a:rPr kumimoji="0" lang="es-PR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8.14-17; </a:t>
            </a:r>
            <a:r>
              <a:rPr lang="es-PR" sz="2400" dirty="0" smtClean="0">
                <a:latin typeface="+mn-lt"/>
                <a:cs typeface="+mn-cs"/>
              </a:rPr>
              <a:t>2 Corintios 5:1-5; Efesios 1:13-14</a:t>
            </a:r>
            <a:r>
              <a:rPr kumimoji="0" lang="es-PR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bg2">
              <a:lumMod val="50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10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791200" y="2212848"/>
            <a:ext cx="2615481" cy="3921307"/>
          </a:xfrm>
          <a:prstGeom prst="rect">
            <a:avLst/>
          </a:prstGeom>
        </p:spPr>
      </p:pic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Tema General</a:t>
            </a:r>
            <a:endParaRPr lang="en-US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133600"/>
            <a:ext cx="5105400" cy="4495800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PR" sz="3600" dirty="0" smtClean="0"/>
              <a:t>El Espíritu Santo nos da seguridad de que somos hijos de Dios, y seguridad para creer las promesas del Señor.</a:t>
            </a:r>
            <a:endParaRPr lang="es-PR" sz="36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2</a:t>
            </a:fld>
            <a:endParaRPr lang="en-US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914400"/>
            <a:ext cx="5478463" cy="762000"/>
          </a:xfrm>
          <a:solidFill>
            <a:schemeClr val="bg1">
              <a:alpha val="45000"/>
            </a:schemeClr>
          </a:solidFill>
          <a:ln/>
        </p:spPr>
        <p:txBody>
          <a:bodyPr/>
          <a:lstStyle/>
          <a:p>
            <a:r>
              <a:rPr lang="es-PR" dirty="0"/>
              <a:t>Bosquejo de Estudio</a:t>
            </a:r>
          </a:p>
        </p:txBody>
      </p:sp>
      <p:sp>
        <p:nvSpPr>
          <p:cNvPr id="317443" name="Rectangle 3"/>
          <p:cNvSpPr>
            <a:spLocks noGrp="1" noChangeArrowheads="1"/>
          </p:cNvSpPr>
          <p:nvPr>
            <p:ph idx="1"/>
          </p:nvPr>
        </p:nvSpPr>
        <p:spPr>
          <a:xfrm>
            <a:off x="762000" y="2209800"/>
            <a:ext cx="7086600" cy="4191000"/>
          </a:xfrm>
          <a:solidFill>
            <a:schemeClr val="bg1">
              <a:alpha val="45000"/>
            </a:schemeClr>
          </a:solidFill>
          <a:ln/>
        </p:spPr>
        <p:txBody>
          <a:bodyPr/>
          <a:lstStyle/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3600" dirty="0" smtClean="0"/>
              <a:t>Seguro de mi redención        (</a:t>
            </a:r>
            <a:r>
              <a:rPr lang="es-PR" sz="3600" dirty="0" smtClean="0">
                <a:solidFill>
                  <a:schemeClr val="accent1">
                    <a:lumMod val="50000"/>
                  </a:schemeClr>
                </a:solidFill>
              </a:rPr>
              <a:t>Efesios 1.13-14</a:t>
            </a:r>
            <a:r>
              <a:rPr lang="es-PR" sz="3600" dirty="0" smtClean="0"/>
              <a:t>)</a:t>
            </a:r>
          </a:p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3600" dirty="0" smtClean="0"/>
              <a:t>Seguro de mi relación                             (</a:t>
            </a:r>
            <a:r>
              <a:rPr lang="es-PR" sz="3600" dirty="0" smtClean="0">
                <a:solidFill>
                  <a:schemeClr val="tx2"/>
                </a:solidFill>
              </a:rPr>
              <a:t>Romanos 8.14-17</a:t>
            </a:r>
            <a:r>
              <a:rPr lang="es-PR" sz="3600" dirty="0" smtClean="0"/>
              <a:t>)</a:t>
            </a:r>
          </a:p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3600" dirty="0" smtClean="0"/>
              <a:t>Seguro de mi recompensa                        (</a:t>
            </a:r>
            <a:r>
              <a:rPr lang="es-PR" sz="3600" dirty="0" smtClean="0">
                <a:solidFill>
                  <a:schemeClr val="tx2"/>
                </a:solidFill>
              </a:rPr>
              <a:t>2 Corintios 5.1-5</a:t>
            </a:r>
            <a:r>
              <a:rPr lang="es-PR" sz="3600" dirty="0" smtClean="0"/>
              <a:t>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/>
              <a:pPr/>
              <a:t>3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oll.jpg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209800"/>
            <a:ext cx="9144000" cy="32766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Texto </a:t>
            </a:r>
            <a:r>
              <a:rPr lang="es-PR" dirty="0" smtClean="0"/>
              <a:t>Clave</a:t>
            </a:r>
            <a:endParaRPr lang="es-PR" dirty="0"/>
          </a:p>
        </p:txBody>
      </p:sp>
      <p:sp>
        <p:nvSpPr>
          <p:cNvPr id="65539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2925618"/>
            <a:ext cx="8382000" cy="1570182"/>
          </a:xfrm>
          <a:noFill/>
          <a:ln/>
        </p:spPr>
        <p:txBody>
          <a:bodyPr>
            <a:normAutofit/>
          </a:bodyPr>
          <a:lstStyle/>
          <a:p>
            <a:pPr>
              <a:buNone/>
            </a:pPr>
            <a:r>
              <a:rPr lang="es-ES" dirty="0" smtClean="0">
                <a:latin typeface="Papyrus" pitchFamily="66" charset="0"/>
              </a:rPr>
              <a:t>	“El Espíritu mismo da testimonio a nuestro espíritu, de que somos hijos de Dios." (Romanos 8.16, RVR60)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838200" y="747712"/>
            <a:ext cx="7620000" cy="1004888"/>
          </a:xfrm>
        </p:spPr>
        <p:txBody>
          <a:bodyPr>
            <a:normAutofit fontScale="90000"/>
          </a:bodyPr>
          <a:lstStyle/>
          <a:p>
            <a:pPr marL="742950" indent="-742950" algn="l">
              <a:spcAft>
                <a:spcPts val="600"/>
              </a:spcAft>
              <a:buFont typeface="+mj-lt"/>
              <a:buAutoNum type="arabicPeriod"/>
            </a:pPr>
            <a:r>
              <a:rPr lang="es-PR" sz="4000" dirty="0" smtClean="0"/>
              <a:t>Seguro de mi redención                             (Efesios 1:13-14)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5</a:t>
            </a:fld>
            <a:endParaRPr lang="en-US"/>
          </a:p>
        </p:txBody>
      </p:sp>
      <p:pic>
        <p:nvPicPr>
          <p:cNvPr id="13314" name="Picture 2" descr="http://lh3.ggpht.com/_eEVo3Jc_X8k/TBkjS7hqjUI/AAAAAAAAAMs/MqKaow2WCqk/libertad%5B8%5D.jpg?imgmax=8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2200" y="2286000"/>
            <a:ext cx="4724400" cy="339867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83" name="Rectangle 3"/>
          <p:cNvSpPr>
            <a:spLocks noGrp="1" noChangeArrowheads="1"/>
          </p:cNvSpPr>
          <p:nvPr>
            <p:ph type="title"/>
          </p:nvPr>
        </p:nvSpPr>
        <p:spPr>
          <a:xfrm>
            <a:off x="838200" y="762000"/>
            <a:ext cx="6019800" cy="914400"/>
          </a:xfrm>
        </p:spPr>
        <p:txBody>
          <a:bodyPr>
            <a:normAutofit fontScale="90000"/>
          </a:bodyPr>
          <a:lstStyle/>
          <a:p>
            <a:pPr marL="742950" indent="-742950" algn="l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 smtClean="0"/>
              <a:t>Seguro de mi relación                             (Romanos 8:14-17)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6</a:t>
            </a:fld>
            <a:endParaRPr lang="en-US"/>
          </a:p>
        </p:txBody>
      </p:sp>
      <p:pic>
        <p:nvPicPr>
          <p:cNvPr id="12290" name="Picture 2" descr="http://sp9.fotolog.com/photo/25/25/15/cristonosama/1228838829530_f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0" y="2286000"/>
            <a:ext cx="3171825" cy="3810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5"/>
          <p:cNvSpPr>
            <a:spLocks noGrp="1"/>
          </p:cNvSpPr>
          <p:nvPr>
            <p:ph type="title"/>
          </p:nvPr>
        </p:nvSpPr>
        <p:spPr>
          <a:xfrm>
            <a:off x="838200" y="519113"/>
            <a:ext cx="7772400" cy="1462087"/>
          </a:xfrm>
        </p:spPr>
        <p:txBody>
          <a:bodyPr/>
          <a:lstStyle/>
          <a:p>
            <a:pPr marL="738188" indent="-738188" algn="l">
              <a:buFont typeface="+mj-lt"/>
              <a:buAutoNum type="arabicPeriod" startAt="3"/>
            </a:pPr>
            <a:r>
              <a:rPr lang="es-PR" sz="4000" dirty="0" smtClean="0"/>
              <a:t>Seguro de mi recompensa                             (2 Corintios 5:1-5)</a:t>
            </a:r>
            <a:endParaRPr lang="es-PR" sz="4000" b="1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7</a:t>
            </a:fld>
            <a:endParaRPr lang="en-US"/>
          </a:p>
        </p:txBody>
      </p:sp>
      <p:pic>
        <p:nvPicPr>
          <p:cNvPr id="10242" name="Picture 2" descr="http://t0.gstatic.com/images?q=tbn:ANd9GcTwnyOSvUdojGG_CMWZjXSM5NLkSf7FWYXnUAaUaY-FjhQkYho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1200" y="2286000"/>
            <a:ext cx="5391150" cy="395076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2093913"/>
            <a:ext cx="8305800" cy="4230687"/>
          </a:xfrm>
        </p:spPr>
        <p:txBody>
          <a:bodyPr/>
          <a:lstStyle/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err="1" smtClean="0"/>
              <a:t>Barclay</a:t>
            </a:r>
            <a:r>
              <a:rPr lang="es-ES" sz="1400" dirty="0" smtClean="0"/>
              <a:t>, William. </a:t>
            </a:r>
            <a:r>
              <a:rPr lang="es-ES" sz="1400" i="1" dirty="0" smtClean="0"/>
              <a:t>Comentario Al Nuevo Testamento</a:t>
            </a:r>
            <a:r>
              <a:rPr lang="es-ES" sz="1400" dirty="0" smtClean="0"/>
              <a:t>. Barcelona, </a:t>
            </a:r>
            <a:r>
              <a:rPr lang="es-ES" sz="1400" dirty="0" err="1" smtClean="0"/>
              <a:t>España</a:t>
            </a:r>
            <a:r>
              <a:rPr lang="es-ES" sz="1400" dirty="0" smtClean="0"/>
              <a:t>: Editorial CLIE, 2006.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400" dirty="0" smtClean="0"/>
              <a:t>Douglas, J.D. </a:t>
            </a:r>
            <a:r>
              <a:rPr lang="es-PR" sz="1400" i="1" dirty="0" smtClean="0"/>
              <a:t>Nuevo Diccionario Bíblico : Primera Edición.</a:t>
            </a:r>
            <a:r>
              <a:rPr lang="es-PR" sz="1400" dirty="0" smtClean="0"/>
              <a:t> Miami: Sociedades </a:t>
            </a:r>
            <a:r>
              <a:rPr lang="es-PR" sz="1400" dirty="0" err="1" smtClean="0"/>
              <a:t>Bı́blicas</a:t>
            </a:r>
            <a:r>
              <a:rPr lang="es-PR" sz="1400" dirty="0" smtClean="0"/>
              <a:t> Unidas, 2000.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400" dirty="0" smtClean="0"/>
              <a:t>Fernández, Óscar J. et al. Eds. </a:t>
            </a:r>
            <a:r>
              <a:rPr lang="es-PR" sz="1400" i="1" dirty="0" smtClean="0"/>
              <a:t>Estudios Bíblicos </a:t>
            </a:r>
            <a:r>
              <a:rPr lang="es-PR" sz="1400" i="1" dirty="0" err="1" smtClean="0"/>
              <a:t>Lifeway</a:t>
            </a:r>
            <a:r>
              <a:rPr lang="es-PR" sz="1400" i="1" dirty="0" smtClean="0"/>
              <a:t> para Adultos. </a:t>
            </a:r>
            <a:r>
              <a:rPr lang="es-PR" sz="1400" dirty="0" smtClean="0"/>
              <a:t>Vol. 12, Núm. 4.</a:t>
            </a:r>
            <a:r>
              <a:rPr lang="es-PR" sz="1400" i="1" dirty="0" smtClean="0"/>
              <a:t>  </a:t>
            </a:r>
            <a:r>
              <a:rPr lang="es-PR" sz="1400" dirty="0" smtClean="0"/>
              <a:t>Nashville, TN: </a:t>
            </a:r>
            <a:r>
              <a:rPr lang="es-PR" sz="1400" dirty="0" err="1" smtClean="0"/>
              <a:t>Lifeway</a:t>
            </a:r>
            <a:r>
              <a:rPr lang="es-PR" sz="1400" dirty="0" smtClean="0"/>
              <a:t> </a:t>
            </a:r>
            <a:r>
              <a:rPr lang="es-PR" sz="1400" dirty="0" err="1" smtClean="0"/>
              <a:t>Church</a:t>
            </a:r>
            <a:r>
              <a:rPr lang="es-PR" sz="1400" dirty="0" smtClean="0"/>
              <a:t> </a:t>
            </a:r>
            <a:r>
              <a:rPr lang="es-PR" sz="1400" dirty="0" err="1" smtClean="0"/>
              <a:t>Resources</a:t>
            </a:r>
            <a:r>
              <a:rPr lang="es-PR" sz="1400" dirty="0" smtClean="0"/>
              <a:t>, 2013. 88-97.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err="1" smtClean="0"/>
              <a:t>Fricke</a:t>
            </a:r>
            <a:r>
              <a:rPr lang="es-ES" sz="1400" dirty="0" smtClean="0"/>
              <a:t>, Roberto, Gustavo </a:t>
            </a:r>
            <a:r>
              <a:rPr lang="es-ES" sz="1400" dirty="0" err="1" smtClean="0"/>
              <a:t>Sánchez</a:t>
            </a:r>
            <a:r>
              <a:rPr lang="es-ES" sz="1400" dirty="0" smtClean="0"/>
              <a:t>, </a:t>
            </a:r>
            <a:r>
              <a:rPr lang="es-ES" sz="1400" dirty="0" err="1" smtClean="0"/>
              <a:t>César</a:t>
            </a:r>
            <a:r>
              <a:rPr lang="es-ES" sz="1400" dirty="0" smtClean="0"/>
              <a:t> </a:t>
            </a:r>
            <a:r>
              <a:rPr lang="es-ES" sz="1400" dirty="0" err="1" smtClean="0"/>
              <a:t>Caruachı́n</a:t>
            </a:r>
            <a:r>
              <a:rPr lang="es-ES" sz="1400" dirty="0" smtClean="0"/>
              <a:t>, Thomas W. Hill, y Edgar </a:t>
            </a:r>
            <a:r>
              <a:rPr lang="es-ES" sz="1400" dirty="0" err="1" smtClean="0"/>
              <a:t>Baldeón</a:t>
            </a:r>
            <a:r>
              <a:rPr lang="es-ES" sz="1400" dirty="0" smtClean="0"/>
              <a:t>. </a:t>
            </a:r>
            <a:r>
              <a:rPr lang="es-ES" sz="1400" i="1" dirty="0" smtClean="0"/>
              <a:t>Comentario </a:t>
            </a:r>
            <a:r>
              <a:rPr lang="es-ES" sz="1400" i="1" dirty="0" err="1" smtClean="0"/>
              <a:t>Bı́blico</a:t>
            </a:r>
            <a:r>
              <a:rPr lang="es-ES" sz="1400" i="1" dirty="0" smtClean="0"/>
              <a:t> Mundo Hispano 1 Y 2 Corintios</a:t>
            </a:r>
            <a:r>
              <a:rPr lang="es-ES" sz="1400" dirty="0" smtClean="0"/>
              <a:t>, 1. ed.  El Paso, TX: Editorial Mundo Hispano, 2003.</a:t>
            </a:r>
            <a:endParaRPr lang="es-PR" sz="1400" dirty="0" smtClean="0"/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400" dirty="0" err="1" smtClean="0"/>
              <a:t>Lockward</a:t>
            </a:r>
            <a:r>
              <a:rPr lang="es-PR" sz="1400" dirty="0" smtClean="0"/>
              <a:t>, Alfonso. </a:t>
            </a:r>
            <a:r>
              <a:rPr lang="es-PR" sz="1400" i="1" dirty="0" smtClean="0"/>
              <a:t>Nuevo Diccionario De La Biblia.</a:t>
            </a:r>
            <a:r>
              <a:rPr lang="es-PR" sz="1400" dirty="0" smtClean="0"/>
              <a:t> Miami: Editorial </a:t>
            </a:r>
            <a:r>
              <a:rPr lang="es-PR" sz="1400" dirty="0" err="1" smtClean="0"/>
              <a:t>Unilit</a:t>
            </a:r>
            <a:r>
              <a:rPr lang="es-PR" sz="1400" dirty="0" smtClean="0"/>
              <a:t>, 2003.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err="1" smtClean="0"/>
              <a:t>Porter</a:t>
            </a:r>
            <a:r>
              <a:rPr lang="es-ES" sz="1400" dirty="0" smtClean="0"/>
              <a:t>, Rafael. </a:t>
            </a:r>
            <a:r>
              <a:rPr lang="es-ES" sz="1400" i="1" dirty="0" smtClean="0"/>
              <a:t>Estudios </a:t>
            </a:r>
            <a:r>
              <a:rPr lang="es-ES" sz="1400" i="1" dirty="0" err="1" smtClean="0"/>
              <a:t>Bı́blicos</a:t>
            </a:r>
            <a:r>
              <a:rPr lang="es-ES" sz="1400" i="1" dirty="0" smtClean="0"/>
              <a:t> ELA: </a:t>
            </a:r>
            <a:r>
              <a:rPr lang="es-ES" sz="1400" i="1" dirty="0" err="1" smtClean="0"/>
              <a:t>Sólo</a:t>
            </a:r>
            <a:r>
              <a:rPr lang="es-ES" sz="1400" i="1" dirty="0" smtClean="0"/>
              <a:t> Faltaba El Amor (1ra Corintios)</a:t>
            </a:r>
            <a:r>
              <a:rPr lang="es-ES" sz="1400" dirty="0" smtClean="0"/>
              <a:t> (Puebla, </a:t>
            </a:r>
            <a:r>
              <a:rPr lang="es-ES" sz="1400" dirty="0" err="1" smtClean="0"/>
              <a:t>Pue</a:t>
            </a:r>
            <a:r>
              <a:rPr lang="es-ES" sz="1400" dirty="0" smtClean="0"/>
              <a:t>., </a:t>
            </a:r>
            <a:r>
              <a:rPr lang="es-ES" sz="1400" dirty="0" err="1" smtClean="0"/>
              <a:t>México</a:t>
            </a:r>
            <a:r>
              <a:rPr lang="es-ES" sz="1400" dirty="0" smtClean="0"/>
              <a:t>: Ediciones Las </a:t>
            </a:r>
            <a:r>
              <a:rPr lang="es-ES" sz="1400" dirty="0" err="1" smtClean="0"/>
              <a:t>Américas</a:t>
            </a:r>
            <a:r>
              <a:rPr lang="es-ES" sz="1400" dirty="0" smtClean="0"/>
              <a:t>, A. C., 2005.</a:t>
            </a:r>
            <a:endParaRPr lang="es-PR" sz="14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400" dirty="0" smtClean="0"/>
              <a:t>Reina Valera Revisada (1960). Miami: Sociedades Bíblicas Unidas, 1998.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400" dirty="0" smtClean="0"/>
              <a:t>Vine, W.E. </a:t>
            </a:r>
            <a:r>
              <a:rPr lang="es-PR" sz="1400" i="1" dirty="0" smtClean="0"/>
              <a:t>Vine Diccionario Expositivo De Palabras Del Antiguo Y Del Nuevo Testamento Exhaustivo</a:t>
            </a:r>
            <a:r>
              <a:rPr lang="es-PR" sz="1400" dirty="0" smtClean="0"/>
              <a:t>, </a:t>
            </a:r>
            <a:r>
              <a:rPr lang="es-PR" sz="1400" dirty="0" err="1" smtClean="0"/>
              <a:t>electronic</a:t>
            </a:r>
            <a:r>
              <a:rPr lang="es-PR" sz="1400" dirty="0" smtClean="0"/>
              <a:t> ed. Nashville: Editorial Caribe, 2000, c1999.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ES" sz="1400" dirty="0" smtClean="0">
                <a:latin typeface="Candara" pitchFamily="34" charset="0"/>
                <a:hlinkClick r:id="rId2"/>
              </a:rPr>
              <a:t>http://www.dsmedia.org/resources/illustrations/sweet-publishing/</a:t>
            </a:r>
            <a:r>
              <a:rPr lang="es-ES" sz="1400" dirty="0" smtClean="0">
                <a:latin typeface="Candara" pitchFamily="34" charset="0"/>
              </a:rPr>
              <a:t>  (imágenes bíblicas).</a:t>
            </a:r>
            <a:endParaRPr lang="en-US" sz="14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4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400" dirty="0" smtClean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8</a:t>
            </a:fld>
            <a:endParaRPr lang="en-US" dirty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533400"/>
            <a:ext cx="8382000" cy="838200"/>
          </a:xfrm>
          <a:solidFill>
            <a:schemeClr val="bg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r>
              <a:rPr lang="es-PR" dirty="0" smtClean="0"/>
              <a:t>Próximo Estudio Dominical</a:t>
            </a:r>
            <a:endParaRPr lang="es-PR" dirty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371600"/>
            <a:ext cx="8382000" cy="4876800"/>
          </a:xfrm>
          <a:solidFill>
            <a:schemeClr val="bg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marL="401638" indent="-234950" algn="ctr">
              <a:spcAft>
                <a:spcPts val="1200"/>
              </a:spcAft>
              <a:buNone/>
            </a:pPr>
            <a:r>
              <a:rPr lang="es-PR" sz="4400" dirty="0" smtClean="0"/>
              <a:t>	3</a:t>
            </a:r>
            <a:r>
              <a:rPr lang="es-PR" sz="4400" baseline="30000" dirty="0" smtClean="0"/>
              <a:t>er</a:t>
            </a:r>
            <a:r>
              <a:rPr lang="es-PR" sz="4400" dirty="0" smtClean="0"/>
              <a:t> Trimestre/Tema 3: La persona que Dios usa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dirty="0" smtClean="0"/>
              <a:t>“No pongas excusas”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dirty="0" smtClean="0"/>
              <a:t>4 de agosto de 2013</a:t>
            </a:r>
            <a:endParaRPr lang="es-PR" sz="2800" dirty="0" smtClean="0"/>
          </a:p>
          <a:p>
            <a:pPr marL="401638" indent="-234950" algn="ctr">
              <a:buNone/>
            </a:pPr>
            <a:r>
              <a:rPr lang="es-PR" dirty="0" smtClean="0"/>
              <a:t>Leer </a:t>
            </a:r>
            <a:r>
              <a:rPr lang="es-PR" dirty="0"/>
              <a:t>y meditar en</a:t>
            </a:r>
            <a:r>
              <a:rPr lang="es-PR" dirty="0" smtClean="0"/>
              <a:t>:</a:t>
            </a:r>
          </a:p>
          <a:p>
            <a:pPr marL="401638" indent="-234950" algn="ctr">
              <a:buNone/>
            </a:pPr>
            <a:r>
              <a:rPr lang="es-PR" dirty="0" smtClean="0"/>
              <a:t>(Jeremías 1.4-14, 17-19)</a:t>
            </a:r>
            <a:endParaRPr lang="es-PR" dirty="0"/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build="p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82486</TotalTime>
  <Words>353</Words>
  <Application>Microsoft Office PowerPoint</Application>
  <PresentationFormat>On-screen Show (4:3)</PresentationFormat>
  <Paragraphs>47</Paragraphs>
  <Slides>10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Candara</vt:lpstr>
      <vt:lpstr>Papyrus</vt:lpstr>
      <vt:lpstr>Tahoma</vt:lpstr>
      <vt:lpstr>Wingdings</vt:lpstr>
      <vt:lpstr>Office Theme</vt:lpstr>
      <vt:lpstr>PowerPoint Presentation</vt:lpstr>
      <vt:lpstr>Tema General</vt:lpstr>
      <vt:lpstr>Bosquejo de Estudio</vt:lpstr>
      <vt:lpstr>Texto Clave</vt:lpstr>
      <vt:lpstr>Seguro de mi redención                             (Efesios 1:13-14)</vt:lpstr>
      <vt:lpstr>Seguro de mi relación                             (Romanos 8:14-17)</vt:lpstr>
      <vt:lpstr>Seguro de mi recompensa                             (2 Corintios 5:1-5)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seguros_072813</dc:title>
  <dc:creator>JRIVERA</dc:creator>
  <cp:lastModifiedBy>Tito Ortega</cp:lastModifiedBy>
  <cp:revision>3653</cp:revision>
  <dcterms:created xsi:type="dcterms:W3CDTF">2007-01-24T21:53:34Z</dcterms:created>
  <dcterms:modified xsi:type="dcterms:W3CDTF">2013-07-28T19:18:02Z</dcterms:modified>
</cp:coreProperties>
</file>